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1" r:id="rId3"/>
    <p:sldId id="258" r:id="rId4"/>
    <p:sldId id="266" r:id="rId5"/>
    <p:sldId id="259" r:id="rId6"/>
    <p:sldId id="292" r:id="rId7"/>
    <p:sldId id="273" r:id="rId8"/>
    <p:sldId id="265" r:id="rId9"/>
    <p:sldId id="281" r:id="rId10"/>
    <p:sldId id="280" r:id="rId11"/>
    <p:sldId id="293" r:id="rId12"/>
    <p:sldId id="268" r:id="rId13"/>
    <p:sldId id="272" r:id="rId14"/>
    <p:sldId id="283" r:id="rId15"/>
    <p:sldId id="288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B3247"/>
    <a:srgbClr val="188E78"/>
    <a:srgbClr val="738D8C"/>
    <a:srgbClr val="203864"/>
    <a:srgbClr val="1F9D49"/>
    <a:srgbClr val="5B9BD5"/>
    <a:srgbClr val="DB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Лист1!$A$1:$A$2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313.27999999999997</c:v>
                </c:pt>
                <c:pt idx="1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66-40BC-8350-ADB83F057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705984"/>
        <c:axId val="45569088"/>
        <c:axId val="0"/>
      </c:bar3DChart>
      <c:catAx>
        <c:axId val="897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569088"/>
        <c:crosses val="autoZero"/>
        <c:auto val="1"/>
        <c:lblAlgn val="ctr"/>
        <c:lblOffset val="100"/>
        <c:noMultiLvlLbl val="0"/>
      </c:catAx>
      <c:valAx>
        <c:axId val="4556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70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Лист1!$A$5:$A$6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Лист1!$B$5:$B$6</c:f>
              <c:numCache>
                <c:formatCode>General</c:formatCode>
                <c:ptCount val="2"/>
                <c:pt idx="0">
                  <c:v>1377</c:v>
                </c:pt>
                <c:pt idx="1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C-427A-BB3B-E479CA383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84160"/>
        <c:axId val="89976192"/>
        <c:axId val="0"/>
      </c:bar3DChart>
      <c:catAx>
        <c:axId val="8988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976192"/>
        <c:crosses val="autoZero"/>
        <c:auto val="1"/>
        <c:lblAlgn val="ctr"/>
        <c:lblOffset val="100"/>
        <c:noMultiLvlLbl val="0"/>
      </c:catAx>
      <c:valAx>
        <c:axId val="899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8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6A5EE-4FD1-4F3F-B714-2474086A350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86B-67B4-4860-B6BD-BB2A81A0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997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4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5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1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989944" y="0"/>
            <a:ext cx="9202057" cy="6858000"/>
          </a:xfrm>
          <a:custGeom>
            <a:avLst/>
            <a:gdLst>
              <a:gd name="connsiteX0" fmla="*/ 6850742 w 9202057"/>
              <a:gd name="connsiteY0" fmla="*/ 0 h 6858000"/>
              <a:gd name="connsiteX1" fmla="*/ 9202057 w 9202057"/>
              <a:gd name="connsiteY1" fmla="*/ 0 h 6858000"/>
              <a:gd name="connsiteX2" fmla="*/ 9202057 w 9202057"/>
              <a:gd name="connsiteY2" fmla="*/ 6858000 h 6858000"/>
              <a:gd name="connsiteX3" fmla="*/ 6850742 w 9202057"/>
              <a:gd name="connsiteY3" fmla="*/ 6858000 h 6858000"/>
              <a:gd name="connsiteX4" fmla="*/ 0 w 920205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057" h="6858000">
                <a:moveTo>
                  <a:pt x="6850742" y="0"/>
                </a:moveTo>
                <a:lnTo>
                  <a:pt x="9202057" y="0"/>
                </a:lnTo>
                <a:lnTo>
                  <a:pt x="9202057" y="6858000"/>
                </a:lnTo>
                <a:lnTo>
                  <a:pt x="68507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76200" y="-311150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6200" y="977813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10800000">
            <a:off x="1140460" y="2266775"/>
            <a:ext cx="1962162" cy="121708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1136650" y="-311151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1136650" y="977813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2197100" y="-311150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2197100" y="977813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3257550" y="-311151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6200" y="2266777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9" hasCustomPrompt="1"/>
          </p:nvPr>
        </p:nvSpPr>
        <p:spPr>
          <a:xfrm>
            <a:off x="76200" y="3555740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1136650" y="3555740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3" hasCustomPrompt="1"/>
          </p:nvPr>
        </p:nvSpPr>
        <p:spPr>
          <a:xfrm>
            <a:off x="2197100" y="3555740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 hasCustomPrompt="1"/>
          </p:nvPr>
        </p:nvSpPr>
        <p:spPr>
          <a:xfrm>
            <a:off x="3257550" y="3555740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6" hasCustomPrompt="1"/>
          </p:nvPr>
        </p:nvSpPr>
        <p:spPr>
          <a:xfrm>
            <a:off x="-984250" y="977813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7" hasCustomPrompt="1"/>
          </p:nvPr>
        </p:nvSpPr>
        <p:spPr>
          <a:xfrm>
            <a:off x="-984250" y="2266776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8" hasCustomPrompt="1"/>
          </p:nvPr>
        </p:nvSpPr>
        <p:spPr>
          <a:xfrm>
            <a:off x="-984250" y="-311151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9" hasCustomPrompt="1"/>
          </p:nvPr>
        </p:nvSpPr>
        <p:spPr>
          <a:xfrm>
            <a:off x="-984250" y="3555740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31" hasCustomPrompt="1"/>
          </p:nvPr>
        </p:nvSpPr>
        <p:spPr>
          <a:xfrm>
            <a:off x="76200" y="6133667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2" hasCustomPrompt="1"/>
          </p:nvPr>
        </p:nvSpPr>
        <p:spPr>
          <a:xfrm>
            <a:off x="1136650" y="4844703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33" hasCustomPrompt="1"/>
          </p:nvPr>
        </p:nvSpPr>
        <p:spPr>
          <a:xfrm>
            <a:off x="1136650" y="6133667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34" hasCustomPrompt="1"/>
          </p:nvPr>
        </p:nvSpPr>
        <p:spPr>
          <a:xfrm>
            <a:off x="2197100" y="4844704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35" hasCustomPrompt="1"/>
          </p:nvPr>
        </p:nvSpPr>
        <p:spPr>
          <a:xfrm>
            <a:off x="2197100" y="6133667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36" hasCustomPrompt="1"/>
          </p:nvPr>
        </p:nvSpPr>
        <p:spPr>
          <a:xfrm>
            <a:off x="3257550" y="4844703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37" hasCustomPrompt="1"/>
          </p:nvPr>
        </p:nvSpPr>
        <p:spPr>
          <a:xfrm>
            <a:off x="3257550" y="6133667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38" hasCustomPrompt="1"/>
          </p:nvPr>
        </p:nvSpPr>
        <p:spPr>
          <a:xfrm>
            <a:off x="-984250" y="4844703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39" hasCustomPrompt="1"/>
          </p:nvPr>
        </p:nvSpPr>
        <p:spPr>
          <a:xfrm>
            <a:off x="-984250" y="6133667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40" hasCustomPrompt="1"/>
          </p:nvPr>
        </p:nvSpPr>
        <p:spPr>
          <a:xfrm>
            <a:off x="4325620" y="-311150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42" hasCustomPrompt="1"/>
          </p:nvPr>
        </p:nvSpPr>
        <p:spPr>
          <a:xfrm>
            <a:off x="5386070" y="-311151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44" hasCustomPrompt="1"/>
          </p:nvPr>
        </p:nvSpPr>
        <p:spPr>
          <a:xfrm>
            <a:off x="6446520" y="-311150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46" hasCustomPrompt="1"/>
          </p:nvPr>
        </p:nvSpPr>
        <p:spPr>
          <a:xfrm>
            <a:off x="7506970" y="-311151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49" hasCustomPrompt="1"/>
          </p:nvPr>
        </p:nvSpPr>
        <p:spPr>
          <a:xfrm>
            <a:off x="4325620" y="3555740"/>
            <a:ext cx="1962162" cy="1217083"/>
          </a:xfrm>
          <a:custGeom>
            <a:avLst/>
            <a:gdLst>
              <a:gd name="connsiteX0" fmla="*/ 0 w 1962162"/>
              <a:gd name="connsiteY0" fmla="*/ 0 h 1217083"/>
              <a:gd name="connsiteX1" fmla="*/ 1962162 w 1962162"/>
              <a:gd name="connsiteY1" fmla="*/ 0 h 1217083"/>
              <a:gd name="connsiteX2" fmla="*/ 981081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0" y="0"/>
                </a:moveTo>
                <a:lnTo>
                  <a:pt x="1962162" y="0"/>
                </a:lnTo>
                <a:lnTo>
                  <a:pt x="981081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51" hasCustomPrompt="1"/>
          </p:nvPr>
        </p:nvSpPr>
        <p:spPr>
          <a:xfrm>
            <a:off x="5386070" y="3555740"/>
            <a:ext cx="1962162" cy="1217083"/>
          </a:xfrm>
          <a:custGeom>
            <a:avLst/>
            <a:gdLst>
              <a:gd name="connsiteX0" fmla="*/ 981081 w 1962162"/>
              <a:gd name="connsiteY0" fmla="*/ 0 h 1217083"/>
              <a:gd name="connsiteX1" fmla="*/ 1962162 w 1962162"/>
              <a:gd name="connsiteY1" fmla="*/ 1217083 h 1217083"/>
              <a:gd name="connsiteX2" fmla="*/ 0 w 1962162"/>
              <a:gd name="connsiteY2" fmla="*/ 1217083 h 1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62" h="1217083">
                <a:moveTo>
                  <a:pt x="981081" y="0"/>
                </a:moveTo>
                <a:lnTo>
                  <a:pt x="1962162" y="1217083"/>
                </a:lnTo>
                <a:lnTo>
                  <a:pt x="0" y="121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01" name="Isosceles Triangle 100"/>
          <p:cNvSpPr/>
          <p:nvPr userDrawn="1"/>
        </p:nvSpPr>
        <p:spPr>
          <a:xfrm>
            <a:off x="76200" y="4844702"/>
            <a:ext cx="1962162" cy="121708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Parallelogram 101"/>
          <p:cNvSpPr/>
          <p:nvPr userDrawn="1"/>
        </p:nvSpPr>
        <p:spPr>
          <a:xfrm>
            <a:off x="2197100" y="977811"/>
            <a:ext cx="6211582" cy="2506046"/>
          </a:xfrm>
          <a:prstGeom prst="parallelogram">
            <a:avLst>
              <a:gd name="adj" fmla="val 8197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8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858250" cy="6858000"/>
          </a:xfrm>
          <a:custGeom>
            <a:avLst/>
            <a:gdLst>
              <a:gd name="connsiteX0" fmla="*/ 5367414 w 8858250"/>
              <a:gd name="connsiteY0" fmla="*/ 0 h 6858000"/>
              <a:gd name="connsiteX1" fmla="*/ 8858250 w 8858250"/>
              <a:gd name="connsiteY1" fmla="*/ 0 h 6858000"/>
              <a:gd name="connsiteX2" fmla="*/ 3490836 w 8858250"/>
              <a:gd name="connsiteY2" fmla="*/ 6858000 h 6858000"/>
              <a:gd name="connsiteX3" fmla="*/ 0 w 8858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250" h="6858000">
                <a:moveTo>
                  <a:pt x="5367414" y="0"/>
                </a:moveTo>
                <a:lnTo>
                  <a:pt x="8858250" y="0"/>
                </a:lnTo>
                <a:lnTo>
                  <a:pt x="349083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1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9523303" y="6428160"/>
            <a:ext cx="261461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1" b="1" spc="0" dirty="0" smtClean="0">
                <a:solidFill>
                  <a:srgbClr val="188E78"/>
                </a:solidFill>
                <a:latin typeface="+mn-lt"/>
              </a:rPr>
              <a:t>Национальный фонд подготовки кадров</a:t>
            </a:r>
            <a:endParaRPr lang="id-ID" sz="1051" spc="0" dirty="0">
              <a:solidFill>
                <a:srgbClr val="188E78"/>
              </a:solidFill>
              <a:latin typeface="+mn-lt"/>
            </a:endParaRPr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494950" y="6357256"/>
            <a:ext cx="1154325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12751" y="6343650"/>
            <a:ext cx="289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600" b="1" kern="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</a:t>
            </a:r>
            <a:r>
              <a:rPr lang="ru-RU" sz="1600" b="1" kern="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7  </a:t>
            </a:r>
            <a:r>
              <a:rPr lang="ru-RU" sz="1200" b="1" kern="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Опорные вузы </a:t>
            </a:r>
            <a:r>
              <a:rPr lang="ru-RU" sz="1200" b="1" kern="0" spc="0" baseline="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России</a:t>
            </a:r>
            <a:endParaRPr lang="id-ID" sz="1200" b="1" kern="0" spc="0" baseline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019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37487E-255E-4DD2-97EA-49528FB741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3313" y="0"/>
            <a:ext cx="3570516" cy="6175609"/>
          </a:xfrm>
          <a:custGeom>
            <a:avLst/>
            <a:gdLst>
              <a:gd name="connsiteX0" fmla="*/ 0 w 3570516"/>
              <a:gd name="connsiteY0" fmla="*/ 0 h 6175609"/>
              <a:gd name="connsiteX1" fmla="*/ 3570516 w 3570516"/>
              <a:gd name="connsiteY1" fmla="*/ 0 h 6175609"/>
              <a:gd name="connsiteX2" fmla="*/ 3570516 w 3570516"/>
              <a:gd name="connsiteY2" fmla="*/ 4489960 h 6175609"/>
              <a:gd name="connsiteX3" fmla="*/ 1 w 3570516"/>
              <a:gd name="connsiteY3" fmla="*/ 6175609 h 6175609"/>
              <a:gd name="connsiteX4" fmla="*/ 1 w 3570516"/>
              <a:gd name="connsiteY4" fmla="*/ 4489960 h 6175609"/>
              <a:gd name="connsiteX5" fmla="*/ 0 w 3570516"/>
              <a:gd name="connsiteY5" fmla="*/ 4489960 h 617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0516" h="6175609">
                <a:moveTo>
                  <a:pt x="0" y="0"/>
                </a:moveTo>
                <a:lnTo>
                  <a:pt x="3570516" y="0"/>
                </a:lnTo>
                <a:lnTo>
                  <a:pt x="3570516" y="4489960"/>
                </a:lnTo>
                <a:lnTo>
                  <a:pt x="1" y="6175609"/>
                </a:lnTo>
                <a:lnTo>
                  <a:pt x="1" y="4489960"/>
                </a:lnTo>
                <a:lnTo>
                  <a:pt x="0" y="44899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5CCDC7-B375-4C00-9C34-4013C97C5D10}"/>
              </a:ext>
            </a:extLst>
          </p:cNvPr>
          <p:cNvSpPr/>
          <p:nvPr userDrawn="1"/>
        </p:nvSpPr>
        <p:spPr>
          <a:xfrm>
            <a:off x="1" y="0"/>
            <a:ext cx="51815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1E5BA9-09FC-490B-AFF2-9756B430B4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767774" cy="6857999"/>
          </a:xfrm>
          <a:custGeom>
            <a:avLst/>
            <a:gdLst>
              <a:gd name="connsiteX0" fmla="*/ 331702 w 5791200"/>
              <a:gd name="connsiteY0" fmla="*/ 3516557 h 6885853"/>
              <a:gd name="connsiteX1" fmla="*/ 2032875 w 5791200"/>
              <a:gd name="connsiteY1" fmla="*/ 3516557 h 6885853"/>
              <a:gd name="connsiteX2" fmla="*/ 2032875 w 5791200"/>
              <a:gd name="connsiteY2" fmla="*/ 6885853 h 6885853"/>
              <a:gd name="connsiteX3" fmla="*/ 918189 w 5791200"/>
              <a:gd name="connsiteY3" fmla="*/ 6885853 h 6885853"/>
              <a:gd name="connsiteX4" fmla="*/ 918189 w 5791200"/>
              <a:gd name="connsiteY4" fmla="*/ 4395687 h 6885853"/>
              <a:gd name="connsiteX5" fmla="*/ 331702 w 5791200"/>
              <a:gd name="connsiteY5" fmla="*/ 4395687 h 6885853"/>
              <a:gd name="connsiteX6" fmla="*/ 3008391 w 5791200"/>
              <a:gd name="connsiteY6" fmla="*/ 3511750 h 6885853"/>
              <a:gd name="connsiteX7" fmla="*/ 5791200 w 5791200"/>
              <a:gd name="connsiteY7" fmla="*/ 3511750 h 6885853"/>
              <a:gd name="connsiteX8" fmla="*/ 5791200 w 5791200"/>
              <a:gd name="connsiteY8" fmla="*/ 4256353 h 6885853"/>
              <a:gd name="connsiteX9" fmla="*/ 4632648 w 5791200"/>
              <a:gd name="connsiteY9" fmla="*/ 6885853 h 6885853"/>
              <a:gd name="connsiteX10" fmla="*/ 3455195 w 5791200"/>
              <a:gd name="connsiteY10" fmla="*/ 6885853 h 6885853"/>
              <a:gd name="connsiteX11" fmla="*/ 4565346 w 5791200"/>
              <a:gd name="connsiteY11" fmla="*/ 4366843 h 6885853"/>
              <a:gd name="connsiteX12" fmla="*/ 3988474 w 5791200"/>
              <a:gd name="connsiteY12" fmla="*/ 4366843 h 6885853"/>
              <a:gd name="connsiteX13" fmla="*/ 3988474 w 5791200"/>
              <a:gd name="connsiteY13" fmla="*/ 4837956 h 6885853"/>
              <a:gd name="connsiteX14" fmla="*/ 3008391 w 5791200"/>
              <a:gd name="connsiteY14" fmla="*/ 4837956 h 6885853"/>
              <a:gd name="connsiteX15" fmla="*/ 4354132 w 5791200"/>
              <a:gd name="connsiteY15" fmla="*/ 768562 h 6885853"/>
              <a:gd name="connsiteX16" fmla="*/ 4107518 w 5791200"/>
              <a:gd name="connsiteY16" fmla="*/ 984961 h 6885853"/>
              <a:gd name="connsiteX17" fmla="*/ 4041354 w 5791200"/>
              <a:gd name="connsiteY17" fmla="*/ 1735130 h 6885853"/>
              <a:gd name="connsiteX18" fmla="*/ 4107518 w 5791200"/>
              <a:gd name="connsiteY18" fmla="*/ 2483490 h 6885853"/>
              <a:gd name="connsiteX19" fmla="*/ 4354132 w 5791200"/>
              <a:gd name="connsiteY19" fmla="*/ 2701686 h 6885853"/>
              <a:gd name="connsiteX20" fmla="*/ 4596532 w 5791200"/>
              <a:gd name="connsiteY20" fmla="*/ 2483490 h 6885853"/>
              <a:gd name="connsiteX21" fmla="*/ 4662093 w 5791200"/>
              <a:gd name="connsiteY21" fmla="*/ 1735130 h 6885853"/>
              <a:gd name="connsiteX22" fmla="*/ 4596532 w 5791200"/>
              <a:gd name="connsiteY22" fmla="*/ 984961 h 6885853"/>
              <a:gd name="connsiteX23" fmla="*/ 4354132 w 5791200"/>
              <a:gd name="connsiteY23" fmla="*/ 768562 h 6885853"/>
              <a:gd name="connsiteX24" fmla="*/ 4354132 w 5791200"/>
              <a:gd name="connsiteY24" fmla="*/ 19229 h 6885853"/>
              <a:gd name="connsiteX25" fmla="*/ 5362295 w 5791200"/>
              <a:gd name="connsiteY25" fmla="*/ 462480 h 6885853"/>
              <a:gd name="connsiteX26" fmla="*/ 5714284 w 5791200"/>
              <a:gd name="connsiteY26" fmla="*/ 1735130 h 6885853"/>
              <a:gd name="connsiteX27" fmla="*/ 5362295 w 5791200"/>
              <a:gd name="connsiteY27" fmla="*/ 3007773 h 6885853"/>
              <a:gd name="connsiteX28" fmla="*/ 4354132 w 5791200"/>
              <a:gd name="connsiteY28" fmla="*/ 3451019 h 6885853"/>
              <a:gd name="connsiteX29" fmla="*/ 3339955 w 5791200"/>
              <a:gd name="connsiteY29" fmla="*/ 3007773 h 6885853"/>
              <a:gd name="connsiteX30" fmla="*/ 2989162 w 5791200"/>
              <a:gd name="connsiteY30" fmla="*/ 1735130 h 6885853"/>
              <a:gd name="connsiteX31" fmla="*/ 3339955 w 5791200"/>
              <a:gd name="connsiteY31" fmla="*/ 462480 h 6885853"/>
              <a:gd name="connsiteX32" fmla="*/ 4354132 w 5791200"/>
              <a:gd name="connsiteY32" fmla="*/ 19229 h 6885853"/>
              <a:gd name="connsiteX33" fmla="*/ 1504354 w 5791200"/>
              <a:gd name="connsiteY33" fmla="*/ 0 h 6885853"/>
              <a:gd name="connsiteX34" fmla="*/ 2378490 w 5791200"/>
              <a:gd name="connsiteY34" fmla="*/ 251013 h 6885853"/>
              <a:gd name="connsiteX35" fmla="*/ 2729946 w 5791200"/>
              <a:gd name="connsiteY35" fmla="*/ 912775 h 6885853"/>
              <a:gd name="connsiteX36" fmla="*/ 2540700 w 5791200"/>
              <a:gd name="connsiteY36" fmla="*/ 1488056 h 6885853"/>
              <a:gd name="connsiteX37" fmla="*/ 2066685 w 5791200"/>
              <a:gd name="connsiteY37" fmla="*/ 2052516 h 6885853"/>
              <a:gd name="connsiteX38" fmla="*/ 1547611 w 5791200"/>
              <a:gd name="connsiteY38" fmla="*/ 2567082 h 6885853"/>
              <a:gd name="connsiteX39" fmla="*/ 2778002 w 5791200"/>
              <a:gd name="connsiteY39" fmla="*/ 2567082 h 6885853"/>
              <a:gd name="connsiteX40" fmla="*/ 2778002 w 5791200"/>
              <a:gd name="connsiteY40" fmla="*/ 3422175 h 6885853"/>
              <a:gd name="connsiteX41" fmla="*/ 134575 w 5791200"/>
              <a:gd name="connsiteY41" fmla="*/ 3422175 h 6885853"/>
              <a:gd name="connsiteX42" fmla="*/ 129769 w 5791200"/>
              <a:gd name="connsiteY42" fmla="*/ 2720807 h 6885853"/>
              <a:gd name="connsiteX43" fmla="*/ 1307299 w 5791200"/>
              <a:gd name="connsiteY43" fmla="*/ 1504287 h 6885853"/>
              <a:gd name="connsiteX44" fmla="*/ 1486932 w 5791200"/>
              <a:gd name="connsiteY44" fmla="*/ 1279464 h 6885853"/>
              <a:gd name="connsiteX45" fmla="*/ 1562029 w 5791200"/>
              <a:gd name="connsiteY45" fmla="*/ 1076282 h 6885853"/>
              <a:gd name="connsiteX46" fmla="*/ 1502552 w 5791200"/>
              <a:gd name="connsiteY46" fmla="*/ 944039 h 6885853"/>
              <a:gd name="connsiteX47" fmla="*/ 1331330 w 5791200"/>
              <a:gd name="connsiteY47" fmla="*/ 898359 h 6885853"/>
              <a:gd name="connsiteX48" fmla="*/ 899369 w 5791200"/>
              <a:gd name="connsiteY48" fmla="*/ 1015574 h 6885853"/>
              <a:gd name="connsiteX49" fmla="*/ 413337 w 5791200"/>
              <a:gd name="connsiteY49" fmla="*/ 1331162 h 6885853"/>
              <a:gd name="connsiteX50" fmla="*/ 0 w 5791200"/>
              <a:gd name="connsiteY50" fmla="*/ 528447 h 6885853"/>
              <a:gd name="connsiteX51" fmla="*/ 734154 w 5791200"/>
              <a:gd name="connsiteY51" fmla="*/ 139918 h 6885853"/>
              <a:gd name="connsiteX52" fmla="*/ 1504354 w 5791200"/>
              <a:gd name="connsiteY52" fmla="*/ 0 h 688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791200" h="6885853">
                <a:moveTo>
                  <a:pt x="331702" y="3516557"/>
                </a:moveTo>
                <a:lnTo>
                  <a:pt x="2032875" y="3516557"/>
                </a:lnTo>
                <a:lnTo>
                  <a:pt x="2032875" y="6885853"/>
                </a:lnTo>
                <a:lnTo>
                  <a:pt x="918189" y="6885853"/>
                </a:lnTo>
                <a:lnTo>
                  <a:pt x="918189" y="4395687"/>
                </a:lnTo>
                <a:lnTo>
                  <a:pt x="331702" y="4395687"/>
                </a:lnTo>
                <a:close/>
                <a:moveTo>
                  <a:pt x="3008391" y="3511750"/>
                </a:moveTo>
                <a:lnTo>
                  <a:pt x="5791200" y="3511750"/>
                </a:lnTo>
                <a:lnTo>
                  <a:pt x="5791200" y="4256353"/>
                </a:lnTo>
                <a:lnTo>
                  <a:pt x="4632648" y="6885853"/>
                </a:lnTo>
                <a:lnTo>
                  <a:pt x="3455195" y="6885853"/>
                </a:lnTo>
                <a:lnTo>
                  <a:pt x="4565346" y="4366843"/>
                </a:lnTo>
                <a:lnTo>
                  <a:pt x="3988474" y="4366843"/>
                </a:lnTo>
                <a:lnTo>
                  <a:pt x="3988474" y="4837956"/>
                </a:lnTo>
                <a:lnTo>
                  <a:pt x="3008391" y="4837956"/>
                </a:lnTo>
                <a:close/>
                <a:moveTo>
                  <a:pt x="4354132" y="768562"/>
                </a:moveTo>
                <a:cubicBezTo>
                  <a:pt x="4235837" y="764355"/>
                  <a:pt x="4153633" y="836487"/>
                  <a:pt x="4107518" y="984961"/>
                </a:cubicBezTo>
                <a:cubicBezTo>
                  <a:pt x="4061403" y="1133433"/>
                  <a:pt x="4039349" y="1383490"/>
                  <a:pt x="4041354" y="1735130"/>
                </a:cubicBezTo>
                <a:cubicBezTo>
                  <a:pt x="4039349" y="2084664"/>
                  <a:pt x="4061403" y="2334118"/>
                  <a:pt x="4107518" y="2483490"/>
                </a:cubicBezTo>
                <a:cubicBezTo>
                  <a:pt x="4153633" y="2632861"/>
                  <a:pt x="4235837" y="2705593"/>
                  <a:pt x="4354132" y="2701686"/>
                </a:cubicBezTo>
                <a:cubicBezTo>
                  <a:pt x="4470120" y="2705593"/>
                  <a:pt x="4550920" y="2632861"/>
                  <a:pt x="4596532" y="2483490"/>
                </a:cubicBezTo>
                <a:cubicBezTo>
                  <a:pt x="4642144" y="2334118"/>
                  <a:pt x="4663998" y="2084664"/>
                  <a:pt x="4662093" y="1735130"/>
                </a:cubicBezTo>
                <a:cubicBezTo>
                  <a:pt x="4663998" y="1383490"/>
                  <a:pt x="4642144" y="1133433"/>
                  <a:pt x="4596532" y="984961"/>
                </a:cubicBezTo>
                <a:cubicBezTo>
                  <a:pt x="4550920" y="836488"/>
                  <a:pt x="4470120" y="764355"/>
                  <a:pt x="4354132" y="768562"/>
                </a:cubicBezTo>
                <a:close/>
                <a:moveTo>
                  <a:pt x="4354132" y="19229"/>
                </a:moveTo>
                <a:cubicBezTo>
                  <a:pt x="4793573" y="21608"/>
                  <a:pt x="5129627" y="169359"/>
                  <a:pt x="5362295" y="462480"/>
                </a:cubicBezTo>
                <a:cubicBezTo>
                  <a:pt x="5594963" y="755601"/>
                  <a:pt x="5712293" y="1179817"/>
                  <a:pt x="5714284" y="1735130"/>
                </a:cubicBezTo>
                <a:cubicBezTo>
                  <a:pt x="5712292" y="2290439"/>
                  <a:pt x="5594963" y="2714652"/>
                  <a:pt x="5362295" y="3007773"/>
                </a:cubicBezTo>
                <a:cubicBezTo>
                  <a:pt x="5129627" y="3300891"/>
                  <a:pt x="4793573" y="3448640"/>
                  <a:pt x="4354132" y="3451019"/>
                </a:cubicBezTo>
                <a:cubicBezTo>
                  <a:pt x="3910284" y="3448640"/>
                  <a:pt x="3572224" y="3300892"/>
                  <a:pt x="3339955" y="3007773"/>
                </a:cubicBezTo>
                <a:cubicBezTo>
                  <a:pt x="3107685" y="2714652"/>
                  <a:pt x="2990754" y="2290439"/>
                  <a:pt x="2989162" y="1735130"/>
                </a:cubicBezTo>
                <a:cubicBezTo>
                  <a:pt x="2990754" y="1179817"/>
                  <a:pt x="3107685" y="755601"/>
                  <a:pt x="3339955" y="462480"/>
                </a:cubicBezTo>
                <a:cubicBezTo>
                  <a:pt x="3572224" y="169359"/>
                  <a:pt x="3910284" y="21608"/>
                  <a:pt x="4354132" y="19229"/>
                </a:cubicBezTo>
                <a:close/>
                <a:moveTo>
                  <a:pt x="1504354" y="0"/>
                </a:moveTo>
                <a:cubicBezTo>
                  <a:pt x="1860316" y="3803"/>
                  <a:pt x="2151695" y="87474"/>
                  <a:pt x="2378490" y="251013"/>
                </a:cubicBezTo>
                <a:cubicBezTo>
                  <a:pt x="2605284" y="414552"/>
                  <a:pt x="2722436" y="635139"/>
                  <a:pt x="2729946" y="912775"/>
                </a:cubicBezTo>
                <a:cubicBezTo>
                  <a:pt x="2726041" y="1107240"/>
                  <a:pt x="2662960" y="1299001"/>
                  <a:pt x="2540700" y="1488056"/>
                </a:cubicBezTo>
                <a:cubicBezTo>
                  <a:pt x="2418442" y="1677111"/>
                  <a:pt x="2260437" y="1865265"/>
                  <a:pt x="2066685" y="2052516"/>
                </a:cubicBezTo>
                <a:lnTo>
                  <a:pt x="1547611" y="2567082"/>
                </a:lnTo>
                <a:lnTo>
                  <a:pt x="2778002" y="2567082"/>
                </a:lnTo>
                <a:lnTo>
                  <a:pt x="2778002" y="3422175"/>
                </a:lnTo>
                <a:lnTo>
                  <a:pt x="134575" y="3422175"/>
                </a:lnTo>
                <a:lnTo>
                  <a:pt x="129769" y="2720807"/>
                </a:lnTo>
                <a:lnTo>
                  <a:pt x="1307299" y="1504287"/>
                </a:lnTo>
                <a:cubicBezTo>
                  <a:pt x="1378892" y="1430548"/>
                  <a:pt x="1438770" y="1355607"/>
                  <a:pt x="1486932" y="1279464"/>
                </a:cubicBezTo>
                <a:cubicBezTo>
                  <a:pt x="1535094" y="1203321"/>
                  <a:pt x="1560127" y="1135594"/>
                  <a:pt x="1562029" y="1076282"/>
                </a:cubicBezTo>
                <a:cubicBezTo>
                  <a:pt x="1561729" y="1018374"/>
                  <a:pt x="1541903" y="974293"/>
                  <a:pt x="1502552" y="944039"/>
                </a:cubicBezTo>
                <a:cubicBezTo>
                  <a:pt x="1463201" y="913785"/>
                  <a:pt x="1406126" y="898558"/>
                  <a:pt x="1331330" y="898359"/>
                </a:cubicBezTo>
                <a:cubicBezTo>
                  <a:pt x="1202062" y="899861"/>
                  <a:pt x="1058075" y="938932"/>
                  <a:pt x="899369" y="1015574"/>
                </a:cubicBezTo>
                <a:cubicBezTo>
                  <a:pt x="740662" y="1092215"/>
                  <a:pt x="578652" y="1197410"/>
                  <a:pt x="413337" y="1331162"/>
                </a:cubicBezTo>
                <a:lnTo>
                  <a:pt x="0" y="528447"/>
                </a:lnTo>
                <a:cubicBezTo>
                  <a:pt x="239911" y="361407"/>
                  <a:pt x="484630" y="231897"/>
                  <a:pt x="734154" y="139918"/>
                </a:cubicBezTo>
                <a:cubicBezTo>
                  <a:pt x="983679" y="47940"/>
                  <a:pt x="1240412" y="1301"/>
                  <a:pt x="1504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8937A1-C243-460B-94C9-3DF1778EE3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2938" y="2818529"/>
            <a:ext cx="2459491" cy="2461496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2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AF68D9-3C4D-47D7-A00F-850C97395509}"/>
              </a:ext>
            </a:extLst>
          </p:cNvPr>
          <p:cNvSpPr/>
          <p:nvPr userDrawn="1"/>
        </p:nvSpPr>
        <p:spPr>
          <a:xfrm>
            <a:off x="-1" y="0"/>
            <a:ext cx="339829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1041400" sx="65000" sy="650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DA176-8794-4E15-B74C-071477B3EDFD}"/>
              </a:ext>
            </a:extLst>
          </p:cNvPr>
          <p:cNvSpPr/>
          <p:nvPr userDrawn="1"/>
        </p:nvSpPr>
        <p:spPr>
          <a:xfrm>
            <a:off x="5882185" y="37809"/>
            <a:ext cx="6309815" cy="2279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AB152C-19EE-4AAE-8DD8-6685676EF365}"/>
              </a:ext>
            </a:extLst>
          </p:cNvPr>
          <p:cNvSpPr/>
          <p:nvPr userDrawn="1"/>
        </p:nvSpPr>
        <p:spPr>
          <a:xfrm>
            <a:off x="3642145" y="1345557"/>
            <a:ext cx="3901947" cy="1711058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E87DE0-B562-4010-8859-A6B823B959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42146" y="1345557"/>
            <a:ext cx="1711058" cy="17110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911C2C-D3F0-439F-B0A6-C5891E078923}"/>
              </a:ext>
            </a:extLst>
          </p:cNvPr>
          <p:cNvSpPr/>
          <p:nvPr userDrawn="1"/>
        </p:nvSpPr>
        <p:spPr>
          <a:xfrm>
            <a:off x="7790481" y="1345557"/>
            <a:ext cx="3901947" cy="1711058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F79DC09-EB87-4E9F-9D84-86AEF7A205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0482" y="1345557"/>
            <a:ext cx="1711058" cy="17110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0D91A1-C776-4008-A0DB-0A709ACCD21C}"/>
              </a:ext>
            </a:extLst>
          </p:cNvPr>
          <p:cNvSpPr/>
          <p:nvPr userDrawn="1"/>
        </p:nvSpPr>
        <p:spPr>
          <a:xfrm>
            <a:off x="3642145" y="3724870"/>
            <a:ext cx="3901947" cy="1711058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9DB8428-ABAF-4D32-8551-DBC47983C0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2146" y="3724870"/>
            <a:ext cx="1711058" cy="17110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4CE12B-075A-4132-B4A4-610BD0E1C56E}"/>
              </a:ext>
            </a:extLst>
          </p:cNvPr>
          <p:cNvSpPr/>
          <p:nvPr userDrawn="1"/>
        </p:nvSpPr>
        <p:spPr>
          <a:xfrm>
            <a:off x="7790481" y="3724870"/>
            <a:ext cx="3901947" cy="1711058"/>
          </a:xfrm>
          <a:prstGeom prst="roundRect">
            <a:avLst>
              <a:gd name="adj" fmla="val 3024"/>
            </a:avLst>
          </a:prstGeom>
          <a:solidFill>
            <a:schemeClr val="bg1"/>
          </a:solidFill>
          <a:ln>
            <a:noFill/>
          </a:ln>
          <a:effectLst>
            <a:outerShdw blurRad="1270000" dist="711200" dir="5400000" sx="59000" sy="59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CB2E215-3DA3-4F02-A370-E7FF2FAA55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482" y="3724870"/>
            <a:ext cx="1711058" cy="17110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98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D5C4306-5D27-4DE9-B0C5-793E2CC132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8200" y="854832"/>
            <a:ext cx="5152934" cy="5241168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effectLst>
            <a:outerShdw blurRad="1270000" dist="2171700" sx="63000" sy="63000" algn="l" rotWithShape="0">
              <a:prstClr val="black">
                <a:alpha val="23000"/>
              </a:prstClr>
            </a:outerShdw>
          </a:effectLst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96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1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586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444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3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1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3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7E94-08BD-4616-8DDD-E24BFE54E51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5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5357-85DF-4CFE-887B-9962FCD7BD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435606" y="6412344"/>
            <a:ext cx="261461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1" b="1" spc="0" dirty="0" smtClean="0">
                <a:solidFill>
                  <a:srgbClr val="188E78"/>
                </a:solidFill>
                <a:latin typeface="+mn-lt"/>
              </a:rPr>
              <a:t>Национальный фонд подготовки кадров</a:t>
            </a:r>
            <a:endParaRPr lang="id-ID" sz="1051" spc="0" dirty="0">
              <a:solidFill>
                <a:srgbClr val="188E78"/>
              </a:solidFill>
              <a:latin typeface="+mn-lt"/>
            </a:endParaRPr>
          </a:p>
        </p:txBody>
      </p:sp>
      <p:cxnSp>
        <p:nvCxnSpPr>
          <p:cNvPr id="8" name="Straight Connector 8"/>
          <p:cNvCxnSpPr/>
          <p:nvPr userDrawn="1"/>
        </p:nvCxnSpPr>
        <p:spPr>
          <a:xfrm>
            <a:off x="503339" y="6357256"/>
            <a:ext cx="1144258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12751" y="6343650"/>
            <a:ext cx="289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600" b="1" kern="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</a:t>
            </a:r>
            <a:r>
              <a:rPr lang="ru-RU" sz="1600" b="1" kern="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7  </a:t>
            </a:r>
            <a:r>
              <a:rPr lang="ru-RU" sz="1200" b="1" kern="0" spc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Опорные вузы </a:t>
            </a:r>
            <a:r>
              <a:rPr lang="ru-RU" sz="1200" b="1" kern="0" spc="0" baseline="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России</a:t>
            </a:r>
            <a:endParaRPr lang="id-ID" sz="1200" b="1" kern="0" spc="0" baseline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61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7" r:id="rId14"/>
    <p:sldLayoutId id="2147483668" r:id="rId15"/>
    <p:sldLayoutId id="2147483669" r:id="rId16"/>
    <p:sldLayoutId id="2147483671" r:id="rId17"/>
    <p:sldLayoutId id="2147483673" r:id="rId18"/>
    <p:sldLayoutId id="2147483675" r:id="rId19"/>
    <p:sldLayoutId id="2147483676" r:id="rId20"/>
    <p:sldLayoutId id="2147483682" r:id="rId21"/>
    <p:sldLayoutId id="2147483683" r:id="rId22"/>
    <p:sldLayoutId id="2147483688" r:id="rId23"/>
    <p:sldLayoutId id="214748368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27778" y="1716341"/>
            <a:ext cx="3843277" cy="1275059"/>
            <a:chOff x="2727778" y="1716341"/>
            <a:chExt cx="3843277" cy="1275059"/>
          </a:xfrm>
        </p:grpSpPr>
        <p:sp>
          <p:nvSpPr>
            <p:cNvPr id="113" name="TextBox 112"/>
            <p:cNvSpPr txBox="1"/>
            <p:nvPr/>
          </p:nvSpPr>
          <p:spPr>
            <a:xfrm>
              <a:off x="3501029" y="1716341"/>
              <a:ext cx="3070026" cy="120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2017</a:t>
              </a:r>
              <a:endParaRPr kumimoji="0" lang="id-ID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727778" y="2345069"/>
              <a:ext cx="3843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Aller" panose="0200050303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" b="329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pic>
        <p:nvPicPr>
          <p:cNvPr id="24" name="Рисунок 23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 b="8630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 b="8630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 b="8630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8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9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2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2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sz="quarter" idx="2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 b="8630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2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8972"/>
          <a:stretch>
            <a:fillRect/>
          </a:stretch>
        </p:blipFill>
        <p:spPr/>
      </p:pic>
      <p:sp>
        <p:nvSpPr>
          <p:cNvPr id="31" name="Picture Placeholder 30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33" name="Picture Placeholder 32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35" name="Picture Placeholder 34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39" name="Picture Placeholder 38"/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9" name="Рисунок 8"/>
          <p:cNvPicPr>
            <a:picLocks noGrp="1" noChangeAspect="1"/>
          </p:cNvPicPr>
          <p:nvPr>
            <p:ph type="pic" sz="quarter" idx="3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b="8684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3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b="8684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6" b="1351"/>
          <a:stretch/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37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b="8684"/>
          <a:stretch>
            <a:fillRect/>
          </a:stretch>
        </p:blipFill>
        <p:spPr/>
      </p:pic>
      <p:sp>
        <p:nvSpPr>
          <p:cNvPr id="77" name="Picture Placeholder 76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2" name="Picture Placeholder 81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84" name="Picture Placeholder 83"/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86" name="Picture Placeholder 85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88" name="Picture Placeholder 87"/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90" name="Picture Placeholder 89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92" name="Picture Placeholder 91"/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94" name="Picture Placeholder 93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42" name="TextBox 41"/>
          <p:cNvSpPr txBox="1"/>
          <p:nvPr/>
        </p:nvSpPr>
        <p:spPr>
          <a:xfrm>
            <a:off x="7138205" y="2495040"/>
            <a:ext cx="49243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1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Опорные университеты – развитие российских регионов</a:t>
            </a:r>
            <a:endParaRPr kumimoji="0" lang="id-ID" sz="4400" b="1" i="0" u="none" strike="noStrike" kern="1200" cap="none" spc="-151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9349307" y="5453244"/>
            <a:ext cx="258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И.В. Аржанова, НФПК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Rectangle 10"/>
          <p:cNvSpPr/>
          <p:nvPr/>
        </p:nvSpPr>
        <p:spPr>
          <a:xfrm>
            <a:off x="6287782" y="6374159"/>
            <a:ext cx="2582253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Белгород, 2017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32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b="8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8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439517-68B0-4F4C-85A5-8743CF37B736}"/>
              </a:ext>
            </a:extLst>
          </p:cNvPr>
          <p:cNvSpPr txBox="1"/>
          <p:nvPr/>
        </p:nvSpPr>
        <p:spPr>
          <a:xfrm>
            <a:off x="272757" y="479151"/>
            <a:ext cx="632806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spc="-1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Качественная подготовка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r="9600"/>
          <a:stretch/>
        </p:blipFill>
        <p:spPr>
          <a:xfrm>
            <a:off x="4639262" y="1"/>
            <a:ext cx="7552738" cy="6857999"/>
          </a:xfrm>
        </p:spPr>
      </p:pic>
      <p:sp>
        <p:nvSpPr>
          <p:cNvPr id="2" name="Прямоугольник 1"/>
          <p:cNvSpPr/>
          <p:nvPr/>
        </p:nvSpPr>
        <p:spPr>
          <a:xfrm>
            <a:off x="541189" y="5093040"/>
            <a:ext cx="562389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ЧГУ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Академия STEM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7614" y="4083498"/>
            <a:ext cx="4049635" cy="783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ВятГУ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«Агентство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инноватики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1714" y="3185910"/>
            <a:ext cx="666394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МарГУ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как центр развития и экспорта образования в области медицины и фармации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1714" y="3261225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9211" y="4157729"/>
            <a:ext cx="45719" cy="3390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1189" y="5174990"/>
            <a:ext cx="45719" cy="3236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7614" y="2322303"/>
            <a:ext cx="666394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ТулГУ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Научная образовательная среда для ОПК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7614" y="2397618"/>
            <a:ext cx="45719" cy="35189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1189" y="1464310"/>
            <a:ext cx="666394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СибГМУ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Сетевой образовательный центр высокотехнологичной медицины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189" y="1539625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52240" y="1139524"/>
            <a:ext cx="474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51" dirty="0">
                <a:solidFill>
                  <a:schemeClr val="bg1">
                    <a:lumMod val="75000"/>
                  </a:schemeClr>
                </a:solidFill>
              </a:rPr>
              <a:t>п</a:t>
            </a:r>
            <a:r>
              <a:rPr lang="ru-RU" sz="2400" spc="-151" dirty="0" smtClean="0">
                <a:solidFill>
                  <a:schemeClr val="bg1">
                    <a:lumMod val="75000"/>
                  </a:schemeClr>
                </a:solidFill>
              </a:rPr>
              <a:t>роекты (примеры)</a:t>
            </a:r>
            <a:endParaRPr lang="id-ID" sz="2400" spc="-15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9" t="775" r="-1049" b="775"/>
          <a:stretch/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" t="5903" r="-1513" b="5903"/>
          <a:stretch/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 b="775"/>
          <a:stretch/>
        </p:blipFill>
        <p:spPr/>
      </p:pic>
      <p:pic>
        <p:nvPicPr>
          <p:cNvPr id="46" name="Рисунок 45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6" b="21296"/>
          <a:stretch>
            <a:fillRect/>
          </a:stretch>
        </p:blipFill>
        <p:spPr/>
      </p:pic>
      <p:pic>
        <p:nvPicPr>
          <p:cNvPr id="48" name="Рисунок 4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7" b="8497"/>
          <a:stretch/>
        </p:blipFill>
        <p:spPr/>
      </p:pic>
      <p:pic>
        <p:nvPicPr>
          <p:cNvPr id="50" name="Рисунок 49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14173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439517-68B0-4F4C-85A5-8743CF37B736}"/>
              </a:ext>
            </a:extLst>
          </p:cNvPr>
          <p:cNvSpPr txBox="1"/>
          <p:nvPr/>
        </p:nvSpPr>
        <p:spPr>
          <a:xfrm>
            <a:off x="253724" y="519484"/>
            <a:ext cx="5905501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spc="-15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Позитивные изменения</a:t>
            </a:r>
            <a:endParaRPr lang="ru-RU" sz="4400" b="1" spc="-15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180074" y="2042855"/>
            <a:ext cx="4730744" cy="415336"/>
            <a:chOff x="3180074" y="2042855"/>
            <a:chExt cx="4730744" cy="415336"/>
          </a:xfrm>
        </p:grpSpPr>
        <p:sp>
          <p:nvSpPr>
            <p:cNvPr id="32" name="Rectangle 31"/>
            <p:cNvSpPr/>
            <p:nvPr/>
          </p:nvSpPr>
          <p:spPr>
            <a:xfrm>
              <a:off x="3180074" y="2042855"/>
              <a:ext cx="4730744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МАГУ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Креативный город – территория развития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183561" y="2062752"/>
              <a:ext cx="45719" cy="3954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780445" y="2474422"/>
            <a:ext cx="4730744" cy="456581"/>
            <a:chOff x="1780445" y="2474422"/>
            <a:chExt cx="4730744" cy="456581"/>
          </a:xfrm>
        </p:grpSpPr>
        <p:sp>
          <p:nvSpPr>
            <p:cNvPr id="35" name="Rectangle 31"/>
            <p:cNvSpPr/>
            <p:nvPr/>
          </p:nvSpPr>
          <p:spPr>
            <a:xfrm>
              <a:off x="1780445" y="2474422"/>
              <a:ext cx="4730744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СибГУ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Открытая городская среда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80445" y="2535564"/>
              <a:ext cx="45719" cy="3954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365948" y="2946417"/>
            <a:ext cx="4753605" cy="457815"/>
            <a:chOff x="3365948" y="2946417"/>
            <a:chExt cx="4753605" cy="457815"/>
          </a:xfrm>
        </p:grpSpPr>
        <p:sp>
          <p:nvSpPr>
            <p:cNvPr id="37" name="Rectangle 31"/>
            <p:cNvSpPr/>
            <p:nvPr/>
          </p:nvSpPr>
          <p:spPr>
            <a:xfrm>
              <a:off x="3388809" y="2946417"/>
              <a:ext cx="4730744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ОмГТУ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Омская Арт-резиденция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365948" y="3008793"/>
              <a:ext cx="45719" cy="3954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14702" y="3348963"/>
            <a:ext cx="4730744" cy="450708"/>
            <a:chOff x="814702" y="3348963"/>
            <a:chExt cx="4730744" cy="450708"/>
          </a:xfrm>
        </p:grpSpPr>
        <p:sp>
          <p:nvSpPr>
            <p:cNvPr id="39" name="Rectangle 31"/>
            <p:cNvSpPr/>
            <p:nvPr/>
          </p:nvSpPr>
          <p:spPr>
            <a:xfrm>
              <a:off x="814702" y="3348963"/>
              <a:ext cx="4730744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ПетрГУ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Комфортная и креативная среда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24975" y="3404232"/>
              <a:ext cx="45719" cy="3954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856041" y="3751509"/>
            <a:ext cx="4730744" cy="465962"/>
            <a:chOff x="1856041" y="3751509"/>
            <a:chExt cx="4730744" cy="465962"/>
          </a:xfrm>
        </p:grpSpPr>
        <p:sp>
          <p:nvSpPr>
            <p:cNvPr id="40" name="Rectangle 31"/>
            <p:cNvSpPr/>
            <p:nvPr/>
          </p:nvSpPr>
          <p:spPr>
            <a:xfrm>
              <a:off x="1856041" y="3751509"/>
              <a:ext cx="4730744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ВятГУ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Региональный штаб позитивных изменений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857687" y="3822032"/>
              <a:ext cx="45719" cy="3954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3724" y="4255019"/>
            <a:ext cx="4730744" cy="683264"/>
            <a:chOff x="253724" y="4255019"/>
            <a:chExt cx="4730744" cy="683264"/>
          </a:xfrm>
        </p:grpSpPr>
        <p:sp>
          <p:nvSpPr>
            <p:cNvPr id="41" name="Rectangle 31"/>
            <p:cNvSpPr/>
            <p:nvPr/>
          </p:nvSpPr>
          <p:spPr>
            <a:xfrm>
              <a:off x="253724" y="4255019"/>
              <a:ext cx="473074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БГТУ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интегратор системных решений в рамках развития Белгородской агломерации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63997" y="4360831"/>
              <a:ext cx="58611" cy="5069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525035" y="4905874"/>
            <a:ext cx="3727547" cy="465396"/>
            <a:chOff x="1525035" y="4905874"/>
            <a:chExt cx="3727547" cy="465396"/>
          </a:xfrm>
        </p:grpSpPr>
        <p:sp>
          <p:nvSpPr>
            <p:cNvPr id="42" name="Rectangle 31"/>
            <p:cNvSpPr/>
            <p:nvPr/>
          </p:nvSpPr>
          <p:spPr>
            <a:xfrm>
              <a:off x="1525035" y="4905874"/>
              <a:ext cx="3727547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УлГУ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Регион. 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Культура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. Перезагрузка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532289" y="4975831"/>
              <a:ext cx="45719" cy="3954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28400" y="5372438"/>
            <a:ext cx="4730744" cy="683264"/>
            <a:chOff x="628400" y="5372438"/>
            <a:chExt cx="4730744" cy="683264"/>
          </a:xfrm>
        </p:grpSpPr>
        <p:sp>
          <p:nvSpPr>
            <p:cNvPr id="44" name="Rectangle 31"/>
            <p:cNvSpPr/>
            <p:nvPr/>
          </p:nvSpPr>
          <p:spPr>
            <a:xfrm>
              <a:off x="628400" y="5372438"/>
              <a:ext cx="473074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ТГУ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Центр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урбанистики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 и стратегического развития территорий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8400" y="5516350"/>
              <a:ext cx="50959" cy="440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36386" y="5957113"/>
            <a:ext cx="1843302" cy="402547"/>
            <a:chOff x="2236386" y="5957113"/>
            <a:chExt cx="1843302" cy="402547"/>
          </a:xfrm>
        </p:grpSpPr>
        <p:sp>
          <p:nvSpPr>
            <p:cNvPr id="43" name="Rectangle 31"/>
            <p:cNvSpPr/>
            <p:nvPr/>
          </p:nvSpPr>
          <p:spPr>
            <a:xfrm>
              <a:off x="2280459" y="5957113"/>
              <a:ext cx="1799229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ЯрГУ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Я-Город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/>
                <a:cs typeface="Calibri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flipH="1">
              <a:off x="2236386" y="6009962"/>
              <a:ext cx="45719" cy="349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21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1A35CD-D56D-4DFE-A63B-53F95A931467}"/>
              </a:ext>
            </a:extLst>
          </p:cNvPr>
          <p:cNvSpPr txBox="1"/>
          <p:nvPr/>
        </p:nvSpPr>
        <p:spPr>
          <a:xfrm>
            <a:off x="6160344" y="453626"/>
            <a:ext cx="5850681" cy="839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Текущие результаты и эффекты </a:t>
            </a:r>
            <a:r>
              <a:rPr lang="ru-RU" sz="2800" spc="-151" dirty="0">
                <a:solidFill>
                  <a:schemeClr val="bg1">
                    <a:lumMod val="50000"/>
                  </a:schemeClr>
                </a:solidFill>
              </a:rPr>
              <a:t>реализации программ </a:t>
            </a:r>
            <a:r>
              <a:rPr lang="ru-RU" sz="2800" spc="-151" dirty="0" smtClean="0">
                <a:solidFill>
                  <a:schemeClr val="bg1">
                    <a:lumMod val="50000"/>
                  </a:schemeClr>
                </a:solidFill>
              </a:rPr>
              <a:t>развития</a:t>
            </a:r>
            <a:endParaRPr lang="id-ID" sz="2800" spc="-15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41426-EA8B-4F87-A404-83A507A0C6B4}"/>
              </a:ext>
            </a:extLst>
          </p:cNvPr>
          <p:cNvSpPr/>
          <p:nvPr/>
        </p:nvSpPr>
        <p:spPr>
          <a:xfrm>
            <a:off x="6160344" y="1275946"/>
            <a:ext cx="5620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Для университетов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r="19965"/>
          <a:stretch>
            <a:fillRect/>
          </a:stretch>
        </p:blipFill>
        <p:spPr/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258181"/>
              </p:ext>
            </p:extLst>
          </p:nvPr>
        </p:nvGraphicFramePr>
        <p:xfrm>
          <a:off x="6276975" y="2199276"/>
          <a:ext cx="3590925" cy="147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60344" y="1645278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Финансирование со стороны бюджетов субъектов РФ и местных бюджетов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7684" y="5578059"/>
            <a:ext cx="6524625" cy="79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Конкурс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в опорные университеты выше среднероссийского значения на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1,7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чел./место и составляет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9,4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человека на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место.</a:t>
            </a:r>
          </a:p>
          <a:p>
            <a:pPr>
              <a:lnSpc>
                <a:spcPct val="120000"/>
              </a:lnSpc>
            </a:pP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9651728" y="2099087"/>
            <a:ext cx="1266058" cy="1266058"/>
          </a:xfrm>
          <a:prstGeom prst="donut">
            <a:avLst>
              <a:gd name="adj" fmla="val 580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4024" y="2262257"/>
            <a:ext cx="114146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352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/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</a:b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млн рублей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20731880">
            <a:off x="7299306" y="2650743"/>
            <a:ext cx="1683855" cy="215634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04780" y="2159467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11%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6975" y="3719787"/>
            <a:ext cx="5267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Финансирование со стороны индустриальных региональных партнеров 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959337"/>
              </p:ext>
            </p:extLst>
          </p:nvPr>
        </p:nvGraphicFramePr>
        <p:xfrm>
          <a:off x="6276974" y="4360284"/>
          <a:ext cx="3800475" cy="126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Кольцо 21"/>
          <p:cNvSpPr/>
          <p:nvPr/>
        </p:nvSpPr>
        <p:spPr>
          <a:xfrm>
            <a:off x="9573858" y="4044000"/>
            <a:ext cx="1343927" cy="1343927"/>
          </a:xfrm>
          <a:prstGeom prst="donut">
            <a:avLst>
              <a:gd name="adj" fmla="val 580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78114" y="4285204"/>
            <a:ext cx="114146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1700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</a:t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</a:b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млн рублей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rot="21003709">
            <a:off x="7489210" y="4660550"/>
            <a:ext cx="1683855" cy="257669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19696" y="4158079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19%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92597" y="3084327"/>
            <a:ext cx="18004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10%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/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</a:br>
            <a:r>
              <a:rPr lang="ru-RU" sz="15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софинансирования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73858" y="5074264"/>
            <a:ext cx="18004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47%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</a:t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</a:br>
            <a:r>
              <a:rPr lang="ru-RU" sz="15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софинансирования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</a:t>
            </a: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37684" y="610190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Увеличение КЦП по </a:t>
            </a:r>
            <a:r>
              <a:rPr lang="ru-RU" sz="1200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бакалавриату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на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6%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, по </a:t>
            </a:r>
            <a:r>
              <a:rPr lang="ru-RU" sz="1200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специалитету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и по магистратуре – на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12%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72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7476393-76D4-444E-ADB7-0CE7690BAA29}"/>
              </a:ext>
            </a:extLst>
          </p:cNvPr>
          <p:cNvSpPr txBox="1"/>
          <p:nvPr/>
        </p:nvSpPr>
        <p:spPr>
          <a:xfrm>
            <a:off x="265268" y="484880"/>
            <a:ext cx="931867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Эффективность реализации стратегических проектов – </a:t>
            </a:r>
            <a:r>
              <a:rPr lang="ru-RU" sz="3200" spc="-151" dirty="0">
                <a:solidFill>
                  <a:schemeClr val="bg1">
                    <a:lumMod val="50000"/>
                  </a:schemeClr>
                </a:solidFill>
              </a:rPr>
              <a:t>эффективность взаимодействия с регионом</a:t>
            </a:r>
            <a:endParaRPr lang="id-ID" sz="3200" spc="-15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-16615" r="11978" b="16615"/>
          <a:stretch/>
        </p:blipFill>
        <p:spPr>
          <a:xfrm>
            <a:off x="5624618" y="-1384300"/>
            <a:ext cx="8281881" cy="8334372"/>
          </a:xfrm>
        </p:spPr>
      </p:pic>
      <p:sp>
        <p:nvSpPr>
          <p:cNvPr id="2" name="Прямоугольник 1"/>
          <p:cNvSpPr/>
          <p:nvPr/>
        </p:nvSpPr>
        <p:spPr>
          <a:xfrm>
            <a:off x="554123" y="1463194"/>
            <a:ext cx="57620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Региональный закон об опорном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университете</a:t>
            </a:r>
          </a:p>
          <a:p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Проектный региональный офис на базе опорного университета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/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</a:b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и 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сеть проектных офисов по муниципальным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образованиям</a:t>
            </a:r>
          </a:p>
          <a:p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  <a:p>
            <a:r>
              <a:rPr lang="ru-RU" sz="1500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Стратпроекты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 вуза в программах социально-экономического развития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региона</a:t>
            </a:r>
          </a:p>
          <a:p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Координационные советы под руководством губернатора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/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</a:b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и 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 участием профильных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министров</a:t>
            </a:r>
          </a:p>
          <a:p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Формирование исследовательской повестки для индустриальных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партнеров</a:t>
            </a:r>
          </a:p>
          <a:p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Вузы как центра кластерного развития в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регионе</a:t>
            </a:r>
          </a:p>
          <a:p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Инициаторы выращивания бизнесов в новых для региона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отраслях</a:t>
            </a:r>
          </a:p>
          <a:p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  <a:p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Университет – точка входа федеральных инициатив институтов развития в регион</a:t>
            </a:r>
          </a:p>
        </p:txBody>
      </p:sp>
      <p:sp>
        <p:nvSpPr>
          <p:cNvPr id="5" name="Shape 2540"/>
          <p:cNvSpPr/>
          <p:nvPr/>
        </p:nvSpPr>
        <p:spPr>
          <a:xfrm>
            <a:off x="337544" y="1554371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6" name="Shape 2540"/>
          <p:cNvSpPr/>
          <p:nvPr/>
        </p:nvSpPr>
        <p:spPr>
          <a:xfrm>
            <a:off x="333439" y="212127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7" name="Shape 2540"/>
          <p:cNvSpPr/>
          <p:nvPr/>
        </p:nvSpPr>
        <p:spPr>
          <a:xfrm>
            <a:off x="333439" y="2782224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8" name="Shape 2540"/>
          <p:cNvSpPr/>
          <p:nvPr/>
        </p:nvSpPr>
        <p:spPr>
          <a:xfrm>
            <a:off x="333439" y="3427236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0" name="Shape 2540"/>
          <p:cNvSpPr/>
          <p:nvPr/>
        </p:nvSpPr>
        <p:spPr>
          <a:xfrm>
            <a:off x="344573" y="4112934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1" name="Shape 2540"/>
          <p:cNvSpPr/>
          <p:nvPr/>
        </p:nvSpPr>
        <p:spPr>
          <a:xfrm>
            <a:off x="336721" y="475140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2" name="Shape 2540"/>
          <p:cNvSpPr/>
          <p:nvPr/>
        </p:nvSpPr>
        <p:spPr>
          <a:xfrm>
            <a:off x="350987" y="5209348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337544" y="5759213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287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5635D0-74B7-4F25-9F51-0A64AA871A66}"/>
              </a:ext>
            </a:extLst>
          </p:cNvPr>
          <p:cNvSpPr/>
          <p:nvPr/>
        </p:nvSpPr>
        <p:spPr>
          <a:xfrm>
            <a:off x="8084453" y="2619095"/>
            <a:ext cx="3872019" cy="1483814"/>
          </a:xfrm>
          <a:prstGeom prst="roundRect">
            <a:avLst>
              <a:gd name="adj" fmla="val 9164"/>
            </a:avLst>
          </a:prstGeom>
          <a:solidFill>
            <a:schemeClr val="bg1"/>
          </a:solidFill>
          <a:ln>
            <a:noFill/>
          </a:ln>
          <a:effectLst>
            <a:outerShdw blurRad="825500" sx="64000" sy="64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39D533-7D33-4E36-AF3E-BA26B2D64822}"/>
              </a:ext>
            </a:extLst>
          </p:cNvPr>
          <p:cNvSpPr txBox="1"/>
          <p:nvPr/>
        </p:nvSpPr>
        <p:spPr>
          <a:xfrm>
            <a:off x="4610907" y="970531"/>
            <a:ext cx="721590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spc="-1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 студенческих инициатив опорных вузов</a:t>
            </a:r>
            <a:endParaRPr lang="id-ID" sz="2800" b="1" spc="-15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3BDBC7-E89B-4B6F-BFE6-3AEFE00DBEA6}"/>
              </a:ext>
            </a:extLst>
          </p:cNvPr>
          <p:cNvSpPr/>
          <p:nvPr/>
        </p:nvSpPr>
        <p:spPr>
          <a:xfrm>
            <a:off x="4668729" y="1443001"/>
            <a:ext cx="73148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  124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студенческих инициативы от 13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вузов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  100 тыс. голосов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  20 победителей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r="9557"/>
          <a:stretch>
            <a:fillRect/>
          </a:stretch>
        </p:blipFill>
        <p:spPr/>
      </p:pic>
      <p:sp>
        <p:nvSpPr>
          <p:cNvPr id="25" name="Title 6">
            <a:extLst>
              <a:ext uri="{FF2B5EF4-FFF2-40B4-BE49-F238E27FC236}">
                <a16:creationId xmlns:a16="http://schemas.microsoft.com/office/drawing/2014/main" id="{F8A37CA2-85E5-4432-8FC5-D23B109599A5}"/>
              </a:ext>
            </a:extLst>
          </p:cNvPr>
          <p:cNvSpPr txBox="1">
            <a:spLocks/>
          </p:cNvSpPr>
          <p:nvPr/>
        </p:nvSpPr>
        <p:spPr>
          <a:xfrm>
            <a:off x="4610907" y="125985"/>
            <a:ext cx="5409555" cy="530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Студенты – региону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9D533-7D33-4E36-AF3E-BA26B2D64822}"/>
              </a:ext>
            </a:extLst>
          </p:cNvPr>
          <p:cNvSpPr txBox="1"/>
          <p:nvPr/>
        </p:nvSpPr>
        <p:spPr>
          <a:xfrm>
            <a:off x="4610907" y="2677937"/>
            <a:ext cx="721590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spc="-1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Топ-5 по количеству набранных голосов</a:t>
            </a:r>
            <a:endParaRPr lang="id-ID" sz="2800" b="1" spc="-15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hape 2540"/>
          <p:cNvSpPr/>
          <p:nvPr/>
        </p:nvSpPr>
        <p:spPr>
          <a:xfrm>
            <a:off x="4668729" y="157905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10" name="Shape 2540"/>
          <p:cNvSpPr/>
          <p:nvPr/>
        </p:nvSpPr>
        <p:spPr>
          <a:xfrm>
            <a:off x="4668729" y="188959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DB33B8BC-EB12-4931-8FA1-DB3FA831A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53949"/>
              </p:ext>
            </p:extLst>
          </p:nvPr>
        </p:nvGraphicFramePr>
        <p:xfrm>
          <a:off x="4610907" y="3551922"/>
          <a:ext cx="7215908" cy="258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293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1983756049"/>
                    </a:ext>
                  </a:extLst>
                </a:gridCol>
                <a:gridCol w="1376529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Вуз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3C40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Наименование проекта</a:t>
                      </a:r>
                    </a:p>
                  </a:txBody>
                  <a:tcPr anchor="ctr">
                    <a:solidFill>
                      <a:srgbClr val="3C40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Количество голосов </a:t>
                      </a:r>
                    </a:p>
                  </a:txBody>
                  <a:tcPr anchor="ctr">
                    <a:solidFill>
                      <a:srgbClr val="3C40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ДГТУ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«Строительство </a:t>
                      </a:r>
                      <a:r>
                        <a:rPr lang="ru-RU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скейт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-парка в г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 Ростов-на-Дону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3900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УлГУ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«Здоровье.73»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3295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ТолГУ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«Создание нового регионального научно-инновационного центра в области медицинской химии»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3028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2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ПетрГУ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«Адаптер – путеводитель первокурсника»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2779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2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АлтГУ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«ЛИГА СТУДЕНТОВ АГУ» 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1750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66982"/>
                  </a:ext>
                </a:extLst>
              </a:tr>
            </a:tbl>
          </a:graphicData>
        </a:graphic>
      </p:graphicFrame>
      <p:sp>
        <p:nvSpPr>
          <p:cNvPr id="12" name="Oval 4">
            <a:extLst>
              <a:ext uri="{FF2B5EF4-FFF2-40B4-BE49-F238E27FC236}">
                <a16:creationId xmlns:a16="http://schemas.microsoft.com/office/drawing/2014/main" id="{4B7ABE31-3134-4F3C-BB78-19E91DBBA54A}"/>
              </a:ext>
            </a:extLst>
          </p:cNvPr>
          <p:cNvSpPr/>
          <p:nvPr/>
        </p:nvSpPr>
        <p:spPr>
          <a:xfrm>
            <a:off x="7788280" y="3061828"/>
            <a:ext cx="582677" cy="582677"/>
          </a:xfrm>
          <a:prstGeom prst="ellipse">
            <a:avLst/>
          </a:prstGeom>
          <a:ln>
            <a:noFill/>
          </a:ln>
          <a:effectLst>
            <a:outerShdw blurRad="152400" dist="38100" dir="540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23">
            <a:extLst>
              <a:ext uri="{FF2B5EF4-FFF2-40B4-BE49-F238E27FC236}">
                <a16:creationId xmlns:a16="http://schemas.microsoft.com/office/drawing/2014/main" id="{4E370459-2874-4266-8798-0B42B1ED58D5}"/>
              </a:ext>
            </a:extLst>
          </p:cNvPr>
          <p:cNvSpPr/>
          <p:nvPr/>
        </p:nvSpPr>
        <p:spPr>
          <a:xfrm>
            <a:off x="10803840" y="3045565"/>
            <a:ext cx="582677" cy="5826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hape 2531"/>
          <p:cNvSpPr/>
          <p:nvPr/>
        </p:nvSpPr>
        <p:spPr>
          <a:xfrm>
            <a:off x="7938674" y="3189187"/>
            <a:ext cx="252860" cy="30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51" name="Freeform 89"/>
          <p:cNvSpPr>
            <a:spLocks noChangeArrowheads="1"/>
          </p:cNvSpPr>
          <p:nvPr/>
        </p:nvSpPr>
        <p:spPr bwMode="auto">
          <a:xfrm>
            <a:off x="10896152" y="3187252"/>
            <a:ext cx="417411" cy="290373"/>
          </a:xfrm>
          <a:custGeom>
            <a:avLst/>
            <a:gdLst>
              <a:gd name="T0" fmla="*/ 2147483646 w 608"/>
              <a:gd name="T1" fmla="*/ 2147483646 h 425"/>
              <a:gd name="T2" fmla="*/ 2147483646 w 608"/>
              <a:gd name="T3" fmla="*/ 2147483646 h 425"/>
              <a:gd name="T4" fmla="*/ 2147483646 w 608"/>
              <a:gd name="T5" fmla="*/ 2147483646 h 425"/>
              <a:gd name="T6" fmla="*/ 2147483646 w 608"/>
              <a:gd name="T7" fmla="*/ 2147483646 h 425"/>
              <a:gd name="T8" fmla="*/ 2147483646 w 608"/>
              <a:gd name="T9" fmla="*/ 2147483646 h 425"/>
              <a:gd name="T10" fmla="*/ 2147483646 w 608"/>
              <a:gd name="T11" fmla="*/ 2147483646 h 425"/>
              <a:gd name="T12" fmla="*/ 2147483646 w 608"/>
              <a:gd name="T13" fmla="*/ 2147483646 h 425"/>
              <a:gd name="T14" fmla="*/ 2147483646 w 608"/>
              <a:gd name="T15" fmla="*/ 2147483646 h 425"/>
              <a:gd name="T16" fmla="*/ 2147483646 w 608"/>
              <a:gd name="T17" fmla="*/ 2147483646 h 425"/>
              <a:gd name="T18" fmla="*/ 2147483646 w 608"/>
              <a:gd name="T19" fmla="*/ 2147483646 h 425"/>
              <a:gd name="T20" fmla="*/ 2147483646 w 608"/>
              <a:gd name="T21" fmla="*/ 2147483646 h 425"/>
              <a:gd name="T22" fmla="*/ 2147483646 w 608"/>
              <a:gd name="T23" fmla="*/ 2147483646 h 425"/>
              <a:gd name="T24" fmla="*/ 2147483646 w 608"/>
              <a:gd name="T25" fmla="*/ 2147483646 h 425"/>
              <a:gd name="T26" fmla="*/ 2147483646 w 608"/>
              <a:gd name="T27" fmla="*/ 2147483646 h 425"/>
              <a:gd name="T28" fmla="*/ 2147483646 w 608"/>
              <a:gd name="T29" fmla="*/ 2147483646 h 425"/>
              <a:gd name="T30" fmla="*/ 2147483646 w 608"/>
              <a:gd name="T31" fmla="*/ 2147483646 h 425"/>
              <a:gd name="T32" fmla="*/ 2147483646 w 608"/>
              <a:gd name="T33" fmla="*/ 2147483646 h 425"/>
              <a:gd name="T34" fmla="*/ 2147483646 w 608"/>
              <a:gd name="T35" fmla="*/ 2147483646 h 425"/>
              <a:gd name="T36" fmla="*/ 2147483646 w 608"/>
              <a:gd name="T37" fmla="*/ 2147483646 h 425"/>
              <a:gd name="T38" fmla="*/ 2147483646 w 608"/>
              <a:gd name="T39" fmla="*/ 2147483646 h 425"/>
              <a:gd name="T40" fmla="*/ 2147483646 w 608"/>
              <a:gd name="T41" fmla="*/ 2147483646 h 425"/>
              <a:gd name="T42" fmla="*/ 2147483646 w 608"/>
              <a:gd name="T43" fmla="*/ 2147483646 h 425"/>
              <a:gd name="T44" fmla="*/ 2147483646 w 608"/>
              <a:gd name="T45" fmla="*/ 2147483646 h 425"/>
              <a:gd name="T46" fmla="*/ 2147483646 w 608"/>
              <a:gd name="T47" fmla="*/ 2147483646 h 425"/>
              <a:gd name="T48" fmla="*/ 2147483646 w 608"/>
              <a:gd name="T49" fmla="*/ 2147483646 h 425"/>
              <a:gd name="T50" fmla="*/ 2147483646 w 608"/>
              <a:gd name="T51" fmla="*/ 2147483646 h 425"/>
              <a:gd name="T52" fmla="*/ 2147483646 w 608"/>
              <a:gd name="T53" fmla="*/ 2147483646 h 425"/>
              <a:gd name="T54" fmla="*/ 2147483646 w 608"/>
              <a:gd name="T55" fmla="*/ 2147483646 h 425"/>
              <a:gd name="T56" fmla="*/ 2147483646 w 608"/>
              <a:gd name="T57" fmla="*/ 2147483646 h 425"/>
              <a:gd name="T58" fmla="*/ 2147483646 w 608"/>
              <a:gd name="T59" fmla="*/ 2147483646 h 425"/>
              <a:gd name="T60" fmla="*/ 2147483646 w 608"/>
              <a:gd name="T61" fmla="*/ 2147483646 h 425"/>
              <a:gd name="T62" fmla="*/ 2147483646 w 608"/>
              <a:gd name="T63" fmla="*/ 2147483646 h 425"/>
              <a:gd name="T64" fmla="*/ 2147483646 w 608"/>
              <a:gd name="T65" fmla="*/ 2147483646 h 425"/>
              <a:gd name="T66" fmla="*/ 0 w 608"/>
              <a:gd name="T67" fmla="*/ 2147483646 h 425"/>
              <a:gd name="T68" fmla="*/ 0 w 608"/>
              <a:gd name="T69" fmla="*/ 2147483646 h 425"/>
              <a:gd name="T70" fmla="*/ 0 w 608"/>
              <a:gd name="T71" fmla="*/ 2147483646 h 425"/>
              <a:gd name="T72" fmla="*/ 2147483646 w 608"/>
              <a:gd name="T73" fmla="*/ 2147483646 h 425"/>
              <a:gd name="T74" fmla="*/ 2147483646 w 608"/>
              <a:gd name="T75" fmla="*/ 2147483646 h 425"/>
              <a:gd name="T76" fmla="*/ 2147483646 w 608"/>
              <a:gd name="T77" fmla="*/ 2147483646 h 425"/>
              <a:gd name="T78" fmla="*/ 2147483646 w 608"/>
              <a:gd name="T79" fmla="*/ 2147483646 h 425"/>
              <a:gd name="T80" fmla="*/ 2147483646 w 608"/>
              <a:gd name="T81" fmla="*/ 2147483646 h 425"/>
              <a:gd name="T82" fmla="*/ 2147483646 w 608"/>
              <a:gd name="T83" fmla="*/ 2147483646 h 425"/>
              <a:gd name="T84" fmla="*/ 2147483646 w 608"/>
              <a:gd name="T85" fmla="*/ 2147483646 h 425"/>
              <a:gd name="T86" fmla="*/ 2147483646 w 608"/>
              <a:gd name="T87" fmla="*/ 2147483646 h 425"/>
              <a:gd name="T88" fmla="*/ 2147483646 w 608"/>
              <a:gd name="T89" fmla="*/ 0 h 425"/>
              <a:gd name="T90" fmla="*/ 2147483646 w 608"/>
              <a:gd name="T91" fmla="*/ 2147483646 h 425"/>
              <a:gd name="T92" fmla="*/ 2147483646 w 608"/>
              <a:gd name="T93" fmla="*/ 2147483646 h 425"/>
              <a:gd name="T94" fmla="*/ 2147483646 w 608"/>
              <a:gd name="T95" fmla="*/ 2147483646 h 425"/>
              <a:gd name="T96" fmla="*/ 2147483646 w 608"/>
              <a:gd name="T97" fmla="*/ 2147483646 h 425"/>
              <a:gd name="T98" fmla="*/ 2147483646 w 608"/>
              <a:gd name="T99" fmla="*/ 2147483646 h 425"/>
              <a:gd name="T100" fmla="*/ 2147483646 w 608"/>
              <a:gd name="T101" fmla="*/ 2147483646 h 425"/>
              <a:gd name="T102" fmla="*/ 2147483646 w 608"/>
              <a:gd name="T103" fmla="*/ 2147483646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Shape 2540"/>
          <p:cNvSpPr/>
          <p:nvPr/>
        </p:nvSpPr>
        <p:spPr>
          <a:xfrm>
            <a:off x="4668729" y="2202494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02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B42862E-00A6-47E5-AC22-D412A52F4742}"/>
              </a:ext>
            </a:extLst>
          </p:cNvPr>
          <p:cNvSpPr/>
          <p:nvPr/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35000">
                <a:schemeClr val="tx1">
                  <a:lumMod val="75000"/>
                  <a:lumOff val="25000"/>
                  <a:alpha val="43000"/>
                </a:schemeClr>
              </a:gs>
              <a:gs pos="74000">
                <a:schemeClr val="tx1">
                  <a:lumMod val="75000"/>
                  <a:lumOff val="25000"/>
                  <a:alpha val="62000"/>
                </a:schemeClr>
              </a:gs>
              <a:gs pos="100000">
                <a:schemeClr val="tx1">
                  <a:lumMod val="75000"/>
                  <a:lumOff val="25000"/>
                  <a:alpha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5454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69A887-2957-416C-9C0A-1A9F76EFDF05}"/>
              </a:ext>
            </a:extLst>
          </p:cNvPr>
          <p:cNvSpPr txBox="1"/>
          <p:nvPr/>
        </p:nvSpPr>
        <p:spPr>
          <a:xfrm>
            <a:off x="131491" y="136718"/>
            <a:ext cx="2473686" cy="2850011"/>
          </a:xfrm>
          <a:prstGeom prst="rect">
            <a:avLst/>
          </a:prstGeom>
          <a:gradFill flip="none" rotWithShape="1">
            <a:gsLst>
              <a:gs pos="26000">
                <a:srgbClr val="738D8C">
                  <a:shade val="30000"/>
                  <a:satMod val="115000"/>
                  <a:alpha val="50000"/>
                </a:srgbClr>
              </a:gs>
              <a:gs pos="0">
                <a:srgbClr val="738D8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spc="-151" dirty="0" smtClean="0">
                <a:solidFill>
                  <a:schemeClr val="bg1"/>
                </a:solidFill>
              </a:rPr>
              <a:t>Индикаторы реализации программ развития опорных вузов в 2017 году</a:t>
            </a:r>
            <a:endParaRPr lang="en-US" sz="3200" spc="-15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6272" y="5896050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* в среднем на 1 вуз</a:t>
            </a:r>
          </a:p>
          <a:p>
            <a:r>
              <a:rPr lang="ru-RU" sz="1000" dirty="0" smtClean="0"/>
              <a:t>** в среднем по России без 5-100</a:t>
            </a:r>
            <a:endParaRPr lang="ru-RU" sz="10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7244859" y="224129"/>
            <a:ext cx="7068415" cy="734170"/>
            <a:chOff x="6941440" y="292373"/>
            <a:chExt cx="7068415" cy="7341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729EBA7-9121-47BB-B025-F5B98107E4DE}"/>
                </a:ext>
              </a:extLst>
            </p:cNvPr>
            <p:cNvGrpSpPr/>
            <p:nvPr/>
          </p:nvGrpSpPr>
          <p:grpSpPr>
            <a:xfrm>
              <a:off x="6941440" y="292373"/>
              <a:ext cx="7068415" cy="734170"/>
              <a:chOff x="6791455" y="2051777"/>
              <a:chExt cx="6185216" cy="982639"/>
            </a:xfrm>
          </p:grpSpPr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D1BADAF9-E493-4583-A38E-50CFA55B8046}"/>
                  </a:ext>
                </a:extLst>
              </p:cNvPr>
              <p:cNvSpPr/>
              <p:nvPr/>
            </p:nvSpPr>
            <p:spPr>
              <a:xfrm>
                <a:off x="6791455" y="2051777"/>
                <a:ext cx="6185216" cy="982639"/>
              </a:xfrm>
              <a:prstGeom prst="parallelogram">
                <a:avLst>
                  <a:gd name="adj" fmla="val 998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1000" sy="101000" algn="ctr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68FDE2-B56D-4547-A973-15825399324C}"/>
                  </a:ext>
                </a:extLst>
              </p:cNvPr>
              <p:cNvSpPr txBox="1"/>
              <p:nvPr/>
            </p:nvSpPr>
            <p:spPr>
              <a:xfrm>
                <a:off x="8205201" y="2223331"/>
                <a:ext cx="3252610" cy="70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Доходы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вуза</a:t>
                </a:r>
                <a:endParaRPr lang="ru-RU" sz="800" dirty="0"/>
              </a:p>
              <a:p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FF489B-3D9F-4C8B-8401-6FC3C310FEFA}"/>
                  </a:ext>
                </a:extLst>
              </p:cNvPr>
              <p:cNvSpPr/>
              <p:nvPr/>
            </p:nvSpPr>
            <p:spPr>
              <a:xfrm>
                <a:off x="8205201" y="2484766"/>
                <a:ext cx="3558735" cy="37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из 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всех источников, млн </a:t>
                </a:r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руб.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7562693" y="474792"/>
              <a:ext cx="729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1692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044956" y="467900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1222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479827" y="2130799"/>
            <a:ext cx="7580565" cy="734590"/>
            <a:chOff x="5805577" y="291953"/>
            <a:chExt cx="7068415" cy="734590"/>
          </a:xfrm>
        </p:grpSpPr>
        <p:grpSp>
          <p:nvGrpSpPr>
            <p:cNvPr id="29" name="Group 1">
              <a:extLst>
                <a:ext uri="{FF2B5EF4-FFF2-40B4-BE49-F238E27FC236}">
                  <a16:creationId xmlns:a16="http://schemas.microsoft.com/office/drawing/2014/main" id="{2729EBA7-9121-47BB-B025-F5B98107E4DE}"/>
                </a:ext>
              </a:extLst>
            </p:cNvPr>
            <p:cNvGrpSpPr/>
            <p:nvPr/>
          </p:nvGrpSpPr>
          <p:grpSpPr>
            <a:xfrm>
              <a:off x="5805577" y="291953"/>
              <a:ext cx="7068415" cy="734590"/>
              <a:chOff x="5797518" y="2051215"/>
              <a:chExt cx="6185216" cy="983201"/>
            </a:xfrm>
          </p:grpSpPr>
          <p:sp>
            <p:nvSpPr>
              <p:cNvPr id="32" name="Parallelogram 6">
                <a:extLst>
                  <a:ext uri="{FF2B5EF4-FFF2-40B4-BE49-F238E27FC236}">
                    <a16:creationId xmlns:a16="http://schemas.microsoft.com/office/drawing/2014/main" id="{D1BADAF9-E493-4583-A38E-50CFA55B8046}"/>
                  </a:ext>
                </a:extLst>
              </p:cNvPr>
              <p:cNvSpPr/>
              <p:nvPr/>
            </p:nvSpPr>
            <p:spPr>
              <a:xfrm>
                <a:off x="5797518" y="2051777"/>
                <a:ext cx="6185216" cy="982639"/>
              </a:xfrm>
              <a:prstGeom prst="parallelogram">
                <a:avLst>
                  <a:gd name="adj" fmla="val 998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1000" sy="101000" algn="ctr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68FDE2-B56D-4547-A973-15825399324C}"/>
                  </a:ext>
                </a:extLst>
              </p:cNvPr>
              <p:cNvSpPr txBox="1"/>
              <p:nvPr/>
            </p:nvSpPr>
            <p:spPr>
              <a:xfrm>
                <a:off x="7217007" y="2051215"/>
                <a:ext cx="3252610" cy="41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Общая численность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студентов,</a:t>
                </a:r>
                <a:endPara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D8FF489B-3D9F-4C8B-8401-6FC3C310FEFA}"/>
                  </a:ext>
                </a:extLst>
              </p:cNvPr>
              <p:cNvSpPr/>
              <p:nvPr/>
            </p:nvSpPr>
            <p:spPr>
              <a:xfrm>
                <a:off x="7217007" y="2312650"/>
                <a:ext cx="3558735" cy="617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обучающихся по программам </a:t>
                </a:r>
                <a:r>
                  <a:rPr lang="ru-RU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бакалавриата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, </a:t>
                </a:r>
                <a:r>
                  <a:rPr lang="ru-RU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специалитета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, магистратуры по очной форме обучения (чел.)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400080" y="485584"/>
              <a:ext cx="6803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7593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294081" y="470561"/>
              <a:ext cx="7521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4060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65335" y="4979043"/>
            <a:ext cx="10062036" cy="734699"/>
            <a:chOff x="5805577" y="291955"/>
            <a:chExt cx="7068415" cy="734699"/>
          </a:xfrm>
        </p:grpSpPr>
        <p:grpSp>
          <p:nvGrpSpPr>
            <p:cNvPr id="36" name="Group 1">
              <a:extLst>
                <a:ext uri="{FF2B5EF4-FFF2-40B4-BE49-F238E27FC236}">
                  <a16:creationId xmlns:a16="http://schemas.microsoft.com/office/drawing/2014/main" id="{2729EBA7-9121-47BB-B025-F5B98107E4DE}"/>
                </a:ext>
              </a:extLst>
            </p:cNvPr>
            <p:cNvGrpSpPr/>
            <p:nvPr/>
          </p:nvGrpSpPr>
          <p:grpSpPr>
            <a:xfrm>
              <a:off x="5805577" y="291955"/>
              <a:ext cx="7068415" cy="734699"/>
              <a:chOff x="5797518" y="2051215"/>
              <a:chExt cx="6185216" cy="983346"/>
            </a:xfrm>
          </p:grpSpPr>
          <p:sp>
            <p:nvSpPr>
              <p:cNvPr id="39" name="Parallelogram 6">
                <a:extLst>
                  <a:ext uri="{FF2B5EF4-FFF2-40B4-BE49-F238E27FC236}">
                    <a16:creationId xmlns:a16="http://schemas.microsoft.com/office/drawing/2014/main" id="{D1BADAF9-E493-4583-A38E-50CFA55B8046}"/>
                  </a:ext>
                </a:extLst>
              </p:cNvPr>
              <p:cNvSpPr/>
              <p:nvPr/>
            </p:nvSpPr>
            <p:spPr>
              <a:xfrm>
                <a:off x="5797518" y="2051777"/>
                <a:ext cx="6185216" cy="982639"/>
              </a:xfrm>
              <a:prstGeom prst="parallelogram">
                <a:avLst>
                  <a:gd name="adj" fmla="val 998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1000" sy="101000" algn="ctr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68FDE2-B56D-4547-A973-15825399324C}"/>
                  </a:ext>
                </a:extLst>
              </p:cNvPr>
              <p:cNvSpPr txBox="1"/>
              <p:nvPr/>
            </p:nvSpPr>
            <p:spPr>
              <a:xfrm>
                <a:off x="6888337" y="2051215"/>
                <a:ext cx="3252610" cy="41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Удельный вес численности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обучающихся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D8FF489B-3D9F-4C8B-8401-6FC3C310FEFA}"/>
                  </a:ext>
                </a:extLst>
              </p:cNvPr>
              <p:cNvSpPr/>
              <p:nvPr/>
            </p:nvSpPr>
            <p:spPr>
              <a:xfrm>
                <a:off x="6877651" y="2416653"/>
                <a:ext cx="3983840" cy="61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(приведенного </a:t>
                </a:r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контингента) по программам магистратуры, подготовки научно-педагогических кадров в аспирантуре в общей численности приведенного , %.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6235838" y="496467"/>
              <a:ext cx="348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14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1777159" y="415067"/>
              <a:ext cx="5261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13,3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390995" y="1138585"/>
            <a:ext cx="7068415" cy="734170"/>
            <a:chOff x="5805577" y="292373"/>
            <a:chExt cx="7068415" cy="734170"/>
          </a:xfrm>
        </p:grpSpPr>
        <p:grpSp>
          <p:nvGrpSpPr>
            <p:cNvPr id="50" name="Group 1">
              <a:extLst>
                <a:ext uri="{FF2B5EF4-FFF2-40B4-BE49-F238E27FC236}">
                  <a16:creationId xmlns:a16="http://schemas.microsoft.com/office/drawing/2014/main" id="{2729EBA7-9121-47BB-B025-F5B98107E4DE}"/>
                </a:ext>
              </a:extLst>
            </p:cNvPr>
            <p:cNvGrpSpPr/>
            <p:nvPr/>
          </p:nvGrpSpPr>
          <p:grpSpPr>
            <a:xfrm>
              <a:off x="5805577" y="292373"/>
              <a:ext cx="7068415" cy="734170"/>
              <a:chOff x="5797518" y="2051777"/>
              <a:chExt cx="6185216" cy="982639"/>
            </a:xfrm>
          </p:grpSpPr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D1BADAF9-E493-4583-A38E-50CFA55B8046}"/>
                  </a:ext>
                </a:extLst>
              </p:cNvPr>
              <p:cNvSpPr/>
              <p:nvPr/>
            </p:nvSpPr>
            <p:spPr>
              <a:xfrm>
                <a:off x="5797518" y="2051777"/>
                <a:ext cx="6185216" cy="982639"/>
              </a:xfrm>
              <a:prstGeom prst="parallelogram">
                <a:avLst>
                  <a:gd name="adj" fmla="val 998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1000" sy="101000" algn="ctr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68FDE2-B56D-4547-A973-15825399324C}"/>
                  </a:ext>
                </a:extLst>
              </p:cNvPr>
              <p:cNvSpPr txBox="1"/>
              <p:nvPr/>
            </p:nvSpPr>
            <p:spPr>
              <a:xfrm>
                <a:off x="7208693" y="2264077"/>
                <a:ext cx="3252610" cy="41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Объем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НИОКР,</a:t>
                </a:r>
                <a:endPara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id="{D8FF489B-3D9F-4C8B-8401-6FC3C310FEFA}"/>
                  </a:ext>
                </a:extLst>
              </p:cNvPr>
              <p:cNvSpPr/>
              <p:nvPr/>
            </p:nvSpPr>
            <p:spPr>
              <a:xfrm>
                <a:off x="7208693" y="2525512"/>
                <a:ext cx="3558735" cy="37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в расчете на 1 НПР, тыс</a:t>
                </a:r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. руб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.</a:t>
                </a: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6420940" y="485584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218*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0780589" y="511550"/>
              <a:ext cx="7889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264,1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638532" y="3045286"/>
            <a:ext cx="8288840" cy="734590"/>
            <a:chOff x="5805577" y="291953"/>
            <a:chExt cx="7068415" cy="734590"/>
          </a:xfrm>
        </p:grpSpPr>
        <p:grpSp>
          <p:nvGrpSpPr>
            <p:cNvPr id="57" name="Group 1">
              <a:extLst>
                <a:ext uri="{FF2B5EF4-FFF2-40B4-BE49-F238E27FC236}">
                  <a16:creationId xmlns:a16="http://schemas.microsoft.com/office/drawing/2014/main" id="{2729EBA7-9121-47BB-B025-F5B98107E4DE}"/>
                </a:ext>
              </a:extLst>
            </p:cNvPr>
            <p:cNvGrpSpPr/>
            <p:nvPr/>
          </p:nvGrpSpPr>
          <p:grpSpPr>
            <a:xfrm>
              <a:off x="5805577" y="291953"/>
              <a:ext cx="7068415" cy="734590"/>
              <a:chOff x="5797518" y="2051215"/>
              <a:chExt cx="6185216" cy="983201"/>
            </a:xfrm>
          </p:grpSpPr>
          <p:sp>
            <p:nvSpPr>
              <p:cNvPr id="60" name="Parallelogram 6">
                <a:extLst>
                  <a:ext uri="{FF2B5EF4-FFF2-40B4-BE49-F238E27FC236}">
                    <a16:creationId xmlns:a16="http://schemas.microsoft.com/office/drawing/2014/main" id="{D1BADAF9-E493-4583-A38E-50CFA55B8046}"/>
                  </a:ext>
                </a:extLst>
              </p:cNvPr>
              <p:cNvSpPr/>
              <p:nvPr/>
            </p:nvSpPr>
            <p:spPr>
              <a:xfrm>
                <a:off x="5797518" y="2051777"/>
                <a:ext cx="6185216" cy="982639"/>
              </a:xfrm>
              <a:prstGeom prst="parallelogram">
                <a:avLst>
                  <a:gd name="adj" fmla="val 998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1000" sy="101000" algn="ctr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68FDE2-B56D-4547-A973-15825399324C}"/>
                  </a:ext>
                </a:extLst>
              </p:cNvPr>
              <p:cNvSpPr txBox="1"/>
              <p:nvPr/>
            </p:nvSpPr>
            <p:spPr>
              <a:xfrm>
                <a:off x="7125084" y="2051215"/>
                <a:ext cx="3252610" cy="41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Число публикаций организации, </a:t>
                </a:r>
              </a:p>
            </p:txBody>
          </p:sp>
          <p:sp>
            <p:nvSpPr>
              <p:cNvPr id="62" name="Rectangle 8">
                <a:extLst>
                  <a:ext uri="{FF2B5EF4-FFF2-40B4-BE49-F238E27FC236}">
                    <a16:creationId xmlns:a16="http://schemas.microsoft.com/office/drawing/2014/main" id="{D8FF489B-3D9F-4C8B-8401-6FC3C310FEFA}"/>
                  </a:ext>
                </a:extLst>
              </p:cNvPr>
              <p:cNvSpPr/>
              <p:nvPr/>
            </p:nvSpPr>
            <p:spPr>
              <a:xfrm>
                <a:off x="7125084" y="2381605"/>
                <a:ext cx="3558735" cy="617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индексируемых в информационно-аналитической системе научного цитирования </a:t>
                </a:r>
                <a:r>
                  <a:rPr lang="ru-RU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Scopus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, в расчете на 100 НПР, ед.</a:t>
                </a:r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6362757" y="491001"/>
              <a:ext cx="4226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85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1542518" y="500826"/>
              <a:ext cx="638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71,3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749661" y="4000226"/>
            <a:ext cx="9310731" cy="734589"/>
            <a:chOff x="5805577" y="291952"/>
            <a:chExt cx="7068415" cy="734589"/>
          </a:xfrm>
        </p:grpSpPr>
        <p:grpSp>
          <p:nvGrpSpPr>
            <p:cNvPr id="64" name="Group 1">
              <a:extLst>
                <a:ext uri="{FF2B5EF4-FFF2-40B4-BE49-F238E27FC236}">
                  <a16:creationId xmlns:a16="http://schemas.microsoft.com/office/drawing/2014/main" id="{2729EBA7-9121-47BB-B025-F5B98107E4DE}"/>
                </a:ext>
              </a:extLst>
            </p:cNvPr>
            <p:cNvGrpSpPr/>
            <p:nvPr/>
          </p:nvGrpSpPr>
          <p:grpSpPr>
            <a:xfrm>
              <a:off x="5805577" y="291952"/>
              <a:ext cx="7068415" cy="734589"/>
              <a:chOff x="5797518" y="2051216"/>
              <a:chExt cx="6185216" cy="983200"/>
            </a:xfrm>
          </p:grpSpPr>
          <p:sp>
            <p:nvSpPr>
              <p:cNvPr id="67" name="Parallelogram 6">
                <a:extLst>
                  <a:ext uri="{FF2B5EF4-FFF2-40B4-BE49-F238E27FC236}">
                    <a16:creationId xmlns:a16="http://schemas.microsoft.com/office/drawing/2014/main" id="{D1BADAF9-E493-4583-A38E-50CFA55B8046}"/>
                  </a:ext>
                </a:extLst>
              </p:cNvPr>
              <p:cNvSpPr/>
              <p:nvPr/>
            </p:nvSpPr>
            <p:spPr>
              <a:xfrm>
                <a:off x="5797518" y="2051777"/>
                <a:ext cx="6185216" cy="982639"/>
              </a:xfrm>
              <a:prstGeom prst="parallelogram">
                <a:avLst>
                  <a:gd name="adj" fmla="val 998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1000" sy="101000" algn="ctr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68FDE2-B56D-4547-A973-15825399324C}"/>
                  </a:ext>
                </a:extLst>
              </p:cNvPr>
              <p:cNvSpPr txBox="1"/>
              <p:nvPr/>
            </p:nvSpPr>
            <p:spPr>
              <a:xfrm>
                <a:off x="6983858" y="2051216"/>
                <a:ext cx="3252610" cy="41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Число публикаций организации, </a:t>
                </a:r>
              </a:p>
            </p:txBody>
          </p:sp>
          <p:sp>
            <p:nvSpPr>
              <p:cNvPr id="69" name="Rectangle 8">
                <a:extLst>
                  <a:ext uri="{FF2B5EF4-FFF2-40B4-BE49-F238E27FC236}">
                    <a16:creationId xmlns:a16="http://schemas.microsoft.com/office/drawing/2014/main" id="{D8FF489B-3D9F-4C8B-8401-6FC3C310FEFA}"/>
                  </a:ext>
                </a:extLst>
              </p:cNvPr>
              <p:cNvSpPr/>
              <p:nvPr/>
            </p:nvSpPr>
            <p:spPr>
              <a:xfrm>
                <a:off x="6955171" y="2378658"/>
                <a:ext cx="3558735" cy="617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индексируемых в информационно-аналитической системе научного цитирования </a:t>
                </a:r>
                <a:r>
                  <a:rPr lang="ru-RU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Web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 </a:t>
                </a:r>
                <a:r>
                  <a:rPr lang="ru-RU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of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 </a:t>
                </a:r>
                <a:r>
                  <a:rPr lang="ru-RU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Science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, в расчете на 100 НПР, ед.</a:t>
                </a:r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6288081" y="510261"/>
              <a:ext cx="376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55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1587668" y="474790"/>
              <a:ext cx="5685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188E78"/>
                  </a:solidFill>
                </a:rPr>
                <a:t>55,5</a:t>
              </a:r>
              <a:r>
                <a:rPr lang="ru-RU" b="1" baseline="30000" dirty="0" smtClean="0">
                  <a:solidFill>
                    <a:srgbClr val="188E78"/>
                  </a:solidFill>
                </a:rPr>
                <a:t>**</a:t>
              </a:r>
              <a:endParaRPr lang="ru-RU" b="1" baseline="30000" dirty="0">
                <a:solidFill>
                  <a:srgbClr val="188E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4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r="12575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8A37CA2-85E5-4432-8FC5-D23B1095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06" y="274892"/>
            <a:ext cx="11583987" cy="133720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Опорные университеты в рамке приоритетного проекта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вузы как центры пространства создания инноваций»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8295BF-130C-4B06-A63C-2F2249E4322E}"/>
              </a:ext>
            </a:extLst>
          </p:cNvPr>
          <p:cNvSpPr>
            <a:spLocks noChangeAspect="1"/>
          </p:cNvSpPr>
          <p:nvPr/>
        </p:nvSpPr>
        <p:spPr>
          <a:xfrm>
            <a:off x="4811448" y="2756780"/>
            <a:ext cx="568800" cy="56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EB5178-A37F-4B74-871A-CE09C8712ED3}"/>
              </a:ext>
            </a:extLst>
          </p:cNvPr>
          <p:cNvSpPr/>
          <p:nvPr/>
        </p:nvSpPr>
        <p:spPr>
          <a:xfrm>
            <a:off x="5563925" y="2587625"/>
            <a:ext cx="567719" cy="567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E1DF79-06FC-4C11-945D-A258B6E4F9A8}"/>
              </a:ext>
            </a:extLst>
          </p:cNvPr>
          <p:cNvSpPr>
            <a:spLocks noChangeAspect="1"/>
          </p:cNvSpPr>
          <p:nvPr/>
        </p:nvSpPr>
        <p:spPr>
          <a:xfrm>
            <a:off x="6337879" y="3005136"/>
            <a:ext cx="568800" cy="56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17A8DA-A92E-4CA3-BEDC-108B63502DBC}"/>
              </a:ext>
            </a:extLst>
          </p:cNvPr>
          <p:cNvSpPr>
            <a:spLocks noChangeAspect="1"/>
          </p:cNvSpPr>
          <p:nvPr/>
        </p:nvSpPr>
        <p:spPr>
          <a:xfrm>
            <a:off x="6611338" y="3873138"/>
            <a:ext cx="568800" cy="56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7B1E6E-B21B-4250-8E71-6AD8D1468E9E}"/>
              </a:ext>
            </a:extLst>
          </p:cNvPr>
          <p:cNvSpPr>
            <a:spLocks noChangeAspect="1"/>
          </p:cNvSpPr>
          <p:nvPr/>
        </p:nvSpPr>
        <p:spPr>
          <a:xfrm>
            <a:off x="6146800" y="4717529"/>
            <a:ext cx="568800" cy="56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3D278-8A3B-4304-92C7-25B463C1697D}"/>
              </a:ext>
            </a:extLst>
          </p:cNvPr>
          <p:cNvSpPr>
            <a:spLocks noChangeAspect="1"/>
          </p:cNvSpPr>
          <p:nvPr/>
        </p:nvSpPr>
        <p:spPr>
          <a:xfrm>
            <a:off x="5237604" y="4947965"/>
            <a:ext cx="568800" cy="56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93DBF-42C9-4C42-AE9F-A244477DBA5E}"/>
              </a:ext>
            </a:extLst>
          </p:cNvPr>
          <p:cNvSpPr txBox="1"/>
          <p:nvPr/>
        </p:nvSpPr>
        <p:spPr>
          <a:xfrm>
            <a:off x="6003250" y="1900529"/>
            <a:ext cx="5402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студенты и НПР в инновационной и предпринимательской деятельности</a:t>
            </a:r>
            <a:endParaRPr lang="id-ID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A3D9BA-D9EC-4DAE-9BED-675B22B6AF87}"/>
              </a:ext>
            </a:extLst>
          </p:cNvPr>
          <p:cNvSpPr txBox="1"/>
          <p:nvPr/>
        </p:nvSpPr>
        <p:spPr>
          <a:xfrm>
            <a:off x="7136609" y="2914840"/>
            <a:ext cx="26862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программы  ДПО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C4988-1076-420D-AE4A-01B0B4652F0B}"/>
              </a:ext>
            </a:extLst>
          </p:cNvPr>
          <p:cNvSpPr txBox="1"/>
          <p:nvPr/>
        </p:nvSpPr>
        <p:spPr>
          <a:xfrm>
            <a:off x="7379320" y="3912400"/>
            <a:ext cx="26862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инновационная  экосистема </a:t>
            </a:r>
            <a:endParaRPr lang="id-ID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24DD-2100-4C12-B376-238529BAAC46}"/>
              </a:ext>
            </a:extLst>
          </p:cNvPr>
          <p:cNvSpPr txBox="1"/>
          <p:nvPr/>
        </p:nvSpPr>
        <p:spPr>
          <a:xfrm>
            <a:off x="6914525" y="4899613"/>
            <a:ext cx="44917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проектно-ориентированные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образовательные программы, предполагающие командное выполнение проектов полного жизненного цикла</a:t>
            </a:r>
            <a:endParaRPr lang="id-ID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5CBCD-32DC-4522-A495-398A53935AD4}"/>
              </a:ext>
            </a:extLst>
          </p:cNvPr>
          <p:cNvSpPr txBox="1"/>
          <p:nvPr/>
        </p:nvSpPr>
        <p:spPr>
          <a:xfrm>
            <a:off x="5279163" y="5749789"/>
            <a:ext cx="2686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отраслевые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центры инжиниринга</a:t>
            </a:r>
            <a:endParaRPr lang="id-ID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61542A-AF30-4378-A49C-8F987D893123}"/>
              </a:ext>
            </a:extLst>
          </p:cNvPr>
          <p:cNvSpPr txBox="1"/>
          <p:nvPr/>
        </p:nvSpPr>
        <p:spPr>
          <a:xfrm>
            <a:off x="1872959" y="2500921"/>
            <a:ext cx="32526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социальные сервисы населению</a:t>
            </a:r>
            <a:endParaRPr lang="id-ID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32" name="Freeform 57">
            <a:extLst>
              <a:ext uri="{FF2B5EF4-FFF2-40B4-BE49-F238E27FC236}">
                <a16:creationId xmlns:a16="http://schemas.microsoft.com/office/drawing/2014/main" id="{BEAADE85-E1CB-48BE-8F8D-719935EF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933" y="3173527"/>
            <a:ext cx="264886" cy="232017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Freeform 144">
            <a:extLst>
              <a:ext uri="{FF2B5EF4-FFF2-40B4-BE49-F238E27FC236}">
                <a16:creationId xmlns:a16="http://schemas.microsoft.com/office/drawing/2014/main" id="{C2AE8378-FAE8-46AE-800C-B4E48400C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329" y="2919852"/>
            <a:ext cx="237038" cy="219737"/>
          </a:xfrm>
          <a:custGeom>
            <a:avLst/>
            <a:gdLst>
              <a:gd name="T0" fmla="*/ 114881 w 602"/>
              <a:gd name="T1" fmla="*/ 0 h 559"/>
              <a:gd name="T2" fmla="*/ 114881 w 602"/>
              <a:gd name="T3" fmla="*/ 0 h 559"/>
              <a:gd name="T4" fmla="*/ 217118 w 602"/>
              <a:gd name="T5" fmla="*/ 84035 h 559"/>
              <a:gd name="T6" fmla="*/ 114881 w 602"/>
              <a:gd name="T7" fmla="*/ 165546 h 559"/>
              <a:gd name="T8" fmla="*/ 91760 w 602"/>
              <a:gd name="T9" fmla="*/ 163022 h 559"/>
              <a:gd name="T10" fmla="*/ 15173 w 602"/>
              <a:gd name="T11" fmla="*/ 193678 h 559"/>
              <a:gd name="T12" fmla="*/ 40822 w 602"/>
              <a:gd name="T13" fmla="*/ 147874 h 559"/>
              <a:gd name="T14" fmla="*/ 0 w 602"/>
              <a:gd name="T15" fmla="*/ 84035 h 559"/>
              <a:gd name="T16" fmla="*/ 114881 w 602"/>
              <a:gd name="T17" fmla="*/ 0 h 5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AB51279B-083B-4A85-BB28-C599CD78A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67" y="4890372"/>
            <a:ext cx="264946" cy="263012"/>
          </a:xfrm>
          <a:custGeom>
            <a:avLst/>
            <a:gdLst>
              <a:gd name="T0" fmla="*/ 207002 w 602"/>
              <a:gd name="T1" fmla="*/ 40594 h 601"/>
              <a:gd name="T2" fmla="*/ 207002 w 602"/>
              <a:gd name="T3" fmla="*/ 40594 h 601"/>
              <a:gd name="T4" fmla="*/ 196526 w 602"/>
              <a:gd name="T5" fmla="*/ 40594 h 601"/>
              <a:gd name="T6" fmla="*/ 196526 w 602"/>
              <a:gd name="T7" fmla="*/ 96275 h 601"/>
              <a:gd name="T8" fmla="*/ 196526 w 602"/>
              <a:gd name="T9" fmla="*/ 144412 h 601"/>
              <a:gd name="T10" fmla="*/ 196526 w 602"/>
              <a:gd name="T11" fmla="*/ 154830 h 601"/>
              <a:gd name="T12" fmla="*/ 186411 w 602"/>
              <a:gd name="T13" fmla="*/ 164889 h 601"/>
              <a:gd name="T14" fmla="*/ 132944 w 602"/>
              <a:gd name="T15" fmla="*/ 164889 h 601"/>
              <a:gd name="T16" fmla="*/ 166180 w 602"/>
              <a:gd name="T17" fmla="*/ 197938 h 601"/>
              <a:gd name="T18" fmla="*/ 166180 w 602"/>
              <a:gd name="T19" fmla="*/ 197938 h 601"/>
              <a:gd name="T20" fmla="*/ 168709 w 602"/>
              <a:gd name="T21" fmla="*/ 205482 h 601"/>
              <a:gd name="T22" fmla="*/ 158232 w 602"/>
              <a:gd name="T23" fmla="*/ 215541 h 601"/>
              <a:gd name="T24" fmla="*/ 153175 w 602"/>
              <a:gd name="T25" fmla="*/ 213026 h 601"/>
              <a:gd name="T26" fmla="*/ 153175 w 602"/>
              <a:gd name="T27" fmla="*/ 213026 h 601"/>
              <a:gd name="T28" fmla="*/ 117410 w 602"/>
              <a:gd name="T29" fmla="*/ 180336 h 601"/>
              <a:gd name="T30" fmla="*/ 117410 w 602"/>
              <a:gd name="T31" fmla="*/ 205482 h 601"/>
              <a:gd name="T32" fmla="*/ 107294 w 602"/>
              <a:gd name="T33" fmla="*/ 215541 h 601"/>
              <a:gd name="T34" fmla="*/ 97179 w 602"/>
              <a:gd name="T35" fmla="*/ 205482 h 601"/>
              <a:gd name="T36" fmla="*/ 97179 w 602"/>
              <a:gd name="T37" fmla="*/ 180336 h 601"/>
              <a:gd name="T38" fmla="*/ 63943 w 602"/>
              <a:gd name="T39" fmla="*/ 213026 h 601"/>
              <a:gd name="T40" fmla="*/ 63943 w 602"/>
              <a:gd name="T41" fmla="*/ 213026 h 601"/>
              <a:gd name="T42" fmla="*/ 56357 w 602"/>
              <a:gd name="T43" fmla="*/ 215541 h 601"/>
              <a:gd name="T44" fmla="*/ 45880 w 602"/>
              <a:gd name="T45" fmla="*/ 205482 h 601"/>
              <a:gd name="T46" fmla="*/ 51299 w 602"/>
              <a:gd name="T47" fmla="*/ 197938 h 601"/>
              <a:gd name="T48" fmla="*/ 51299 w 602"/>
              <a:gd name="T49" fmla="*/ 197938 h 601"/>
              <a:gd name="T50" fmla="*/ 84174 w 602"/>
              <a:gd name="T51" fmla="*/ 164889 h 601"/>
              <a:gd name="T52" fmla="*/ 30707 w 602"/>
              <a:gd name="T53" fmla="*/ 164889 h 601"/>
              <a:gd name="T54" fmla="*/ 20592 w 602"/>
              <a:gd name="T55" fmla="*/ 154830 h 601"/>
              <a:gd name="T56" fmla="*/ 20592 w 602"/>
              <a:gd name="T57" fmla="*/ 144412 h 601"/>
              <a:gd name="T58" fmla="*/ 20592 w 602"/>
              <a:gd name="T59" fmla="*/ 96275 h 601"/>
              <a:gd name="T60" fmla="*/ 20592 w 602"/>
              <a:gd name="T61" fmla="*/ 40594 h 601"/>
              <a:gd name="T62" fmla="*/ 10477 w 602"/>
              <a:gd name="T63" fmla="*/ 40594 h 601"/>
              <a:gd name="T64" fmla="*/ 0 w 602"/>
              <a:gd name="T65" fmla="*/ 30176 h 601"/>
              <a:gd name="T66" fmla="*/ 10477 w 602"/>
              <a:gd name="T67" fmla="*/ 20117 h 601"/>
              <a:gd name="T68" fmla="*/ 97179 w 602"/>
              <a:gd name="T69" fmla="*/ 20117 h 601"/>
              <a:gd name="T70" fmla="*/ 97179 w 602"/>
              <a:gd name="T71" fmla="*/ 10059 h 601"/>
              <a:gd name="T72" fmla="*/ 107294 w 602"/>
              <a:gd name="T73" fmla="*/ 0 h 601"/>
              <a:gd name="T74" fmla="*/ 117410 w 602"/>
              <a:gd name="T75" fmla="*/ 10059 h 601"/>
              <a:gd name="T76" fmla="*/ 117410 w 602"/>
              <a:gd name="T77" fmla="*/ 20117 h 601"/>
              <a:gd name="T78" fmla="*/ 207002 w 602"/>
              <a:gd name="T79" fmla="*/ 20117 h 601"/>
              <a:gd name="T80" fmla="*/ 217118 w 602"/>
              <a:gd name="T81" fmla="*/ 30176 h 601"/>
              <a:gd name="T82" fmla="*/ 207002 w 602"/>
              <a:gd name="T83" fmla="*/ 40594 h 601"/>
              <a:gd name="T84" fmla="*/ 176295 w 602"/>
              <a:gd name="T85" fmla="*/ 86216 h 601"/>
              <a:gd name="T86" fmla="*/ 176295 w 602"/>
              <a:gd name="T87" fmla="*/ 86216 h 601"/>
              <a:gd name="T88" fmla="*/ 176295 w 602"/>
              <a:gd name="T89" fmla="*/ 76158 h 601"/>
              <a:gd name="T90" fmla="*/ 176295 w 602"/>
              <a:gd name="T91" fmla="*/ 40594 h 601"/>
              <a:gd name="T92" fmla="*/ 40822 w 602"/>
              <a:gd name="T93" fmla="*/ 40594 h 601"/>
              <a:gd name="T94" fmla="*/ 40822 w 602"/>
              <a:gd name="T95" fmla="*/ 76158 h 601"/>
              <a:gd name="T96" fmla="*/ 40822 w 602"/>
              <a:gd name="T97" fmla="*/ 86216 h 601"/>
              <a:gd name="T98" fmla="*/ 40822 w 602"/>
              <a:gd name="T99" fmla="*/ 144412 h 601"/>
              <a:gd name="T100" fmla="*/ 176295 w 602"/>
              <a:gd name="T101" fmla="*/ 144412 h 601"/>
              <a:gd name="T102" fmla="*/ 176295 w 602"/>
              <a:gd name="T103" fmla="*/ 86216 h 6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25CBCD-32DC-4522-A495-398A53935AD4}"/>
              </a:ext>
            </a:extLst>
          </p:cNvPr>
          <p:cNvSpPr txBox="1"/>
          <p:nvPr/>
        </p:nvSpPr>
        <p:spPr>
          <a:xfrm>
            <a:off x="1775965" y="5089819"/>
            <a:ext cx="26862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базовые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кафедры и лаборатории с институтами РАН</a:t>
            </a:r>
            <a:endParaRPr lang="id-ID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25CBCD-32DC-4522-A495-398A53935AD4}"/>
              </a:ext>
            </a:extLst>
          </p:cNvPr>
          <p:cNvSpPr txBox="1"/>
          <p:nvPr/>
        </p:nvSpPr>
        <p:spPr>
          <a:xfrm>
            <a:off x="340079" y="3146316"/>
            <a:ext cx="3690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совместные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проекты с компаниями НТИ</a:t>
            </a:r>
            <a:endParaRPr lang="id-ID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-11159" y="4241800"/>
            <a:ext cx="2997200" cy="2616200"/>
          </a:xfrm>
          <a:prstGeom prst="rtTriangle">
            <a:avLst/>
          </a:prstGeom>
          <a:gradFill flip="none" rotWithShape="1">
            <a:gsLst>
              <a:gs pos="4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25CBCD-32DC-4522-A495-398A53935AD4}"/>
              </a:ext>
            </a:extLst>
          </p:cNvPr>
          <p:cNvSpPr txBox="1"/>
          <p:nvPr/>
        </p:nvSpPr>
        <p:spPr>
          <a:xfrm>
            <a:off x="180975" y="4021290"/>
            <a:ext cx="3690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программы/модули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магистратуры по технологическому предпринимательству</a:t>
            </a:r>
            <a:endParaRPr lang="id-ID" sz="1500" b="1" dirty="0">
              <a:solidFill>
                <a:prstClr val="black">
                  <a:lumMod val="75000"/>
                  <a:lumOff val="25000"/>
                </a:prstClr>
              </a:solidFill>
              <a:cs typeface="Calibri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10800000">
            <a:off x="9204528" y="-22888"/>
            <a:ext cx="2997200" cy="2616200"/>
          </a:xfrm>
          <a:prstGeom prst="rtTriangle">
            <a:avLst/>
          </a:prstGeom>
          <a:gradFill flip="none" rotWithShape="1">
            <a:gsLst>
              <a:gs pos="4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Shape 2775"/>
          <p:cNvSpPr>
            <a:spLocks noChangeAspect="1"/>
          </p:cNvSpPr>
          <p:nvPr/>
        </p:nvSpPr>
        <p:spPr>
          <a:xfrm>
            <a:off x="5666671" y="2732495"/>
            <a:ext cx="396000" cy="28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3" name="Freeform 75"/>
          <p:cNvSpPr>
            <a:spLocks noChangeAspect="1" noChangeArrowheads="1"/>
          </p:cNvSpPr>
          <p:nvPr/>
        </p:nvSpPr>
        <p:spPr bwMode="auto">
          <a:xfrm>
            <a:off x="6757819" y="4034668"/>
            <a:ext cx="266700" cy="274637"/>
          </a:xfrm>
          <a:custGeom>
            <a:avLst/>
            <a:gdLst>
              <a:gd name="T0" fmla="*/ 73 w 619"/>
              <a:gd name="T1" fmla="*/ 295 h 634"/>
              <a:gd name="T2" fmla="*/ 0 w 619"/>
              <a:gd name="T3" fmla="*/ 324 h 634"/>
              <a:gd name="T4" fmla="*/ 73 w 619"/>
              <a:gd name="T5" fmla="*/ 339 h 634"/>
              <a:gd name="T6" fmla="*/ 73 w 619"/>
              <a:gd name="T7" fmla="*/ 295 h 634"/>
              <a:gd name="T8" fmla="*/ 500 w 619"/>
              <a:gd name="T9" fmla="*/ 162 h 634"/>
              <a:gd name="T10" fmla="*/ 545 w 619"/>
              <a:gd name="T11" fmla="*/ 89 h 634"/>
              <a:gd name="T12" fmla="*/ 471 w 619"/>
              <a:gd name="T13" fmla="*/ 133 h 634"/>
              <a:gd name="T14" fmla="*/ 500 w 619"/>
              <a:gd name="T15" fmla="*/ 162 h 634"/>
              <a:gd name="T16" fmla="*/ 132 w 619"/>
              <a:gd name="T17" fmla="*/ 162 h 634"/>
              <a:gd name="T18" fmla="*/ 162 w 619"/>
              <a:gd name="T19" fmla="*/ 133 h 634"/>
              <a:gd name="T20" fmla="*/ 88 w 619"/>
              <a:gd name="T21" fmla="*/ 103 h 634"/>
              <a:gd name="T22" fmla="*/ 132 w 619"/>
              <a:gd name="T23" fmla="*/ 162 h 634"/>
              <a:gd name="T24" fmla="*/ 309 w 619"/>
              <a:gd name="T25" fmla="*/ 103 h 634"/>
              <a:gd name="T26" fmla="*/ 324 w 619"/>
              <a:gd name="T27" fmla="*/ 30 h 634"/>
              <a:gd name="T28" fmla="*/ 294 w 619"/>
              <a:gd name="T29" fmla="*/ 30 h 634"/>
              <a:gd name="T30" fmla="*/ 309 w 619"/>
              <a:gd name="T31" fmla="*/ 103 h 634"/>
              <a:gd name="T32" fmla="*/ 309 w 619"/>
              <a:gd name="T33" fmla="*/ 530 h 634"/>
              <a:gd name="T34" fmla="*/ 294 w 619"/>
              <a:gd name="T35" fmla="*/ 619 h 634"/>
              <a:gd name="T36" fmla="*/ 324 w 619"/>
              <a:gd name="T37" fmla="*/ 619 h 634"/>
              <a:gd name="T38" fmla="*/ 309 w 619"/>
              <a:gd name="T39" fmla="*/ 530 h 634"/>
              <a:gd name="T40" fmla="*/ 486 w 619"/>
              <a:gd name="T41" fmla="*/ 471 h 634"/>
              <a:gd name="T42" fmla="*/ 456 w 619"/>
              <a:gd name="T43" fmla="*/ 501 h 634"/>
              <a:gd name="T44" fmla="*/ 530 w 619"/>
              <a:gd name="T45" fmla="*/ 545 h 634"/>
              <a:gd name="T46" fmla="*/ 486 w 619"/>
              <a:gd name="T47" fmla="*/ 471 h 634"/>
              <a:gd name="T48" fmla="*/ 603 w 619"/>
              <a:gd name="T49" fmla="*/ 295 h 634"/>
              <a:gd name="T50" fmla="*/ 530 w 619"/>
              <a:gd name="T51" fmla="*/ 324 h 634"/>
              <a:gd name="T52" fmla="*/ 603 w 619"/>
              <a:gd name="T53" fmla="*/ 339 h 634"/>
              <a:gd name="T54" fmla="*/ 603 w 619"/>
              <a:gd name="T55" fmla="*/ 295 h 634"/>
              <a:gd name="T56" fmla="*/ 147 w 619"/>
              <a:gd name="T57" fmla="*/ 457 h 634"/>
              <a:gd name="T58" fmla="*/ 103 w 619"/>
              <a:gd name="T59" fmla="*/ 530 h 634"/>
              <a:gd name="T60" fmla="*/ 162 w 619"/>
              <a:gd name="T61" fmla="*/ 486 h 634"/>
              <a:gd name="T62" fmla="*/ 147 w 619"/>
              <a:gd name="T63" fmla="*/ 457 h 634"/>
              <a:gd name="T64" fmla="*/ 309 w 619"/>
              <a:gd name="T65" fmla="*/ 148 h 634"/>
              <a:gd name="T66" fmla="*/ 309 w 619"/>
              <a:gd name="T67" fmla="*/ 501 h 634"/>
              <a:gd name="T68" fmla="*/ 309 w 619"/>
              <a:gd name="T69" fmla="*/ 148 h 634"/>
              <a:gd name="T70" fmla="*/ 309 w 619"/>
              <a:gd name="T71" fmla="*/ 457 h 634"/>
              <a:gd name="T72" fmla="*/ 309 w 619"/>
              <a:gd name="T73" fmla="*/ 177 h 634"/>
              <a:gd name="T74" fmla="*/ 309 w 619"/>
              <a:gd name="T75" fmla="*/ 45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4" name="Freeform 101"/>
          <p:cNvSpPr>
            <a:spLocks noEditPoints="1"/>
          </p:cNvSpPr>
          <p:nvPr/>
        </p:nvSpPr>
        <p:spPr bwMode="auto">
          <a:xfrm>
            <a:off x="5380248" y="5118201"/>
            <a:ext cx="233363" cy="215900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5" name="Oval 14">
            <a:extLst>
              <a:ext uri="{FF2B5EF4-FFF2-40B4-BE49-F238E27FC236}">
                <a16:creationId xmlns:a16="http://schemas.microsoft.com/office/drawing/2014/main" id="{D873D278-8A3B-4304-92C7-25B463C1697D}"/>
              </a:ext>
            </a:extLst>
          </p:cNvPr>
          <p:cNvSpPr>
            <a:spLocks noChangeAspect="1"/>
          </p:cNvSpPr>
          <p:nvPr/>
        </p:nvSpPr>
        <p:spPr>
          <a:xfrm>
            <a:off x="4311840" y="3286099"/>
            <a:ext cx="568800" cy="56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4">
            <a:extLst>
              <a:ext uri="{FF2B5EF4-FFF2-40B4-BE49-F238E27FC236}">
                <a16:creationId xmlns:a16="http://schemas.microsoft.com/office/drawing/2014/main" id="{D873D278-8A3B-4304-92C7-25B463C1697D}"/>
              </a:ext>
            </a:extLst>
          </p:cNvPr>
          <p:cNvSpPr>
            <a:spLocks noChangeAspect="1"/>
          </p:cNvSpPr>
          <p:nvPr/>
        </p:nvSpPr>
        <p:spPr>
          <a:xfrm>
            <a:off x="4228758" y="4045759"/>
            <a:ext cx="568800" cy="56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4">
            <a:extLst>
              <a:ext uri="{FF2B5EF4-FFF2-40B4-BE49-F238E27FC236}">
                <a16:creationId xmlns:a16="http://schemas.microsoft.com/office/drawing/2014/main" id="{D873D278-8A3B-4304-92C7-25B463C1697D}"/>
              </a:ext>
            </a:extLst>
          </p:cNvPr>
          <p:cNvSpPr>
            <a:spLocks noChangeAspect="1"/>
          </p:cNvSpPr>
          <p:nvPr/>
        </p:nvSpPr>
        <p:spPr>
          <a:xfrm>
            <a:off x="4540971" y="4645433"/>
            <a:ext cx="568800" cy="56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sx="94000" sy="94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82"/>
          <p:cNvSpPr>
            <a:spLocks noEditPoints="1"/>
          </p:cNvSpPr>
          <p:nvPr/>
        </p:nvSpPr>
        <p:spPr bwMode="auto">
          <a:xfrm>
            <a:off x="4714246" y="4833785"/>
            <a:ext cx="222250" cy="227013"/>
          </a:xfrm>
          <a:custGeom>
            <a:avLst/>
            <a:gdLst>
              <a:gd name="T0" fmla="*/ 2147483646 w 65"/>
              <a:gd name="T1" fmla="*/ 2147483646 h 66"/>
              <a:gd name="T2" fmla="*/ 2147483646 w 65"/>
              <a:gd name="T3" fmla="*/ 2147483646 h 66"/>
              <a:gd name="T4" fmla="*/ 2147483646 w 65"/>
              <a:gd name="T5" fmla="*/ 2147483646 h 66"/>
              <a:gd name="T6" fmla="*/ 2147483646 w 65"/>
              <a:gd name="T7" fmla="*/ 2147483646 h 66"/>
              <a:gd name="T8" fmla="*/ 2147483646 w 65"/>
              <a:gd name="T9" fmla="*/ 2147483646 h 66"/>
              <a:gd name="T10" fmla="*/ 2147483646 w 65"/>
              <a:gd name="T11" fmla="*/ 2147483646 h 66"/>
              <a:gd name="T12" fmla="*/ 2147483646 w 65"/>
              <a:gd name="T13" fmla="*/ 2147483646 h 66"/>
              <a:gd name="T14" fmla="*/ 2147483646 w 65"/>
              <a:gd name="T15" fmla="*/ 2147483646 h 66"/>
              <a:gd name="T16" fmla="*/ 2147483646 w 65"/>
              <a:gd name="T17" fmla="*/ 2147483646 h 66"/>
              <a:gd name="T18" fmla="*/ 2147483646 w 65"/>
              <a:gd name="T19" fmla="*/ 2147483646 h 66"/>
              <a:gd name="T20" fmla="*/ 2147483646 w 65"/>
              <a:gd name="T21" fmla="*/ 2147483646 h 66"/>
              <a:gd name="T22" fmla="*/ 0 w 65"/>
              <a:gd name="T23" fmla="*/ 2147483646 h 66"/>
              <a:gd name="T24" fmla="*/ 2147483646 w 65"/>
              <a:gd name="T25" fmla="*/ 2147483646 h 66"/>
              <a:gd name="T26" fmla="*/ 2147483646 w 65"/>
              <a:gd name="T27" fmla="*/ 2147483646 h 66"/>
              <a:gd name="T28" fmla="*/ 2147483646 w 65"/>
              <a:gd name="T29" fmla="*/ 2147483646 h 66"/>
              <a:gd name="T30" fmla="*/ 2147483646 w 65"/>
              <a:gd name="T31" fmla="*/ 2147483646 h 66"/>
              <a:gd name="T32" fmla="*/ 2147483646 w 65"/>
              <a:gd name="T33" fmla="*/ 2147483646 h 66"/>
              <a:gd name="T34" fmla="*/ 2147483646 w 65"/>
              <a:gd name="T35" fmla="*/ 2147483646 h 66"/>
              <a:gd name="T36" fmla="*/ 2147483646 w 65"/>
              <a:gd name="T37" fmla="*/ 2147483646 h 66"/>
              <a:gd name="T38" fmla="*/ 2147483646 w 65"/>
              <a:gd name="T39" fmla="*/ 2147483646 h 66"/>
              <a:gd name="T40" fmla="*/ 2147483646 w 65"/>
              <a:gd name="T41" fmla="*/ 2147483646 h 66"/>
              <a:gd name="T42" fmla="*/ 2147483646 w 65"/>
              <a:gd name="T43" fmla="*/ 2147483646 h 66"/>
              <a:gd name="T44" fmla="*/ 2147483646 w 65"/>
              <a:gd name="T45" fmla="*/ 2147483646 h 66"/>
              <a:gd name="T46" fmla="*/ 2147483646 w 65"/>
              <a:gd name="T47" fmla="*/ 2147483646 h 66"/>
              <a:gd name="T48" fmla="*/ 2147483646 w 65"/>
              <a:gd name="T49" fmla="*/ 2147483646 h 66"/>
              <a:gd name="T50" fmla="*/ 2147483646 w 65"/>
              <a:gd name="T51" fmla="*/ 2147483646 h 66"/>
              <a:gd name="T52" fmla="*/ 2147483646 w 65"/>
              <a:gd name="T53" fmla="*/ 2147483646 h 66"/>
              <a:gd name="T54" fmla="*/ 2147483646 w 65"/>
              <a:gd name="T55" fmla="*/ 2147483646 h 66"/>
              <a:gd name="T56" fmla="*/ 2147483646 w 65"/>
              <a:gd name="T57" fmla="*/ 2147483646 h 66"/>
              <a:gd name="T58" fmla="*/ 2147483646 w 65"/>
              <a:gd name="T59" fmla="*/ 2147483646 h 6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5" h="66">
                <a:moveTo>
                  <a:pt x="60" y="21"/>
                </a:moveTo>
                <a:cubicBezTo>
                  <a:pt x="52" y="29"/>
                  <a:pt x="52" y="29"/>
                  <a:pt x="52" y="29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4"/>
                  <a:pt x="56" y="34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2"/>
                  <a:pt x="47" y="42"/>
                  <a:pt x="47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61"/>
                  <a:pt x="20" y="61"/>
                  <a:pt x="18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2" y="66"/>
                  <a:pt x="2" y="66"/>
                  <a:pt x="2" y="66"/>
                </a:cubicBezTo>
                <a:cubicBezTo>
                  <a:pt x="0" y="63"/>
                  <a:pt x="0" y="63"/>
                  <a:pt x="0" y="63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27" y="22"/>
                  <a:pt x="27" y="22"/>
                  <a:pt x="27" y="22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7"/>
                  <a:pt x="23" y="17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3" y="9"/>
                </a:cubicBezTo>
                <a:cubicBezTo>
                  <a:pt x="36" y="13"/>
                  <a:pt x="36" y="13"/>
                  <a:pt x="36" y="13"/>
                </a:cubicBezTo>
                <a:cubicBezTo>
                  <a:pt x="44" y="5"/>
                  <a:pt x="44" y="5"/>
                  <a:pt x="44" y="5"/>
                </a:cubicBezTo>
                <a:cubicBezTo>
                  <a:pt x="49" y="0"/>
                  <a:pt x="56" y="0"/>
                  <a:pt x="60" y="5"/>
                </a:cubicBezTo>
                <a:cubicBezTo>
                  <a:pt x="65" y="9"/>
                  <a:pt x="65" y="17"/>
                  <a:pt x="60" y="21"/>
                </a:cubicBezTo>
                <a:close/>
                <a:moveTo>
                  <a:pt x="39" y="34"/>
                </a:moveTo>
                <a:cubicBezTo>
                  <a:pt x="32" y="27"/>
                  <a:pt x="32" y="27"/>
                  <a:pt x="32" y="2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54"/>
                  <a:pt x="11" y="54"/>
                  <a:pt x="11" y="54"/>
                </a:cubicBezTo>
                <a:cubicBezTo>
                  <a:pt x="18" y="54"/>
                  <a:pt x="18" y="54"/>
                  <a:pt x="18" y="54"/>
                </a:cubicBezTo>
                <a:lnTo>
                  <a:pt x="39" y="3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9" name="Freeform 206"/>
          <p:cNvSpPr>
            <a:spLocks noChangeArrowheads="1"/>
          </p:cNvSpPr>
          <p:nvPr/>
        </p:nvSpPr>
        <p:spPr bwMode="auto">
          <a:xfrm>
            <a:off x="4376844" y="4183253"/>
            <a:ext cx="267318" cy="267318"/>
          </a:xfrm>
          <a:custGeom>
            <a:avLst/>
            <a:gdLst>
              <a:gd name="T0" fmla="*/ 560 w 634"/>
              <a:gd name="T1" fmla="*/ 73 h 634"/>
              <a:gd name="T2" fmla="*/ 560 w 634"/>
              <a:gd name="T3" fmla="*/ 73 h 634"/>
              <a:gd name="T4" fmla="*/ 280 w 634"/>
              <a:gd name="T5" fmla="*/ 73 h 634"/>
              <a:gd name="T6" fmla="*/ 207 w 634"/>
              <a:gd name="T7" fmla="*/ 0 h 634"/>
              <a:gd name="T8" fmla="*/ 89 w 634"/>
              <a:gd name="T9" fmla="*/ 0 h 634"/>
              <a:gd name="T10" fmla="*/ 0 w 634"/>
              <a:gd name="T11" fmla="*/ 73 h 634"/>
              <a:gd name="T12" fmla="*/ 0 w 634"/>
              <a:gd name="T13" fmla="*/ 545 h 634"/>
              <a:gd name="T14" fmla="*/ 89 w 634"/>
              <a:gd name="T15" fmla="*/ 633 h 634"/>
              <a:gd name="T16" fmla="*/ 560 w 634"/>
              <a:gd name="T17" fmla="*/ 633 h 634"/>
              <a:gd name="T18" fmla="*/ 633 w 634"/>
              <a:gd name="T19" fmla="*/ 545 h 634"/>
              <a:gd name="T20" fmla="*/ 633 w 634"/>
              <a:gd name="T21" fmla="*/ 162 h 634"/>
              <a:gd name="T22" fmla="*/ 560 w 634"/>
              <a:gd name="T23" fmla="*/ 73 h 634"/>
              <a:gd name="T24" fmla="*/ 589 w 634"/>
              <a:gd name="T25" fmla="*/ 545 h 634"/>
              <a:gd name="T26" fmla="*/ 589 w 634"/>
              <a:gd name="T27" fmla="*/ 545 h 634"/>
              <a:gd name="T28" fmla="*/ 560 w 634"/>
              <a:gd name="T29" fmla="*/ 589 h 634"/>
              <a:gd name="T30" fmla="*/ 89 w 634"/>
              <a:gd name="T31" fmla="*/ 589 h 634"/>
              <a:gd name="T32" fmla="*/ 45 w 634"/>
              <a:gd name="T33" fmla="*/ 545 h 634"/>
              <a:gd name="T34" fmla="*/ 45 w 634"/>
              <a:gd name="T35" fmla="*/ 236 h 634"/>
              <a:gd name="T36" fmla="*/ 589 w 634"/>
              <a:gd name="T37" fmla="*/ 236 h 634"/>
              <a:gd name="T38" fmla="*/ 589 w 634"/>
              <a:gd name="T39" fmla="*/ 545 h 634"/>
              <a:gd name="T40" fmla="*/ 589 w 634"/>
              <a:gd name="T41" fmla="*/ 191 h 634"/>
              <a:gd name="T42" fmla="*/ 589 w 634"/>
              <a:gd name="T43" fmla="*/ 191 h 634"/>
              <a:gd name="T44" fmla="*/ 45 w 634"/>
              <a:gd name="T45" fmla="*/ 191 h 634"/>
              <a:gd name="T46" fmla="*/ 45 w 634"/>
              <a:gd name="T47" fmla="*/ 73 h 634"/>
              <a:gd name="T48" fmla="*/ 89 w 634"/>
              <a:gd name="T49" fmla="*/ 44 h 634"/>
              <a:gd name="T50" fmla="*/ 207 w 634"/>
              <a:gd name="T51" fmla="*/ 44 h 634"/>
              <a:gd name="T52" fmla="*/ 236 w 634"/>
              <a:gd name="T53" fmla="*/ 73 h 634"/>
              <a:gd name="T54" fmla="*/ 236 w 634"/>
              <a:gd name="T55" fmla="*/ 118 h 634"/>
              <a:gd name="T56" fmla="*/ 560 w 634"/>
              <a:gd name="T57" fmla="*/ 118 h 634"/>
              <a:gd name="T58" fmla="*/ 589 w 634"/>
              <a:gd name="T59" fmla="*/ 162 h 634"/>
              <a:gd name="T60" fmla="*/ 589 w 634"/>
              <a:gd name="T61" fmla="*/ 19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0" name="Freeform 213"/>
          <p:cNvSpPr>
            <a:spLocks noChangeArrowheads="1"/>
          </p:cNvSpPr>
          <p:nvPr/>
        </p:nvSpPr>
        <p:spPr bwMode="auto">
          <a:xfrm>
            <a:off x="4481997" y="3462361"/>
            <a:ext cx="260090" cy="252536"/>
          </a:xfrm>
          <a:custGeom>
            <a:avLst/>
            <a:gdLst>
              <a:gd name="T0" fmla="*/ 589 w 634"/>
              <a:gd name="T1" fmla="*/ 236 h 619"/>
              <a:gd name="T2" fmla="*/ 589 w 634"/>
              <a:gd name="T3" fmla="*/ 236 h 619"/>
              <a:gd name="T4" fmla="*/ 589 w 634"/>
              <a:gd name="T5" fmla="*/ 545 h 619"/>
              <a:gd name="T6" fmla="*/ 545 w 634"/>
              <a:gd name="T7" fmla="*/ 589 h 619"/>
              <a:gd name="T8" fmla="*/ 89 w 634"/>
              <a:gd name="T9" fmla="*/ 589 h 619"/>
              <a:gd name="T10" fmla="*/ 45 w 634"/>
              <a:gd name="T11" fmla="*/ 545 h 619"/>
              <a:gd name="T12" fmla="*/ 45 w 634"/>
              <a:gd name="T13" fmla="*/ 74 h 619"/>
              <a:gd name="T14" fmla="*/ 89 w 634"/>
              <a:gd name="T15" fmla="*/ 29 h 619"/>
              <a:gd name="T16" fmla="*/ 398 w 634"/>
              <a:gd name="T17" fmla="*/ 29 h 619"/>
              <a:gd name="T18" fmla="*/ 398 w 634"/>
              <a:gd name="T19" fmla="*/ 0 h 619"/>
              <a:gd name="T20" fmla="*/ 89 w 634"/>
              <a:gd name="T21" fmla="*/ 0 h 619"/>
              <a:gd name="T22" fmla="*/ 0 w 634"/>
              <a:gd name="T23" fmla="*/ 74 h 619"/>
              <a:gd name="T24" fmla="*/ 0 w 634"/>
              <a:gd name="T25" fmla="*/ 545 h 619"/>
              <a:gd name="T26" fmla="*/ 89 w 634"/>
              <a:gd name="T27" fmla="*/ 618 h 619"/>
              <a:gd name="T28" fmla="*/ 545 w 634"/>
              <a:gd name="T29" fmla="*/ 618 h 619"/>
              <a:gd name="T30" fmla="*/ 633 w 634"/>
              <a:gd name="T31" fmla="*/ 545 h 619"/>
              <a:gd name="T32" fmla="*/ 633 w 634"/>
              <a:gd name="T33" fmla="*/ 236 h 619"/>
              <a:gd name="T34" fmla="*/ 589 w 634"/>
              <a:gd name="T35" fmla="*/ 236 h 619"/>
              <a:gd name="T36" fmla="*/ 162 w 634"/>
              <a:gd name="T37" fmla="*/ 354 h 619"/>
              <a:gd name="T38" fmla="*/ 162 w 634"/>
              <a:gd name="T39" fmla="*/ 354 h 619"/>
              <a:gd name="T40" fmla="*/ 74 w 634"/>
              <a:gd name="T41" fmla="*/ 516 h 619"/>
              <a:gd name="T42" fmla="*/ 103 w 634"/>
              <a:gd name="T43" fmla="*/ 545 h 619"/>
              <a:gd name="T44" fmla="*/ 280 w 634"/>
              <a:gd name="T45" fmla="*/ 457 h 619"/>
              <a:gd name="T46" fmla="*/ 295 w 634"/>
              <a:gd name="T47" fmla="*/ 457 h 619"/>
              <a:gd name="T48" fmla="*/ 604 w 634"/>
              <a:gd name="T49" fmla="*/ 147 h 619"/>
              <a:gd name="T50" fmla="*/ 604 w 634"/>
              <a:gd name="T51" fmla="*/ 88 h 619"/>
              <a:gd name="T52" fmla="*/ 530 w 634"/>
              <a:gd name="T53" fmla="*/ 29 h 619"/>
              <a:gd name="T54" fmla="*/ 471 w 634"/>
              <a:gd name="T55" fmla="*/ 29 h 619"/>
              <a:gd name="T56" fmla="*/ 177 w 634"/>
              <a:gd name="T57" fmla="*/ 324 h 619"/>
              <a:gd name="T58" fmla="*/ 162 w 634"/>
              <a:gd name="T59" fmla="*/ 354 h 619"/>
              <a:gd name="T60" fmla="*/ 486 w 634"/>
              <a:gd name="T61" fmla="*/ 74 h 619"/>
              <a:gd name="T62" fmla="*/ 486 w 634"/>
              <a:gd name="T63" fmla="*/ 74 h 619"/>
              <a:gd name="T64" fmla="*/ 516 w 634"/>
              <a:gd name="T65" fmla="*/ 74 h 619"/>
              <a:gd name="T66" fmla="*/ 560 w 634"/>
              <a:gd name="T67" fmla="*/ 103 h 619"/>
              <a:gd name="T68" fmla="*/ 560 w 634"/>
              <a:gd name="T69" fmla="*/ 133 h 619"/>
              <a:gd name="T70" fmla="*/ 516 w 634"/>
              <a:gd name="T71" fmla="*/ 177 h 619"/>
              <a:gd name="T72" fmla="*/ 457 w 634"/>
              <a:gd name="T73" fmla="*/ 103 h 619"/>
              <a:gd name="T74" fmla="*/ 486 w 634"/>
              <a:gd name="T75" fmla="*/ 74 h 619"/>
              <a:gd name="T76" fmla="*/ 428 w 634"/>
              <a:gd name="T77" fmla="*/ 133 h 619"/>
              <a:gd name="T78" fmla="*/ 428 w 634"/>
              <a:gd name="T79" fmla="*/ 133 h 619"/>
              <a:gd name="T80" fmla="*/ 486 w 634"/>
              <a:gd name="T81" fmla="*/ 206 h 619"/>
              <a:gd name="T82" fmla="*/ 266 w 634"/>
              <a:gd name="T83" fmla="*/ 427 h 619"/>
              <a:gd name="T84" fmla="*/ 207 w 634"/>
              <a:gd name="T85" fmla="*/ 354 h 619"/>
              <a:gd name="T86" fmla="*/ 428 w 634"/>
              <a:gd name="T87" fmla="*/ 133 h 619"/>
              <a:gd name="T88" fmla="*/ 236 w 634"/>
              <a:gd name="T89" fmla="*/ 442 h 619"/>
              <a:gd name="T90" fmla="*/ 236 w 634"/>
              <a:gd name="T91" fmla="*/ 442 h 619"/>
              <a:gd name="T92" fmla="*/ 133 w 634"/>
              <a:gd name="T93" fmla="*/ 516 h 619"/>
              <a:gd name="T94" fmla="*/ 118 w 634"/>
              <a:gd name="T95" fmla="*/ 501 h 619"/>
              <a:gd name="T96" fmla="*/ 177 w 634"/>
              <a:gd name="T97" fmla="*/ 398 h 619"/>
              <a:gd name="T98" fmla="*/ 236 w 634"/>
              <a:gd name="T99" fmla="*/ 4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37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  <p:bldP spid="30" grpId="0"/>
      <p:bldP spid="38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2ADAC559-59F0-44BD-A5A9-218DC0885958}"/>
              </a:ext>
            </a:extLst>
          </p:cNvPr>
          <p:cNvSpPr/>
          <p:nvPr/>
        </p:nvSpPr>
        <p:spPr>
          <a:xfrm>
            <a:off x="5994776" y="3592722"/>
            <a:ext cx="7678092" cy="2805065"/>
          </a:xfrm>
          <a:prstGeom prst="parallelogram">
            <a:avLst>
              <a:gd name="adj" fmla="val 8844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6951"/>
          <a:stretch>
            <a:fillRect/>
          </a:stretch>
        </p:blipFill>
        <p:spPr>
          <a:xfrm>
            <a:off x="2695589" y="0"/>
            <a:ext cx="885825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0371" y="379869"/>
            <a:ext cx="7144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spc="-15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Проекты и когорты</a:t>
            </a:r>
            <a:endParaRPr kumimoji="0" lang="id-ID" sz="4400" b="1" i="0" u="none" strike="noStrike" kern="1200" cap="none" spc="-151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6571" y="1688754"/>
            <a:ext cx="5756091" cy="3892732"/>
            <a:chOff x="296571" y="1688754"/>
            <a:chExt cx="5756091" cy="3892732"/>
          </a:xfrm>
        </p:grpSpPr>
        <p:sp>
          <p:nvSpPr>
            <p:cNvPr id="12" name="Rectangle 10"/>
            <p:cNvSpPr/>
            <p:nvPr/>
          </p:nvSpPr>
          <p:spPr>
            <a:xfrm>
              <a:off x="983150" y="1688754"/>
              <a:ext cx="5069512" cy="3892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00000"/>
                </a:lnSpc>
                <a:defRPr/>
              </a:pP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Инновационные образовательные </a:t>
              </a: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программы</a:t>
              </a:r>
              <a:endPara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endParaRPr>
            </a:p>
            <a:p>
              <a:pPr lvl="0">
                <a:lnSpc>
                  <a:spcPct val="200000"/>
                </a:lnSpc>
                <a:defRPr/>
              </a:pP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Национальные исследовательские университеты</a:t>
              </a:r>
            </a:p>
            <a:p>
              <a:pPr lvl="0">
                <a:lnSpc>
                  <a:spcPct val="200000"/>
                </a:lnSpc>
                <a:defRPr/>
              </a:pP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Федеральные </a:t>
              </a: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университеты</a:t>
              </a:r>
            </a:p>
            <a:p>
              <a:pPr lvl="0">
                <a:lnSpc>
                  <a:spcPct val="200000"/>
                </a:lnSpc>
                <a:defRPr/>
              </a:pP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Программы </a:t>
              </a: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стратегического </a:t>
              </a: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развития</a:t>
              </a:r>
            </a:p>
            <a:p>
              <a:pPr lvl="0">
                <a:lnSpc>
                  <a:spcPct val="200000"/>
                </a:lnSpc>
                <a:defRPr/>
              </a:pP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Кадры </a:t>
              </a: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для </a:t>
              </a: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регионов</a:t>
              </a:r>
            </a:p>
            <a:p>
              <a:pPr lvl="0">
                <a:lnSpc>
                  <a:spcPct val="200000"/>
                </a:lnSpc>
                <a:defRPr/>
              </a:pP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Проект 5\100</a:t>
              </a:r>
            </a:p>
            <a:p>
              <a:pPr lvl="0">
                <a:lnSpc>
                  <a:spcPct val="200000"/>
                </a:lnSpc>
                <a:defRPr/>
              </a:pPr>
              <a:r>
                <a:rPr lang="ru-RU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Опорные </a:t>
              </a: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/>
                </a:rPr>
                <a:t>университеты</a:t>
              </a:r>
            </a:p>
          </p:txBody>
        </p:sp>
        <p:sp>
          <p:nvSpPr>
            <p:cNvPr id="13" name="Shape 2533"/>
            <p:cNvSpPr>
              <a:spLocks noChangeAspect="1"/>
            </p:cNvSpPr>
            <p:nvPr/>
          </p:nvSpPr>
          <p:spPr>
            <a:xfrm>
              <a:off x="371496" y="1892717"/>
              <a:ext cx="294545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836"/>
                  </a:moveTo>
                  <a:lnTo>
                    <a:pt x="10800" y="5967"/>
                  </a:lnTo>
                  <a:lnTo>
                    <a:pt x="13929" y="8836"/>
                  </a:lnTo>
                  <a:cubicBezTo>
                    <a:pt x="13929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9"/>
                    <a:pt x="13862" y="20618"/>
                    <a:pt x="13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6873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3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1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9" y="3927"/>
                  </a:lnTo>
                  <a:cubicBezTo>
                    <a:pt x="19929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8" y="3927"/>
                    <a:pt x="6600" y="3927"/>
                  </a:cubicBezTo>
                  <a:cubicBezTo>
                    <a:pt x="6932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8" y="15709"/>
                    <a:pt x="16800" y="15929"/>
                    <a:pt x="16800" y="16200"/>
                  </a:cubicBezTo>
                  <a:cubicBezTo>
                    <a:pt x="16800" y="16472"/>
                    <a:pt x="17068" y="16691"/>
                    <a:pt x="17400" y="16691"/>
                  </a:cubicBezTo>
                  <a:lnTo>
                    <a:pt x="19200" y="16691"/>
                  </a:lnTo>
                  <a:cubicBezTo>
                    <a:pt x="20525" y="16691"/>
                    <a:pt x="21600" y="15812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  <a:moveTo>
                    <a:pt x="3600" y="12273"/>
                  </a:moveTo>
                  <a:cubicBezTo>
                    <a:pt x="3600" y="12544"/>
                    <a:pt x="3868" y="12764"/>
                    <a:pt x="4200" y="12764"/>
                  </a:cubicBezTo>
                  <a:lnTo>
                    <a:pt x="11400" y="12764"/>
                  </a:lnTo>
                  <a:cubicBezTo>
                    <a:pt x="11732" y="12764"/>
                    <a:pt x="12000" y="12544"/>
                    <a:pt x="12000" y="12273"/>
                  </a:cubicBezTo>
                  <a:cubicBezTo>
                    <a:pt x="12000" y="12002"/>
                    <a:pt x="11732" y="11782"/>
                    <a:pt x="11400" y="11782"/>
                  </a:cubicBezTo>
                  <a:lnTo>
                    <a:pt x="4200" y="11782"/>
                  </a:lnTo>
                  <a:cubicBezTo>
                    <a:pt x="3868" y="11782"/>
                    <a:pt x="3600" y="12002"/>
                    <a:pt x="3600" y="12273"/>
                  </a:cubicBezTo>
                  <a:moveTo>
                    <a:pt x="4200" y="9818"/>
                  </a:moveTo>
                  <a:lnTo>
                    <a:pt x="6600" y="9818"/>
                  </a:lnTo>
                  <a:cubicBezTo>
                    <a:pt x="6932" y="9818"/>
                    <a:pt x="7200" y="9599"/>
                    <a:pt x="7200" y="9327"/>
                  </a:cubicBezTo>
                  <a:cubicBezTo>
                    <a:pt x="7200" y="9056"/>
                    <a:pt x="6932" y="8836"/>
                    <a:pt x="66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9000" y="17673"/>
                  </a:moveTo>
                  <a:lnTo>
                    <a:pt x="4200" y="17673"/>
                  </a:lnTo>
                  <a:cubicBezTo>
                    <a:pt x="3868" y="17673"/>
                    <a:pt x="3600" y="17893"/>
                    <a:pt x="3600" y="18164"/>
                  </a:cubicBezTo>
                  <a:cubicBezTo>
                    <a:pt x="3600" y="18435"/>
                    <a:pt x="3868" y="18655"/>
                    <a:pt x="4200" y="18655"/>
                  </a:cubicBezTo>
                  <a:lnTo>
                    <a:pt x="9000" y="18655"/>
                  </a:lnTo>
                  <a:cubicBezTo>
                    <a:pt x="9332" y="18655"/>
                    <a:pt x="9600" y="18435"/>
                    <a:pt x="9600" y="18164"/>
                  </a:cubicBezTo>
                  <a:cubicBezTo>
                    <a:pt x="9600" y="17893"/>
                    <a:pt x="9332" y="17673"/>
                    <a:pt x="9000" y="17673"/>
                  </a:cubicBezTo>
                  <a:moveTo>
                    <a:pt x="11400" y="14727"/>
                  </a:moveTo>
                  <a:lnTo>
                    <a:pt x="4200" y="14727"/>
                  </a:lnTo>
                  <a:cubicBezTo>
                    <a:pt x="3868" y="14727"/>
                    <a:pt x="3600" y="14947"/>
                    <a:pt x="3600" y="15218"/>
                  </a:cubicBezTo>
                  <a:cubicBezTo>
                    <a:pt x="3600" y="15490"/>
                    <a:pt x="3868" y="15709"/>
                    <a:pt x="4200" y="15709"/>
                  </a:cubicBezTo>
                  <a:lnTo>
                    <a:pt x="11400" y="15709"/>
                  </a:lnTo>
                  <a:cubicBezTo>
                    <a:pt x="11732" y="15709"/>
                    <a:pt x="12000" y="15490"/>
                    <a:pt x="12000" y="15218"/>
                  </a:cubicBezTo>
                  <a:cubicBezTo>
                    <a:pt x="12000" y="14947"/>
                    <a:pt x="11732" y="14727"/>
                    <a:pt x="11400" y="14727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  <p:sp>
          <p:nvSpPr>
            <p:cNvPr id="14" name="Shape 2775"/>
            <p:cNvSpPr>
              <a:spLocks noChangeAspect="1"/>
            </p:cNvSpPr>
            <p:nvPr/>
          </p:nvSpPr>
          <p:spPr>
            <a:xfrm>
              <a:off x="296571" y="2490038"/>
              <a:ext cx="495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755"/>
                  </a:moveTo>
                  <a:lnTo>
                    <a:pt x="1866" y="6075"/>
                  </a:lnTo>
                  <a:lnTo>
                    <a:pt x="10800" y="1395"/>
                  </a:lnTo>
                  <a:lnTo>
                    <a:pt x="19735" y="6075"/>
                  </a:lnTo>
                  <a:cubicBezTo>
                    <a:pt x="19735" y="6075"/>
                    <a:pt x="10800" y="10755"/>
                    <a:pt x="10800" y="10755"/>
                  </a:cubicBezTo>
                  <a:close/>
                  <a:moveTo>
                    <a:pt x="18031" y="17315"/>
                  </a:moveTo>
                  <a:lnTo>
                    <a:pt x="14834" y="16216"/>
                  </a:lnTo>
                  <a:lnTo>
                    <a:pt x="14832" y="16229"/>
                  </a:lnTo>
                  <a:cubicBezTo>
                    <a:pt x="14797" y="16218"/>
                    <a:pt x="14765" y="16200"/>
                    <a:pt x="14727" y="16200"/>
                  </a:cubicBezTo>
                  <a:cubicBezTo>
                    <a:pt x="14627" y="16200"/>
                    <a:pt x="14538" y="16251"/>
                    <a:pt x="14460" y="16324"/>
                  </a:cubicBezTo>
                  <a:lnTo>
                    <a:pt x="14455" y="16313"/>
                  </a:lnTo>
                  <a:lnTo>
                    <a:pt x="10820" y="20061"/>
                  </a:lnTo>
                  <a:lnTo>
                    <a:pt x="7658" y="16334"/>
                  </a:lnTo>
                  <a:lnTo>
                    <a:pt x="7653" y="16344"/>
                  </a:lnTo>
                  <a:cubicBezTo>
                    <a:pt x="7571" y="16259"/>
                    <a:pt x="7474" y="16200"/>
                    <a:pt x="7364" y="16200"/>
                  </a:cubicBezTo>
                  <a:cubicBezTo>
                    <a:pt x="7327" y="16200"/>
                    <a:pt x="7294" y="16218"/>
                    <a:pt x="7259" y="16229"/>
                  </a:cubicBezTo>
                  <a:lnTo>
                    <a:pt x="7257" y="16216"/>
                  </a:lnTo>
                  <a:lnTo>
                    <a:pt x="4013" y="17331"/>
                  </a:lnTo>
                  <a:lnTo>
                    <a:pt x="4767" y="9035"/>
                  </a:lnTo>
                  <a:lnTo>
                    <a:pt x="10589" y="12084"/>
                  </a:lnTo>
                  <a:lnTo>
                    <a:pt x="10591" y="12080"/>
                  </a:lnTo>
                  <a:cubicBezTo>
                    <a:pt x="10655" y="12122"/>
                    <a:pt x="10724" y="12150"/>
                    <a:pt x="10800" y="12150"/>
                  </a:cubicBezTo>
                  <a:cubicBezTo>
                    <a:pt x="10876" y="12150"/>
                    <a:pt x="10946" y="12122"/>
                    <a:pt x="11009" y="12080"/>
                  </a:cubicBezTo>
                  <a:lnTo>
                    <a:pt x="11011" y="12084"/>
                  </a:lnTo>
                  <a:lnTo>
                    <a:pt x="16897" y="9001"/>
                  </a:lnTo>
                  <a:cubicBezTo>
                    <a:pt x="16897" y="9001"/>
                    <a:pt x="18031" y="17315"/>
                    <a:pt x="18031" y="17315"/>
                  </a:cubicBezTo>
                  <a:close/>
                  <a:moveTo>
                    <a:pt x="21600" y="6075"/>
                  </a:moveTo>
                  <a:cubicBezTo>
                    <a:pt x="21600" y="5806"/>
                    <a:pt x="21484" y="5579"/>
                    <a:pt x="21319" y="5470"/>
                  </a:cubicBezTo>
                  <a:lnTo>
                    <a:pt x="21320" y="5466"/>
                  </a:lnTo>
                  <a:lnTo>
                    <a:pt x="21306" y="5458"/>
                  </a:lnTo>
                  <a:cubicBezTo>
                    <a:pt x="21301" y="5455"/>
                    <a:pt x="21296" y="5453"/>
                    <a:pt x="21292" y="5451"/>
                  </a:cubicBezTo>
                  <a:lnTo>
                    <a:pt x="11011" y="66"/>
                  </a:lnTo>
                  <a:lnTo>
                    <a:pt x="11009" y="70"/>
                  </a:lnTo>
                  <a:cubicBezTo>
                    <a:pt x="10946" y="28"/>
                    <a:pt x="10876" y="0"/>
                    <a:pt x="10800" y="0"/>
                  </a:cubicBezTo>
                  <a:cubicBezTo>
                    <a:pt x="10724" y="0"/>
                    <a:pt x="10655" y="28"/>
                    <a:pt x="10591" y="70"/>
                  </a:cubicBezTo>
                  <a:lnTo>
                    <a:pt x="10589" y="66"/>
                  </a:lnTo>
                  <a:lnTo>
                    <a:pt x="309" y="5451"/>
                  </a:lnTo>
                  <a:cubicBezTo>
                    <a:pt x="304" y="5453"/>
                    <a:pt x="299" y="5455"/>
                    <a:pt x="295" y="5458"/>
                  </a:cubicBezTo>
                  <a:lnTo>
                    <a:pt x="280" y="5466"/>
                  </a:lnTo>
                  <a:lnTo>
                    <a:pt x="281" y="5470"/>
                  </a:lnTo>
                  <a:cubicBezTo>
                    <a:pt x="116" y="5579"/>
                    <a:pt x="0" y="5806"/>
                    <a:pt x="0" y="6075"/>
                  </a:cubicBezTo>
                  <a:cubicBezTo>
                    <a:pt x="0" y="6344"/>
                    <a:pt x="116" y="6571"/>
                    <a:pt x="281" y="6680"/>
                  </a:cubicBezTo>
                  <a:lnTo>
                    <a:pt x="280" y="6684"/>
                  </a:lnTo>
                  <a:lnTo>
                    <a:pt x="295" y="6692"/>
                  </a:lnTo>
                  <a:cubicBezTo>
                    <a:pt x="299" y="6695"/>
                    <a:pt x="304" y="6697"/>
                    <a:pt x="309" y="6699"/>
                  </a:cubicBezTo>
                  <a:lnTo>
                    <a:pt x="1230" y="7182"/>
                  </a:lnTo>
                  <a:lnTo>
                    <a:pt x="608" y="13603"/>
                  </a:lnTo>
                  <a:cubicBezTo>
                    <a:pt x="251" y="13805"/>
                    <a:pt x="0" y="14287"/>
                    <a:pt x="0" y="14850"/>
                  </a:cubicBezTo>
                  <a:cubicBezTo>
                    <a:pt x="0" y="15596"/>
                    <a:pt x="439" y="16200"/>
                    <a:pt x="982" y="16200"/>
                  </a:cubicBezTo>
                  <a:cubicBezTo>
                    <a:pt x="1524" y="16200"/>
                    <a:pt x="1964" y="15596"/>
                    <a:pt x="1964" y="14850"/>
                  </a:cubicBezTo>
                  <a:cubicBezTo>
                    <a:pt x="1964" y="14416"/>
                    <a:pt x="1812" y="14034"/>
                    <a:pt x="1580" y="13787"/>
                  </a:cubicBezTo>
                  <a:lnTo>
                    <a:pt x="2173" y="7676"/>
                  </a:lnTo>
                  <a:lnTo>
                    <a:pt x="3822" y="8540"/>
                  </a:lnTo>
                  <a:lnTo>
                    <a:pt x="2950" y="18135"/>
                  </a:lnTo>
                  <a:lnTo>
                    <a:pt x="2958" y="18138"/>
                  </a:lnTo>
                  <a:cubicBezTo>
                    <a:pt x="2955" y="18167"/>
                    <a:pt x="2945" y="1819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cubicBezTo>
                    <a:pt x="3474" y="18900"/>
                    <a:pt x="3506" y="18884"/>
                    <a:pt x="3541" y="18873"/>
                  </a:cubicBezTo>
                  <a:lnTo>
                    <a:pt x="3543" y="18884"/>
                  </a:lnTo>
                  <a:lnTo>
                    <a:pt x="7238" y="17613"/>
                  </a:lnTo>
                  <a:lnTo>
                    <a:pt x="10506" y="21465"/>
                  </a:lnTo>
                  <a:lnTo>
                    <a:pt x="10510" y="21456"/>
                  </a:lnTo>
                  <a:cubicBezTo>
                    <a:pt x="10593" y="21541"/>
                    <a:pt x="10690" y="21600"/>
                    <a:pt x="10800" y="21600"/>
                  </a:cubicBezTo>
                  <a:cubicBezTo>
                    <a:pt x="10901" y="21600"/>
                    <a:pt x="10989" y="21548"/>
                    <a:pt x="11068" y="21476"/>
                  </a:cubicBezTo>
                  <a:lnTo>
                    <a:pt x="11072" y="21487"/>
                  </a:lnTo>
                  <a:lnTo>
                    <a:pt x="14834" y="17607"/>
                  </a:lnTo>
                  <a:lnTo>
                    <a:pt x="18548" y="18884"/>
                  </a:lnTo>
                  <a:lnTo>
                    <a:pt x="18550" y="18871"/>
                  </a:lnTo>
                  <a:cubicBezTo>
                    <a:pt x="18585" y="18882"/>
                    <a:pt x="18618" y="18900"/>
                    <a:pt x="18655" y="18900"/>
                  </a:cubicBezTo>
                  <a:cubicBezTo>
                    <a:pt x="18926" y="18900"/>
                    <a:pt x="19145" y="18598"/>
                    <a:pt x="19145" y="18225"/>
                  </a:cubicBezTo>
                  <a:cubicBezTo>
                    <a:pt x="19145" y="18181"/>
                    <a:pt x="19135" y="18143"/>
                    <a:pt x="19130" y="18102"/>
                  </a:cubicBezTo>
                  <a:lnTo>
                    <a:pt x="19137" y="18100"/>
                  </a:lnTo>
                  <a:lnTo>
                    <a:pt x="17830" y="8513"/>
                  </a:lnTo>
                  <a:lnTo>
                    <a:pt x="21292" y="6699"/>
                  </a:lnTo>
                  <a:cubicBezTo>
                    <a:pt x="21296" y="6697"/>
                    <a:pt x="21301" y="6695"/>
                    <a:pt x="21306" y="6692"/>
                  </a:cubicBezTo>
                  <a:lnTo>
                    <a:pt x="21320" y="6684"/>
                  </a:lnTo>
                  <a:lnTo>
                    <a:pt x="21319" y="6680"/>
                  </a:lnTo>
                  <a:cubicBezTo>
                    <a:pt x="21484" y="6571"/>
                    <a:pt x="21600" y="6344"/>
                    <a:pt x="21600" y="607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  <p:sp>
          <p:nvSpPr>
            <p:cNvPr id="15" name="Shape 2624"/>
            <p:cNvSpPr>
              <a:spLocks noChangeAspect="1"/>
            </p:cNvSpPr>
            <p:nvPr/>
          </p:nvSpPr>
          <p:spPr>
            <a:xfrm>
              <a:off x="371496" y="3018620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  <p:sp>
          <p:nvSpPr>
            <p:cNvPr id="16" name="Shape 2536"/>
            <p:cNvSpPr>
              <a:spLocks noChangeAspect="1"/>
            </p:cNvSpPr>
            <p:nvPr/>
          </p:nvSpPr>
          <p:spPr>
            <a:xfrm>
              <a:off x="371933" y="3557307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18" y="11782"/>
                  </a:moveTo>
                  <a:lnTo>
                    <a:pt x="14236" y="11782"/>
                  </a:lnTo>
                  <a:cubicBezTo>
                    <a:pt x="14507" y="11782"/>
                    <a:pt x="14727" y="11562"/>
                    <a:pt x="14727" y="11291"/>
                  </a:cubicBezTo>
                  <a:cubicBezTo>
                    <a:pt x="14727" y="11020"/>
                    <a:pt x="14507" y="10800"/>
                    <a:pt x="14236" y="10800"/>
                  </a:cubicBezTo>
                  <a:lnTo>
                    <a:pt x="4418" y="10800"/>
                  </a:lnTo>
                  <a:cubicBezTo>
                    <a:pt x="4147" y="10800"/>
                    <a:pt x="3927" y="11020"/>
                    <a:pt x="3927" y="11291"/>
                  </a:cubicBezTo>
                  <a:cubicBezTo>
                    <a:pt x="3927" y="11562"/>
                    <a:pt x="4147" y="11782"/>
                    <a:pt x="4418" y="11782"/>
                  </a:cubicBezTo>
                  <a:moveTo>
                    <a:pt x="20618" y="20618"/>
                  </a:moveTo>
                  <a:lnTo>
                    <a:pt x="5891" y="20618"/>
                  </a:lnTo>
                  <a:lnTo>
                    <a:pt x="5891" y="16200"/>
                  </a:lnTo>
                  <a:cubicBezTo>
                    <a:pt x="5891" y="15929"/>
                    <a:pt x="5671" y="15709"/>
                    <a:pt x="5400" y="15709"/>
                  </a:cubicBezTo>
                  <a:lnTo>
                    <a:pt x="982" y="15709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0618"/>
                    <a:pt x="20618" y="20618"/>
                  </a:cubicBezTo>
                  <a:close/>
                  <a:moveTo>
                    <a:pt x="4909" y="20127"/>
                  </a:moveTo>
                  <a:lnTo>
                    <a:pt x="1473" y="16691"/>
                  </a:lnTo>
                  <a:lnTo>
                    <a:pt x="4909" y="16691"/>
                  </a:lnTo>
                  <a:cubicBezTo>
                    <a:pt x="4909" y="16691"/>
                    <a:pt x="4909" y="20127"/>
                    <a:pt x="4909" y="20127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16691"/>
                  </a:lnTo>
                  <a:lnTo>
                    <a:pt x="4909" y="21600"/>
                  </a:lnTo>
                  <a:lnTo>
                    <a:pt x="20618" y="21600"/>
                  </a:lnTo>
                  <a:cubicBezTo>
                    <a:pt x="21160" y="21600"/>
                    <a:pt x="21600" y="21161"/>
                    <a:pt x="21600" y="20618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4418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4418" y="7855"/>
                  </a:lnTo>
                  <a:cubicBezTo>
                    <a:pt x="4147" y="7855"/>
                    <a:pt x="3927" y="8075"/>
                    <a:pt x="3927" y="8345"/>
                  </a:cubicBezTo>
                  <a:cubicBezTo>
                    <a:pt x="3927" y="8617"/>
                    <a:pt x="4147" y="8836"/>
                    <a:pt x="4418" y="8836"/>
                  </a:cubicBezTo>
                  <a:moveTo>
                    <a:pt x="4418" y="5891"/>
                  </a:moveTo>
                  <a:lnTo>
                    <a:pt x="10309" y="5891"/>
                  </a:lnTo>
                  <a:cubicBezTo>
                    <a:pt x="10580" y="5891"/>
                    <a:pt x="10800" y="5672"/>
                    <a:pt x="10800" y="5400"/>
                  </a:cubicBezTo>
                  <a:cubicBezTo>
                    <a:pt x="10800" y="5129"/>
                    <a:pt x="10580" y="4909"/>
                    <a:pt x="10309" y="4909"/>
                  </a:cubicBezTo>
                  <a:lnTo>
                    <a:pt x="4418" y="4909"/>
                  </a:lnTo>
                  <a:cubicBezTo>
                    <a:pt x="4147" y="4909"/>
                    <a:pt x="3927" y="5129"/>
                    <a:pt x="3927" y="5400"/>
                  </a:cubicBezTo>
                  <a:cubicBezTo>
                    <a:pt x="3927" y="5672"/>
                    <a:pt x="4147" y="5891"/>
                    <a:pt x="4418" y="5891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  <p:sp>
          <p:nvSpPr>
            <p:cNvPr id="17" name="Shape 2616"/>
            <p:cNvSpPr>
              <a:spLocks noChangeAspect="1"/>
            </p:cNvSpPr>
            <p:nvPr/>
          </p:nvSpPr>
          <p:spPr>
            <a:xfrm>
              <a:off x="376671" y="4095994"/>
              <a:ext cx="396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  <p:sp>
          <p:nvSpPr>
            <p:cNvPr id="18" name="Shape 2580"/>
            <p:cNvSpPr>
              <a:spLocks noChangeAspect="1"/>
            </p:cNvSpPr>
            <p:nvPr/>
          </p:nvSpPr>
          <p:spPr>
            <a:xfrm>
              <a:off x="364071" y="4634681"/>
              <a:ext cx="360000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5" y="15886"/>
                  </a:moveTo>
                  <a:lnTo>
                    <a:pt x="10478" y="18984"/>
                  </a:lnTo>
                  <a:lnTo>
                    <a:pt x="7944" y="17126"/>
                  </a:lnTo>
                  <a:lnTo>
                    <a:pt x="7364" y="16700"/>
                  </a:lnTo>
                  <a:lnTo>
                    <a:pt x="6783" y="17126"/>
                  </a:lnTo>
                  <a:lnTo>
                    <a:pt x="4249" y="18984"/>
                  </a:lnTo>
                  <a:lnTo>
                    <a:pt x="5283" y="15886"/>
                  </a:lnTo>
                  <a:lnTo>
                    <a:pt x="5505" y="15220"/>
                  </a:lnTo>
                  <a:lnTo>
                    <a:pt x="4946" y="14794"/>
                  </a:lnTo>
                  <a:lnTo>
                    <a:pt x="2908" y="13240"/>
                  </a:lnTo>
                  <a:lnTo>
                    <a:pt x="6037" y="13240"/>
                  </a:lnTo>
                  <a:lnTo>
                    <a:pt x="6275" y="12602"/>
                  </a:lnTo>
                  <a:lnTo>
                    <a:pt x="7364" y="9683"/>
                  </a:lnTo>
                  <a:lnTo>
                    <a:pt x="8452" y="12602"/>
                  </a:lnTo>
                  <a:lnTo>
                    <a:pt x="8690" y="13240"/>
                  </a:lnTo>
                  <a:lnTo>
                    <a:pt x="11820" y="13240"/>
                  </a:lnTo>
                  <a:lnTo>
                    <a:pt x="9781" y="14794"/>
                  </a:lnTo>
                  <a:lnTo>
                    <a:pt x="9223" y="15220"/>
                  </a:lnTo>
                  <a:cubicBezTo>
                    <a:pt x="9223" y="15220"/>
                    <a:pt x="9445" y="15886"/>
                    <a:pt x="9445" y="15886"/>
                  </a:cubicBezTo>
                  <a:close/>
                  <a:moveTo>
                    <a:pt x="9372" y="12259"/>
                  </a:moveTo>
                  <a:lnTo>
                    <a:pt x="7364" y="6873"/>
                  </a:lnTo>
                  <a:lnTo>
                    <a:pt x="5355" y="12259"/>
                  </a:lnTo>
                  <a:lnTo>
                    <a:pt x="0" y="12259"/>
                  </a:lnTo>
                  <a:lnTo>
                    <a:pt x="4351" y="15575"/>
                  </a:lnTo>
                  <a:lnTo>
                    <a:pt x="2343" y="21600"/>
                  </a:lnTo>
                  <a:lnTo>
                    <a:pt x="7364" y="17918"/>
                  </a:lnTo>
                  <a:lnTo>
                    <a:pt x="12384" y="21600"/>
                  </a:lnTo>
                  <a:lnTo>
                    <a:pt x="10376" y="15575"/>
                  </a:lnTo>
                  <a:lnTo>
                    <a:pt x="14727" y="12259"/>
                  </a:lnTo>
                  <a:cubicBezTo>
                    <a:pt x="14727" y="12259"/>
                    <a:pt x="9372" y="12259"/>
                    <a:pt x="9372" y="12259"/>
                  </a:cubicBezTo>
                  <a:close/>
                  <a:moveTo>
                    <a:pt x="16781" y="7308"/>
                  </a:moveTo>
                  <a:lnTo>
                    <a:pt x="16200" y="6883"/>
                  </a:lnTo>
                  <a:lnTo>
                    <a:pt x="15619" y="7308"/>
                  </a:lnTo>
                  <a:lnTo>
                    <a:pt x="14426" y="8184"/>
                  </a:lnTo>
                  <a:lnTo>
                    <a:pt x="14922" y="6693"/>
                  </a:lnTo>
                  <a:lnTo>
                    <a:pt x="15143" y="6031"/>
                  </a:lnTo>
                  <a:lnTo>
                    <a:pt x="14590" y="5605"/>
                  </a:lnTo>
                  <a:lnTo>
                    <a:pt x="13682" y="4905"/>
                  </a:lnTo>
                  <a:lnTo>
                    <a:pt x="15408" y="4905"/>
                  </a:lnTo>
                  <a:lnTo>
                    <a:pt x="15647" y="4267"/>
                  </a:lnTo>
                  <a:lnTo>
                    <a:pt x="16200" y="2793"/>
                  </a:lnTo>
                  <a:lnTo>
                    <a:pt x="16754" y="4267"/>
                  </a:lnTo>
                  <a:lnTo>
                    <a:pt x="16992" y="4905"/>
                  </a:lnTo>
                  <a:lnTo>
                    <a:pt x="18718" y="4905"/>
                  </a:lnTo>
                  <a:lnTo>
                    <a:pt x="17810" y="5605"/>
                  </a:lnTo>
                  <a:lnTo>
                    <a:pt x="17257" y="6031"/>
                  </a:lnTo>
                  <a:lnTo>
                    <a:pt x="17478" y="6693"/>
                  </a:lnTo>
                  <a:lnTo>
                    <a:pt x="17975" y="8184"/>
                  </a:lnTo>
                  <a:cubicBezTo>
                    <a:pt x="17975" y="8184"/>
                    <a:pt x="16781" y="7308"/>
                    <a:pt x="16781" y="7308"/>
                  </a:cubicBezTo>
                  <a:close/>
                  <a:moveTo>
                    <a:pt x="21600" y="3922"/>
                  </a:moveTo>
                  <a:lnTo>
                    <a:pt x="17673" y="3922"/>
                  </a:lnTo>
                  <a:lnTo>
                    <a:pt x="16200" y="0"/>
                  </a:lnTo>
                  <a:lnTo>
                    <a:pt x="14727" y="3922"/>
                  </a:lnTo>
                  <a:lnTo>
                    <a:pt x="10800" y="3922"/>
                  </a:lnTo>
                  <a:lnTo>
                    <a:pt x="13991" y="6382"/>
                  </a:lnTo>
                  <a:lnTo>
                    <a:pt x="12518" y="10800"/>
                  </a:lnTo>
                  <a:lnTo>
                    <a:pt x="16200" y="8100"/>
                  </a:lnTo>
                  <a:lnTo>
                    <a:pt x="19882" y="10800"/>
                  </a:lnTo>
                  <a:lnTo>
                    <a:pt x="18409" y="6382"/>
                  </a:lnTo>
                  <a:cubicBezTo>
                    <a:pt x="18409" y="6382"/>
                    <a:pt x="21600" y="3922"/>
                    <a:pt x="21600" y="392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  <p:sp>
          <p:nvSpPr>
            <p:cNvPr id="19" name="Shape 2934"/>
            <p:cNvSpPr>
              <a:spLocks noChangeAspect="1"/>
            </p:cNvSpPr>
            <p:nvPr/>
          </p:nvSpPr>
          <p:spPr>
            <a:xfrm>
              <a:off x="376671" y="5173368"/>
              <a:ext cx="261818" cy="3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</p:grpSp>
      <p:sp>
        <p:nvSpPr>
          <p:cNvPr id="20" name="Rectangle 10"/>
          <p:cNvSpPr/>
          <p:nvPr/>
        </p:nvSpPr>
        <p:spPr>
          <a:xfrm>
            <a:off x="8196766" y="4228369"/>
            <a:ext cx="3742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Целевые установки</a:t>
            </a:r>
          </a:p>
          <a:p>
            <a:pPr lvl="0">
              <a:defRPr/>
            </a:pPr>
            <a:endParaRPr lang="ru-RU" sz="1600" dirty="0" smtClean="0">
              <a:solidFill>
                <a:schemeClr val="bg1"/>
              </a:solidFill>
              <a:cs typeface="Calibri"/>
            </a:endParaRPr>
          </a:p>
          <a:p>
            <a:pPr lvl="0">
              <a:defRPr/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Продолжительность и объем поддержки</a:t>
            </a:r>
          </a:p>
          <a:p>
            <a:pPr lvl="0">
              <a:defRPr/>
            </a:pPr>
            <a:endParaRPr lang="ru-RU" sz="1600" dirty="0" smtClean="0">
              <a:solidFill>
                <a:schemeClr val="bg1"/>
              </a:solidFill>
              <a:cs typeface="Calibri"/>
            </a:endParaRPr>
          </a:p>
          <a:p>
            <a:pPr lvl="0">
              <a:defRPr/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Принцип оценки результативности /эффективности</a:t>
            </a:r>
            <a:endParaRPr lang="ru-RU" sz="16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3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5270"/>
          <a:stretch>
            <a:fillRect/>
          </a:stretch>
        </p:blipFill>
        <p:spPr/>
      </p:pic>
      <p:sp>
        <p:nvSpPr>
          <p:cNvPr id="7" name="Right Triangle 6"/>
          <p:cNvSpPr/>
          <p:nvPr/>
        </p:nvSpPr>
        <p:spPr>
          <a:xfrm rot="16200000" flipH="1">
            <a:off x="8285844" y="1"/>
            <a:ext cx="3906156" cy="3906156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230" y="905251"/>
            <a:ext cx="4741635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spc="-151" dirty="0">
                <a:solidFill>
                  <a:schemeClr val="bg1">
                    <a:lumMod val="50000"/>
                  </a:schemeClr>
                </a:solidFill>
              </a:rPr>
              <a:t>параметры проекта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231" y="345287"/>
            <a:ext cx="678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spc="-15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Опорные </a:t>
            </a:r>
            <a:r>
              <a:rPr lang="ru-RU" sz="4400" b="1" spc="-15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университеты</a:t>
            </a:r>
            <a:endParaRPr kumimoji="0" lang="id-ID" sz="4400" b="1" i="0" u="none" strike="noStrike" kern="1200" cap="none" spc="-151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394" y="2173100"/>
            <a:ext cx="41913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33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опорных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университета				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32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субъекта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Российской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Федерации</a:t>
            </a: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3,6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млрд руб.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–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софинансирование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1,9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млрд руб.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субсидия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0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096394" y="1735667"/>
            <a:ext cx="3054205" cy="479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52761" y="1735667"/>
            <a:ext cx="2625250" cy="479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r="29352"/>
          <a:stretch>
            <a:fillRect/>
          </a:stretch>
        </p:blipFill>
        <p:spPr>
          <a:xfrm>
            <a:off x="871763" y="0"/>
            <a:ext cx="3570516" cy="6175609"/>
          </a:xfr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55A862-5F73-44D4-A8F8-2C8F1DE5860F}"/>
              </a:ext>
            </a:extLst>
          </p:cNvPr>
          <p:cNvSpPr/>
          <p:nvPr/>
        </p:nvSpPr>
        <p:spPr>
          <a:xfrm>
            <a:off x="871761" y="3543301"/>
            <a:ext cx="3573905" cy="2632311"/>
          </a:xfrm>
          <a:custGeom>
            <a:avLst/>
            <a:gdLst>
              <a:gd name="connsiteX0" fmla="*/ 0 w 3573905"/>
              <a:gd name="connsiteY0" fmla="*/ 0 h 2632311"/>
              <a:gd name="connsiteX1" fmla="*/ 3570518 w 3573905"/>
              <a:gd name="connsiteY1" fmla="*/ 0 h 2632311"/>
              <a:gd name="connsiteX2" fmla="*/ 3570518 w 3573905"/>
              <a:gd name="connsiteY2" fmla="*/ 957266 h 2632311"/>
              <a:gd name="connsiteX3" fmla="*/ 3573905 w 3573905"/>
              <a:gd name="connsiteY3" fmla="*/ 957266 h 2632311"/>
              <a:gd name="connsiteX4" fmla="*/ 1 w 3573905"/>
              <a:gd name="connsiteY4" fmla="*/ 2632311 h 2632311"/>
              <a:gd name="connsiteX5" fmla="*/ 1 w 3573905"/>
              <a:gd name="connsiteY5" fmla="*/ 957266 h 2632311"/>
              <a:gd name="connsiteX6" fmla="*/ 0 w 3573905"/>
              <a:gd name="connsiteY6" fmla="*/ 957266 h 2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3905" h="2632311">
                <a:moveTo>
                  <a:pt x="0" y="0"/>
                </a:moveTo>
                <a:lnTo>
                  <a:pt x="3570518" y="0"/>
                </a:lnTo>
                <a:lnTo>
                  <a:pt x="3570518" y="957266"/>
                </a:lnTo>
                <a:lnTo>
                  <a:pt x="3573905" y="957266"/>
                </a:lnTo>
                <a:lnTo>
                  <a:pt x="1" y="2632311"/>
                </a:lnTo>
                <a:lnTo>
                  <a:pt x="1" y="957266"/>
                </a:lnTo>
                <a:lnTo>
                  <a:pt x="0" y="9572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52CB1-32B0-4EEE-A116-B1EF847A0389}"/>
              </a:ext>
            </a:extLst>
          </p:cNvPr>
          <p:cNvSpPr txBox="1"/>
          <p:nvPr/>
        </p:nvSpPr>
        <p:spPr>
          <a:xfrm>
            <a:off x="950903" y="3755915"/>
            <a:ext cx="3412236" cy="12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>
                <a:solidFill>
                  <a:schemeClr val="bg1"/>
                </a:solidFill>
                <a:effectLst>
                  <a:outerShdw blurRad="1193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Уравнение </a:t>
            </a:r>
            <a:r>
              <a:rPr lang="ru-RU" sz="3200" b="1" spc="-151" dirty="0" smtClean="0">
                <a:solidFill>
                  <a:schemeClr val="bg1"/>
                </a:solidFill>
                <a:effectLst>
                  <a:outerShdw blurRad="1193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spc="-151" dirty="0" smtClean="0">
                <a:solidFill>
                  <a:schemeClr val="bg1"/>
                </a:solidFill>
                <a:effectLst>
                  <a:outerShdw blurRad="1193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spc="-151" dirty="0" smtClean="0">
                <a:solidFill>
                  <a:schemeClr val="bg1"/>
                </a:solidFill>
                <a:effectLst>
                  <a:outerShdw blurRad="1193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со </a:t>
            </a:r>
            <a:r>
              <a:rPr lang="ru-RU" sz="3200" b="1" spc="-151" dirty="0">
                <a:solidFill>
                  <a:schemeClr val="bg1"/>
                </a:solidFill>
                <a:effectLst>
                  <a:outerShdw blurRad="11938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многими переменными</a:t>
            </a:r>
            <a:endParaRPr lang="id-ID" sz="3200" b="1" spc="-151" dirty="0">
              <a:solidFill>
                <a:schemeClr val="bg1"/>
              </a:solidFill>
              <a:effectLst>
                <a:outerShdw blurRad="1193800" dist="508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C02CE-1694-429A-9ED2-78BC0905056E}"/>
              </a:ext>
            </a:extLst>
          </p:cNvPr>
          <p:cNvGrpSpPr/>
          <p:nvPr/>
        </p:nvGrpSpPr>
        <p:grpSpPr>
          <a:xfrm>
            <a:off x="4977817" y="1830439"/>
            <a:ext cx="2853315" cy="4484954"/>
            <a:chOff x="747416" y="3862287"/>
            <a:chExt cx="2683735" cy="44849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B6FF6C-0442-4BD8-B14A-FF909053789A}"/>
                </a:ext>
              </a:extLst>
            </p:cNvPr>
            <p:cNvSpPr txBox="1"/>
            <p:nvPr/>
          </p:nvSpPr>
          <p:spPr>
            <a:xfrm>
              <a:off x="798286" y="3862287"/>
              <a:ext cx="2506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</a:rPr>
                <a:t>Субъекты </a:t>
              </a:r>
              <a:r>
                <a:rPr lang="ru-RU" b="1" dirty="0" smtClean="0">
                  <a:solidFill>
                    <a:schemeClr val="bg1">
                      <a:lumMod val="95000"/>
                    </a:schemeClr>
                  </a:solidFill>
                </a:rPr>
                <a:t>РФ</a:t>
              </a:r>
              <a:r>
                <a:rPr lang="ru-RU" b="1" baseline="30000" dirty="0" smtClean="0">
                  <a:solidFill>
                    <a:schemeClr val="bg1">
                      <a:lumMod val="95000"/>
                    </a:schemeClr>
                  </a:solidFill>
                </a:rPr>
                <a:t>*</a:t>
              </a:r>
              <a:r>
                <a:rPr lang="ru-RU" b="1" dirty="0" smtClean="0">
                  <a:solidFill>
                    <a:schemeClr val="bg1">
                      <a:lumMod val="95000"/>
                    </a:schemeClr>
                  </a:solidFill>
                </a:rPr>
                <a:t>: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endParaRPr lang="id-ID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C0AC07-5085-46C9-B63A-531A15A21A8D}"/>
                </a:ext>
              </a:extLst>
            </p:cNvPr>
            <p:cNvSpPr/>
            <p:nvPr/>
          </p:nvSpPr>
          <p:spPr>
            <a:xfrm>
              <a:off x="747416" y="4315368"/>
              <a:ext cx="2683735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Территория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от 416,7 до </a:t>
              </a:r>
              <a:b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</a:b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23,5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тыс. кв.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км 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Население от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280 тыс. чел.</a:t>
              </a:r>
            </a:p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до 5,5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млн. чел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.</a:t>
              </a:r>
            </a:p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 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ВРП от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47,3 млрд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руб.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и до 1946,8 млрд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руб. 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9 городов – </a:t>
              </a:r>
              <a:r>
                <a:rPr lang="ru-RU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миллионников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 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15 городов с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населением </a:t>
              </a:r>
              <a:b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</a:b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500 тыс. чел.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Более 9000 муниципальных образований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8078A8-DC3E-4B21-AC92-AAE6D5C1D4E6}"/>
              </a:ext>
            </a:extLst>
          </p:cNvPr>
          <p:cNvGrpSpPr/>
          <p:nvPr/>
        </p:nvGrpSpPr>
        <p:grpSpPr>
          <a:xfrm>
            <a:off x="8093008" y="1846315"/>
            <a:ext cx="3128136" cy="3469291"/>
            <a:chOff x="795380" y="3862287"/>
            <a:chExt cx="2683735" cy="3469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8BDA94-06BB-4608-A534-7BB0B38083AE}"/>
                </a:ext>
              </a:extLst>
            </p:cNvPr>
            <p:cNvSpPr txBox="1"/>
            <p:nvPr/>
          </p:nvSpPr>
          <p:spPr>
            <a:xfrm>
              <a:off x="798286" y="3862287"/>
              <a:ext cx="239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</a:rPr>
                <a:t>Университеты:</a:t>
              </a:r>
              <a:endParaRPr lang="id-ID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AEE777-3909-4094-9017-15A21B36D02C}"/>
                </a:ext>
              </a:extLst>
            </p:cNvPr>
            <p:cNvSpPr/>
            <p:nvPr/>
          </p:nvSpPr>
          <p:spPr>
            <a:xfrm>
              <a:off x="795380" y="4315368"/>
              <a:ext cx="2683735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Количество студентов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от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1965 до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18012 чел.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Консолидированный бюджет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от 450 млн руб. до 3704 млн руб.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Объем НИОКР на 1 НПР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от </a:t>
              </a:r>
              <a:b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</a:b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63 тыс. руб. до 554 тыс. руб.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Средний балл ЕГЭ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от 56,72 и до 69,18 балла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60431" y="165672"/>
            <a:ext cx="678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spc="-15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Опорные </a:t>
            </a:r>
            <a:r>
              <a:rPr lang="ru-RU" sz="4400" b="1" spc="-15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университеты =</a:t>
            </a:r>
            <a:endParaRPr kumimoji="0" lang="id-ID" sz="4400" b="1" i="0" u="none" strike="noStrike" kern="1200" cap="none" spc="-151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5745" y="807280"/>
            <a:ext cx="4741635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spc="-151" dirty="0" smtClean="0">
                <a:solidFill>
                  <a:schemeClr val="bg1">
                    <a:lumMod val="50000"/>
                  </a:schemeClr>
                </a:solidFill>
              </a:rPr>
              <a:t>развитие регионов</a:t>
            </a:r>
            <a:endParaRPr lang="ru-RU" sz="4000" spc="-15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6404" y="5929388"/>
            <a:ext cx="2175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федеральная статистика 2016 года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9" idx="1"/>
          </p:cNvCxnSpPr>
          <p:nvPr/>
        </p:nvCxnSpPr>
        <p:spPr>
          <a:xfrm>
            <a:off x="4952761" y="1975657"/>
            <a:ext cx="0" cy="4264276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0" idx="1"/>
          </p:cNvCxnSpPr>
          <p:nvPr/>
        </p:nvCxnSpPr>
        <p:spPr>
          <a:xfrm flipH="1">
            <a:off x="8093008" y="2030981"/>
            <a:ext cx="3387" cy="4208952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5270"/>
          <a:stretch>
            <a:fillRect/>
          </a:stretch>
        </p:blipFill>
        <p:spPr>
          <a:xfrm>
            <a:off x="2989944" y="0"/>
            <a:ext cx="9202057" cy="6858000"/>
          </a:xfrm>
        </p:spPr>
      </p:pic>
      <p:sp>
        <p:nvSpPr>
          <p:cNvPr id="4" name="Parallelogram 3"/>
          <p:cNvSpPr/>
          <p:nvPr/>
        </p:nvSpPr>
        <p:spPr>
          <a:xfrm>
            <a:off x="5967120" y="-11480"/>
            <a:ext cx="3903406" cy="2623930"/>
          </a:xfrm>
          <a:prstGeom prst="parallelogram">
            <a:avLst>
              <a:gd name="adj" fmla="val 99112"/>
            </a:avLst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417" y="467905"/>
            <a:ext cx="678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spc="-15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Общие задачи </a:t>
            </a:r>
            <a:r>
              <a:rPr lang="ru-RU" sz="4400" b="1" spc="-15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4400" b="1" spc="-15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200" spc="-151" dirty="0" smtClean="0">
                <a:solidFill>
                  <a:schemeClr val="bg1">
                    <a:lumMod val="50000"/>
                  </a:schemeClr>
                </a:solidFill>
              </a:rPr>
              <a:t>опорных </a:t>
            </a:r>
            <a:r>
              <a:rPr lang="ru-RU" sz="3200" spc="-151" dirty="0">
                <a:solidFill>
                  <a:schemeClr val="bg1">
                    <a:lumMod val="50000"/>
                  </a:schemeClr>
                </a:solidFill>
              </a:rPr>
              <a:t>университетов</a:t>
            </a:r>
            <a:endParaRPr kumimoji="0" lang="id-ID" sz="3200" i="0" u="none" strike="noStrike" kern="1200" cap="none" spc="-151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92" y="2045944"/>
            <a:ext cx="502315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Центр притяжения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талантов и генерация лидеров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изменений</a:t>
            </a:r>
          </a:p>
          <a:p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Региональный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научно-инновационный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центр</a:t>
            </a:r>
          </a:p>
          <a:p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Гарант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качественной подготовки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по широкому спектру направлений без необходимости внутренней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миграции</a:t>
            </a:r>
          </a:p>
          <a:p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Источник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позитивных изменений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городской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/>
            </a:r>
            <a:b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и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региональной среды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662" y="2152696"/>
            <a:ext cx="46800" cy="396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4042" y="3121412"/>
            <a:ext cx="45719" cy="1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9186" y="3868259"/>
            <a:ext cx="46800" cy="5976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0743" y="5062992"/>
            <a:ext cx="45719" cy="37578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3114" y="779256"/>
            <a:ext cx="6176247" cy="1355748"/>
            <a:chOff x="3003114" y="779256"/>
            <a:chExt cx="6176247" cy="1355748"/>
          </a:xfrm>
        </p:grpSpPr>
        <p:grpSp>
          <p:nvGrpSpPr>
            <p:cNvPr id="7" name="Group 6"/>
            <p:cNvGrpSpPr/>
            <p:nvPr/>
          </p:nvGrpSpPr>
          <p:grpSpPr>
            <a:xfrm>
              <a:off x="3003114" y="779256"/>
              <a:ext cx="6176247" cy="1196230"/>
              <a:chOff x="6477908" y="1727877"/>
              <a:chExt cx="4741635" cy="119622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77908" y="2523996"/>
                <a:ext cx="47416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000" dirty="0">
                    <a:solidFill>
                      <a:schemeClr val="bg1"/>
                    </a:solidFill>
                    <a:latin typeface="Aller Light" panose="02000503000000020004" pitchFamily="2" charset="0"/>
                  </a:rPr>
                  <a:t>Subtitle Goes Here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908" y="1727877"/>
                <a:ext cx="4741635" cy="101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6000" spc="-151" dirty="0">
                    <a:solidFill>
                      <a:schemeClr val="bg1"/>
                    </a:solidFill>
                    <a:latin typeface="Aller Bold" panose="02000803040000020004" pitchFamily="2" charset="0"/>
                  </a:rPr>
                  <a:t>Project Mission</a:t>
                </a: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5867400" y="2135004"/>
              <a:ext cx="457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: Shape 12"/>
          <p:cNvSpPr/>
          <p:nvPr/>
        </p:nvSpPr>
        <p:spPr>
          <a:xfrm>
            <a:off x="204788" y="1"/>
            <a:ext cx="11772899" cy="5886449"/>
          </a:xfrm>
          <a:custGeom>
            <a:avLst/>
            <a:gdLst>
              <a:gd name="connsiteX0" fmla="*/ 0 w 11772899"/>
              <a:gd name="connsiteY0" fmla="*/ 0 h 5886449"/>
              <a:gd name="connsiteX1" fmla="*/ 153989 w 11772899"/>
              <a:gd name="connsiteY1" fmla="*/ 0 h 5886449"/>
              <a:gd name="connsiteX2" fmla="*/ 5886450 w 11772899"/>
              <a:gd name="connsiteY2" fmla="*/ 5732460 h 5886449"/>
              <a:gd name="connsiteX3" fmla="*/ 11618911 w 11772899"/>
              <a:gd name="connsiteY3" fmla="*/ 0 h 5886449"/>
              <a:gd name="connsiteX4" fmla="*/ 11772899 w 11772899"/>
              <a:gd name="connsiteY4" fmla="*/ 0 h 5886449"/>
              <a:gd name="connsiteX5" fmla="*/ 5886450 w 11772899"/>
              <a:gd name="connsiteY5" fmla="*/ 5886449 h 588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2899" h="5886449">
                <a:moveTo>
                  <a:pt x="0" y="0"/>
                </a:moveTo>
                <a:lnTo>
                  <a:pt x="153989" y="0"/>
                </a:lnTo>
                <a:lnTo>
                  <a:pt x="5886450" y="5732460"/>
                </a:lnTo>
                <a:lnTo>
                  <a:pt x="11618911" y="0"/>
                </a:lnTo>
                <a:lnTo>
                  <a:pt x="11772899" y="0"/>
                </a:lnTo>
                <a:lnTo>
                  <a:pt x="5886450" y="5886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318408" y="3344294"/>
            <a:ext cx="3745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Трансформационная компонента («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внутриинституциональная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»)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07987" y="3285144"/>
            <a:ext cx="4288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Стратегические проекты («внешние» - в интересах приоритетных направлений развития субъекта РФ и с участием субъекта РФ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)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 b="13965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>
            <a:off x="1933574" y="0"/>
            <a:ext cx="6667501" cy="1938992"/>
          </a:xfrm>
          <a:prstGeom prst="rect">
            <a:avLst/>
          </a:prstGeom>
          <a:solidFill>
            <a:srgbClr val="203864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prstClr val="white"/>
                </a:solidFill>
              </a:rPr>
              <a:t>Структура</a:t>
            </a:r>
            <a:r>
              <a:rPr lang="en-US" sz="4000" b="1" dirty="0" smtClean="0">
                <a:solidFill>
                  <a:prstClr val="white"/>
                </a:solidFill>
              </a:rPr>
              <a:t> </a:t>
            </a:r>
            <a:r>
              <a:rPr lang="ru-RU" sz="4000" b="1" dirty="0" smtClean="0">
                <a:solidFill>
                  <a:prstClr val="white"/>
                </a:solidFill>
              </a:rPr>
              <a:t> </a:t>
            </a:r>
            <a:r>
              <a:rPr lang="ru-RU" sz="4000" b="1" dirty="0">
                <a:solidFill>
                  <a:prstClr val="white"/>
                </a:solidFill>
              </a:rPr>
              <a:t>программы развития опорных университетов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76010" y="4567615"/>
            <a:ext cx="2372765" cy="1993625"/>
            <a:chOff x="584338" y="4596172"/>
            <a:chExt cx="2372765" cy="199362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84338" y="4596172"/>
              <a:ext cx="2372765" cy="1702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9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7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23459" y="5020137"/>
              <a:ext cx="86914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9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292762" y="4594510"/>
            <a:ext cx="2372765" cy="1993625"/>
            <a:chOff x="584338" y="4596172"/>
            <a:chExt cx="2372765" cy="199362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84338" y="4596172"/>
              <a:ext cx="2372765" cy="1865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9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9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7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23459" y="5020137"/>
              <a:ext cx="80823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6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ru-RU" sz="9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6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AECCE-38FB-46FB-BA7A-27FE2DD421D4}"/>
              </a:ext>
            </a:extLst>
          </p:cNvPr>
          <p:cNvSpPr txBox="1"/>
          <p:nvPr/>
        </p:nvSpPr>
        <p:spPr>
          <a:xfrm>
            <a:off x="236939" y="550595"/>
            <a:ext cx="2891587" cy="246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151" dirty="0">
                <a:solidFill>
                  <a:schemeClr val="bg1"/>
                </a:solidFill>
              </a:rPr>
              <a:t>Основные профили стратегических проектов по целевым установкам </a:t>
            </a:r>
            <a:endParaRPr lang="id-ID" sz="3200" b="1" spc="-15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F1F85A-5919-48BC-A4D9-9F99BDE43A69}"/>
              </a:ext>
            </a:extLst>
          </p:cNvPr>
          <p:cNvGrpSpPr/>
          <p:nvPr/>
        </p:nvGrpSpPr>
        <p:grpSpPr>
          <a:xfrm>
            <a:off x="6809740" y="1152505"/>
            <a:ext cx="791291" cy="923382"/>
            <a:chOff x="6809740" y="1152505"/>
            <a:chExt cx="791291" cy="923382"/>
          </a:xfrm>
        </p:grpSpPr>
        <p:sp>
          <p:nvSpPr>
            <p:cNvPr id="11" name="Diagonal Stripe 10">
              <a:extLst>
                <a:ext uri="{FF2B5EF4-FFF2-40B4-BE49-F238E27FC236}">
                  <a16:creationId xmlns:a16="http://schemas.microsoft.com/office/drawing/2014/main" id="{E7A39EAE-E5C5-43CE-B215-92CB3DF51A63}"/>
                </a:ext>
              </a:extLst>
            </p:cNvPr>
            <p:cNvSpPr/>
            <p:nvPr/>
          </p:nvSpPr>
          <p:spPr>
            <a:xfrm rot="5400000">
              <a:off x="6809740" y="1284596"/>
              <a:ext cx="791291" cy="791291"/>
            </a:xfrm>
            <a:prstGeom prst="diagStripe">
              <a:avLst>
                <a:gd name="adj" fmla="val 429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679412-9C65-409E-A54C-DBE6019EB41F}"/>
                </a:ext>
              </a:extLst>
            </p:cNvPr>
            <p:cNvSpPr txBox="1"/>
            <p:nvPr/>
          </p:nvSpPr>
          <p:spPr>
            <a:xfrm rot="2700000">
              <a:off x="6918697" y="1380265"/>
              <a:ext cx="855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01</a:t>
              </a:r>
              <a:endParaRPr lang="id-ID" sz="2000" dirty="0">
                <a:solidFill>
                  <a:schemeClr val="bg1"/>
                </a:solidFill>
                <a:latin typeface="Aller Bold" panose="02000803040000020004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69CB6-9F5A-4AB4-8EE4-3DB22C34AF34}"/>
              </a:ext>
            </a:extLst>
          </p:cNvPr>
          <p:cNvGrpSpPr/>
          <p:nvPr/>
        </p:nvGrpSpPr>
        <p:grpSpPr>
          <a:xfrm>
            <a:off x="10962415" y="1152505"/>
            <a:ext cx="791291" cy="923382"/>
            <a:chOff x="6809740" y="1152505"/>
            <a:chExt cx="791291" cy="923382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1A397125-6E5C-4397-B176-52A2FB1FA16F}"/>
                </a:ext>
              </a:extLst>
            </p:cNvPr>
            <p:cNvSpPr/>
            <p:nvPr/>
          </p:nvSpPr>
          <p:spPr>
            <a:xfrm rot="5400000">
              <a:off x="6809740" y="1284596"/>
              <a:ext cx="791291" cy="791291"/>
            </a:xfrm>
            <a:prstGeom prst="diagStripe">
              <a:avLst>
                <a:gd name="adj" fmla="val 429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539CE2-F561-4781-AE46-F54CC6854302}"/>
                </a:ext>
              </a:extLst>
            </p:cNvPr>
            <p:cNvSpPr txBox="1"/>
            <p:nvPr/>
          </p:nvSpPr>
          <p:spPr>
            <a:xfrm rot="2700000">
              <a:off x="6918697" y="1380265"/>
              <a:ext cx="855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02</a:t>
              </a:r>
              <a:endParaRPr lang="id-ID" sz="2000" dirty="0">
                <a:solidFill>
                  <a:schemeClr val="bg1"/>
                </a:solidFill>
                <a:latin typeface="Aller Bold" panose="02000803040000020004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2B06BD-4F4A-4ACB-9312-80BC70DAB4FD}"/>
              </a:ext>
            </a:extLst>
          </p:cNvPr>
          <p:cNvGrpSpPr/>
          <p:nvPr/>
        </p:nvGrpSpPr>
        <p:grpSpPr>
          <a:xfrm>
            <a:off x="6809740" y="3525872"/>
            <a:ext cx="791291" cy="923382"/>
            <a:chOff x="6809740" y="1152505"/>
            <a:chExt cx="791291" cy="923382"/>
          </a:xfrm>
        </p:grpSpPr>
        <p:sp>
          <p:nvSpPr>
            <p:cNvPr id="18" name="Diagonal Stripe 17">
              <a:extLst>
                <a:ext uri="{FF2B5EF4-FFF2-40B4-BE49-F238E27FC236}">
                  <a16:creationId xmlns:a16="http://schemas.microsoft.com/office/drawing/2014/main" id="{4FC65D30-FC1D-48DF-80BC-1A60FB4F8DFA}"/>
                </a:ext>
              </a:extLst>
            </p:cNvPr>
            <p:cNvSpPr/>
            <p:nvPr/>
          </p:nvSpPr>
          <p:spPr>
            <a:xfrm rot="5400000">
              <a:off x="6809740" y="1284596"/>
              <a:ext cx="791291" cy="791291"/>
            </a:xfrm>
            <a:prstGeom prst="diagStripe">
              <a:avLst>
                <a:gd name="adj" fmla="val 429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BD4709-5328-4242-8C0B-75D7E2F96C6D}"/>
                </a:ext>
              </a:extLst>
            </p:cNvPr>
            <p:cNvSpPr txBox="1"/>
            <p:nvPr/>
          </p:nvSpPr>
          <p:spPr>
            <a:xfrm rot="2700000">
              <a:off x="6918697" y="1380265"/>
              <a:ext cx="855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03</a:t>
              </a:r>
              <a:endParaRPr lang="id-ID" sz="2000" dirty="0">
                <a:solidFill>
                  <a:schemeClr val="bg1"/>
                </a:solidFill>
                <a:latin typeface="Aller Bold" panose="02000803040000020004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179339-7043-4A6F-8193-6B3FC8D4BA67}"/>
              </a:ext>
            </a:extLst>
          </p:cNvPr>
          <p:cNvGrpSpPr/>
          <p:nvPr/>
        </p:nvGrpSpPr>
        <p:grpSpPr>
          <a:xfrm>
            <a:off x="10962415" y="3525872"/>
            <a:ext cx="791291" cy="923382"/>
            <a:chOff x="6809740" y="1152505"/>
            <a:chExt cx="791291" cy="923382"/>
          </a:xfrm>
        </p:grpSpPr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89F2E026-1CA5-4724-9344-67EB97EE8ED6}"/>
                </a:ext>
              </a:extLst>
            </p:cNvPr>
            <p:cNvSpPr/>
            <p:nvPr/>
          </p:nvSpPr>
          <p:spPr>
            <a:xfrm rot="5400000">
              <a:off x="6809740" y="1284596"/>
              <a:ext cx="791291" cy="791291"/>
            </a:xfrm>
            <a:prstGeom prst="diagStripe">
              <a:avLst>
                <a:gd name="adj" fmla="val 429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732E55-7EE4-4DE7-84BB-1E4B8ECD3547}"/>
                </a:ext>
              </a:extLst>
            </p:cNvPr>
            <p:cNvSpPr txBox="1"/>
            <p:nvPr/>
          </p:nvSpPr>
          <p:spPr>
            <a:xfrm rot="2700000">
              <a:off x="6918697" y="1380265"/>
              <a:ext cx="855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04</a:t>
              </a:r>
              <a:endParaRPr lang="id-ID" sz="2000" dirty="0">
                <a:solidFill>
                  <a:schemeClr val="bg1"/>
                </a:solidFill>
                <a:latin typeface="Aller Bold" panose="02000803040000020004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DD6FB73-B4E8-4FDD-A0E3-4875EA3D2157}"/>
              </a:ext>
            </a:extLst>
          </p:cNvPr>
          <p:cNvSpPr txBox="1"/>
          <p:nvPr/>
        </p:nvSpPr>
        <p:spPr>
          <a:xfrm>
            <a:off x="5446004" y="1737333"/>
            <a:ext cx="181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Притяжение талантов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716B6E-98F5-40A4-B2CE-47734C0FC154}"/>
              </a:ext>
            </a:extLst>
          </p:cNvPr>
          <p:cNvSpPr txBox="1"/>
          <p:nvPr/>
        </p:nvSpPr>
        <p:spPr>
          <a:xfrm>
            <a:off x="9618038" y="1737333"/>
            <a:ext cx="181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Научно-инновационный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0F902F-4195-4487-BC67-5C986352E60A}"/>
              </a:ext>
            </a:extLst>
          </p:cNvPr>
          <p:cNvSpPr txBox="1"/>
          <p:nvPr/>
        </p:nvSpPr>
        <p:spPr>
          <a:xfrm>
            <a:off x="5446004" y="4086422"/>
            <a:ext cx="181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Качественная подготовка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377202-FA98-474D-B808-CEB0FB653447}"/>
              </a:ext>
            </a:extLst>
          </p:cNvPr>
          <p:cNvSpPr txBox="1"/>
          <p:nvPr/>
        </p:nvSpPr>
        <p:spPr>
          <a:xfrm>
            <a:off x="9618038" y="4086422"/>
            <a:ext cx="181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Позитивные изменения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0" b="16770"/>
          <a:stretch>
            <a:fillRect/>
          </a:stretch>
        </p:blipFill>
        <p:spPr/>
      </p:pic>
      <p:pic>
        <p:nvPicPr>
          <p:cNvPr id="33" name="Рисунок 3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16640"/>
          <a:stretch>
            <a:fillRect/>
          </a:stretch>
        </p:blipFill>
        <p:spPr/>
      </p:pic>
      <p:pic>
        <p:nvPicPr>
          <p:cNvPr id="36" name="Рисунок 3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r="5473"/>
          <a:stretch/>
        </p:blipFill>
        <p:spPr/>
      </p:pic>
      <p:pic>
        <p:nvPicPr>
          <p:cNvPr id="38" name="Рисунок 3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68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3439517-68B0-4F4C-85A5-8743CF37B736}"/>
              </a:ext>
            </a:extLst>
          </p:cNvPr>
          <p:cNvSpPr txBox="1"/>
          <p:nvPr/>
        </p:nvSpPr>
        <p:spPr>
          <a:xfrm>
            <a:off x="272757" y="479151"/>
            <a:ext cx="10667385" cy="93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spc="-1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притяжения талантов </a:t>
            </a:r>
            <a:r>
              <a:rPr lang="ru-RU" sz="3600" b="1" spc="-15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b="1" spc="-15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spc="-151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3200" spc="-151" dirty="0">
                <a:solidFill>
                  <a:schemeClr val="bg1">
                    <a:lumMod val="50000"/>
                  </a:schemeClr>
                </a:solidFill>
              </a:rPr>
              <a:t>генерация лидеров изменений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52" t="19799" r="27552" b="19799"/>
          <a:stretch/>
        </p:blipFill>
        <p:spPr>
          <a:xfrm>
            <a:off x="4639262" y="1"/>
            <a:ext cx="7552738" cy="6857999"/>
          </a:xfrm>
        </p:spPr>
      </p:pic>
      <p:sp>
        <p:nvSpPr>
          <p:cNvPr id="2" name="Прямоугольник 1"/>
          <p:cNvSpPr/>
          <p:nvPr/>
        </p:nvSpPr>
        <p:spPr>
          <a:xfrm>
            <a:off x="342607" y="3483242"/>
            <a:ext cx="6746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ДГТУ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Региональный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комплекс для одаренных детей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и молодежи Ростовской области»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8610" y="4752875"/>
            <a:ext cx="6108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ПетрГУ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Педагогический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инновационный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парк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307" y="5396052"/>
            <a:ext cx="619775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СибГУ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Техно-школа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: привлечение развитие и удержание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талантов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2982" y="2506991"/>
            <a:ext cx="636693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ЧГУ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Территория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сотрудничества университет – детский технопарк – промышленное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предприятие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107" y="1543885"/>
            <a:ext cx="7950359" cy="770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СамГТУ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Единая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региональная научно-образовательная развивающая среда творчески одаренной молодежи в сфере науки, техники и технологий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4388" y="1667865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77263" y="2589185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4612" y="3540408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70465" y="4674586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8000" y="5478423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3439517-68B0-4F4C-85A5-8743CF37B736}"/>
              </a:ext>
            </a:extLst>
          </p:cNvPr>
          <p:cNvSpPr txBox="1"/>
          <p:nvPr/>
        </p:nvSpPr>
        <p:spPr>
          <a:xfrm>
            <a:off x="6544733" y="498201"/>
            <a:ext cx="5647267" cy="103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spc="-1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Региональный научно-</a:t>
            </a:r>
            <a:r>
              <a:rPr lang="ru-RU" sz="3200" spc="-151" dirty="0">
                <a:solidFill>
                  <a:schemeClr val="bg1">
                    <a:lumMod val="50000"/>
                  </a:schemeClr>
                </a:solidFill>
              </a:rPr>
              <a:t>инновационный центр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b="9260"/>
          <a:stretch>
            <a:fillRect/>
          </a:stretch>
        </p:blipFill>
        <p:spPr>
          <a:xfrm>
            <a:off x="-3114106" y="0"/>
            <a:ext cx="10201326" cy="5542153"/>
          </a:xfrm>
        </p:spPr>
      </p:pic>
      <p:sp>
        <p:nvSpPr>
          <p:cNvPr id="3" name="Прямоугольник 2"/>
          <p:cNvSpPr/>
          <p:nvPr/>
        </p:nvSpPr>
        <p:spPr>
          <a:xfrm>
            <a:off x="5034951" y="3459527"/>
            <a:ext cx="6096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ОГУ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Национальный научно-технологический центр биомедицинской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фотоники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6040" y="450517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НовосибГТУ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НГТУ - центр аддитивных технологий, интеллектуальной энергетики и электротехники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609" y="5483571"/>
            <a:ext cx="805525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НижГТУ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Региональный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научно-образовательный центр транспортного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машиностроения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2091" y="3564220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03180" y="4560688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46609" y="5605517"/>
            <a:ext cx="45719" cy="6191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33090" y="2457004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СамГТУ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Полигон технологий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10230" y="2561697"/>
            <a:ext cx="45719" cy="38281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9913" y="1675866"/>
            <a:ext cx="6096000" cy="48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ТИУ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–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Технополис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Smart City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9913" y="1806097"/>
            <a:ext cx="46800" cy="28826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759</Words>
  <Application>Microsoft Office PowerPoint</Application>
  <PresentationFormat>Широкоэкранный</PresentationFormat>
  <Paragraphs>198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Aller</vt:lpstr>
      <vt:lpstr>Aller Bold</vt:lpstr>
      <vt:lpstr>Aller Light</vt:lpstr>
      <vt:lpstr>Arial</vt:lpstr>
      <vt:lpstr>Calibri</vt:lpstr>
      <vt:lpstr>Calibri Light</vt:lpstr>
      <vt:lpstr>Gill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Опорные университеты в рамке приоритетного проекта  «вузы как центры пространства создания инноваций»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Коваленко</dc:creator>
  <cp:lastModifiedBy>Dmitriy Derman</cp:lastModifiedBy>
  <cp:revision>145</cp:revision>
  <dcterms:created xsi:type="dcterms:W3CDTF">2017-12-08T13:28:37Z</dcterms:created>
  <dcterms:modified xsi:type="dcterms:W3CDTF">2017-12-12T20:48:29Z</dcterms:modified>
</cp:coreProperties>
</file>