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89" r:id="rId2"/>
    <p:sldId id="291" r:id="rId3"/>
    <p:sldId id="258" r:id="rId4"/>
    <p:sldId id="266" r:id="rId5"/>
    <p:sldId id="259" r:id="rId6"/>
    <p:sldId id="292" r:id="rId7"/>
    <p:sldId id="273" r:id="rId8"/>
    <p:sldId id="265" r:id="rId9"/>
    <p:sldId id="281" r:id="rId10"/>
    <p:sldId id="280" r:id="rId11"/>
    <p:sldId id="293" r:id="rId12"/>
    <p:sldId id="268" r:id="rId13"/>
    <p:sldId id="272" r:id="rId14"/>
    <p:sldId id="283" r:id="rId15"/>
    <p:sldId id="288" r:id="rId16"/>
    <p:sldId id="27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2B3247"/>
    <a:srgbClr val="188E78"/>
    <a:srgbClr val="738D8C"/>
    <a:srgbClr val="203864"/>
    <a:srgbClr val="1F9D49"/>
    <a:srgbClr val="5B9BD5"/>
    <a:srgbClr val="DBEE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20" autoAdjust="0"/>
    <p:restoredTop sz="94660"/>
  </p:normalViewPr>
  <p:slideViewPr>
    <p:cSldViewPr snapToGrid="0">
      <p:cViewPr varScale="1">
        <p:scale>
          <a:sx n="66" d="100"/>
          <a:sy n="66" d="100"/>
        </p:scale>
        <p:origin x="692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gradFill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numRef>
              <c:f>Лист1!$A$1:$A$2</c:f>
              <c:numCache>
                <c:formatCode>General</c:formatCode>
                <c:ptCount val="2"/>
                <c:pt idx="0">
                  <c:v>2016</c:v>
                </c:pt>
                <c:pt idx="1">
                  <c:v>2017</c:v>
                </c:pt>
              </c:numCache>
            </c:numRef>
          </c:cat>
          <c:val>
            <c:numRef>
              <c:f>Лист1!$B$1:$B$2</c:f>
              <c:numCache>
                <c:formatCode>General</c:formatCode>
                <c:ptCount val="2"/>
                <c:pt idx="0">
                  <c:v>313.27999999999997</c:v>
                </c:pt>
                <c:pt idx="1">
                  <c:v>352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066-40BC-8350-ADB83F0579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89705984"/>
        <c:axId val="45569088"/>
        <c:axId val="0"/>
      </c:bar3DChart>
      <c:catAx>
        <c:axId val="89705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5569088"/>
        <c:crosses val="autoZero"/>
        <c:auto val="1"/>
        <c:lblAlgn val="ctr"/>
        <c:lblOffset val="100"/>
        <c:noMultiLvlLbl val="0"/>
      </c:catAx>
      <c:valAx>
        <c:axId val="45569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9705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gradFill>
              <a:gsLst>
                <a:gs pos="100000">
                  <a:schemeClr val="accent1">
                    <a:alpha val="0"/>
                  </a:schemeClr>
                </a:gs>
                <a:gs pos="50000">
                  <a:schemeClr val="accent1"/>
                </a:gs>
              </a:gsLst>
              <a:lin ang="5400000" scaled="0"/>
            </a:gradFill>
            <a:ln>
              <a:noFill/>
            </a:ln>
            <a:effectLst/>
            <a:sp3d/>
          </c:spPr>
          <c:invertIfNegative val="0"/>
          <c:cat>
            <c:numRef>
              <c:f>Лист1!$A$5:$A$6</c:f>
              <c:numCache>
                <c:formatCode>General</c:formatCode>
                <c:ptCount val="2"/>
                <c:pt idx="0">
                  <c:v>2016</c:v>
                </c:pt>
                <c:pt idx="1">
                  <c:v>2017</c:v>
                </c:pt>
              </c:numCache>
            </c:numRef>
          </c:cat>
          <c:val>
            <c:numRef>
              <c:f>Лист1!$B$5:$B$6</c:f>
              <c:numCache>
                <c:formatCode>General</c:formatCode>
                <c:ptCount val="2"/>
                <c:pt idx="0">
                  <c:v>1377</c:v>
                </c:pt>
                <c:pt idx="1">
                  <c:v>1700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4C-427A-BB3B-E479CA383E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89884160"/>
        <c:axId val="89976192"/>
        <c:axId val="0"/>
      </c:bar3DChart>
      <c:catAx>
        <c:axId val="89884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9976192"/>
        <c:crosses val="autoZero"/>
        <c:auto val="1"/>
        <c:lblAlgn val="ctr"/>
        <c:lblOffset val="100"/>
        <c:noMultiLvlLbl val="0"/>
      </c:catAx>
      <c:valAx>
        <c:axId val="89976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9884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/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alpha val="0"/>
            </a:schemeClr>
          </a:gs>
          <a:gs pos="50000">
            <a:schemeClr val="phClr"/>
          </a:gs>
        </a:gsLst>
        <a:lin ang="5400000" scaled="0"/>
      </a:gradFill>
      <a:sp3d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5400000" scaled="0"/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26A5EE-4FD1-4F3F-B714-2474086A3507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59786B-67B4-4860-B6BD-BB2A81A097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621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536F2-51ED-4A29-9626-A5D9452F08C9}" type="slidenum">
              <a:rPr lang="id-ID" smtClean="0"/>
              <a:t>12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59973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CD7E94-08BD-4616-8DDD-E24BFE54E51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A5357-85DF-4CFE-887B-9962FCD7B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346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CD7E94-08BD-4616-8DDD-E24BFE54E51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A5357-85DF-4CFE-887B-9962FCD7B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855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CD7E94-08BD-4616-8DDD-E24BFE54E51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A5357-85DF-4CFE-887B-9962FCD7B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3171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2989944" y="0"/>
            <a:ext cx="9202057" cy="6858000"/>
          </a:xfrm>
          <a:custGeom>
            <a:avLst/>
            <a:gdLst>
              <a:gd name="connsiteX0" fmla="*/ 6850742 w 9202057"/>
              <a:gd name="connsiteY0" fmla="*/ 0 h 6858000"/>
              <a:gd name="connsiteX1" fmla="*/ 9202057 w 9202057"/>
              <a:gd name="connsiteY1" fmla="*/ 0 h 6858000"/>
              <a:gd name="connsiteX2" fmla="*/ 9202057 w 9202057"/>
              <a:gd name="connsiteY2" fmla="*/ 6858000 h 6858000"/>
              <a:gd name="connsiteX3" fmla="*/ 6850742 w 9202057"/>
              <a:gd name="connsiteY3" fmla="*/ 6858000 h 6858000"/>
              <a:gd name="connsiteX4" fmla="*/ 0 w 9202057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02057" h="6858000">
                <a:moveTo>
                  <a:pt x="6850742" y="0"/>
                </a:moveTo>
                <a:lnTo>
                  <a:pt x="9202057" y="0"/>
                </a:lnTo>
                <a:lnTo>
                  <a:pt x="9202057" y="6858000"/>
                </a:lnTo>
                <a:lnTo>
                  <a:pt x="685074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325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1" hasCustomPrompt="1"/>
          </p:nvPr>
        </p:nvSpPr>
        <p:spPr>
          <a:xfrm>
            <a:off x="76200" y="-311150"/>
            <a:ext cx="1962162" cy="1217083"/>
          </a:xfrm>
          <a:custGeom>
            <a:avLst/>
            <a:gdLst>
              <a:gd name="connsiteX0" fmla="*/ 981081 w 1962162"/>
              <a:gd name="connsiteY0" fmla="*/ 0 h 1217083"/>
              <a:gd name="connsiteX1" fmla="*/ 1962162 w 1962162"/>
              <a:gd name="connsiteY1" fmla="*/ 1217083 h 1217083"/>
              <a:gd name="connsiteX2" fmla="*/ 0 w 1962162"/>
              <a:gd name="connsiteY2" fmla="*/ 1217083 h 121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2162" h="1217083">
                <a:moveTo>
                  <a:pt x="981081" y="0"/>
                </a:moveTo>
                <a:lnTo>
                  <a:pt x="1962162" y="1217083"/>
                </a:lnTo>
                <a:lnTo>
                  <a:pt x="0" y="121708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 dirty="0"/>
              <a:t>Pict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0" hasCustomPrompt="1"/>
          </p:nvPr>
        </p:nvSpPr>
        <p:spPr>
          <a:xfrm>
            <a:off x="76200" y="977813"/>
            <a:ext cx="1962162" cy="1217083"/>
          </a:xfrm>
          <a:custGeom>
            <a:avLst/>
            <a:gdLst>
              <a:gd name="connsiteX0" fmla="*/ 0 w 1962162"/>
              <a:gd name="connsiteY0" fmla="*/ 0 h 1217083"/>
              <a:gd name="connsiteX1" fmla="*/ 1962162 w 1962162"/>
              <a:gd name="connsiteY1" fmla="*/ 0 h 1217083"/>
              <a:gd name="connsiteX2" fmla="*/ 981081 w 1962162"/>
              <a:gd name="connsiteY2" fmla="*/ 1217083 h 121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2162" h="1217083">
                <a:moveTo>
                  <a:pt x="0" y="0"/>
                </a:moveTo>
                <a:lnTo>
                  <a:pt x="1962162" y="0"/>
                </a:lnTo>
                <a:lnTo>
                  <a:pt x="981081" y="121708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 dirty="0"/>
              <a:t>Pict</a:t>
            </a:r>
          </a:p>
        </p:txBody>
      </p:sp>
      <p:sp>
        <p:nvSpPr>
          <p:cNvPr id="9" name="Isosceles Triangle 8"/>
          <p:cNvSpPr/>
          <p:nvPr userDrawn="1"/>
        </p:nvSpPr>
        <p:spPr>
          <a:xfrm rot="10800000">
            <a:off x="1140460" y="2266775"/>
            <a:ext cx="1962162" cy="121708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2" hasCustomPrompt="1"/>
          </p:nvPr>
        </p:nvSpPr>
        <p:spPr>
          <a:xfrm>
            <a:off x="1136650" y="-311151"/>
            <a:ext cx="1962162" cy="1217083"/>
          </a:xfrm>
          <a:custGeom>
            <a:avLst/>
            <a:gdLst>
              <a:gd name="connsiteX0" fmla="*/ 0 w 1962162"/>
              <a:gd name="connsiteY0" fmla="*/ 0 h 1217083"/>
              <a:gd name="connsiteX1" fmla="*/ 1962162 w 1962162"/>
              <a:gd name="connsiteY1" fmla="*/ 0 h 1217083"/>
              <a:gd name="connsiteX2" fmla="*/ 981081 w 1962162"/>
              <a:gd name="connsiteY2" fmla="*/ 1217083 h 121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2162" h="1217083">
                <a:moveTo>
                  <a:pt x="0" y="0"/>
                </a:moveTo>
                <a:lnTo>
                  <a:pt x="1962162" y="0"/>
                </a:lnTo>
                <a:lnTo>
                  <a:pt x="981081" y="121708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 dirty="0"/>
              <a:t>Pict</a:t>
            </a:r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3" hasCustomPrompt="1"/>
          </p:nvPr>
        </p:nvSpPr>
        <p:spPr>
          <a:xfrm>
            <a:off x="1136650" y="977813"/>
            <a:ext cx="1962162" cy="1217083"/>
          </a:xfrm>
          <a:custGeom>
            <a:avLst/>
            <a:gdLst>
              <a:gd name="connsiteX0" fmla="*/ 981081 w 1962162"/>
              <a:gd name="connsiteY0" fmla="*/ 0 h 1217083"/>
              <a:gd name="connsiteX1" fmla="*/ 1962162 w 1962162"/>
              <a:gd name="connsiteY1" fmla="*/ 1217083 h 1217083"/>
              <a:gd name="connsiteX2" fmla="*/ 0 w 1962162"/>
              <a:gd name="connsiteY2" fmla="*/ 1217083 h 121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2162" h="1217083">
                <a:moveTo>
                  <a:pt x="981081" y="0"/>
                </a:moveTo>
                <a:lnTo>
                  <a:pt x="1962162" y="1217083"/>
                </a:lnTo>
                <a:lnTo>
                  <a:pt x="0" y="121708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 dirty="0"/>
              <a:t>Pict</a:t>
            </a:r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4" hasCustomPrompt="1"/>
          </p:nvPr>
        </p:nvSpPr>
        <p:spPr>
          <a:xfrm>
            <a:off x="2197100" y="-311150"/>
            <a:ext cx="1962162" cy="1217083"/>
          </a:xfrm>
          <a:custGeom>
            <a:avLst/>
            <a:gdLst>
              <a:gd name="connsiteX0" fmla="*/ 981081 w 1962162"/>
              <a:gd name="connsiteY0" fmla="*/ 0 h 1217083"/>
              <a:gd name="connsiteX1" fmla="*/ 1962162 w 1962162"/>
              <a:gd name="connsiteY1" fmla="*/ 1217083 h 1217083"/>
              <a:gd name="connsiteX2" fmla="*/ 0 w 1962162"/>
              <a:gd name="connsiteY2" fmla="*/ 1217083 h 121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2162" h="1217083">
                <a:moveTo>
                  <a:pt x="981081" y="0"/>
                </a:moveTo>
                <a:lnTo>
                  <a:pt x="1962162" y="1217083"/>
                </a:lnTo>
                <a:lnTo>
                  <a:pt x="0" y="121708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 dirty="0"/>
              <a:t>Pict</a:t>
            </a:r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5" hasCustomPrompt="1"/>
          </p:nvPr>
        </p:nvSpPr>
        <p:spPr>
          <a:xfrm>
            <a:off x="2197100" y="977813"/>
            <a:ext cx="1962162" cy="1217083"/>
          </a:xfrm>
          <a:custGeom>
            <a:avLst/>
            <a:gdLst>
              <a:gd name="connsiteX0" fmla="*/ 0 w 1962162"/>
              <a:gd name="connsiteY0" fmla="*/ 0 h 1217083"/>
              <a:gd name="connsiteX1" fmla="*/ 1962162 w 1962162"/>
              <a:gd name="connsiteY1" fmla="*/ 0 h 1217083"/>
              <a:gd name="connsiteX2" fmla="*/ 981081 w 1962162"/>
              <a:gd name="connsiteY2" fmla="*/ 1217083 h 121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2162" h="1217083">
                <a:moveTo>
                  <a:pt x="0" y="0"/>
                </a:moveTo>
                <a:lnTo>
                  <a:pt x="1962162" y="0"/>
                </a:lnTo>
                <a:lnTo>
                  <a:pt x="981081" y="121708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 dirty="0"/>
              <a:t>Pict</a:t>
            </a: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6" hasCustomPrompt="1"/>
          </p:nvPr>
        </p:nvSpPr>
        <p:spPr>
          <a:xfrm>
            <a:off x="3257550" y="-311151"/>
            <a:ext cx="1962162" cy="1217083"/>
          </a:xfrm>
          <a:custGeom>
            <a:avLst/>
            <a:gdLst>
              <a:gd name="connsiteX0" fmla="*/ 0 w 1962162"/>
              <a:gd name="connsiteY0" fmla="*/ 0 h 1217083"/>
              <a:gd name="connsiteX1" fmla="*/ 1962162 w 1962162"/>
              <a:gd name="connsiteY1" fmla="*/ 0 h 1217083"/>
              <a:gd name="connsiteX2" fmla="*/ 981081 w 1962162"/>
              <a:gd name="connsiteY2" fmla="*/ 1217083 h 121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2162" h="1217083">
                <a:moveTo>
                  <a:pt x="0" y="0"/>
                </a:moveTo>
                <a:lnTo>
                  <a:pt x="1962162" y="0"/>
                </a:lnTo>
                <a:lnTo>
                  <a:pt x="981081" y="121708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 dirty="0"/>
              <a:t>Pict</a:t>
            </a:r>
          </a:p>
        </p:txBody>
      </p:sp>
      <p:sp>
        <p:nvSpPr>
          <p:cNvPr id="25" name="Picture Placeholder 24"/>
          <p:cNvSpPr>
            <a:spLocks noGrp="1"/>
          </p:cNvSpPr>
          <p:nvPr>
            <p:ph type="pic" sz="quarter" idx="18" hasCustomPrompt="1"/>
          </p:nvPr>
        </p:nvSpPr>
        <p:spPr>
          <a:xfrm>
            <a:off x="76200" y="2266777"/>
            <a:ext cx="1962162" cy="1217083"/>
          </a:xfrm>
          <a:custGeom>
            <a:avLst/>
            <a:gdLst>
              <a:gd name="connsiteX0" fmla="*/ 981081 w 1962162"/>
              <a:gd name="connsiteY0" fmla="*/ 0 h 1217083"/>
              <a:gd name="connsiteX1" fmla="*/ 1962162 w 1962162"/>
              <a:gd name="connsiteY1" fmla="*/ 1217083 h 1217083"/>
              <a:gd name="connsiteX2" fmla="*/ 0 w 1962162"/>
              <a:gd name="connsiteY2" fmla="*/ 1217083 h 121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2162" h="1217083">
                <a:moveTo>
                  <a:pt x="981081" y="0"/>
                </a:moveTo>
                <a:lnTo>
                  <a:pt x="1962162" y="1217083"/>
                </a:lnTo>
                <a:lnTo>
                  <a:pt x="0" y="121708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 dirty="0"/>
              <a:t>Pict</a:t>
            </a: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9" hasCustomPrompt="1"/>
          </p:nvPr>
        </p:nvSpPr>
        <p:spPr>
          <a:xfrm>
            <a:off x="76200" y="3555740"/>
            <a:ext cx="1962162" cy="1217083"/>
          </a:xfrm>
          <a:custGeom>
            <a:avLst/>
            <a:gdLst>
              <a:gd name="connsiteX0" fmla="*/ 0 w 1962162"/>
              <a:gd name="connsiteY0" fmla="*/ 0 h 1217083"/>
              <a:gd name="connsiteX1" fmla="*/ 1962162 w 1962162"/>
              <a:gd name="connsiteY1" fmla="*/ 0 h 1217083"/>
              <a:gd name="connsiteX2" fmla="*/ 981081 w 1962162"/>
              <a:gd name="connsiteY2" fmla="*/ 1217083 h 121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2162" h="1217083">
                <a:moveTo>
                  <a:pt x="0" y="0"/>
                </a:moveTo>
                <a:lnTo>
                  <a:pt x="1962162" y="0"/>
                </a:lnTo>
                <a:lnTo>
                  <a:pt x="981081" y="121708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 dirty="0"/>
              <a:t>Pict</a:t>
            </a:r>
          </a:p>
        </p:txBody>
      </p:sp>
      <p:sp>
        <p:nvSpPr>
          <p:cNvPr id="28" name="Picture Placeholder 27"/>
          <p:cNvSpPr>
            <a:spLocks noGrp="1"/>
          </p:cNvSpPr>
          <p:nvPr>
            <p:ph type="pic" sz="quarter" idx="21" hasCustomPrompt="1"/>
          </p:nvPr>
        </p:nvSpPr>
        <p:spPr>
          <a:xfrm>
            <a:off x="1136650" y="3555740"/>
            <a:ext cx="1962162" cy="1217083"/>
          </a:xfrm>
          <a:custGeom>
            <a:avLst/>
            <a:gdLst>
              <a:gd name="connsiteX0" fmla="*/ 981081 w 1962162"/>
              <a:gd name="connsiteY0" fmla="*/ 0 h 1217083"/>
              <a:gd name="connsiteX1" fmla="*/ 1962162 w 1962162"/>
              <a:gd name="connsiteY1" fmla="*/ 1217083 h 1217083"/>
              <a:gd name="connsiteX2" fmla="*/ 0 w 1962162"/>
              <a:gd name="connsiteY2" fmla="*/ 1217083 h 121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2162" h="1217083">
                <a:moveTo>
                  <a:pt x="981081" y="0"/>
                </a:moveTo>
                <a:lnTo>
                  <a:pt x="1962162" y="1217083"/>
                </a:lnTo>
                <a:lnTo>
                  <a:pt x="0" y="121708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 dirty="0"/>
              <a:t>Pict</a:t>
            </a:r>
          </a:p>
        </p:txBody>
      </p:sp>
      <p:sp>
        <p:nvSpPr>
          <p:cNvPr id="30" name="Picture Placeholder 29"/>
          <p:cNvSpPr>
            <a:spLocks noGrp="1"/>
          </p:cNvSpPr>
          <p:nvPr>
            <p:ph type="pic" sz="quarter" idx="23" hasCustomPrompt="1"/>
          </p:nvPr>
        </p:nvSpPr>
        <p:spPr>
          <a:xfrm>
            <a:off x="2197100" y="3555740"/>
            <a:ext cx="1962162" cy="1217083"/>
          </a:xfrm>
          <a:custGeom>
            <a:avLst/>
            <a:gdLst>
              <a:gd name="connsiteX0" fmla="*/ 0 w 1962162"/>
              <a:gd name="connsiteY0" fmla="*/ 0 h 1217083"/>
              <a:gd name="connsiteX1" fmla="*/ 1962162 w 1962162"/>
              <a:gd name="connsiteY1" fmla="*/ 0 h 1217083"/>
              <a:gd name="connsiteX2" fmla="*/ 981081 w 1962162"/>
              <a:gd name="connsiteY2" fmla="*/ 1217083 h 121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2162" h="1217083">
                <a:moveTo>
                  <a:pt x="0" y="0"/>
                </a:moveTo>
                <a:lnTo>
                  <a:pt x="1962162" y="0"/>
                </a:lnTo>
                <a:lnTo>
                  <a:pt x="981081" y="121708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 dirty="0"/>
              <a:t>Pict</a:t>
            </a:r>
          </a:p>
        </p:txBody>
      </p:sp>
      <p:sp>
        <p:nvSpPr>
          <p:cNvPr id="32" name="Picture Placeholder 31"/>
          <p:cNvSpPr>
            <a:spLocks noGrp="1"/>
          </p:cNvSpPr>
          <p:nvPr>
            <p:ph type="pic" sz="quarter" idx="25" hasCustomPrompt="1"/>
          </p:nvPr>
        </p:nvSpPr>
        <p:spPr>
          <a:xfrm>
            <a:off x="3257550" y="3555740"/>
            <a:ext cx="1962162" cy="1217083"/>
          </a:xfrm>
          <a:custGeom>
            <a:avLst/>
            <a:gdLst>
              <a:gd name="connsiteX0" fmla="*/ 981081 w 1962162"/>
              <a:gd name="connsiteY0" fmla="*/ 0 h 1217083"/>
              <a:gd name="connsiteX1" fmla="*/ 1962162 w 1962162"/>
              <a:gd name="connsiteY1" fmla="*/ 1217083 h 1217083"/>
              <a:gd name="connsiteX2" fmla="*/ 0 w 1962162"/>
              <a:gd name="connsiteY2" fmla="*/ 1217083 h 121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2162" h="1217083">
                <a:moveTo>
                  <a:pt x="981081" y="0"/>
                </a:moveTo>
                <a:lnTo>
                  <a:pt x="1962162" y="1217083"/>
                </a:lnTo>
                <a:lnTo>
                  <a:pt x="0" y="121708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 dirty="0"/>
              <a:t>Pict</a:t>
            </a:r>
          </a:p>
        </p:txBody>
      </p:sp>
      <p:sp>
        <p:nvSpPr>
          <p:cNvPr id="33" name="Picture Placeholder 32"/>
          <p:cNvSpPr>
            <a:spLocks noGrp="1"/>
          </p:cNvSpPr>
          <p:nvPr>
            <p:ph type="pic" sz="quarter" idx="26" hasCustomPrompt="1"/>
          </p:nvPr>
        </p:nvSpPr>
        <p:spPr>
          <a:xfrm>
            <a:off x="-984250" y="977813"/>
            <a:ext cx="1962162" cy="1217083"/>
          </a:xfrm>
          <a:custGeom>
            <a:avLst/>
            <a:gdLst>
              <a:gd name="connsiteX0" fmla="*/ 981081 w 1962162"/>
              <a:gd name="connsiteY0" fmla="*/ 0 h 1217083"/>
              <a:gd name="connsiteX1" fmla="*/ 1962162 w 1962162"/>
              <a:gd name="connsiteY1" fmla="*/ 1217083 h 1217083"/>
              <a:gd name="connsiteX2" fmla="*/ 0 w 1962162"/>
              <a:gd name="connsiteY2" fmla="*/ 1217083 h 121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2162" h="1217083">
                <a:moveTo>
                  <a:pt x="981081" y="0"/>
                </a:moveTo>
                <a:lnTo>
                  <a:pt x="1962162" y="1217083"/>
                </a:lnTo>
                <a:lnTo>
                  <a:pt x="0" y="121708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 dirty="0"/>
              <a:t>Pict</a:t>
            </a:r>
          </a:p>
        </p:txBody>
      </p:sp>
      <p:sp>
        <p:nvSpPr>
          <p:cNvPr id="34" name="Picture Placeholder 33"/>
          <p:cNvSpPr>
            <a:spLocks noGrp="1"/>
          </p:cNvSpPr>
          <p:nvPr>
            <p:ph type="pic" sz="quarter" idx="27" hasCustomPrompt="1"/>
          </p:nvPr>
        </p:nvSpPr>
        <p:spPr>
          <a:xfrm>
            <a:off x="-984250" y="2266776"/>
            <a:ext cx="1962162" cy="1217083"/>
          </a:xfrm>
          <a:custGeom>
            <a:avLst/>
            <a:gdLst>
              <a:gd name="connsiteX0" fmla="*/ 0 w 1962162"/>
              <a:gd name="connsiteY0" fmla="*/ 0 h 1217083"/>
              <a:gd name="connsiteX1" fmla="*/ 1962162 w 1962162"/>
              <a:gd name="connsiteY1" fmla="*/ 0 h 1217083"/>
              <a:gd name="connsiteX2" fmla="*/ 981081 w 1962162"/>
              <a:gd name="connsiteY2" fmla="*/ 1217083 h 121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2162" h="1217083">
                <a:moveTo>
                  <a:pt x="0" y="0"/>
                </a:moveTo>
                <a:lnTo>
                  <a:pt x="1962162" y="0"/>
                </a:lnTo>
                <a:lnTo>
                  <a:pt x="981081" y="121708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 dirty="0"/>
              <a:t>Pict</a:t>
            </a:r>
          </a:p>
        </p:txBody>
      </p:sp>
      <p:sp>
        <p:nvSpPr>
          <p:cNvPr id="35" name="Picture Placeholder 34"/>
          <p:cNvSpPr>
            <a:spLocks noGrp="1"/>
          </p:cNvSpPr>
          <p:nvPr>
            <p:ph type="pic" sz="quarter" idx="28" hasCustomPrompt="1"/>
          </p:nvPr>
        </p:nvSpPr>
        <p:spPr>
          <a:xfrm>
            <a:off x="-984250" y="-311151"/>
            <a:ext cx="1962162" cy="1217083"/>
          </a:xfrm>
          <a:custGeom>
            <a:avLst/>
            <a:gdLst>
              <a:gd name="connsiteX0" fmla="*/ 0 w 1962162"/>
              <a:gd name="connsiteY0" fmla="*/ 0 h 1217083"/>
              <a:gd name="connsiteX1" fmla="*/ 1962162 w 1962162"/>
              <a:gd name="connsiteY1" fmla="*/ 0 h 1217083"/>
              <a:gd name="connsiteX2" fmla="*/ 981081 w 1962162"/>
              <a:gd name="connsiteY2" fmla="*/ 1217083 h 121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2162" h="1217083">
                <a:moveTo>
                  <a:pt x="0" y="0"/>
                </a:moveTo>
                <a:lnTo>
                  <a:pt x="1962162" y="0"/>
                </a:lnTo>
                <a:lnTo>
                  <a:pt x="981081" y="121708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 dirty="0"/>
              <a:t>Pict</a:t>
            </a:r>
          </a:p>
        </p:txBody>
      </p:sp>
      <p:sp>
        <p:nvSpPr>
          <p:cNvPr id="36" name="Picture Placeholder 35"/>
          <p:cNvSpPr>
            <a:spLocks noGrp="1"/>
          </p:cNvSpPr>
          <p:nvPr>
            <p:ph type="pic" sz="quarter" idx="29" hasCustomPrompt="1"/>
          </p:nvPr>
        </p:nvSpPr>
        <p:spPr>
          <a:xfrm>
            <a:off x="-984250" y="3555740"/>
            <a:ext cx="1962162" cy="1217083"/>
          </a:xfrm>
          <a:custGeom>
            <a:avLst/>
            <a:gdLst>
              <a:gd name="connsiteX0" fmla="*/ 981081 w 1962162"/>
              <a:gd name="connsiteY0" fmla="*/ 0 h 1217083"/>
              <a:gd name="connsiteX1" fmla="*/ 1962162 w 1962162"/>
              <a:gd name="connsiteY1" fmla="*/ 1217083 h 1217083"/>
              <a:gd name="connsiteX2" fmla="*/ 0 w 1962162"/>
              <a:gd name="connsiteY2" fmla="*/ 1217083 h 121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2162" h="1217083">
                <a:moveTo>
                  <a:pt x="981081" y="0"/>
                </a:moveTo>
                <a:lnTo>
                  <a:pt x="1962162" y="1217083"/>
                </a:lnTo>
                <a:lnTo>
                  <a:pt x="0" y="121708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 dirty="0"/>
              <a:t>Pict</a:t>
            </a:r>
          </a:p>
        </p:txBody>
      </p:sp>
      <p:sp>
        <p:nvSpPr>
          <p:cNvPr id="38" name="Picture Placeholder 37"/>
          <p:cNvSpPr>
            <a:spLocks noGrp="1"/>
          </p:cNvSpPr>
          <p:nvPr>
            <p:ph type="pic" sz="quarter" idx="31" hasCustomPrompt="1"/>
          </p:nvPr>
        </p:nvSpPr>
        <p:spPr>
          <a:xfrm>
            <a:off x="76200" y="6133667"/>
            <a:ext cx="1962162" cy="1217083"/>
          </a:xfrm>
          <a:custGeom>
            <a:avLst/>
            <a:gdLst>
              <a:gd name="connsiteX0" fmla="*/ 0 w 1962162"/>
              <a:gd name="connsiteY0" fmla="*/ 0 h 1217083"/>
              <a:gd name="connsiteX1" fmla="*/ 1962162 w 1962162"/>
              <a:gd name="connsiteY1" fmla="*/ 0 h 1217083"/>
              <a:gd name="connsiteX2" fmla="*/ 981081 w 1962162"/>
              <a:gd name="connsiteY2" fmla="*/ 1217083 h 121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2162" h="1217083">
                <a:moveTo>
                  <a:pt x="0" y="0"/>
                </a:moveTo>
                <a:lnTo>
                  <a:pt x="1962162" y="0"/>
                </a:lnTo>
                <a:lnTo>
                  <a:pt x="981081" y="121708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 dirty="0"/>
              <a:t>Pict</a:t>
            </a:r>
          </a:p>
        </p:txBody>
      </p:sp>
      <p:sp>
        <p:nvSpPr>
          <p:cNvPr id="39" name="Picture Placeholder 38"/>
          <p:cNvSpPr>
            <a:spLocks noGrp="1"/>
          </p:cNvSpPr>
          <p:nvPr>
            <p:ph type="pic" sz="quarter" idx="32" hasCustomPrompt="1"/>
          </p:nvPr>
        </p:nvSpPr>
        <p:spPr>
          <a:xfrm>
            <a:off x="1136650" y="4844703"/>
            <a:ext cx="1962162" cy="1217083"/>
          </a:xfrm>
          <a:custGeom>
            <a:avLst/>
            <a:gdLst>
              <a:gd name="connsiteX0" fmla="*/ 0 w 1962162"/>
              <a:gd name="connsiteY0" fmla="*/ 0 h 1217083"/>
              <a:gd name="connsiteX1" fmla="*/ 1962162 w 1962162"/>
              <a:gd name="connsiteY1" fmla="*/ 0 h 1217083"/>
              <a:gd name="connsiteX2" fmla="*/ 981081 w 1962162"/>
              <a:gd name="connsiteY2" fmla="*/ 1217083 h 121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2162" h="1217083">
                <a:moveTo>
                  <a:pt x="0" y="0"/>
                </a:moveTo>
                <a:lnTo>
                  <a:pt x="1962162" y="0"/>
                </a:lnTo>
                <a:lnTo>
                  <a:pt x="981081" y="121708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 dirty="0"/>
              <a:t>Pict</a:t>
            </a:r>
          </a:p>
        </p:txBody>
      </p:sp>
      <p:sp>
        <p:nvSpPr>
          <p:cNvPr id="40" name="Picture Placeholder 39"/>
          <p:cNvSpPr>
            <a:spLocks noGrp="1"/>
          </p:cNvSpPr>
          <p:nvPr>
            <p:ph type="pic" sz="quarter" idx="33" hasCustomPrompt="1"/>
          </p:nvPr>
        </p:nvSpPr>
        <p:spPr>
          <a:xfrm>
            <a:off x="1136650" y="6133667"/>
            <a:ext cx="1962162" cy="1217083"/>
          </a:xfrm>
          <a:custGeom>
            <a:avLst/>
            <a:gdLst>
              <a:gd name="connsiteX0" fmla="*/ 981081 w 1962162"/>
              <a:gd name="connsiteY0" fmla="*/ 0 h 1217083"/>
              <a:gd name="connsiteX1" fmla="*/ 1962162 w 1962162"/>
              <a:gd name="connsiteY1" fmla="*/ 1217083 h 1217083"/>
              <a:gd name="connsiteX2" fmla="*/ 0 w 1962162"/>
              <a:gd name="connsiteY2" fmla="*/ 1217083 h 121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2162" h="1217083">
                <a:moveTo>
                  <a:pt x="981081" y="0"/>
                </a:moveTo>
                <a:lnTo>
                  <a:pt x="1962162" y="1217083"/>
                </a:lnTo>
                <a:lnTo>
                  <a:pt x="0" y="121708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 dirty="0"/>
              <a:t>Pict</a:t>
            </a:r>
          </a:p>
        </p:txBody>
      </p:sp>
      <p:sp>
        <p:nvSpPr>
          <p:cNvPr id="41" name="Picture Placeholder 40"/>
          <p:cNvSpPr>
            <a:spLocks noGrp="1"/>
          </p:cNvSpPr>
          <p:nvPr>
            <p:ph type="pic" sz="quarter" idx="34" hasCustomPrompt="1"/>
          </p:nvPr>
        </p:nvSpPr>
        <p:spPr>
          <a:xfrm>
            <a:off x="2197100" y="4844704"/>
            <a:ext cx="1962162" cy="1217083"/>
          </a:xfrm>
          <a:custGeom>
            <a:avLst/>
            <a:gdLst>
              <a:gd name="connsiteX0" fmla="*/ 981081 w 1962162"/>
              <a:gd name="connsiteY0" fmla="*/ 0 h 1217083"/>
              <a:gd name="connsiteX1" fmla="*/ 1962162 w 1962162"/>
              <a:gd name="connsiteY1" fmla="*/ 1217083 h 1217083"/>
              <a:gd name="connsiteX2" fmla="*/ 0 w 1962162"/>
              <a:gd name="connsiteY2" fmla="*/ 1217083 h 121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2162" h="1217083">
                <a:moveTo>
                  <a:pt x="981081" y="0"/>
                </a:moveTo>
                <a:lnTo>
                  <a:pt x="1962162" y="1217083"/>
                </a:lnTo>
                <a:lnTo>
                  <a:pt x="0" y="121708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 dirty="0"/>
              <a:t>Pict</a:t>
            </a:r>
          </a:p>
        </p:txBody>
      </p:sp>
      <p:sp>
        <p:nvSpPr>
          <p:cNvPr id="42" name="Picture Placeholder 41"/>
          <p:cNvSpPr>
            <a:spLocks noGrp="1"/>
          </p:cNvSpPr>
          <p:nvPr>
            <p:ph type="pic" sz="quarter" idx="35" hasCustomPrompt="1"/>
          </p:nvPr>
        </p:nvSpPr>
        <p:spPr>
          <a:xfrm>
            <a:off x="2197100" y="6133667"/>
            <a:ext cx="1962162" cy="1217083"/>
          </a:xfrm>
          <a:custGeom>
            <a:avLst/>
            <a:gdLst>
              <a:gd name="connsiteX0" fmla="*/ 0 w 1962162"/>
              <a:gd name="connsiteY0" fmla="*/ 0 h 1217083"/>
              <a:gd name="connsiteX1" fmla="*/ 1962162 w 1962162"/>
              <a:gd name="connsiteY1" fmla="*/ 0 h 1217083"/>
              <a:gd name="connsiteX2" fmla="*/ 981081 w 1962162"/>
              <a:gd name="connsiteY2" fmla="*/ 1217083 h 121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2162" h="1217083">
                <a:moveTo>
                  <a:pt x="0" y="0"/>
                </a:moveTo>
                <a:lnTo>
                  <a:pt x="1962162" y="0"/>
                </a:lnTo>
                <a:lnTo>
                  <a:pt x="981081" y="121708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 dirty="0"/>
              <a:t>Pict</a:t>
            </a:r>
          </a:p>
        </p:txBody>
      </p:sp>
      <p:sp>
        <p:nvSpPr>
          <p:cNvPr id="43" name="Picture Placeholder 42"/>
          <p:cNvSpPr>
            <a:spLocks noGrp="1"/>
          </p:cNvSpPr>
          <p:nvPr>
            <p:ph type="pic" sz="quarter" idx="36" hasCustomPrompt="1"/>
          </p:nvPr>
        </p:nvSpPr>
        <p:spPr>
          <a:xfrm>
            <a:off x="3257550" y="4844703"/>
            <a:ext cx="1962162" cy="1217083"/>
          </a:xfrm>
          <a:custGeom>
            <a:avLst/>
            <a:gdLst>
              <a:gd name="connsiteX0" fmla="*/ 0 w 1962162"/>
              <a:gd name="connsiteY0" fmla="*/ 0 h 1217083"/>
              <a:gd name="connsiteX1" fmla="*/ 1962162 w 1962162"/>
              <a:gd name="connsiteY1" fmla="*/ 0 h 1217083"/>
              <a:gd name="connsiteX2" fmla="*/ 981081 w 1962162"/>
              <a:gd name="connsiteY2" fmla="*/ 1217083 h 121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2162" h="1217083">
                <a:moveTo>
                  <a:pt x="0" y="0"/>
                </a:moveTo>
                <a:lnTo>
                  <a:pt x="1962162" y="0"/>
                </a:lnTo>
                <a:lnTo>
                  <a:pt x="981081" y="121708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 dirty="0"/>
              <a:t>Pict</a:t>
            </a:r>
          </a:p>
        </p:txBody>
      </p:sp>
      <p:sp>
        <p:nvSpPr>
          <p:cNvPr id="44" name="Picture Placeholder 43"/>
          <p:cNvSpPr>
            <a:spLocks noGrp="1"/>
          </p:cNvSpPr>
          <p:nvPr>
            <p:ph type="pic" sz="quarter" idx="37" hasCustomPrompt="1"/>
          </p:nvPr>
        </p:nvSpPr>
        <p:spPr>
          <a:xfrm>
            <a:off x="3257550" y="6133667"/>
            <a:ext cx="1962162" cy="1217083"/>
          </a:xfrm>
          <a:custGeom>
            <a:avLst/>
            <a:gdLst>
              <a:gd name="connsiteX0" fmla="*/ 981081 w 1962162"/>
              <a:gd name="connsiteY0" fmla="*/ 0 h 1217083"/>
              <a:gd name="connsiteX1" fmla="*/ 1962162 w 1962162"/>
              <a:gd name="connsiteY1" fmla="*/ 1217083 h 1217083"/>
              <a:gd name="connsiteX2" fmla="*/ 0 w 1962162"/>
              <a:gd name="connsiteY2" fmla="*/ 1217083 h 121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2162" h="1217083">
                <a:moveTo>
                  <a:pt x="981081" y="0"/>
                </a:moveTo>
                <a:lnTo>
                  <a:pt x="1962162" y="1217083"/>
                </a:lnTo>
                <a:lnTo>
                  <a:pt x="0" y="121708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 dirty="0"/>
              <a:t>Pict</a:t>
            </a:r>
          </a:p>
        </p:txBody>
      </p:sp>
      <p:sp>
        <p:nvSpPr>
          <p:cNvPr id="45" name="Picture Placeholder 44"/>
          <p:cNvSpPr>
            <a:spLocks noGrp="1"/>
          </p:cNvSpPr>
          <p:nvPr>
            <p:ph type="pic" sz="quarter" idx="38" hasCustomPrompt="1"/>
          </p:nvPr>
        </p:nvSpPr>
        <p:spPr>
          <a:xfrm>
            <a:off x="-984250" y="4844703"/>
            <a:ext cx="1962162" cy="1217083"/>
          </a:xfrm>
          <a:custGeom>
            <a:avLst/>
            <a:gdLst>
              <a:gd name="connsiteX0" fmla="*/ 0 w 1962162"/>
              <a:gd name="connsiteY0" fmla="*/ 0 h 1217083"/>
              <a:gd name="connsiteX1" fmla="*/ 1962162 w 1962162"/>
              <a:gd name="connsiteY1" fmla="*/ 0 h 1217083"/>
              <a:gd name="connsiteX2" fmla="*/ 981081 w 1962162"/>
              <a:gd name="connsiteY2" fmla="*/ 1217083 h 121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2162" h="1217083">
                <a:moveTo>
                  <a:pt x="0" y="0"/>
                </a:moveTo>
                <a:lnTo>
                  <a:pt x="1962162" y="0"/>
                </a:lnTo>
                <a:lnTo>
                  <a:pt x="981081" y="121708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 dirty="0"/>
              <a:t>Pict</a:t>
            </a:r>
          </a:p>
        </p:txBody>
      </p:sp>
      <p:sp>
        <p:nvSpPr>
          <p:cNvPr id="46" name="Picture Placeholder 45"/>
          <p:cNvSpPr>
            <a:spLocks noGrp="1"/>
          </p:cNvSpPr>
          <p:nvPr>
            <p:ph type="pic" sz="quarter" idx="39" hasCustomPrompt="1"/>
          </p:nvPr>
        </p:nvSpPr>
        <p:spPr>
          <a:xfrm>
            <a:off x="-984250" y="6133667"/>
            <a:ext cx="1962162" cy="1217083"/>
          </a:xfrm>
          <a:custGeom>
            <a:avLst/>
            <a:gdLst>
              <a:gd name="connsiteX0" fmla="*/ 981081 w 1962162"/>
              <a:gd name="connsiteY0" fmla="*/ 0 h 1217083"/>
              <a:gd name="connsiteX1" fmla="*/ 1962162 w 1962162"/>
              <a:gd name="connsiteY1" fmla="*/ 1217083 h 1217083"/>
              <a:gd name="connsiteX2" fmla="*/ 0 w 1962162"/>
              <a:gd name="connsiteY2" fmla="*/ 1217083 h 121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2162" h="1217083">
                <a:moveTo>
                  <a:pt x="981081" y="0"/>
                </a:moveTo>
                <a:lnTo>
                  <a:pt x="1962162" y="1217083"/>
                </a:lnTo>
                <a:lnTo>
                  <a:pt x="0" y="121708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 dirty="0"/>
              <a:t>Pict</a:t>
            </a:r>
          </a:p>
        </p:txBody>
      </p:sp>
      <p:sp>
        <p:nvSpPr>
          <p:cNvPr id="47" name="Picture Placeholder 46"/>
          <p:cNvSpPr>
            <a:spLocks noGrp="1"/>
          </p:cNvSpPr>
          <p:nvPr>
            <p:ph type="pic" sz="quarter" idx="40" hasCustomPrompt="1"/>
          </p:nvPr>
        </p:nvSpPr>
        <p:spPr>
          <a:xfrm>
            <a:off x="4325620" y="-311150"/>
            <a:ext cx="1962162" cy="1217083"/>
          </a:xfrm>
          <a:custGeom>
            <a:avLst/>
            <a:gdLst>
              <a:gd name="connsiteX0" fmla="*/ 981081 w 1962162"/>
              <a:gd name="connsiteY0" fmla="*/ 0 h 1217083"/>
              <a:gd name="connsiteX1" fmla="*/ 1962162 w 1962162"/>
              <a:gd name="connsiteY1" fmla="*/ 1217083 h 1217083"/>
              <a:gd name="connsiteX2" fmla="*/ 0 w 1962162"/>
              <a:gd name="connsiteY2" fmla="*/ 1217083 h 121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2162" h="1217083">
                <a:moveTo>
                  <a:pt x="981081" y="0"/>
                </a:moveTo>
                <a:lnTo>
                  <a:pt x="1962162" y="1217083"/>
                </a:lnTo>
                <a:lnTo>
                  <a:pt x="0" y="121708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 dirty="0"/>
              <a:t>Pict</a:t>
            </a:r>
          </a:p>
        </p:txBody>
      </p:sp>
      <p:sp>
        <p:nvSpPr>
          <p:cNvPr id="49" name="Picture Placeholder 48"/>
          <p:cNvSpPr>
            <a:spLocks noGrp="1"/>
          </p:cNvSpPr>
          <p:nvPr>
            <p:ph type="pic" sz="quarter" idx="42" hasCustomPrompt="1"/>
          </p:nvPr>
        </p:nvSpPr>
        <p:spPr>
          <a:xfrm>
            <a:off x="5386070" y="-311151"/>
            <a:ext cx="1962162" cy="1217083"/>
          </a:xfrm>
          <a:custGeom>
            <a:avLst/>
            <a:gdLst>
              <a:gd name="connsiteX0" fmla="*/ 0 w 1962162"/>
              <a:gd name="connsiteY0" fmla="*/ 0 h 1217083"/>
              <a:gd name="connsiteX1" fmla="*/ 1962162 w 1962162"/>
              <a:gd name="connsiteY1" fmla="*/ 0 h 1217083"/>
              <a:gd name="connsiteX2" fmla="*/ 981081 w 1962162"/>
              <a:gd name="connsiteY2" fmla="*/ 1217083 h 121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2162" h="1217083">
                <a:moveTo>
                  <a:pt x="0" y="0"/>
                </a:moveTo>
                <a:lnTo>
                  <a:pt x="1962162" y="0"/>
                </a:lnTo>
                <a:lnTo>
                  <a:pt x="981081" y="121708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 dirty="0"/>
              <a:t>Pict</a:t>
            </a:r>
          </a:p>
        </p:txBody>
      </p:sp>
      <p:sp>
        <p:nvSpPr>
          <p:cNvPr id="51" name="Picture Placeholder 50"/>
          <p:cNvSpPr>
            <a:spLocks noGrp="1"/>
          </p:cNvSpPr>
          <p:nvPr>
            <p:ph type="pic" sz="quarter" idx="44" hasCustomPrompt="1"/>
          </p:nvPr>
        </p:nvSpPr>
        <p:spPr>
          <a:xfrm>
            <a:off x="6446520" y="-311150"/>
            <a:ext cx="1962162" cy="1217083"/>
          </a:xfrm>
          <a:custGeom>
            <a:avLst/>
            <a:gdLst>
              <a:gd name="connsiteX0" fmla="*/ 981081 w 1962162"/>
              <a:gd name="connsiteY0" fmla="*/ 0 h 1217083"/>
              <a:gd name="connsiteX1" fmla="*/ 1962162 w 1962162"/>
              <a:gd name="connsiteY1" fmla="*/ 1217083 h 1217083"/>
              <a:gd name="connsiteX2" fmla="*/ 0 w 1962162"/>
              <a:gd name="connsiteY2" fmla="*/ 1217083 h 121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2162" h="1217083">
                <a:moveTo>
                  <a:pt x="981081" y="0"/>
                </a:moveTo>
                <a:lnTo>
                  <a:pt x="1962162" y="1217083"/>
                </a:lnTo>
                <a:lnTo>
                  <a:pt x="0" y="121708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 dirty="0"/>
              <a:t>Pict</a:t>
            </a:r>
          </a:p>
        </p:txBody>
      </p:sp>
      <p:sp>
        <p:nvSpPr>
          <p:cNvPr id="53" name="Picture Placeholder 52"/>
          <p:cNvSpPr>
            <a:spLocks noGrp="1"/>
          </p:cNvSpPr>
          <p:nvPr>
            <p:ph type="pic" sz="quarter" idx="46" hasCustomPrompt="1"/>
          </p:nvPr>
        </p:nvSpPr>
        <p:spPr>
          <a:xfrm>
            <a:off x="7506970" y="-311151"/>
            <a:ext cx="1962162" cy="1217083"/>
          </a:xfrm>
          <a:custGeom>
            <a:avLst/>
            <a:gdLst>
              <a:gd name="connsiteX0" fmla="*/ 0 w 1962162"/>
              <a:gd name="connsiteY0" fmla="*/ 0 h 1217083"/>
              <a:gd name="connsiteX1" fmla="*/ 1962162 w 1962162"/>
              <a:gd name="connsiteY1" fmla="*/ 0 h 1217083"/>
              <a:gd name="connsiteX2" fmla="*/ 981081 w 1962162"/>
              <a:gd name="connsiteY2" fmla="*/ 1217083 h 121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2162" h="1217083">
                <a:moveTo>
                  <a:pt x="0" y="0"/>
                </a:moveTo>
                <a:lnTo>
                  <a:pt x="1962162" y="0"/>
                </a:lnTo>
                <a:lnTo>
                  <a:pt x="981081" y="121708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 dirty="0"/>
              <a:t>Pict</a:t>
            </a:r>
          </a:p>
        </p:txBody>
      </p:sp>
      <p:sp>
        <p:nvSpPr>
          <p:cNvPr id="56" name="Picture Placeholder 55"/>
          <p:cNvSpPr>
            <a:spLocks noGrp="1"/>
          </p:cNvSpPr>
          <p:nvPr>
            <p:ph type="pic" sz="quarter" idx="49" hasCustomPrompt="1"/>
          </p:nvPr>
        </p:nvSpPr>
        <p:spPr>
          <a:xfrm>
            <a:off x="4325620" y="3555740"/>
            <a:ext cx="1962162" cy="1217083"/>
          </a:xfrm>
          <a:custGeom>
            <a:avLst/>
            <a:gdLst>
              <a:gd name="connsiteX0" fmla="*/ 0 w 1962162"/>
              <a:gd name="connsiteY0" fmla="*/ 0 h 1217083"/>
              <a:gd name="connsiteX1" fmla="*/ 1962162 w 1962162"/>
              <a:gd name="connsiteY1" fmla="*/ 0 h 1217083"/>
              <a:gd name="connsiteX2" fmla="*/ 981081 w 1962162"/>
              <a:gd name="connsiteY2" fmla="*/ 1217083 h 121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2162" h="1217083">
                <a:moveTo>
                  <a:pt x="0" y="0"/>
                </a:moveTo>
                <a:lnTo>
                  <a:pt x="1962162" y="0"/>
                </a:lnTo>
                <a:lnTo>
                  <a:pt x="981081" y="121708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 dirty="0"/>
              <a:t>Pict</a:t>
            </a:r>
          </a:p>
        </p:txBody>
      </p:sp>
      <p:sp>
        <p:nvSpPr>
          <p:cNvPr id="58" name="Picture Placeholder 57"/>
          <p:cNvSpPr>
            <a:spLocks noGrp="1"/>
          </p:cNvSpPr>
          <p:nvPr>
            <p:ph type="pic" sz="quarter" idx="51" hasCustomPrompt="1"/>
          </p:nvPr>
        </p:nvSpPr>
        <p:spPr>
          <a:xfrm>
            <a:off x="5386070" y="3555740"/>
            <a:ext cx="1962162" cy="1217083"/>
          </a:xfrm>
          <a:custGeom>
            <a:avLst/>
            <a:gdLst>
              <a:gd name="connsiteX0" fmla="*/ 981081 w 1962162"/>
              <a:gd name="connsiteY0" fmla="*/ 0 h 1217083"/>
              <a:gd name="connsiteX1" fmla="*/ 1962162 w 1962162"/>
              <a:gd name="connsiteY1" fmla="*/ 1217083 h 1217083"/>
              <a:gd name="connsiteX2" fmla="*/ 0 w 1962162"/>
              <a:gd name="connsiteY2" fmla="*/ 1217083 h 121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62162" h="1217083">
                <a:moveTo>
                  <a:pt x="981081" y="0"/>
                </a:moveTo>
                <a:lnTo>
                  <a:pt x="1962162" y="1217083"/>
                </a:lnTo>
                <a:lnTo>
                  <a:pt x="0" y="121708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1200"/>
            </a:lvl1pPr>
          </a:lstStyle>
          <a:p>
            <a:r>
              <a:rPr lang="en-US" dirty="0"/>
              <a:t>Pict</a:t>
            </a:r>
          </a:p>
        </p:txBody>
      </p:sp>
      <p:sp>
        <p:nvSpPr>
          <p:cNvPr id="101" name="Isosceles Triangle 100"/>
          <p:cNvSpPr/>
          <p:nvPr userDrawn="1"/>
        </p:nvSpPr>
        <p:spPr>
          <a:xfrm>
            <a:off x="76200" y="4844702"/>
            <a:ext cx="1962162" cy="1217083"/>
          </a:xfrm>
          <a:prstGeom prst="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Parallelogram 101"/>
          <p:cNvSpPr/>
          <p:nvPr userDrawn="1"/>
        </p:nvSpPr>
        <p:spPr>
          <a:xfrm>
            <a:off x="2197100" y="977811"/>
            <a:ext cx="6211582" cy="2506046"/>
          </a:xfrm>
          <a:prstGeom prst="parallelogram">
            <a:avLst>
              <a:gd name="adj" fmla="val 81976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8830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6604001" y="0"/>
            <a:ext cx="5588000" cy="22932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8858250" cy="6858000"/>
          </a:xfrm>
          <a:custGeom>
            <a:avLst/>
            <a:gdLst>
              <a:gd name="connsiteX0" fmla="*/ 5367414 w 8858250"/>
              <a:gd name="connsiteY0" fmla="*/ 0 h 6858000"/>
              <a:gd name="connsiteX1" fmla="*/ 8858250 w 8858250"/>
              <a:gd name="connsiteY1" fmla="*/ 0 h 6858000"/>
              <a:gd name="connsiteX2" fmla="*/ 3490836 w 8858250"/>
              <a:gd name="connsiteY2" fmla="*/ 6858000 h 6858000"/>
              <a:gd name="connsiteX3" fmla="*/ 0 w 885825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58250" h="6858000">
                <a:moveTo>
                  <a:pt x="5367414" y="0"/>
                </a:moveTo>
                <a:lnTo>
                  <a:pt x="8858250" y="0"/>
                </a:lnTo>
                <a:lnTo>
                  <a:pt x="3490836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4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30108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B7FEE87-2EAB-4ABF-94E3-F41E8C301B71}"/>
              </a:ext>
            </a:extLst>
          </p:cNvPr>
          <p:cNvSpPr/>
          <p:nvPr userDrawn="1"/>
        </p:nvSpPr>
        <p:spPr>
          <a:xfrm>
            <a:off x="0" y="1534609"/>
            <a:ext cx="724762" cy="41155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8D03DA4-CD30-4C32-82AF-BED8D0873E8C}"/>
              </a:ext>
            </a:extLst>
          </p:cNvPr>
          <p:cNvSpPr/>
          <p:nvPr userDrawn="1"/>
        </p:nvSpPr>
        <p:spPr>
          <a:xfrm>
            <a:off x="0" y="5813437"/>
            <a:ext cx="12192000" cy="10445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BD47F7A9-21C0-439E-958E-D92508FEDC9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51076" y="-1"/>
            <a:ext cx="6976044" cy="3789929"/>
          </a:xfrm>
          <a:custGeom>
            <a:avLst/>
            <a:gdLst>
              <a:gd name="connsiteX0" fmla="*/ 3728115 w 6976044"/>
              <a:gd name="connsiteY0" fmla="*/ 0 h 3789929"/>
              <a:gd name="connsiteX1" fmla="*/ 6976044 w 6976044"/>
              <a:gd name="connsiteY1" fmla="*/ 0 h 3789929"/>
              <a:gd name="connsiteX2" fmla="*/ 3247929 w 6976044"/>
              <a:gd name="connsiteY2" fmla="*/ 3789929 h 3789929"/>
              <a:gd name="connsiteX3" fmla="*/ 0 w 6976044"/>
              <a:gd name="connsiteY3" fmla="*/ 3789929 h 3789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76044" h="3789929">
                <a:moveTo>
                  <a:pt x="3728115" y="0"/>
                </a:moveTo>
                <a:lnTo>
                  <a:pt x="6976044" y="0"/>
                </a:lnTo>
                <a:lnTo>
                  <a:pt x="3247929" y="3789929"/>
                </a:lnTo>
                <a:lnTo>
                  <a:pt x="0" y="378992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F0B87A4E-A2FF-43E4-A48B-A9733EA492D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89642" y="1"/>
            <a:ext cx="6402358" cy="5813437"/>
          </a:xfrm>
          <a:custGeom>
            <a:avLst/>
            <a:gdLst>
              <a:gd name="connsiteX0" fmla="*/ 5718619 w 6402358"/>
              <a:gd name="connsiteY0" fmla="*/ 0 h 5813437"/>
              <a:gd name="connsiteX1" fmla="*/ 6402358 w 6402358"/>
              <a:gd name="connsiteY1" fmla="*/ 0 h 5813437"/>
              <a:gd name="connsiteX2" fmla="*/ 6402358 w 6402358"/>
              <a:gd name="connsiteY2" fmla="*/ 2606706 h 5813437"/>
              <a:gd name="connsiteX3" fmla="*/ 3247929 w 6402358"/>
              <a:gd name="connsiteY3" fmla="*/ 5813437 h 5813437"/>
              <a:gd name="connsiteX4" fmla="*/ 0 w 6402358"/>
              <a:gd name="connsiteY4" fmla="*/ 5813437 h 5813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02358" h="5813437">
                <a:moveTo>
                  <a:pt x="5718619" y="0"/>
                </a:moveTo>
                <a:lnTo>
                  <a:pt x="6402358" y="0"/>
                </a:lnTo>
                <a:lnTo>
                  <a:pt x="6402358" y="2606706"/>
                </a:lnTo>
                <a:lnTo>
                  <a:pt x="3247929" y="5813437"/>
                </a:lnTo>
                <a:lnTo>
                  <a:pt x="0" y="581343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44343F04-B561-4BDA-842B-246A2F07BE6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62982" y="1699694"/>
            <a:ext cx="8322101" cy="5158305"/>
          </a:xfrm>
          <a:custGeom>
            <a:avLst/>
            <a:gdLst>
              <a:gd name="connsiteX0" fmla="*/ 5074172 w 8322101"/>
              <a:gd name="connsiteY0" fmla="*/ 0 h 5158305"/>
              <a:gd name="connsiteX1" fmla="*/ 8322101 w 8322101"/>
              <a:gd name="connsiteY1" fmla="*/ 0 h 5158305"/>
              <a:gd name="connsiteX2" fmla="*/ 3247929 w 8322101"/>
              <a:gd name="connsiteY2" fmla="*/ 5158305 h 5158305"/>
              <a:gd name="connsiteX3" fmla="*/ 0 w 8322101"/>
              <a:gd name="connsiteY3" fmla="*/ 5158305 h 5158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2101" h="5158305">
                <a:moveTo>
                  <a:pt x="5074172" y="0"/>
                </a:moveTo>
                <a:lnTo>
                  <a:pt x="8322101" y="0"/>
                </a:lnTo>
                <a:lnTo>
                  <a:pt x="3247929" y="5158305"/>
                </a:lnTo>
                <a:lnTo>
                  <a:pt x="0" y="515830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9523303" y="6428160"/>
            <a:ext cx="2614612" cy="25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051" b="1" spc="0" dirty="0" smtClean="0">
                <a:solidFill>
                  <a:srgbClr val="188E78"/>
                </a:solidFill>
                <a:latin typeface="+mn-lt"/>
              </a:rPr>
              <a:t>Национальный фонд подготовки кадров</a:t>
            </a:r>
            <a:endParaRPr lang="id-ID" sz="1051" spc="0" dirty="0">
              <a:solidFill>
                <a:srgbClr val="188E78"/>
              </a:solidFill>
              <a:latin typeface="+mn-lt"/>
            </a:endParaRPr>
          </a:p>
        </p:txBody>
      </p:sp>
      <p:cxnSp>
        <p:nvCxnSpPr>
          <p:cNvPr id="11" name="Straight Connector 8"/>
          <p:cNvCxnSpPr/>
          <p:nvPr userDrawn="1"/>
        </p:nvCxnSpPr>
        <p:spPr>
          <a:xfrm>
            <a:off x="494950" y="6357256"/>
            <a:ext cx="11543252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412751" y="6343650"/>
            <a:ext cx="2892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d-ID" sz="1600" b="1" kern="0" spc="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201</a:t>
            </a:r>
            <a:r>
              <a:rPr lang="ru-RU" sz="1600" b="1" kern="0" spc="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7  </a:t>
            </a:r>
            <a:r>
              <a:rPr lang="ru-RU" sz="1200" b="1" kern="0" spc="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Опорные вузы </a:t>
            </a:r>
            <a:r>
              <a:rPr lang="ru-RU" sz="1200" b="1" kern="0" spc="0" baseline="0" dirty="0" smtClean="0">
                <a:solidFill>
                  <a:schemeClr val="bg1">
                    <a:lumMod val="75000"/>
                  </a:schemeClr>
                </a:solidFill>
                <a:latin typeface="+mn-lt"/>
              </a:rPr>
              <a:t>России</a:t>
            </a:r>
            <a:endParaRPr lang="id-ID" sz="1200" b="1" kern="0" spc="0" baseline="0" dirty="0">
              <a:solidFill>
                <a:schemeClr val="bg1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601978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237487E-255E-4DD2-97EA-49528FB741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43313" y="0"/>
            <a:ext cx="3570516" cy="6175609"/>
          </a:xfrm>
          <a:custGeom>
            <a:avLst/>
            <a:gdLst>
              <a:gd name="connsiteX0" fmla="*/ 0 w 3570516"/>
              <a:gd name="connsiteY0" fmla="*/ 0 h 6175609"/>
              <a:gd name="connsiteX1" fmla="*/ 3570516 w 3570516"/>
              <a:gd name="connsiteY1" fmla="*/ 0 h 6175609"/>
              <a:gd name="connsiteX2" fmla="*/ 3570516 w 3570516"/>
              <a:gd name="connsiteY2" fmla="*/ 4489960 h 6175609"/>
              <a:gd name="connsiteX3" fmla="*/ 1 w 3570516"/>
              <a:gd name="connsiteY3" fmla="*/ 6175609 h 6175609"/>
              <a:gd name="connsiteX4" fmla="*/ 1 w 3570516"/>
              <a:gd name="connsiteY4" fmla="*/ 4489960 h 6175609"/>
              <a:gd name="connsiteX5" fmla="*/ 0 w 3570516"/>
              <a:gd name="connsiteY5" fmla="*/ 4489960 h 6175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0516" h="6175609">
                <a:moveTo>
                  <a:pt x="0" y="0"/>
                </a:moveTo>
                <a:lnTo>
                  <a:pt x="3570516" y="0"/>
                </a:lnTo>
                <a:lnTo>
                  <a:pt x="3570516" y="4489960"/>
                </a:lnTo>
                <a:lnTo>
                  <a:pt x="1" y="6175609"/>
                </a:lnTo>
                <a:lnTo>
                  <a:pt x="1" y="4489960"/>
                </a:lnTo>
                <a:lnTo>
                  <a:pt x="0" y="448996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852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85CCDC7-B375-4C00-9C34-4013C97C5D10}"/>
              </a:ext>
            </a:extLst>
          </p:cNvPr>
          <p:cNvSpPr/>
          <p:nvPr userDrawn="1"/>
        </p:nvSpPr>
        <p:spPr>
          <a:xfrm>
            <a:off x="1" y="0"/>
            <a:ext cx="51815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E1E5BA9-09FC-490B-AFF2-9756B430B41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5767774" cy="6857999"/>
          </a:xfrm>
          <a:custGeom>
            <a:avLst/>
            <a:gdLst>
              <a:gd name="connsiteX0" fmla="*/ 331702 w 5791200"/>
              <a:gd name="connsiteY0" fmla="*/ 3516557 h 6885853"/>
              <a:gd name="connsiteX1" fmla="*/ 2032875 w 5791200"/>
              <a:gd name="connsiteY1" fmla="*/ 3516557 h 6885853"/>
              <a:gd name="connsiteX2" fmla="*/ 2032875 w 5791200"/>
              <a:gd name="connsiteY2" fmla="*/ 6885853 h 6885853"/>
              <a:gd name="connsiteX3" fmla="*/ 918189 w 5791200"/>
              <a:gd name="connsiteY3" fmla="*/ 6885853 h 6885853"/>
              <a:gd name="connsiteX4" fmla="*/ 918189 w 5791200"/>
              <a:gd name="connsiteY4" fmla="*/ 4395687 h 6885853"/>
              <a:gd name="connsiteX5" fmla="*/ 331702 w 5791200"/>
              <a:gd name="connsiteY5" fmla="*/ 4395687 h 6885853"/>
              <a:gd name="connsiteX6" fmla="*/ 3008391 w 5791200"/>
              <a:gd name="connsiteY6" fmla="*/ 3511750 h 6885853"/>
              <a:gd name="connsiteX7" fmla="*/ 5791200 w 5791200"/>
              <a:gd name="connsiteY7" fmla="*/ 3511750 h 6885853"/>
              <a:gd name="connsiteX8" fmla="*/ 5791200 w 5791200"/>
              <a:gd name="connsiteY8" fmla="*/ 4256353 h 6885853"/>
              <a:gd name="connsiteX9" fmla="*/ 4632648 w 5791200"/>
              <a:gd name="connsiteY9" fmla="*/ 6885853 h 6885853"/>
              <a:gd name="connsiteX10" fmla="*/ 3455195 w 5791200"/>
              <a:gd name="connsiteY10" fmla="*/ 6885853 h 6885853"/>
              <a:gd name="connsiteX11" fmla="*/ 4565346 w 5791200"/>
              <a:gd name="connsiteY11" fmla="*/ 4366843 h 6885853"/>
              <a:gd name="connsiteX12" fmla="*/ 3988474 w 5791200"/>
              <a:gd name="connsiteY12" fmla="*/ 4366843 h 6885853"/>
              <a:gd name="connsiteX13" fmla="*/ 3988474 w 5791200"/>
              <a:gd name="connsiteY13" fmla="*/ 4837956 h 6885853"/>
              <a:gd name="connsiteX14" fmla="*/ 3008391 w 5791200"/>
              <a:gd name="connsiteY14" fmla="*/ 4837956 h 6885853"/>
              <a:gd name="connsiteX15" fmla="*/ 4354132 w 5791200"/>
              <a:gd name="connsiteY15" fmla="*/ 768562 h 6885853"/>
              <a:gd name="connsiteX16" fmla="*/ 4107518 w 5791200"/>
              <a:gd name="connsiteY16" fmla="*/ 984961 h 6885853"/>
              <a:gd name="connsiteX17" fmla="*/ 4041354 w 5791200"/>
              <a:gd name="connsiteY17" fmla="*/ 1735130 h 6885853"/>
              <a:gd name="connsiteX18" fmla="*/ 4107518 w 5791200"/>
              <a:gd name="connsiteY18" fmla="*/ 2483490 h 6885853"/>
              <a:gd name="connsiteX19" fmla="*/ 4354132 w 5791200"/>
              <a:gd name="connsiteY19" fmla="*/ 2701686 h 6885853"/>
              <a:gd name="connsiteX20" fmla="*/ 4596532 w 5791200"/>
              <a:gd name="connsiteY20" fmla="*/ 2483490 h 6885853"/>
              <a:gd name="connsiteX21" fmla="*/ 4662093 w 5791200"/>
              <a:gd name="connsiteY21" fmla="*/ 1735130 h 6885853"/>
              <a:gd name="connsiteX22" fmla="*/ 4596532 w 5791200"/>
              <a:gd name="connsiteY22" fmla="*/ 984961 h 6885853"/>
              <a:gd name="connsiteX23" fmla="*/ 4354132 w 5791200"/>
              <a:gd name="connsiteY23" fmla="*/ 768562 h 6885853"/>
              <a:gd name="connsiteX24" fmla="*/ 4354132 w 5791200"/>
              <a:gd name="connsiteY24" fmla="*/ 19229 h 6885853"/>
              <a:gd name="connsiteX25" fmla="*/ 5362295 w 5791200"/>
              <a:gd name="connsiteY25" fmla="*/ 462480 h 6885853"/>
              <a:gd name="connsiteX26" fmla="*/ 5714284 w 5791200"/>
              <a:gd name="connsiteY26" fmla="*/ 1735130 h 6885853"/>
              <a:gd name="connsiteX27" fmla="*/ 5362295 w 5791200"/>
              <a:gd name="connsiteY27" fmla="*/ 3007773 h 6885853"/>
              <a:gd name="connsiteX28" fmla="*/ 4354132 w 5791200"/>
              <a:gd name="connsiteY28" fmla="*/ 3451019 h 6885853"/>
              <a:gd name="connsiteX29" fmla="*/ 3339955 w 5791200"/>
              <a:gd name="connsiteY29" fmla="*/ 3007773 h 6885853"/>
              <a:gd name="connsiteX30" fmla="*/ 2989162 w 5791200"/>
              <a:gd name="connsiteY30" fmla="*/ 1735130 h 6885853"/>
              <a:gd name="connsiteX31" fmla="*/ 3339955 w 5791200"/>
              <a:gd name="connsiteY31" fmla="*/ 462480 h 6885853"/>
              <a:gd name="connsiteX32" fmla="*/ 4354132 w 5791200"/>
              <a:gd name="connsiteY32" fmla="*/ 19229 h 6885853"/>
              <a:gd name="connsiteX33" fmla="*/ 1504354 w 5791200"/>
              <a:gd name="connsiteY33" fmla="*/ 0 h 6885853"/>
              <a:gd name="connsiteX34" fmla="*/ 2378490 w 5791200"/>
              <a:gd name="connsiteY34" fmla="*/ 251013 h 6885853"/>
              <a:gd name="connsiteX35" fmla="*/ 2729946 w 5791200"/>
              <a:gd name="connsiteY35" fmla="*/ 912775 h 6885853"/>
              <a:gd name="connsiteX36" fmla="*/ 2540700 w 5791200"/>
              <a:gd name="connsiteY36" fmla="*/ 1488056 h 6885853"/>
              <a:gd name="connsiteX37" fmla="*/ 2066685 w 5791200"/>
              <a:gd name="connsiteY37" fmla="*/ 2052516 h 6885853"/>
              <a:gd name="connsiteX38" fmla="*/ 1547611 w 5791200"/>
              <a:gd name="connsiteY38" fmla="*/ 2567082 h 6885853"/>
              <a:gd name="connsiteX39" fmla="*/ 2778002 w 5791200"/>
              <a:gd name="connsiteY39" fmla="*/ 2567082 h 6885853"/>
              <a:gd name="connsiteX40" fmla="*/ 2778002 w 5791200"/>
              <a:gd name="connsiteY40" fmla="*/ 3422175 h 6885853"/>
              <a:gd name="connsiteX41" fmla="*/ 134575 w 5791200"/>
              <a:gd name="connsiteY41" fmla="*/ 3422175 h 6885853"/>
              <a:gd name="connsiteX42" fmla="*/ 129769 w 5791200"/>
              <a:gd name="connsiteY42" fmla="*/ 2720807 h 6885853"/>
              <a:gd name="connsiteX43" fmla="*/ 1307299 w 5791200"/>
              <a:gd name="connsiteY43" fmla="*/ 1504287 h 6885853"/>
              <a:gd name="connsiteX44" fmla="*/ 1486932 w 5791200"/>
              <a:gd name="connsiteY44" fmla="*/ 1279464 h 6885853"/>
              <a:gd name="connsiteX45" fmla="*/ 1562029 w 5791200"/>
              <a:gd name="connsiteY45" fmla="*/ 1076282 h 6885853"/>
              <a:gd name="connsiteX46" fmla="*/ 1502552 w 5791200"/>
              <a:gd name="connsiteY46" fmla="*/ 944039 h 6885853"/>
              <a:gd name="connsiteX47" fmla="*/ 1331330 w 5791200"/>
              <a:gd name="connsiteY47" fmla="*/ 898359 h 6885853"/>
              <a:gd name="connsiteX48" fmla="*/ 899369 w 5791200"/>
              <a:gd name="connsiteY48" fmla="*/ 1015574 h 6885853"/>
              <a:gd name="connsiteX49" fmla="*/ 413337 w 5791200"/>
              <a:gd name="connsiteY49" fmla="*/ 1331162 h 6885853"/>
              <a:gd name="connsiteX50" fmla="*/ 0 w 5791200"/>
              <a:gd name="connsiteY50" fmla="*/ 528447 h 6885853"/>
              <a:gd name="connsiteX51" fmla="*/ 734154 w 5791200"/>
              <a:gd name="connsiteY51" fmla="*/ 139918 h 6885853"/>
              <a:gd name="connsiteX52" fmla="*/ 1504354 w 5791200"/>
              <a:gd name="connsiteY52" fmla="*/ 0 h 6885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5791200" h="6885853">
                <a:moveTo>
                  <a:pt x="331702" y="3516557"/>
                </a:moveTo>
                <a:lnTo>
                  <a:pt x="2032875" y="3516557"/>
                </a:lnTo>
                <a:lnTo>
                  <a:pt x="2032875" y="6885853"/>
                </a:lnTo>
                <a:lnTo>
                  <a:pt x="918189" y="6885853"/>
                </a:lnTo>
                <a:lnTo>
                  <a:pt x="918189" y="4395687"/>
                </a:lnTo>
                <a:lnTo>
                  <a:pt x="331702" y="4395687"/>
                </a:lnTo>
                <a:close/>
                <a:moveTo>
                  <a:pt x="3008391" y="3511750"/>
                </a:moveTo>
                <a:lnTo>
                  <a:pt x="5791200" y="3511750"/>
                </a:lnTo>
                <a:lnTo>
                  <a:pt x="5791200" y="4256353"/>
                </a:lnTo>
                <a:lnTo>
                  <a:pt x="4632648" y="6885853"/>
                </a:lnTo>
                <a:lnTo>
                  <a:pt x="3455195" y="6885853"/>
                </a:lnTo>
                <a:lnTo>
                  <a:pt x="4565346" y="4366843"/>
                </a:lnTo>
                <a:lnTo>
                  <a:pt x="3988474" y="4366843"/>
                </a:lnTo>
                <a:lnTo>
                  <a:pt x="3988474" y="4837956"/>
                </a:lnTo>
                <a:lnTo>
                  <a:pt x="3008391" y="4837956"/>
                </a:lnTo>
                <a:close/>
                <a:moveTo>
                  <a:pt x="4354132" y="768562"/>
                </a:moveTo>
                <a:cubicBezTo>
                  <a:pt x="4235837" y="764355"/>
                  <a:pt x="4153633" y="836487"/>
                  <a:pt x="4107518" y="984961"/>
                </a:cubicBezTo>
                <a:cubicBezTo>
                  <a:pt x="4061403" y="1133433"/>
                  <a:pt x="4039349" y="1383490"/>
                  <a:pt x="4041354" y="1735130"/>
                </a:cubicBezTo>
                <a:cubicBezTo>
                  <a:pt x="4039349" y="2084664"/>
                  <a:pt x="4061403" y="2334118"/>
                  <a:pt x="4107518" y="2483490"/>
                </a:cubicBezTo>
                <a:cubicBezTo>
                  <a:pt x="4153633" y="2632861"/>
                  <a:pt x="4235837" y="2705593"/>
                  <a:pt x="4354132" y="2701686"/>
                </a:cubicBezTo>
                <a:cubicBezTo>
                  <a:pt x="4470120" y="2705593"/>
                  <a:pt x="4550920" y="2632861"/>
                  <a:pt x="4596532" y="2483490"/>
                </a:cubicBezTo>
                <a:cubicBezTo>
                  <a:pt x="4642144" y="2334118"/>
                  <a:pt x="4663998" y="2084664"/>
                  <a:pt x="4662093" y="1735130"/>
                </a:cubicBezTo>
                <a:cubicBezTo>
                  <a:pt x="4663998" y="1383490"/>
                  <a:pt x="4642144" y="1133433"/>
                  <a:pt x="4596532" y="984961"/>
                </a:cubicBezTo>
                <a:cubicBezTo>
                  <a:pt x="4550920" y="836488"/>
                  <a:pt x="4470120" y="764355"/>
                  <a:pt x="4354132" y="768562"/>
                </a:cubicBezTo>
                <a:close/>
                <a:moveTo>
                  <a:pt x="4354132" y="19229"/>
                </a:moveTo>
                <a:cubicBezTo>
                  <a:pt x="4793573" y="21608"/>
                  <a:pt x="5129627" y="169359"/>
                  <a:pt x="5362295" y="462480"/>
                </a:cubicBezTo>
                <a:cubicBezTo>
                  <a:pt x="5594963" y="755601"/>
                  <a:pt x="5712293" y="1179817"/>
                  <a:pt x="5714284" y="1735130"/>
                </a:cubicBezTo>
                <a:cubicBezTo>
                  <a:pt x="5712292" y="2290439"/>
                  <a:pt x="5594963" y="2714652"/>
                  <a:pt x="5362295" y="3007773"/>
                </a:cubicBezTo>
                <a:cubicBezTo>
                  <a:pt x="5129627" y="3300891"/>
                  <a:pt x="4793573" y="3448640"/>
                  <a:pt x="4354132" y="3451019"/>
                </a:cubicBezTo>
                <a:cubicBezTo>
                  <a:pt x="3910284" y="3448640"/>
                  <a:pt x="3572224" y="3300892"/>
                  <a:pt x="3339955" y="3007773"/>
                </a:cubicBezTo>
                <a:cubicBezTo>
                  <a:pt x="3107685" y="2714652"/>
                  <a:pt x="2990754" y="2290439"/>
                  <a:pt x="2989162" y="1735130"/>
                </a:cubicBezTo>
                <a:cubicBezTo>
                  <a:pt x="2990754" y="1179817"/>
                  <a:pt x="3107685" y="755601"/>
                  <a:pt x="3339955" y="462480"/>
                </a:cubicBezTo>
                <a:cubicBezTo>
                  <a:pt x="3572224" y="169359"/>
                  <a:pt x="3910284" y="21608"/>
                  <a:pt x="4354132" y="19229"/>
                </a:cubicBezTo>
                <a:close/>
                <a:moveTo>
                  <a:pt x="1504354" y="0"/>
                </a:moveTo>
                <a:cubicBezTo>
                  <a:pt x="1860316" y="3803"/>
                  <a:pt x="2151695" y="87474"/>
                  <a:pt x="2378490" y="251013"/>
                </a:cubicBezTo>
                <a:cubicBezTo>
                  <a:pt x="2605284" y="414552"/>
                  <a:pt x="2722436" y="635139"/>
                  <a:pt x="2729946" y="912775"/>
                </a:cubicBezTo>
                <a:cubicBezTo>
                  <a:pt x="2726041" y="1107240"/>
                  <a:pt x="2662960" y="1299001"/>
                  <a:pt x="2540700" y="1488056"/>
                </a:cubicBezTo>
                <a:cubicBezTo>
                  <a:pt x="2418442" y="1677111"/>
                  <a:pt x="2260437" y="1865265"/>
                  <a:pt x="2066685" y="2052516"/>
                </a:cubicBezTo>
                <a:lnTo>
                  <a:pt x="1547611" y="2567082"/>
                </a:lnTo>
                <a:lnTo>
                  <a:pt x="2778002" y="2567082"/>
                </a:lnTo>
                <a:lnTo>
                  <a:pt x="2778002" y="3422175"/>
                </a:lnTo>
                <a:lnTo>
                  <a:pt x="134575" y="3422175"/>
                </a:lnTo>
                <a:lnTo>
                  <a:pt x="129769" y="2720807"/>
                </a:lnTo>
                <a:lnTo>
                  <a:pt x="1307299" y="1504287"/>
                </a:lnTo>
                <a:cubicBezTo>
                  <a:pt x="1378892" y="1430548"/>
                  <a:pt x="1438770" y="1355607"/>
                  <a:pt x="1486932" y="1279464"/>
                </a:cubicBezTo>
                <a:cubicBezTo>
                  <a:pt x="1535094" y="1203321"/>
                  <a:pt x="1560127" y="1135594"/>
                  <a:pt x="1562029" y="1076282"/>
                </a:cubicBezTo>
                <a:cubicBezTo>
                  <a:pt x="1561729" y="1018374"/>
                  <a:pt x="1541903" y="974293"/>
                  <a:pt x="1502552" y="944039"/>
                </a:cubicBezTo>
                <a:cubicBezTo>
                  <a:pt x="1463201" y="913785"/>
                  <a:pt x="1406126" y="898558"/>
                  <a:pt x="1331330" y="898359"/>
                </a:cubicBezTo>
                <a:cubicBezTo>
                  <a:pt x="1202062" y="899861"/>
                  <a:pt x="1058075" y="938932"/>
                  <a:pt x="899369" y="1015574"/>
                </a:cubicBezTo>
                <a:cubicBezTo>
                  <a:pt x="740662" y="1092215"/>
                  <a:pt x="578652" y="1197410"/>
                  <a:pt x="413337" y="1331162"/>
                </a:cubicBezTo>
                <a:lnTo>
                  <a:pt x="0" y="528447"/>
                </a:lnTo>
                <a:cubicBezTo>
                  <a:pt x="239911" y="361407"/>
                  <a:pt x="484630" y="231897"/>
                  <a:pt x="734154" y="139918"/>
                </a:cubicBezTo>
                <a:cubicBezTo>
                  <a:pt x="983679" y="47940"/>
                  <a:pt x="1240412" y="1301"/>
                  <a:pt x="150435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7076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1003301" y="771527"/>
            <a:ext cx="7785100" cy="676275"/>
          </a:xfrm>
          <a:prstGeom prst="rect">
            <a:avLst/>
          </a:prstGeom>
        </p:spPr>
        <p:txBody>
          <a:bodyPr/>
          <a:lstStyle>
            <a:lvl1pPr>
              <a:defRPr spc="-151">
                <a:latin typeface="Aller Bold" panose="02000803040000020004" pitchFamily="2" charset="0"/>
              </a:defRPr>
            </a:lvl1pPr>
          </a:lstStyle>
          <a:p>
            <a:r>
              <a:rPr lang="id-ID" dirty="0"/>
              <a:t>Your Title Text Goes Here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092201" y="1422400"/>
            <a:ext cx="7785100" cy="279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spc="300">
                <a:solidFill>
                  <a:schemeClr val="bg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id-ID" dirty="0"/>
              <a:t>Your Subtitle Goes Here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08937A1-C243-460B-94C9-3DF1778EE32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452938" y="2818529"/>
            <a:ext cx="2459491" cy="2461496"/>
          </a:xfrm>
          <a:prstGeom prst="ellipse">
            <a:avLst/>
          </a:prstGeom>
        </p:spPr>
        <p:txBody>
          <a:bodyPr/>
          <a:lstStyle>
            <a:lvl1pPr>
              <a:defRPr sz="16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23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E9A5B21-246C-4B02-9B47-C0DAB70BE42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021943" y="-682668"/>
            <a:ext cx="8171544" cy="8223335"/>
          </a:xfrm>
          <a:custGeom>
            <a:avLst/>
            <a:gdLst>
              <a:gd name="connsiteX0" fmla="*/ 5177412 w 8171544"/>
              <a:gd name="connsiteY0" fmla="*/ 5637932 h 8223335"/>
              <a:gd name="connsiteX1" fmla="*/ 4396381 w 8171544"/>
              <a:gd name="connsiteY1" fmla="*/ 6418962 h 8223335"/>
              <a:gd name="connsiteX2" fmla="*/ 5177412 w 8171544"/>
              <a:gd name="connsiteY2" fmla="*/ 7199993 h 8223335"/>
              <a:gd name="connsiteX3" fmla="*/ 5958443 w 8171544"/>
              <a:gd name="connsiteY3" fmla="*/ 6418962 h 8223335"/>
              <a:gd name="connsiteX4" fmla="*/ 5177412 w 8171544"/>
              <a:gd name="connsiteY4" fmla="*/ 5637932 h 8223335"/>
              <a:gd name="connsiteX5" fmla="*/ 4233715 w 8171544"/>
              <a:gd name="connsiteY5" fmla="*/ 3854787 h 8223335"/>
              <a:gd name="connsiteX6" fmla="*/ 3740160 w 8171544"/>
              <a:gd name="connsiteY6" fmla="*/ 3964470 h 8223335"/>
              <a:gd name="connsiteX7" fmla="*/ 3684887 w 8171544"/>
              <a:gd name="connsiteY7" fmla="*/ 3976753 h 8223335"/>
              <a:gd name="connsiteX8" fmla="*/ 3663991 w 8171544"/>
              <a:gd name="connsiteY8" fmla="*/ 3999062 h 8223335"/>
              <a:gd name="connsiteX9" fmla="*/ 3604999 w 8171544"/>
              <a:gd name="connsiteY9" fmla="*/ 4062042 h 8223335"/>
              <a:gd name="connsiteX10" fmla="*/ 3641229 w 8171544"/>
              <a:gd name="connsiteY10" fmla="*/ 4193385 h 8223335"/>
              <a:gd name="connsiteX11" fmla="*/ 4112233 w 8171544"/>
              <a:gd name="connsiteY11" fmla="*/ 4342845 h 8223335"/>
              <a:gd name="connsiteX12" fmla="*/ 4112233 w 8171544"/>
              <a:gd name="connsiteY12" fmla="*/ 4754990 h 8223335"/>
              <a:gd name="connsiteX13" fmla="*/ 3650286 w 8171544"/>
              <a:gd name="connsiteY13" fmla="*/ 4899920 h 8223335"/>
              <a:gd name="connsiteX14" fmla="*/ 3627642 w 8171544"/>
              <a:gd name="connsiteY14" fmla="*/ 5026733 h 8223335"/>
              <a:gd name="connsiteX15" fmla="*/ 3985423 w 8171544"/>
              <a:gd name="connsiteY15" fmla="*/ 5416235 h 8223335"/>
              <a:gd name="connsiteX16" fmla="*/ 3985185 w 8171544"/>
              <a:gd name="connsiteY16" fmla="*/ 5416649 h 8223335"/>
              <a:gd name="connsiteX17" fmla="*/ 4006043 w 8171544"/>
              <a:gd name="connsiteY17" fmla="*/ 5421192 h 8223335"/>
              <a:gd name="connsiteX18" fmla="*/ 4137379 w 8171544"/>
              <a:gd name="connsiteY18" fmla="*/ 5449801 h 8223335"/>
              <a:gd name="connsiteX19" fmla="*/ 4224047 w 8171544"/>
              <a:gd name="connsiteY19" fmla="*/ 5359188 h 8223335"/>
              <a:gd name="connsiteX20" fmla="*/ 4137379 w 8171544"/>
              <a:gd name="connsiteY20" fmla="*/ 4953401 h 8223335"/>
              <a:gd name="connsiteX21" fmla="*/ 4444662 w 8171544"/>
              <a:gd name="connsiteY21" fmla="*/ 4772177 h 8223335"/>
              <a:gd name="connsiteX22" fmla="*/ 4744065 w 8171544"/>
              <a:gd name="connsiteY22" fmla="*/ 5044014 h 8223335"/>
              <a:gd name="connsiteX23" fmla="*/ 4866191 w 8171544"/>
              <a:gd name="connsiteY23" fmla="*/ 5008557 h 8223335"/>
              <a:gd name="connsiteX24" fmla="*/ 4992255 w 8171544"/>
              <a:gd name="connsiteY24" fmla="*/ 4614588 h 8223335"/>
              <a:gd name="connsiteX25" fmla="*/ 5287647 w 8171544"/>
              <a:gd name="connsiteY25" fmla="*/ 4614588 h 8223335"/>
              <a:gd name="connsiteX26" fmla="*/ 5312268 w 8171544"/>
              <a:gd name="connsiteY26" fmla="*/ 4614588 h 8223335"/>
              <a:gd name="connsiteX27" fmla="*/ 5297533 w 8171544"/>
              <a:gd name="connsiteY27" fmla="*/ 4564125 h 8223335"/>
              <a:gd name="connsiteX28" fmla="*/ 5265315 w 8171544"/>
              <a:gd name="connsiteY28" fmla="*/ 4453801 h 8223335"/>
              <a:gd name="connsiteX29" fmla="*/ 5110021 w 8171544"/>
              <a:gd name="connsiteY29" fmla="*/ 4392794 h 8223335"/>
              <a:gd name="connsiteX30" fmla="*/ 4655227 w 8171544"/>
              <a:gd name="connsiteY30" fmla="*/ 4808778 h 8223335"/>
              <a:gd name="connsiteX31" fmla="*/ 4222621 w 8171544"/>
              <a:gd name="connsiteY31" fmla="*/ 4559184 h 8223335"/>
              <a:gd name="connsiteX32" fmla="*/ 4355733 w 8171544"/>
              <a:gd name="connsiteY32" fmla="*/ 3971262 h 8223335"/>
              <a:gd name="connsiteX33" fmla="*/ 4233715 w 8171544"/>
              <a:gd name="connsiteY33" fmla="*/ 3854787 h 8223335"/>
              <a:gd name="connsiteX34" fmla="*/ 2056116 w 8171544"/>
              <a:gd name="connsiteY34" fmla="*/ 3716714 h 8223335"/>
              <a:gd name="connsiteX35" fmla="*/ 1158241 w 8171544"/>
              <a:gd name="connsiteY35" fmla="*/ 4614589 h 8223335"/>
              <a:gd name="connsiteX36" fmla="*/ 2056116 w 8171544"/>
              <a:gd name="connsiteY36" fmla="*/ 5512464 h 8223335"/>
              <a:gd name="connsiteX37" fmla="*/ 2953991 w 8171544"/>
              <a:gd name="connsiteY37" fmla="*/ 4614589 h 8223335"/>
              <a:gd name="connsiteX38" fmla="*/ 2056116 w 8171544"/>
              <a:gd name="connsiteY38" fmla="*/ 3716714 h 8223335"/>
              <a:gd name="connsiteX39" fmla="*/ 5653551 w 8171544"/>
              <a:gd name="connsiteY39" fmla="*/ 1440708 h 8223335"/>
              <a:gd name="connsiteX40" fmla="*/ 4553981 w 8171544"/>
              <a:gd name="connsiteY40" fmla="*/ 2540276 h 8223335"/>
              <a:gd name="connsiteX41" fmla="*/ 5653551 w 8171544"/>
              <a:gd name="connsiteY41" fmla="*/ 3639846 h 8223335"/>
              <a:gd name="connsiteX42" fmla="*/ 6753120 w 8171544"/>
              <a:gd name="connsiteY42" fmla="*/ 2540276 h 8223335"/>
              <a:gd name="connsiteX43" fmla="*/ 5653551 w 8171544"/>
              <a:gd name="connsiteY43" fmla="*/ 1440708 h 8223335"/>
              <a:gd name="connsiteX44" fmla="*/ 5392878 w 8171544"/>
              <a:gd name="connsiteY44" fmla="*/ 0 h 8223335"/>
              <a:gd name="connsiteX45" fmla="*/ 5897587 w 8171544"/>
              <a:gd name="connsiteY45" fmla="*/ 0 h 8223335"/>
              <a:gd name="connsiteX46" fmla="*/ 6069521 w 8171544"/>
              <a:gd name="connsiteY46" fmla="*/ 543552 h 8223335"/>
              <a:gd name="connsiteX47" fmla="*/ 6235906 w 8171544"/>
              <a:gd name="connsiteY47" fmla="*/ 587925 h 8223335"/>
              <a:gd name="connsiteX48" fmla="*/ 6690699 w 8171544"/>
              <a:gd name="connsiteY48" fmla="*/ 171939 h 8223335"/>
              <a:gd name="connsiteX49" fmla="*/ 7123305 w 8171544"/>
              <a:gd name="connsiteY49" fmla="*/ 421532 h 8223335"/>
              <a:gd name="connsiteX50" fmla="*/ 6990195 w 8171544"/>
              <a:gd name="connsiteY50" fmla="*/ 1009457 h 8223335"/>
              <a:gd name="connsiteX51" fmla="*/ 7112211 w 8171544"/>
              <a:gd name="connsiteY51" fmla="*/ 1120385 h 8223335"/>
              <a:gd name="connsiteX52" fmla="*/ 7711207 w 8171544"/>
              <a:gd name="connsiteY52" fmla="*/ 987269 h 8223335"/>
              <a:gd name="connsiteX53" fmla="*/ 7960789 w 8171544"/>
              <a:gd name="connsiteY53" fmla="*/ 1425439 h 8223335"/>
              <a:gd name="connsiteX54" fmla="*/ 7550367 w 8171544"/>
              <a:gd name="connsiteY54" fmla="*/ 1863609 h 8223335"/>
              <a:gd name="connsiteX55" fmla="*/ 7594735 w 8171544"/>
              <a:gd name="connsiteY55" fmla="*/ 2024457 h 8223335"/>
              <a:gd name="connsiteX56" fmla="*/ 8171544 w 8171544"/>
              <a:gd name="connsiteY56" fmla="*/ 2207490 h 8223335"/>
              <a:gd name="connsiteX57" fmla="*/ 8171544 w 8171544"/>
              <a:gd name="connsiteY57" fmla="*/ 2712217 h 8223335"/>
              <a:gd name="connsiteX58" fmla="*/ 7605827 w 8171544"/>
              <a:gd name="connsiteY58" fmla="*/ 2889703 h 8223335"/>
              <a:gd name="connsiteX59" fmla="*/ 7578096 w 8171544"/>
              <a:gd name="connsiteY59" fmla="*/ 3045004 h 8223335"/>
              <a:gd name="connsiteX60" fmla="*/ 8016247 w 8171544"/>
              <a:gd name="connsiteY60" fmla="*/ 3522000 h 8223335"/>
              <a:gd name="connsiteX61" fmla="*/ 7766669 w 8171544"/>
              <a:gd name="connsiteY61" fmla="*/ 3954622 h 8223335"/>
              <a:gd name="connsiteX62" fmla="*/ 7151037 w 8171544"/>
              <a:gd name="connsiteY62" fmla="*/ 3815961 h 8223335"/>
              <a:gd name="connsiteX63" fmla="*/ 7045657 w 8171544"/>
              <a:gd name="connsiteY63" fmla="*/ 3926889 h 8223335"/>
              <a:gd name="connsiteX64" fmla="*/ 7189861 w 8171544"/>
              <a:gd name="connsiteY64" fmla="*/ 4553639 h 8223335"/>
              <a:gd name="connsiteX65" fmla="*/ 6751709 w 8171544"/>
              <a:gd name="connsiteY65" fmla="*/ 4808778 h 8223335"/>
              <a:gd name="connsiteX66" fmla="*/ 6291369 w 8171544"/>
              <a:gd name="connsiteY66" fmla="*/ 4387245 h 8223335"/>
              <a:gd name="connsiteX67" fmla="*/ 6147167 w 8171544"/>
              <a:gd name="connsiteY67" fmla="*/ 4442711 h 8223335"/>
              <a:gd name="connsiteX68" fmla="*/ 6043047 w 8171544"/>
              <a:gd name="connsiteY68" fmla="*/ 4784835 h 8223335"/>
              <a:gd name="connsiteX69" fmla="*/ 6036244 w 8171544"/>
              <a:gd name="connsiteY69" fmla="*/ 4807187 h 8223335"/>
              <a:gd name="connsiteX70" fmla="*/ 6043739 w 8171544"/>
              <a:gd name="connsiteY70" fmla="*/ 4811511 h 8223335"/>
              <a:gd name="connsiteX71" fmla="*/ 6221388 w 8171544"/>
              <a:gd name="connsiteY71" fmla="*/ 4914005 h 8223335"/>
              <a:gd name="connsiteX72" fmla="*/ 6126839 w 8171544"/>
              <a:gd name="connsiteY72" fmla="*/ 5331611 h 8223335"/>
              <a:gd name="connsiteX73" fmla="*/ 6213507 w 8171544"/>
              <a:gd name="connsiteY73" fmla="*/ 5410404 h 8223335"/>
              <a:gd name="connsiteX74" fmla="*/ 6638977 w 8171544"/>
              <a:gd name="connsiteY74" fmla="*/ 5315852 h 8223335"/>
              <a:gd name="connsiteX75" fmla="*/ 6816257 w 8171544"/>
              <a:gd name="connsiteY75" fmla="*/ 5627087 h 8223335"/>
              <a:gd name="connsiteX76" fmla="*/ 6524732 w 8171544"/>
              <a:gd name="connsiteY76" fmla="*/ 5938322 h 8223335"/>
              <a:gd name="connsiteX77" fmla="*/ 6556247 w 8171544"/>
              <a:gd name="connsiteY77" fmla="*/ 6052572 h 8223335"/>
              <a:gd name="connsiteX78" fmla="*/ 6965958 w 8171544"/>
              <a:gd name="connsiteY78" fmla="*/ 6182582 h 8223335"/>
              <a:gd name="connsiteX79" fmla="*/ 6965958 w 8171544"/>
              <a:gd name="connsiteY79" fmla="*/ 6541093 h 8223335"/>
              <a:gd name="connsiteX80" fmla="*/ 6564127 w 8171544"/>
              <a:gd name="connsiteY80" fmla="*/ 6667162 h 8223335"/>
              <a:gd name="connsiteX81" fmla="*/ 6544429 w 8171544"/>
              <a:gd name="connsiteY81" fmla="*/ 6777473 h 8223335"/>
              <a:gd name="connsiteX82" fmla="*/ 6855650 w 8171544"/>
              <a:gd name="connsiteY82" fmla="*/ 7116287 h 8223335"/>
              <a:gd name="connsiteX83" fmla="*/ 6678373 w 8171544"/>
              <a:gd name="connsiteY83" fmla="*/ 7423580 h 8223335"/>
              <a:gd name="connsiteX84" fmla="*/ 6241086 w 8171544"/>
              <a:gd name="connsiteY84" fmla="*/ 7325089 h 8223335"/>
              <a:gd name="connsiteX85" fmla="*/ 6166235 w 8171544"/>
              <a:gd name="connsiteY85" fmla="*/ 7403882 h 8223335"/>
              <a:gd name="connsiteX86" fmla="*/ 6268663 w 8171544"/>
              <a:gd name="connsiteY86" fmla="*/ 7849066 h 8223335"/>
              <a:gd name="connsiteX87" fmla="*/ 5957441 w 8171544"/>
              <a:gd name="connsiteY87" fmla="*/ 8030292 h 8223335"/>
              <a:gd name="connsiteX88" fmla="*/ 5630458 w 8171544"/>
              <a:gd name="connsiteY88" fmla="*/ 7730875 h 8223335"/>
              <a:gd name="connsiteX89" fmla="*/ 5528030 w 8171544"/>
              <a:gd name="connsiteY89" fmla="*/ 7770273 h 8223335"/>
              <a:gd name="connsiteX90" fmla="*/ 5390147 w 8171544"/>
              <a:gd name="connsiteY90" fmla="*/ 8223335 h 8223335"/>
              <a:gd name="connsiteX91" fmla="*/ 5031650 w 8171544"/>
              <a:gd name="connsiteY91" fmla="*/ 8223335 h 8223335"/>
              <a:gd name="connsiteX92" fmla="*/ 4901645 w 8171544"/>
              <a:gd name="connsiteY92" fmla="*/ 7778151 h 8223335"/>
              <a:gd name="connsiteX93" fmla="*/ 4791339 w 8171544"/>
              <a:gd name="connsiteY93" fmla="*/ 7734817 h 8223335"/>
              <a:gd name="connsiteX94" fmla="*/ 4468297 w 8171544"/>
              <a:gd name="connsiteY94" fmla="*/ 8030292 h 8223335"/>
              <a:gd name="connsiteX95" fmla="*/ 4161014 w 8171544"/>
              <a:gd name="connsiteY95" fmla="*/ 7853005 h 8223335"/>
              <a:gd name="connsiteX96" fmla="*/ 4255565 w 8171544"/>
              <a:gd name="connsiteY96" fmla="*/ 7435399 h 8223335"/>
              <a:gd name="connsiteX97" fmla="*/ 4168894 w 8171544"/>
              <a:gd name="connsiteY97" fmla="*/ 7352668 h 8223335"/>
              <a:gd name="connsiteX98" fmla="*/ 3743426 w 8171544"/>
              <a:gd name="connsiteY98" fmla="*/ 7447218 h 8223335"/>
              <a:gd name="connsiteX99" fmla="*/ 3562207 w 8171544"/>
              <a:gd name="connsiteY99" fmla="*/ 7139923 h 8223335"/>
              <a:gd name="connsiteX100" fmla="*/ 3849793 w 8171544"/>
              <a:gd name="connsiteY100" fmla="*/ 6824748 h 8223335"/>
              <a:gd name="connsiteX101" fmla="*/ 3814337 w 8171544"/>
              <a:gd name="connsiteY101" fmla="*/ 6714438 h 8223335"/>
              <a:gd name="connsiteX102" fmla="*/ 3388867 w 8171544"/>
              <a:gd name="connsiteY102" fmla="*/ 6580489 h 8223335"/>
              <a:gd name="connsiteX103" fmla="*/ 3388867 w 8171544"/>
              <a:gd name="connsiteY103" fmla="*/ 6225919 h 8223335"/>
              <a:gd name="connsiteX104" fmla="*/ 3802520 w 8171544"/>
              <a:gd name="connsiteY104" fmla="*/ 6095909 h 8223335"/>
              <a:gd name="connsiteX105" fmla="*/ 3841912 w 8171544"/>
              <a:gd name="connsiteY105" fmla="*/ 5977718 h 8223335"/>
              <a:gd name="connsiteX106" fmla="*/ 3654532 w 8171544"/>
              <a:gd name="connsiteY106" fmla="*/ 5771855 h 8223335"/>
              <a:gd name="connsiteX107" fmla="*/ 3619061 w 8171544"/>
              <a:gd name="connsiteY107" fmla="*/ 5732887 h 8223335"/>
              <a:gd name="connsiteX108" fmla="*/ 3569546 w 8171544"/>
              <a:gd name="connsiteY108" fmla="*/ 5721734 h 8223335"/>
              <a:gd name="connsiteX109" fmla="*/ 3278918 w 8171544"/>
              <a:gd name="connsiteY109" fmla="*/ 5656275 h 8223335"/>
              <a:gd name="connsiteX110" fmla="*/ 3192869 w 8171544"/>
              <a:gd name="connsiteY110" fmla="*/ 5746855 h 8223335"/>
              <a:gd name="connsiteX111" fmla="*/ 3310620 w 8171544"/>
              <a:gd name="connsiteY111" fmla="*/ 6258640 h 8223335"/>
              <a:gd name="connsiteX112" fmla="*/ 2952839 w 8171544"/>
              <a:gd name="connsiteY112" fmla="*/ 6466977 h 8223335"/>
              <a:gd name="connsiteX113" fmla="*/ 2576939 w 8171544"/>
              <a:gd name="connsiteY113" fmla="*/ 6122768 h 8223335"/>
              <a:gd name="connsiteX114" fmla="*/ 2459188 w 8171544"/>
              <a:gd name="connsiteY114" fmla="*/ 6168060 h 8223335"/>
              <a:gd name="connsiteX115" fmla="*/ 2300677 w 8171544"/>
              <a:gd name="connsiteY115" fmla="*/ 6688901 h 8223335"/>
              <a:gd name="connsiteX116" fmla="*/ 1888547 w 8171544"/>
              <a:gd name="connsiteY116" fmla="*/ 6688901 h 8223335"/>
              <a:gd name="connsiteX117" fmla="*/ 1739094 w 8171544"/>
              <a:gd name="connsiteY117" fmla="*/ 6177115 h 8223335"/>
              <a:gd name="connsiteX118" fmla="*/ 1612286 w 8171544"/>
              <a:gd name="connsiteY118" fmla="*/ 6127298 h 8223335"/>
              <a:gd name="connsiteX119" fmla="*/ 1240916 w 8171544"/>
              <a:gd name="connsiteY119" fmla="*/ 6466977 h 8223335"/>
              <a:gd name="connsiteX120" fmla="*/ 887662 w 8171544"/>
              <a:gd name="connsiteY120" fmla="*/ 6263168 h 8223335"/>
              <a:gd name="connsiteX121" fmla="*/ 996357 w 8171544"/>
              <a:gd name="connsiteY121" fmla="*/ 5783089 h 8223335"/>
              <a:gd name="connsiteX122" fmla="*/ 896721 w 8171544"/>
              <a:gd name="connsiteY122" fmla="*/ 5687978 h 8223335"/>
              <a:gd name="connsiteX123" fmla="*/ 407602 w 8171544"/>
              <a:gd name="connsiteY123" fmla="*/ 5796675 h 8223335"/>
              <a:gd name="connsiteX124" fmla="*/ 199272 w 8171544"/>
              <a:gd name="connsiteY124" fmla="*/ 5443407 h 8223335"/>
              <a:gd name="connsiteX125" fmla="*/ 529881 w 8171544"/>
              <a:gd name="connsiteY125" fmla="*/ 5081082 h 8223335"/>
              <a:gd name="connsiteX126" fmla="*/ 489121 w 8171544"/>
              <a:gd name="connsiteY126" fmla="*/ 4954268 h 8223335"/>
              <a:gd name="connsiteX127" fmla="*/ 0 w 8171544"/>
              <a:gd name="connsiteY127" fmla="*/ 4800281 h 8223335"/>
              <a:gd name="connsiteX128" fmla="*/ 0 w 8171544"/>
              <a:gd name="connsiteY128" fmla="*/ 4392666 h 8223335"/>
              <a:gd name="connsiteX129" fmla="*/ 475536 w 8171544"/>
              <a:gd name="connsiteY129" fmla="*/ 4243206 h 8223335"/>
              <a:gd name="connsiteX130" fmla="*/ 520822 w 8171544"/>
              <a:gd name="connsiteY130" fmla="*/ 4107333 h 8223335"/>
              <a:gd name="connsiteX131" fmla="*/ 199272 w 8171544"/>
              <a:gd name="connsiteY131" fmla="*/ 3754067 h 8223335"/>
              <a:gd name="connsiteX132" fmla="*/ 403070 w 8171544"/>
              <a:gd name="connsiteY132" fmla="*/ 3400799 h 8223335"/>
              <a:gd name="connsiteX133" fmla="*/ 860491 w 8171544"/>
              <a:gd name="connsiteY133" fmla="*/ 3500439 h 8223335"/>
              <a:gd name="connsiteX134" fmla="*/ 960126 w 8171544"/>
              <a:gd name="connsiteY134" fmla="*/ 3396270 h 8223335"/>
              <a:gd name="connsiteX135" fmla="*/ 860491 w 8171544"/>
              <a:gd name="connsiteY135" fmla="*/ 2929775 h 8223335"/>
              <a:gd name="connsiteX136" fmla="*/ 1213745 w 8171544"/>
              <a:gd name="connsiteY136" fmla="*/ 2721439 h 8223335"/>
              <a:gd name="connsiteX137" fmla="*/ 1557939 w 8171544"/>
              <a:gd name="connsiteY137" fmla="*/ 3033944 h 8223335"/>
              <a:gd name="connsiteX138" fmla="*/ 1698335 w 8171544"/>
              <a:gd name="connsiteY138" fmla="*/ 2993183 h 8223335"/>
              <a:gd name="connsiteX139" fmla="*/ 1843259 w 8171544"/>
              <a:gd name="connsiteY139" fmla="*/ 2540275 h 8223335"/>
              <a:gd name="connsiteX140" fmla="*/ 2255388 w 8171544"/>
              <a:gd name="connsiteY140" fmla="*/ 2540275 h 8223335"/>
              <a:gd name="connsiteX141" fmla="*/ 2395783 w 8171544"/>
              <a:gd name="connsiteY141" fmla="*/ 2984124 h 8223335"/>
              <a:gd name="connsiteX142" fmla="*/ 2531650 w 8171544"/>
              <a:gd name="connsiteY142" fmla="*/ 3020357 h 8223335"/>
              <a:gd name="connsiteX143" fmla="*/ 2903020 w 8171544"/>
              <a:gd name="connsiteY143" fmla="*/ 2680676 h 8223335"/>
              <a:gd name="connsiteX144" fmla="*/ 3256273 w 8171544"/>
              <a:gd name="connsiteY144" fmla="*/ 2884486 h 8223335"/>
              <a:gd name="connsiteX145" fmla="*/ 3147580 w 8171544"/>
              <a:gd name="connsiteY145" fmla="*/ 3364567 h 8223335"/>
              <a:gd name="connsiteX146" fmla="*/ 3247214 w 8171544"/>
              <a:gd name="connsiteY146" fmla="*/ 3455147 h 8223335"/>
              <a:gd name="connsiteX147" fmla="*/ 3509568 w 8171544"/>
              <a:gd name="connsiteY147" fmla="*/ 3396844 h 8223335"/>
              <a:gd name="connsiteX148" fmla="*/ 3527870 w 8171544"/>
              <a:gd name="connsiteY148" fmla="*/ 3392777 h 8223335"/>
              <a:gd name="connsiteX149" fmla="*/ 3550402 w 8171544"/>
              <a:gd name="connsiteY149" fmla="*/ 3368084 h 8223335"/>
              <a:gd name="connsiteX150" fmla="*/ 3784469 w 8171544"/>
              <a:gd name="connsiteY150" fmla="*/ 3111561 h 8223335"/>
              <a:gd name="connsiteX151" fmla="*/ 3734554 w 8171544"/>
              <a:gd name="connsiteY151" fmla="*/ 2956260 h 8223335"/>
              <a:gd name="connsiteX152" fmla="*/ 3135559 w 8171544"/>
              <a:gd name="connsiteY152" fmla="*/ 2767681 h 8223335"/>
              <a:gd name="connsiteX153" fmla="*/ 3135559 w 8171544"/>
              <a:gd name="connsiteY153" fmla="*/ 2268502 h 8223335"/>
              <a:gd name="connsiteX154" fmla="*/ 3717917 w 8171544"/>
              <a:gd name="connsiteY154" fmla="*/ 2085469 h 8223335"/>
              <a:gd name="connsiteX155" fmla="*/ 3773375 w 8171544"/>
              <a:gd name="connsiteY155" fmla="*/ 1919074 h 8223335"/>
              <a:gd name="connsiteX156" fmla="*/ 3379595 w 8171544"/>
              <a:gd name="connsiteY156" fmla="*/ 1486452 h 8223335"/>
              <a:gd name="connsiteX157" fmla="*/ 3629174 w 8171544"/>
              <a:gd name="connsiteY157" fmla="*/ 1053828 h 8223335"/>
              <a:gd name="connsiteX158" fmla="*/ 4189347 w 8171544"/>
              <a:gd name="connsiteY158" fmla="*/ 1175850 h 8223335"/>
              <a:gd name="connsiteX159" fmla="*/ 4311363 w 8171544"/>
              <a:gd name="connsiteY159" fmla="*/ 1048280 h 8223335"/>
              <a:gd name="connsiteX160" fmla="*/ 4189347 w 8171544"/>
              <a:gd name="connsiteY160" fmla="*/ 476995 h 8223335"/>
              <a:gd name="connsiteX161" fmla="*/ 4621953 w 8171544"/>
              <a:gd name="connsiteY161" fmla="*/ 221860 h 8223335"/>
              <a:gd name="connsiteX162" fmla="*/ 5043466 w 8171544"/>
              <a:gd name="connsiteY162" fmla="*/ 604564 h 8223335"/>
              <a:gd name="connsiteX163" fmla="*/ 5215399 w 8171544"/>
              <a:gd name="connsiteY163" fmla="*/ 554647 h 8223335"/>
              <a:gd name="connsiteX164" fmla="*/ 5392878 w 8171544"/>
              <a:gd name="connsiteY164" fmla="*/ 0 h 8223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</a:cxnLst>
            <a:rect l="l" t="t" r="r" b="b"/>
            <a:pathLst>
              <a:path w="8171544" h="8223335">
                <a:moveTo>
                  <a:pt x="5177412" y="5637932"/>
                </a:moveTo>
                <a:cubicBezTo>
                  <a:pt x="4746061" y="5637932"/>
                  <a:pt x="4396381" y="5987611"/>
                  <a:pt x="4396381" y="6418962"/>
                </a:cubicBezTo>
                <a:cubicBezTo>
                  <a:pt x="4396381" y="6850313"/>
                  <a:pt x="4746061" y="7199993"/>
                  <a:pt x="5177412" y="7199993"/>
                </a:cubicBezTo>
                <a:cubicBezTo>
                  <a:pt x="5608763" y="7199993"/>
                  <a:pt x="5958443" y="6850313"/>
                  <a:pt x="5958443" y="6418962"/>
                </a:cubicBezTo>
                <a:cubicBezTo>
                  <a:pt x="5958443" y="5987611"/>
                  <a:pt x="5608763" y="5637932"/>
                  <a:pt x="5177412" y="5637932"/>
                </a:cubicBezTo>
                <a:close/>
                <a:moveTo>
                  <a:pt x="4233715" y="3854787"/>
                </a:moveTo>
                <a:cubicBezTo>
                  <a:pt x="4233715" y="3854787"/>
                  <a:pt x="4233715" y="3854787"/>
                  <a:pt x="3740160" y="3964470"/>
                </a:cubicBezTo>
                <a:lnTo>
                  <a:pt x="3684887" y="3976753"/>
                </a:lnTo>
                <a:lnTo>
                  <a:pt x="3663991" y="3999062"/>
                </a:lnTo>
                <a:cubicBezTo>
                  <a:pt x="3645582" y="4018716"/>
                  <a:pt x="3625945" y="4039680"/>
                  <a:pt x="3604999" y="4062042"/>
                </a:cubicBezTo>
                <a:cubicBezTo>
                  <a:pt x="3623113" y="4107333"/>
                  <a:pt x="3632170" y="4148094"/>
                  <a:pt x="3641229" y="4193385"/>
                </a:cubicBezTo>
                <a:cubicBezTo>
                  <a:pt x="3641229" y="4193385"/>
                  <a:pt x="3641229" y="4193385"/>
                  <a:pt x="4112233" y="4342845"/>
                </a:cubicBezTo>
                <a:cubicBezTo>
                  <a:pt x="4112233" y="4342845"/>
                  <a:pt x="4112233" y="4342845"/>
                  <a:pt x="4112233" y="4754990"/>
                </a:cubicBezTo>
                <a:cubicBezTo>
                  <a:pt x="4112233" y="4754990"/>
                  <a:pt x="4112233" y="4754990"/>
                  <a:pt x="3650286" y="4899920"/>
                </a:cubicBezTo>
                <a:cubicBezTo>
                  <a:pt x="3645757" y="4945209"/>
                  <a:pt x="3641229" y="4985974"/>
                  <a:pt x="3627642" y="5026733"/>
                </a:cubicBezTo>
                <a:cubicBezTo>
                  <a:pt x="3627642" y="5026733"/>
                  <a:pt x="3627642" y="5026733"/>
                  <a:pt x="3985423" y="5416235"/>
                </a:cubicBezTo>
                <a:lnTo>
                  <a:pt x="3985185" y="5416649"/>
                </a:lnTo>
                <a:lnTo>
                  <a:pt x="4006043" y="5421192"/>
                </a:lnTo>
                <a:cubicBezTo>
                  <a:pt x="4044123" y="5429488"/>
                  <a:pt x="4087642" y="5438967"/>
                  <a:pt x="4137379" y="5449801"/>
                </a:cubicBezTo>
                <a:cubicBezTo>
                  <a:pt x="4164956" y="5418285"/>
                  <a:pt x="4192532" y="5386767"/>
                  <a:pt x="4224047" y="5359188"/>
                </a:cubicBezTo>
                <a:cubicBezTo>
                  <a:pt x="4224047" y="5359188"/>
                  <a:pt x="4224047" y="5359188"/>
                  <a:pt x="4137379" y="4953401"/>
                </a:cubicBezTo>
                <a:cubicBezTo>
                  <a:pt x="4137379" y="4953401"/>
                  <a:pt x="4137379" y="4953401"/>
                  <a:pt x="4444662" y="4772177"/>
                </a:cubicBezTo>
                <a:cubicBezTo>
                  <a:pt x="4444662" y="4772177"/>
                  <a:pt x="4444662" y="4772177"/>
                  <a:pt x="4744065" y="5044014"/>
                </a:cubicBezTo>
                <a:cubicBezTo>
                  <a:pt x="4783460" y="5032195"/>
                  <a:pt x="4826794" y="5020376"/>
                  <a:pt x="4866191" y="5008557"/>
                </a:cubicBezTo>
                <a:cubicBezTo>
                  <a:pt x="4866191" y="5008557"/>
                  <a:pt x="4866191" y="5008557"/>
                  <a:pt x="4992255" y="4614588"/>
                </a:cubicBezTo>
                <a:cubicBezTo>
                  <a:pt x="4992255" y="4614588"/>
                  <a:pt x="4992255" y="4614588"/>
                  <a:pt x="5287647" y="4614588"/>
                </a:cubicBezTo>
                <a:lnTo>
                  <a:pt x="5312268" y="4614588"/>
                </a:lnTo>
                <a:lnTo>
                  <a:pt x="5297533" y="4564125"/>
                </a:lnTo>
                <a:cubicBezTo>
                  <a:pt x="5287477" y="4529697"/>
                  <a:pt x="5276754" y="4492974"/>
                  <a:pt x="5265315" y="4453801"/>
                </a:cubicBezTo>
                <a:cubicBezTo>
                  <a:pt x="5215399" y="4442711"/>
                  <a:pt x="5159935" y="4409433"/>
                  <a:pt x="5110021" y="4392794"/>
                </a:cubicBezTo>
                <a:cubicBezTo>
                  <a:pt x="5110021" y="4392794"/>
                  <a:pt x="5110021" y="4392794"/>
                  <a:pt x="4655227" y="4808778"/>
                </a:cubicBezTo>
                <a:cubicBezTo>
                  <a:pt x="4655227" y="4808778"/>
                  <a:pt x="4655227" y="4808778"/>
                  <a:pt x="4222621" y="4559184"/>
                </a:cubicBezTo>
                <a:cubicBezTo>
                  <a:pt x="4222621" y="4559184"/>
                  <a:pt x="4222621" y="4559184"/>
                  <a:pt x="4355733" y="3971262"/>
                </a:cubicBezTo>
                <a:cubicBezTo>
                  <a:pt x="4311363" y="3932438"/>
                  <a:pt x="4272539" y="3893611"/>
                  <a:pt x="4233715" y="3854787"/>
                </a:cubicBezTo>
                <a:close/>
                <a:moveTo>
                  <a:pt x="2056116" y="3716714"/>
                </a:moveTo>
                <a:cubicBezTo>
                  <a:pt x="1560233" y="3716714"/>
                  <a:pt x="1158241" y="4118706"/>
                  <a:pt x="1158241" y="4614589"/>
                </a:cubicBezTo>
                <a:cubicBezTo>
                  <a:pt x="1158241" y="5110472"/>
                  <a:pt x="1560233" y="5512464"/>
                  <a:pt x="2056116" y="5512464"/>
                </a:cubicBezTo>
                <a:cubicBezTo>
                  <a:pt x="2551999" y="5512464"/>
                  <a:pt x="2953991" y="5110472"/>
                  <a:pt x="2953991" y="4614589"/>
                </a:cubicBezTo>
                <a:cubicBezTo>
                  <a:pt x="2953991" y="4118706"/>
                  <a:pt x="2551999" y="3716714"/>
                  <a:pt x="2056116" y="3716714"/>
                </a:cubicBezTo>
                <a:close/>
                <a:moveTo>
                  <a:pt x="5653551" y="1440708"/>
                </a:moveTo>
                <a:cubicBezTo>
                  <a:pt x="5046275" y="1440708"/>
                  <a:pt x="4553981" y="1933003"/>
                  <a:pt x="4553981" y="2540276"/>
                </a:cubicBezTo>
                <a:cubicBezTo>
                  <a:pt x="4553981" y="3147552"/>
                  <a:pt x="5046275" y="3639846"/>
                  <a:pt x="5653551" y="3639846"/>
                </a:cubicBezTo>
                <a:cubicBezTo>
                  <a:pt x="6260825" y="3639846"/>
                  <a:pt x="6753120" y="3147552"/>
                  <a:pt x="6753120" y="2540276"/>
                </a:cubicBezTo>
                <a:cubicBezTo>
                  <a:pt x="6753120" y="1933003"/>
                  <a:pt x="6260825" y="1440708"/>
                  <a:pt x="5653551" y="1440708"/>
                </a:cubicBezTo>
                <a:close/>
                <a:moveTo>
                  <a:pt x="5392878" y="0"/>
                </a:moveTo>
                <a:cubicBezTo>
                  <a:pt x="5392878" y="0"/>
                  <a:pt x="5392878" y="0"/>
                  <a:pt x="5897587" y="0"/>
                </a:cubicBezTo>
                <a:cubicBezTo>
                  <a:pt x="5897587" y="0"/>
                  <a:pt x="5897587" y="0"/>
                  <a:pt x="6069521" y="543552"/>
                </a:cubicBezTo>
                <a:cubicBezTo>
                  <a:pt x="6124983" y="554647"/>
                  <a:pt x="6180445" y="571285"/>
                  <a:pt x="6235906" y="587925"/>
                </a:cubicBezTo>
                <a:cubicBezTo>
                  <a:pt x="6235906" y="587925"/>
                  <a:pt x="6235906" y="587925"/>
                  <a:pt x="6690699" y="171939"/>
                </a:cubicBezTo>
                <a:cubicBezTo>
                  <a:pt x="6690699" y="171939"/>
                  <a:pt x="6690699" y="171939"/>
                  <a:pt x="7123305" y="421532"/>
                </a:cubicBezTo>
                <a:cubicBezTo>
                  <a:pt x="7123305" y="421532"/>
                  <a:pt x="7123305" y="421532"/>
                  <a:pt x="6990195" y="1009457"/>
                </a:cubicBezTo>
                <a:cubicBezTo>
                  <a:pt x="7034566" y="1042735"/>
                  <a:pt x="7073387" y="1081559"/>
                  <a:pt x="7112211" y="1120385"/>
                </a:cubicBezTo>
                <a:cubicBezTo>
                  <a:pt x="7112211" y="1120385"/>
                  <a:pt x="7112211" y="1120385"/>
                  <a:pt x="7711207" y="987269"/>
                </a:cubicBezTo>
                <a:cubicBezTo>
                  <a:pt x="7711207" y="987269"/>
                  <a:pt x="7711207" y="987269"/>
                  <a:pt x="7960789" y="1425439"/>
                </a:cubicBezTo>
                <a:cubicBezTo>
                  <a:pt x="7960789" y="1425439"/>
                  <a:pt x="7960789" y="1425439"/>
                  <a:pt x="7550367" y="1863609"/>
                </a:cubicBezTo>
                <a:cubicBezTo>
                  <a:pt x="7572551" y="1919074"/>
                  <a:pt x="7583641" y="1968991"/>
                  <a:pt x="7594735" y="2024457"/>
                </a:cubicBezTo>
                <a:cubicBezTo>
                  <a:pt x="7594735" y="2024457"/>
                  <a:pt x="7594735" y="2024457"/>
                  <a:pt x="8171544" y="2207490"/>
                </a:cubicBezTo>
                <a:cubicBezTo>
                  <a:pt x="8171544" y="2207490"/>
                  <a:pt x="8171544" y="2207490"/>
                  <a:pt x="8171544" y="2712217"/>
                </a:cubicBezTo>
                <a:cubicBezTo>
                  <a:pt x="8171544" y="2712217"/>
                  <a:pt x="8171544" y="2712217"/>
                  <a:pt x="7605827" y="2889703"/>
                </a:cubicBezTo>
                <a:cubicBezTo>
                  <a:pt x="7600280" y="2945166"/>
                  <a:pt x="7594735" y="2995088"/>
                  <a:pt x="7578096" y="3045004"/>
                </a:cubicBezTo>
                <a:cubicBezTo>
                  <a:pt x="7578096" y="3045004"/>
                  <a:pt x="7578096" y="3045004"/>
                  <a:pt x="8016247" y="3522000"/>
                </a:cubicBezTo>
                <a:cubicBezTo>
                  <a:pt x="8016247" y="3522000"/>
                  <a:pt x="8016247" y="3522000"/>
                  <a:pt x="7766669" y="3954622"/>
                </a:cubicBezTo>
                <a:cubicBezTo>
                  <a:pt x="7766669" y="3954622"/>
                  <a:pt x="7766669" y="3954622"/>
                  <a:pt x="7151037" y="3815961"/>
                </a:cubicBezTo>
                <a:cubicBezTo>
                  <a:pt x="7117761" y="3849240"/>
                  <a:pt x="7084482" y="3888065"/>
                  <a:pt x="7045657" y="3926889"/>
                </a:cubicBezTo>
                <a:cubicBezTo>
                  <a:pt x="7045657" y="3926889"/>
                  <a:pt x="7045657" y="3926889"/>
                  <a:pt x="7189861" y="4553639"/>
                </a:cubicBezTo>
                <a:cubicBezTo>
                  <a:pt x="7189861" y="4553639"/>
                  <a:pt x="7189861" y="4553639"/>
                  <a:pt x="6751709" y="4808778"/>
                </a:cubicBezTo>
                <a:cubicBezTo>
                  <a:pt x="6751709" y="4808778"/>
                  <a:pt x="6751709" y="4808778"/>
                  <a:pt x="6291369" y="4387245"/>
                </a:cubicBezTo>
                <a:cubicBezTo>
                  <a:pt x="6241453" y="4403884"/>
                  <a:pt x="6197083" y="4431618"/>
                  <a:pt x="6147167" y="4442711"/>
                </a:cubicBezTo>
                <a:cubicBezTo>
                  <a:pt x="6147167" y="4442711"/>
                  <a:pt x="6147167" y="4442711"/>
                  <a:pt x="6043047" y="4784835"/>
                </a:cubicBezTo>
                <a:lnTo>
                  <a:pt x="6036244" y="4807187"/>
                </a:lnTo>
                <a:lnTo>
                  <a:pt x="6043739" y="4811511"/>
                </a:lnTo>
                <a:cubicBezTo>
                  <a:pt x="6086951" y="4836442"/>
                  <a:pt x="6144567" y="4869684"/>
                  <a:pt x="6221388" y="4914005"/>
                </a:cubicBezTo>
                <a:cubicBezTo>
                  <a:pt x="6221388" y="4914005"/>
                  <a:pt x="6221388" y="4914005"/>
                  <a:pt x="6126839" y="5331611"/>
                </a:cubicBezTo>
                <a:cubicBezTo>
                  <a:pt x="6158355" y="5355249"/>
                  <a:pt x="6185931" y="5382826"/>
                  <a:pt x="6213507" y="5410404"/>
                </a:cubicBezTo>
                <a:cubicBezTo>
                  <a:pt x="6213507" y="5410404"/>
                  <a:pt x="6213507" y="5410404"/>
                  <a:pt x="6638977" y="5315852"/>
                </a:cubicBezTo>
                <a:cubicBezTo>
                  <a:pt x="6638977" y="5315852"/>
                  <a:pt x="6638977" y="5315852"/>
                  <a:pt x="6816257" y="5627087"/>
                </a:cubicBezTo>
                <a:cubicBezTo>
                  <a:pt x="6816257" y="5627087"/>
                  <a:pt x="6816257" y="5627087"/>
                  <a:pt x="6524732" y="5938322"/>
                </a:cubicBezTo>
                <a:cubicBezTo>
                  <a:pt x="6540490" y="5977718"/>
                  <a:pt x="6548367" y="6013175"/>
                  <a:pt x="6556247" y="6052572"/>
                </a:cubicBezTo>
                <a:cubicBezTo>
                  <a:pt x="6556247" y="6052572"/>
                  <a:pt x="6556247" y="6052572"/>
                  <a:pt x="6965958" y="6182582"/>
                </a:cubicBezTo>
                <a:cubicBezTo>
                  <a:pt x="6965958" y="6182582"/>
                  <a:pt x="6965958" y="6182582"/>
                  <a:pt x="6965958" y="6541093"/>
                </a:cubicBezTo>
                <a:cubicBezTo>
                  <a:pt x="6965958" y="6541093"/>
                  <a:pt x="6965958" y="6541093"/>
                  <a:pt x="6564127" y="6667162"/>
                </a:cubicBezTo>
                <a:cubicBezTo>
                  <a:pt x="6560186" y="6706557"/>
                  <a:pt x="6556247" y="6742017"/>
                  <a:pt x="6544429" y="6777473"/>
                </a:cubicBezTo>
                <a:cubicBezTo>
                  <a:pt x="6544429" y="6777473"/>
                  <a:pt x="6544429" y="6777473"/>
                  <a:pt x="6855650" y="7116287"/>
                </a:cubicBezTo>
                <a:cubicBezTo>
                  <a:pt x="6855650" y="7116287"/>
                  <a:pt x="6855650" y="7116287"/>
                  <a:pt x="6678373" y="7423580"/>
                </a:cubicBezTo>
                <a:cubicBezTo>
                  <a:pt x="6678373" y="7423580"/>
                  <a:pt x="6678373" y="7423580"/>
                  <a:pt x="6241086" y="7325089"/>
                </a:cubicBezTo>
                <a:cubicBezTo>
                  <a:pt x="6217449" y="7348727"/>
                  <a:pt x="6193811" y="7376306"/>
                  <a:pt x="6166235" y="7403882"/>
                </a:cubicBezTo>
                <a:cubicBezTo>
                  <a:pt x="6166235" y="7403882"/>
                  <a:pt x="6166235" y="7403882"/>
                  <a:pt x="6268663" y="7849066"/>
                </a:cubicBezTo>
                <a:cubicBezTo>
                  <a:pt x="6268663" y="7849066"/>
                  <a:pt x="6268663" y="7849066"/>
                  <a:pt x="5957441" y="8030292"/>
                </a:cubicBezTo>
                <a:cubicBezTo>
                  <a:pt x="5957441" y="8030292"/>
                  <a:pt x="5957441" y="8030292"/>
                  <a:pt x="5630458" y="7730875"/>
                </a:cubicBezTo>
                <a:cubicBezTo>
                  <a:pt x="5595003" y="7742694"/>
                  <a:pt x="5563486" y="7762393"/>
                  <a:pt x="5528030" y="7770273"/>
                </a:cubicBezTo>
                <a:cubicBezTo>
                  <a:pt x="5528030" y="7770273"/>
                  <a:pt x="5528030" y="7770273"/>
                  <a:pt x="5390147" y="8223335"/>
                </a:cubicBezTo>
                <a:cubicBezTo>
                  <a:pt x="5390147" y="8223335"/>
                  <a:pt x="5390147" y="8223335"/>
                  <a:pt x="5031650" y="8223335"/>
                </a:cubicBezTo>
                <a:cubicBezTo>
                  <a:pt x="5031650" y="8223335"/>
                  <a:pt x="5031650" y="8223335"/>
                  <a:pt x="4901645" y="7778151"/>
                </a:cubicBezTo>
                <a:cubicBezTo>
                  <a:pt x="4866191" y="7770273"/>
                  <a:pt x="4826794" y="7746636"/>
                  <a:pt x="4791339" y="7734817"/>
                </a:cubicBezTo>
                <a:cubicBezTo>
                  <a:pt x="4791339" y="7734817"/>
                  <a:pt x="4791339" y="7734817"/>
                  <a:pt x="4468297" y="8030292"/>
                </a:cubicBezTo>
                <a:cubicBezTo>
                  <a:pt x="4468297" y="8030292"/>
                  <a:pt x="4468297" y="8030292"/>
                  <a:pt x="4161014" y="7853005"/>
                </a:cubicBezTo>
                <a:cubicBezTo>
                  <a:pt x="4161014" y="7853005"/>
                  <a:pt x="4161014" y="7853005"/>
                  <a:pt x="4255565" y="7435399"/>
                </a:cubicBezTo>
                <a:cubicBezTo>
                  <a:pt x="4224047" y="7407823"/>
                  <a:pt x="4196471" y="7380244"/>
                  <a:pt x="4168894" y="7352668"/>
                </a:cubicBezTo>
                <a:cubicBezTo>
                  <a:pt x="4168894" y="7352668"/>
                  <a:pt x="4168894" y="7352668"/>
                  <a:pt x="3743426" y="7447218"/>
                </a:cubicBezTo>
                <a:cubicBezTo>
                  <a:pt x="3743426" y="7447218"/>
                  <a:pt x="3743426" y="7447218"/>
                  <a:pt x="3562207" y="7139923"/>
                </a:cubicBezTo>
                <a:cubicBezTo>
                  <a:pt x="3562207" y="7139923"/>
                  <a:pt x="3562207" y="7139923"/>
                  <a:pt x="3849793" y="6824748"/>
                </a:cubicBezTo>
                <a:cubicBezTo>
                  <a:pt x="3837973" y="6789292"/>
                  <a:pt x="3822216" y="6749895"/>
                  <a:pt x="3814337" y="6714438"/>
                </a:cubicBezTo>
                <a:cubicBezTo>
                  <a:pt x="3814337" y="6714438"/>
                  <a:pt x="3814337" y="6714438"/>
                  <a:pt x="3388867" y="6580489"/>
                </a:cubicBezTo>
                <a:cubicBezTo>
                  <a:pt x="3388867" y="6580489"/>
                  <a:pt x="3388867" y="6580489"/>
                  <a:pt x="3388867" y="6225919"/>
                </a:cubicBezTo>
                <a:cubicBezTo>
                  <a:pt x="3388867" y="6225919"/>
                  <a:pt x="3388867" y="6225919"/>
                  <a:pt x="3802520" y="6095909"/>
                </a:cubicBezTo>
                <a:cubicBezTo>
                  <a:pt x="3810397" y="6056513"/>
                  <a:pt x="3830097" y="6017114"/>
                  <a:pt x="3841912" y="5977718"/>
                </a:cubicBezTo>
                <a:cubicBezTo>
                  <a:pt x="3841912" y="5977718"/>
                  <a:pt x="3841912" y="5977718"/>
                  <a:pt x="3654532" y="5771855"/>
                </a:cubicBezTo>
                <a:lnTo>
                  <a:pt x="3619061" y="5732887"/>
                </a:lnTo>
                <a:lnTo>
                  <a:pt x="3569546" y="5721734"/>
                </a:lnTo>
                <a:cubicBezTo>
                  <a:pt x="3498852" y="5705812"/>
                  <a:pt x="3404594" y="5684581"/>
                  <a:pt x="3278918" y="5656275"/>
                </a:cubicBezTo>
                <a:cubicBezTo>
                  <a:pt x="3251746" y="5683449"/>
                  <a:pt x="3224571" y="5715152"/>
                  <a:pt x="3192869" y="5746855"/>
                </a:cubicBezTo>
                <a:cubicBezTo>
                  <a:pt x="3192869" y="5746855"/>
                  <a:pt x="3192869" y="5746855"/>
                  <a:pt x="3310620" y="6258640"/>
                </a:cubicBezTo>
                <a:cubicBezTo>
                  <a:pt x="3310620" y="6258640"/>
                  <a:pt x="3310620" y="6258640"/>
                  <a:pt x="2952839" y="6466977"/>
                </a:cubicBezTo>
                <a:cubicBezTo>
                  <a:pt x="2952839" y="6466977"/>
                  <a:pt x="2952839" y="6466977"/>
                  <a:pt x="2576939" y="6122768"/>
                </a:cubicBezTo>
                <a:cubicBezTo>
                  <a:pt x="2536180" y="6136354"/>
                  <a:pt x="2499948" y="6159001"/>
                  <a:pt x="2459188" y="6168060"/>
                </a:cubicBezTo>
                <a:cubicBezTo>
                  <a:pt x="2459188" y="6168060"/>
                  <a:pt x="2459188" y="6168060"/>
                  <a:pt x="2300677" y="6688901"/>
                </a:cubicBezTo>
                <a:cubicBezTo>
                  <a:pt x="2300677" y="6688901"/>
                  <a:pt x="2300677" y="6688901"/>
                  <a:pt x="1888547" y="6688901"/>
                </a:cubicBezTo>
                <a:cubicBezTo>
                  <a:pt x="1888547" y="6688901"/>
                  <a:pt x="1888547" y="6688901"/>
                  <a:pt x="1739094" y="6177115"/>
                </a:cubicBezTo>
                <a:cubicBezTo>
                  <a:pt x="1698335" y="6168060"/>
                  <a:pt x="1653046" y="6140886"/>
                  <a:pt x="1612286" y="6127298"/>
                </a:cubicBezTo>
                <a:cubicBezTo>
                  <a:pt x="1612286" y="6127298"/>
                  <a:pt x="1612286" y="6127298"/>
                  <a:pt x="1240916" y="6466977"/>
                </a:cubicBezTo>
                <a:cubicBezTo>
                  <a:pt x="1240916" y="6466977"/>
                  <a:pt x="1240916" y="6466977"/>
                  <a:pt x="887662" y="6263168"/>
                </a:cubicBezTo>
                <a:cubicBezTo>
                  <a:pt x="887662" y="6263168"/>
                  <a:pt x="887662" y="6263168"/>
                  <a:pt x="996357" y="5783089"/>
                </a:cubicBezTo>
                <a:cubicBezTo>
                  <a:pt x="960126" y="5751386"/>
                  <a:pt x="928423" y="5719681"/>
                  <a:pt x="896721" y="5687978"/>
                </a:cubicBezTo>
                <a:cubicBezTo>
                  <a:pt x="896721" y="5687978"/>
                  <a:pt x="896721" y="5687978"/>
                  <a:pt x="407602" y="5796675"/>
                </a:cubicBezTo>
                <a:cubicBezTo>
                  <a:pt x="407602" y="5796675"/>
                  <a:pt x="407602" y="5796675"/>
                  <a:pt x="199272" y="5443407"/>
                </a:cubicBezTo>
                <a:cubicBezTo>
                  <a:pt x="199272" y="5443407"/>
                  <a:pt x="199272" y="5443407"/>
                  <a:pt x="529881" y="5081082"/>
                </a:cubicBezTo>
                <a:cubicBezTo>
                  <a:pt x="516294" y="5040321"/>
                  <a:pt x="498178" y="4995030"/>
                  <a:pt x="489121" y="4954268"/>
                </a:cubicBezTo>
                <a:cubicBezTo>
                  <a:pt x="489121" y="4954268"/>
                  <a:pt x="489121" y="4954268"/>
                  <a:pt x="0" y="4800281"/>
                </a:cubicBezTo>
                <a:cubicBezTo>
                  <a:pt x="0" y="4800281"/>
                  <a:pt x="0" y="4800281"/>
                  <a:pt x="0" y="4392666"/>
                </a:cubicBezTo>
                <a:cubicBezTo>
                  <a:pt x="0" y="4392666"/>
                  <a:pt x="0" y="4392666"/>
                  <a:pt x="475536" y="4243206"/>
                </a:cubicBezTo>
                <a:cubicBezTo>
                  <a:pt x="484592" y="4197915"/>
                  <a:pt x="507238" y="4152622"/>
                  <a:pt x="520822" y="4107333"/>
                </a:cubicBezTo>
                <a:cubicBezTo>
                  <a:pt x="520822" y="4107333"/>
                  <a:pt x="520822" y="4107333"/>
                  <a:pt x="199272" y="3754067"/>
                </a:cubicBezTo>
                <a:cubicBezTo>
                  <a:pt x="199272" y="3754067"/>
                  <a:pt x="199272" y="3754067"/>
                  <a:pt x="403070" y="3400799"/>
                </a:cubicBezTo>
                <a:cubicBezTo>
                  <a:pt x="403070" y="3400799"/>
                  <a:pt x="403070" y="3400799"/>
                  <a:pt x="860491" y="3500439"/>
                </a:cubicBezTo>
                <a:cubicBezTo>
                  <a:pt x="892193" y="3464207"/>
                  <a:pt x="923896" y="3427973"/>
                  <a:pt x="960126" y="3396270"/>
                </a:cubicBezTo>
                <a:cubicBezTo>
                  <a:pt x="960126" y="3396270"/>
                  <a:pt x="960126" y="3396270"/>
                  <a:pt x="860491" y="2929775"/>
                </a:cubicBezTo>
                <a:cubicBezTo>
                  <a:pt x="860491" y="2929775"/>
                  <a:pt x="860491" y="2929775"/>
                  <a:pt x="1213745" y="2721439"/>
                </a:cubicBezTo>
                <a:cubicBezTo>
                  <a:pt x="1213745" y="2721439"/>
                  <a:pt x="1213745" y="2721439"/>
                  <a:pt x="1557939" y="3033944"/>
                </a:cubicBezTo>
                <a:cubicBezTo>
                  <a:pt x="1603228" y="3020357"/>
                  <a:pt x="1653046" y="3006770"/>
                  <a:pt x="1698335" y="2993183"/>
                </a:cubicBezTo>
                <a:cubicBezTo>
                  <a:pt x="1698335" y="2993183"/>
                  <a:pt x="1698335" y="2993183"/>
                  <a:pt x="1843259" y="2540275"/>
                </a:cubicBezTo>
                <a:cubicBezTo>
                  <a:pt x="1843259" y="2540275"/>
                  <a:pt x="1843259" y="2540275"/>
                  <a:pt x="2255388" y="2540275"/>
                </a:cubicBezTo>
                <a:cubicBezTo>
                  <a:pt x="2255388" y="2540275"/>
                  <a:pt x="2255388" y="2540275"/>
                  <a:pt x="2395783" y="2984124"/>
                </a:cubicBezTo>
                <a:cubicBezTo>
                  <a:pt x="2441073" y="2993183"/>
                  <a:pt x="2486363" y="3006770"/>
                  <a:pt x="2531650" y="3020357"/>
                </a:cubicBezTo>
                <a:cubicBezTo>
                  <a:pt x="2531650" y="3020357"/>
                  <a:pt x="2531650" y="3020357"/>
                  <a:pt x="2903020" y="2680676"/>
                </a:cubicBezTo>
                <a:cubicBezTo>
                  <a:pt x="2903020" y="2680676"/>
                  <a:pt x="2903020" y="2680676"/>
                  <a:pt x="3256273" y="2884486"/>
                </a:cubicBezTo>
                <a:cubicBezTo>
                  <a:pt x="3256273" y="2884486"/>
                  <a:pt x="3256273" y="2884486"/>
                  <a:pt x="3147580" y="3364567"/>
                </a:cubicBezTo>
                <a:cubicBezTo>
                  <a:pt x="3183812" y="3391741"/>
                  <a:pt x="3215512" y="3423444"/>
                  <a:pt x="3247214" y="3455147"/>
                </a:cubicBezTo>
                <a:cubicBezTo>
                  <a:pt x="3247214" y="3455147"/>
                  <a:pt x="3247214" y="3455147"/>
                  <a:pt x="3509568" y="3396844"/>
                </a:cubicBezTo>
                <a:lnTo>
                  <a:pt x="3527870" y="3392777"/>
                </a:lnTo>
                <a:lnTo>
                  <a:pt x="3550402" y="3368084"/>
                </a:lnTo>
                <a:cubicBezTo>
                  <a:pt x="3607337" y="3305686"/>
                  <a:pt x="3683250" y="3222489"/>
                  <a:pt x="3784469" y="3111561"/>
                </a:cubicBezTo>
                <a:cubicBezTo>
                  <a:pt x="3767831" y="3061642"/>
                  <a:pt x="3745645" y="3006178"/>
                  <a:pt x="3734554" y="2956260"/>
                </a:cubicBezTo>
                <a:cubicBezTo>
                  <a:pt x="3734554" y="2956260"/>
                  <a:pt x="3734554" y="2956260"/>
                  <a:pt x="3135559" y="2767681"/>
                </a:cubicBezTo>
                <a:cubicBezTo>
                  <a:pt x="3135559" y="2767681"/>
                  <a:pt x="3135559" y="2767681"/>
                  <a:pt x="3135559" y="2268502"/>
                </a:cubicBezTo>
                <a:cubicBezTo>
                  <a:pt x="3135559" y="2268502"/>
                  <a:pt x="3135559" y="2268502"/>
                  <a:pt x="3717917" y="2085469"/>
                </a:cubicBezTo>
                <a:cubicBezTo>
                  <a:pt x="3729007" y="2030004"/>
                  <a:pt x="3756740" y="1974537"/>
                  <a:pt x="3773375" y="1919074"/>
                </a:cubicBezTo>
                <a:cubicBezTo>
                  <a:pt x="3773375" y="1919074"/>
                  <a:pt x="3773375" y="1919074"/>
                  <a:pt x="3379595" y="1486452"/>
                </a:cubicBezTo>
                <a:cubicBezTo>
                  <a:pt x="3379595" y="1486452"/>
                  <a:pt x="3379595" y="1486452"/>
                  <a:pt x="3629174" y="1053828"/>
                </a:cubicBezTo>
                <a:cubicBezTo>
                  <a:pt x="3629174" y="1053828"/>
                  <a:pt x="3629174" y="1053828"/>
                  <a:pt x="4189347" y="1175850"/>
                </a:cubicBezTo>
                <a:cubicBezTo>
                  <a:pt x="4228170" y="1131479"/>
                  <a:pt x="4266993" y="1087106"/>
                  <a:pt x="4311363" y="1048280"/>
                </a:cubicBezTo>
                <a:cubicBezTo>
                  <a:pt x="4311363" y="1048280"/>
                  <a:pt x="4311363" y="1048280"/>
                  <a:pt x="4189347" y="476995"/>
                </a:cubicBezTo>
                <a:cubicBezTo>
                  <a:pt x="4189347" y="476995"/>
                  <a:pt x="4189347" y="476995"/>
                  <a:pt x="4621953" y="221860"/>
                </a:cubicBezTo>
                <a:cubicBezTo>
                  <a:pt x="4621953" y="221860"/>
                  <a:pt x="4621953" y="221860"/>
                  <a:pt x="5043466" y="604564"/>
                </a:cubicBezTo>
                <a:cubicBezTo>
                  <a:pt x="5098928" y="587925"/>
                  <a:pt x="5159935" y="571285"/>
                  <a:pt x="5215399" y="554647"/>
                </a:cubicBezTo>
                <a:cubicBezTo>
                  <a:pt x="5215399" y="554647"/>
                  <a:pt x="5215399" y="554647"/>
                  <a:pt x="539287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208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CD7E94-08BD-4616-8DDD-E24BFE54E51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A5357-85DF-4CFE-887B-9962FCD7B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6234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5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3AF68D9-3C4D-47D7-A00F-850C97395509}"/>
              </a:ext>
            </a:extLst>
          </p:cNvPr>
          <p:cNvSpPr/>
          <p:nvPr userDrawn="1"/>
        </p:nvSpPr>
        <p:spPr>
          <a:xfrm>
            <a:off x="-1" y="0"/>
            <a:ext cx="3398293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0" dist="1041400" sx="65000" sy="65000" algn="l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0BDA176-8794-4E15-B74C-071477B3EDFD}"/>
              </a:ext>
            </a:extLst>
          </p:cNvPr>
          <p:cNvSpPr/>
          <p:nvPr userDrawn="1"/>
        </p:nvSpPr>
        <p:spPr>
          <a:xfrm>
            <a:off x="5882185" y="37809"/>
            <a:ext cx="6309815" cy="22791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CAB152C-19EE-4AAE-8DD8-6685676EF365}"/>
              </a:ext>
            </a:extLst>
          </p:cNvPr>
          <p:cNvSpPr/>
          <p:nvPr userDrawn="1"/>
        </p:nvSpPr>
        <p:spPr>
          <a:xfrm>
            <a:off x="3642145" y="1345557"/>
            <a:ext cx="3901947" cy="1711058"/>
          </a:xfrm>
          <a:prstGeom prst="roundRect">
            <a:avLst>
              <a:gd name="adj" fmla="val 3024"/>
            </a:avLst>
          </a:prstGeom>
          <a:solidFill>
            <a:schemeClr val="bg1"/>
          </a:solidFill>
          <a:ln>
            <a:noFill/>
          </a:ln>
          <a:effectLst>
            <a:outerShdw blurRad="1270000" dist="711200" dir="5400000" sx="59000" sy="59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2E87DE0-B562-4010-8859-A6B823B9594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642146" y="1345557"/>
            <a:ext cx="1711058" cy="171105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1911C2C-D3F0-439F-B0A6-C5891E078923}"/>
              </a:ext>
            </a:extLst>
          </p:cNvPr>
          <p:cNvSpPr/>
          <p:nvPr userDrawn="1"/>
        </p:nvSpPr>
        <p:spPr>
          <a:xfrm>
            <a:off x="7790481" y="1345557"/>
            <a:ext cx="3901947" cy="1711058"/>
          </a:xfrm>
          <a:prstGeom prst="roundRect">
            <a:avLst>
              <a:gd name="adj" fmla="val 3024"/>
            </a:avLst>
          </a:prstGeom>
          <a:solidFill>
            <a:schemeClr val="bg1"/>
          </a:solidFill>
          <a:ln>
            <a:noFill/>
          </a:ln>
          <a:effectLst>
            <a:outerShdw blurRad="1270000" dist="711200" dir="5400000" sx="59000" sy="59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3F79DC09-EB87-4E9F-9D84-86AEF7A205D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790482" y="1345557"/>
            <a:ext cx="1711058" cy="171105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E0D91A1-C776-4008-A0DB-0A709ACCD21C}"/>
              </a:ext>
            </a:extLst>
          </p:cNvPr>
          <p:cNvSpPr/>
          <p:nvPr userDrawn="1"/>
        </p:nvSpPr>
        <p:spPr>
          <a:xfrm>
            <a:off x="3642145" y="3724870"/>
            <a:ext cx="3901947" cy="1711058"/>
          </a:xfrm>
          <a:prstGeom prst="roundRect">
            <a:avLst>
              <a:gd name="adj" fmla="val 3024"/>
            </a:avLst>
          </a:prstGeom>
          <a:solidFill>
            <a:schemeClr val="bg1"/>
          </a:solidFill>
          <a:ln>
            <a:noFill/>
          </a:ln>
          <a:effectLst>
            <a:outerShdw blurRad="1270000" dist="711200" dir="5400000" sx="59000" sy="59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09DB8428-ABAF-4D32-8551-DBC47983C0A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642146" y="3724870"/>
            <a:ext cx="1711058" cy="171105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04CE12B-075A-4132-B4A4-610BD0E1C56E}"/>
              </a:ext>
            </a:extLst>
          </p:cNvPr>
          <p:cNvSpPr/>
          <p:nvPr userDrawn="1"/>
        </p:nvSpPr>
        <p:spPr>
          <a:xfrm>
            <a:off x="7790481" y="3724870"/>
            <a:ext cx="3901947" cy="1711058"/>
          </a:xfrm>
          <a:prstGeom prst="roundRect">
            <a:avLst>
              <a:gd name="adj" fmla="val 3024"/>
            </a:avLst>
          </a:prstGeom>
          <a:solidFill>
            <a:schemeClr val="bg1"/>
          </a:solidFill>
          <a:ln>
            <a:noFill/>
          </a:ln>
          <a:effectLst>
            <a:outerShdw blurRad="1270000" dist="711200" dir="5400000" sx="59000" sy="59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FCB2E215-3DA3-4F02-A370-E7FF2FAA550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90482" y="3724870"/>
            <a:ext cx="1711058" cy="1711058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8981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ED5C4306-5D27-4DE9-B0C5-793E2CC1326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838200" y="854832"/>
            <a:ext cx="5152934" cy="5241168"/>
          </a:xfrm>
          <a:prstGeom prst="roundRect">
            <a:avLst>
              <a:gd name="adj" fmla="val 10000"/>
            </a:avLst>
          </a:prstGeom>
          <a:solidFill>
            <a:schemeClr val="bg1">
              <a:lumMod val="85000"/>
            </a:schemeClr>
          </a:solidFill>
          <a:effectLst>
            <a:outerShdw blurRad="1270000" dist="2171700" sx="63000" sy="63000" algn="l" rotWithShape="0">
              <a:prstClr val="black">
                <a:alpha val="23000"/>
              </a:prstClr>
            </a:outerShdw>
          </a:effectLst>
        </p:spPr>
        <p:txBody>
          <a:bodyPr/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bg1"/>
                </a:solidFill>
              </a:defRPr>
            </a:lvl1pPr>
          </a:lstStyle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7967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F388324-2DBE-4D21-8283-7F2273C033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165772" cy="6858000"/>
          </a:xfrm>
          <a:custGeom>
            <a:avLst/>
            <a:gdLst>
              <a:gd name="connsiteX0" fmla="*/ 0 w 9165772"/>
              <a:gd name="connsiteY0" fmla="*/ 0 h 6858000"/>
              <a:gd name="connsiteX1" fmla="*/ 2307772 w 9165772"/>
              <a:gd name="connsiteY1" fmla="*/ 0 h 6858000"/>
              <a:gd name="connsiteX2" fmla="*/ 9165772 w 9165772"/>
              <a:gd name="connsiteY2" fmla="*/ 0 h 6858000"/>
              <a:gd name="connsiteX3" fmla="*/ 2307772 w 9165772"/>
              <a:gd name="connsiteY3" fmla="*/ 6858000 h 6858000"/>
              <a:gd name="connsiteX4" fmla="*/ 0 w 916577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5772" h="6858000">
                <a:moveTo>
                  <a:pt x="0" y="0"/>
                </a:moveTo>
                <a:lnTo>
                  <a:pt x="2307772" y="0"/>
                </a:lnTo>
                <a:lnTo>
                  <a:pt x="9165772" y="0"/>
                </a:lnTo>
                <a:lnTo>
                  <a:pt x="230777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7104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1866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82475" cy="6091238"/>
          </a:xfrm>
          <a:custGeom>
            <a:avLst/>
            <a:gdLst>
              <a:gd name="connsiteX0" fmla="*/ 0 w 12182475"/>
              <a:gd name="connsiteY0" fmla="*/ 0 h 6091238"/>
              <a:gd name="connsiteX1" fmla="*/ 12182475 w 12182475"/>
              <a:gd name="connsiteY1" fmla="*/ 0 h 6091238"/>
              <a:gd name="connsiteX2" fmla="*/ 6091239 w 12182475"/>
              <a:gd name="connsiteY2" fmla="*/ 6091238 h 60912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82475" h="6091238">
                <a:moveTo>
                  <a:pt x="0" y="0"/>
                </a:moveTo>
                <a:lnTo>
                  <a:pt x="12182475" y="0"/>
                </a:lnTo>
                <a:lnTo>
                  <a:pt x="6091239" y="609123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75868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10331451" y="1612901"/>
            <a:ext cx="4079816" cy="1524000"/>
          </a:xfrm>
          <a:custGeom>
            <a:avLst/>
            <a:gdLst>
              <a:gd name="connsiteX0" fmla="*/ 1525478 w 4079816"/>
              <a:gd name="connsiteY0" fmla="*/ 0 h 1524000"/>
              <a:gd name="connsiteX1" fmla="*/ 4079816 w 4079816"/>
              <a:gd name="connsiteY1" fmla="*/ 0 h 1524000"/>
              <a:gd name="connsiteX2" fmla="*/ 2554338 w 4079816"/>
              <a:gd name="connsiteY2" fmla="*/ 1524000 h 1524000"/>
              <a:gd name="connsiteX3" fmla="*/ 0 w 4079816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9816" h="1524000">
                <a:moveTo>
                  <a:pt x="1525478" y="0"/>
                </a:moveTo>
                <a:lnTo>
                  <a:pt x="4079816" y="0"/>
                </a:lnTo>
                <a:lnTo>
                  <a:pt x="2554338" y="1524000"/>
                </a:lnTo>
                <a:lnTo>
                  <a:pt x="0" y="152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1"/>
          </p:nvPr>
        </p:nvSpPr>
        <p:spPr>
          <a:xfrm>
            <a:off x="8718551" y="3225801"/>
            <a:ext cx="4079816" cy="1524000"/>
          </a:xfrm>
          <a:custGeom>
            <a:avLst/>
            <a:gdLst>
              <a:gd name="connsiteX0" fmla="*/ 1525478 w 4079816"/>
              <a:gd name="connsiteY0" fmla="*/ 0 h 1524000"/>
              <a:gd name="connsiteX1" fmla="*/ 4079816 w 4079816"/>
              <a:gd name="connsiteY1" fmla="*/ 0 h 1524000"/>
              <a:gd name="connsiteX2" fmla="*/ 2554338 w 4079816"/>
              <a:gd name="connsiteY2" fmla="*/ 1524000 h 1524000"/>
              <a:gd name="connsiteX3" fmla="*/ 0 w 4079816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9816" h="1524000">
                <a:moveTo>
                  <a:pt x="1525478" y="0"/>
                </a:moveTo>
                <a:lnTo>
                  <a:pt x="4079816" y="0"/>
                </a:lnTo>
                <a:lnTo>
                  <a:pt x="2554338" y="1524000"/>
                </a:lnTo>
                <a:lnTo>
                  <a:pt x="0" y="152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2"/>
          </p:nvPr>
        </p:nvSpPr>
        <p:spPr>
          <a:xfrm>
            <a:off x="7118351" y="4838701"/>
            <a:ext cx="4079816" cy="1524000"/>
          </a:xfrm>
          <a:custGeom>
            <a:avLst/>
            <a:gdLst>
              <a:gd name="connsiteX0" fmla="*/ 1525478 w 4079816"/>
              <a:gd name="connsiteY0" fmla="*/ 0 h 1524000"/>
              <a:gd name="connsiteX1" fmla="*/ 4079816 w 4079816"/>
              <a:gd name="connsiteY1" fmla="*/ 0 h 1524000"/>
              <a:gd name="connsiteX2" fmla="*/ 2554338 w 4079816"/>
              <a:gd name="connsiteY2" fmla="*/ 1524000 h 1524000"/>
              <a:gd name="connsiteX3" fmla="*/ 0 w 4079816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9816" h="1524000">
                <a:moveTo>
                  <a:pt x="1525478" y="0"/>
                </a:moveTo>
                <a:lnTo>
                  <a:pt x="4079816" y="0"/>
                </a:lnTo>
                <a:lnTo>
                  <a:pt x="2554338" y="1524000"/>
                </a:lnTo>
                <a:lnTo>
                  <a:pt x="0" y="152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3"/>
          </p:nvPr>
        </p:nvSpPr>
        <p:spPr>
          <a:xfrm>
            <a:off x="7118351" y="2108201"/>
            <a:ext cx="4079816" cy="1524000"/>
          </a:xfrm>
          <a:custGeom>
            <a:avLst/>
            <a:gdLst>
              <a:gd name="connsiteX0" fmla="*/ 1525478 w 4079816"/>
              <a:gd name="connsiteY0" fmla="*/ 0 h 1524000"/>
              <a:gd name="connsiteX1" fmla="*/ 4079816 w 4079816"/>
              <a:gd name="connsiteY1" fmla="*/ 0 h 1524000"/>
              <a:gd name="connsiteX2" fmla="*/ 2554338 w 4079816"/>
              <a:gd name="connsiteY2" fmla="*/ 1524000 h 1524000"/>
              <a:gd name="connsiteX3" fmla="*/ 0 w 4079816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9816" h="1524000">
                <a:moveTo>
                  <a:pt x="1525478" y="0"/>
                </a:moveTo>
                <a:lnTo>
                  <a:pt x="4079816" y="0"/>
                </a:lnTo>
                <a:lnTo>
                  <a:pt x="2554338" y="1524000"/>
                </a:lnTo>
                <a:lnTo>
                  <a:pt x="0" y="152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4"/>
          </p:nvPr>
        </p:nvSpPr>
        <p:spPr>
          <a:xfrm>
            <a:off x="5556251" y="3721101"/>
            <a:ext cx="4079816" cy="1524000"/>
          </a:xfrm>
          <a:custGeom>
            <a:avLst/>
            <a:gdLst>
              <a:gd name="connsiteX0" fmla="*/ 1525478 w 4079816"/>
              <a:gd name="connsiteY0" fmla="*/ 0 h 1524000"/>
              <a:gd name="connsiteX1" fmla="*/ 4079816 w 4079816"/>
              <a:gd name="connsiteY1" fmla="*/ 0 h 1524000"/>
              <a:gd name="connsiteX2" fmla="*/ 2554338 w 4079816"/>
              <a:gd name="connsiteY2" fmla="*/ 1524000 h 1524000"/>
              <a:gd name="connsiteX3" fmla="*/ 0 w 4079816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9816" h="1524000">
                <a:moveTo>
                  <a:pt x="1525478" y="0"/>
                </a:moveTo>
                <a:lnTo>
                  <a:pt x="4079816" y="0"/>
                </a:lnTo>
                <a:lnTo>
                  <a:pt x="2554338" y="1524000"/>
                </a:lnTo>
                <a:lnTo>
                  <a:pt x="0" y="152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 dirty="0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5"/>
          </p:nvPr>
        </p:nvSpPr>
        <p:spPr>
          <a:xfrm>
            <a:off x="3956051" y="5334001"/>
            <a:ext cx="4079816" cy="1524000"/>
          </a:xfrm>
          <a:custGeom>
            <a:avLst/>
            <a:gdLst>
              <a:gd name="connsiteX0" fmla="*/ 1525478 w 4079816"/>
              <a:gd name="connsiteY0" fmla="*/ 0 h 1524000"/>
              <a:gd name="connsiteX1" fmla="*/ 4079816 w 4079816"/>
              <a:gd name="connsiteY1" fmla="*/ 0 h 1524000"/>
              <a:gd name="connsiteX2" fmla="*/ 2554338 w 4079816"/>
              <a:gd name="connsiteY2" fmla="*/ 1524000 h 1524000"/>
              <a:gd name="connsiteX3" fmla="*/ 0 w 4079816"/>
              <a:gd name="connsiteY3" fmla="*/ 152400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79816" h="1524000">
                <a:moveTo>
                  <a:pt x="1525478" y="0"/>
                </a:moveTo>
                <a:lnTo>
                  <a:pt x="4079816" y="0"/>
                </a:lnTo>
                <a:lnTo>
                  <a:pt x="2554338" y="1524000"/>
                </a:lnTo>
                <a:lnTo>
                  <a:pt x="0" y="1524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374444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CD7E94-08BD-4616-8DDD-E24BFE54E51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A5357-85DF-4CFE-887B-9962FCD7B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838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CD7E94-08BD-4616-8DDD-E24BFE54E51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A5357-85DF-4CFE-887B-9962FCD7B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213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CD7E94-08BD-4616-8DDD-E24BFE54E51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A5357-85DF-4CFE-887B-9962FCD7B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535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CD7E94-08BD-4616-8DDD-E24BFE54E51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A5357-85DF-4CFE-887B-9962FCD7B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708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CD7E94-08BD-4616-8DDD-E24BFE54E51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A5357-85DF-4CFE-887B-9962FCD7B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58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CD7E94-08BD-4616-8DDD-E24BFE54E51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A5357-85DF-4CFE-887B-9962FCD7B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75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0CD7E94-08BD-4616-8DDD-E24BFE54E51E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A5357-85DF-4CFE-887B-9962FCD7B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155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8A5357-85DF-4CFE-887B-9962FCD7BD8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extBox 6"/>
          <p:cNvSpPr txBox="1"/>
          <p:nvPr userDrawn="1"/>
        </p:nvSpPr>
        <p:spPr>
          <a:xfrm>
            <a:off x="9435606" y="6412344"/>
            <a:ext cx="2614612" cy="25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051" b="1" spc="0" dirty="0" smtClean="0">
                <a:solidFill>
                  <a:srgbClr val="188E78"/>
                </a:solidFill>
                <a:latin typeface="+mn-lt"/>
              </a:rPr>
              <a:t>Национальный фонд подготовки кадров</a:t>
            </a:r>
            <a:endParaRPr lang="id-ID" sz="1051" spc="0" dirty="0">
              <a:solidFill>
                <a:srgbClr val="188E78"/>
              </a:solidFill>
              <a:latin typeface="+mn-lt"/>
            </a:endParaRPr>
          </a:p>
        </p:txBody>
      </p:sp>
      <p:cxnSp>
        <p:nvCxnSpPr>
          <p:cNvPr id="8" name="Straight Connector 8"/>
          <p:cNvCxnSpPr/>
          <p:nvPr userDrawn="1"/>
        </p:nvCxnSpPr>
        <p:spPr>
          <a:xfrm>
            <a:off x="503339" y="6357256"/>
            <a:ext cx="11442584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 userDrawn="1"/>
        </p:nvSpPr>
        <p:spPr>
          <a:xfrm>
            <a:off x="412751" y="6343650"/>
            <a:ext cx="28924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d-ID" sz="1600" b="1" kern="0" spc="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201</a:t>
            </a:r>
            <a:r>
              <a:rPr lang="ru-RU" sz="1600" b="1" kern="0" spc="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7  </a:t>
            </a:r>
            <a:r>
              <a:rPr lang="ru-RU" sz="1200" b="1" kern="0" spc="0" baseline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Опорные вузы </a:t>
            </a:r>
            <a:r>
              <a:rPr lang="ru-RU" sz="1200" b="1" kern="0" spc="0" baseline="0" dirty="0" smtClean="0">
                <a:solidFill>
                  <a:schemeClr val="bg1">
                    <a:lumMod val="75000"/>
                  </a:schemeClr>
                </a:solidFill>
                <a:latin typeface="+mn-lt"/>
              </a:rPr>
              <a:t>России</a:t>
            </a:r>
            <a:endParaRPr lang="id-ID" sz="1200" b="1" kern="0" spc="0" baseline="0" dirty="0">
              <a:solidFill>
                <a:schemeClr val="bg1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68612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4" r:id="rId13"/>
    <p:sldLayoutId id="2147483667" r:id="rId14"/>
    <p:sldLayoutId id="2147483668" r:id="rId15"/>
    <p:sldLayoutId id="2147483669" r:id="rId16"/>
    <p:sldLayoutId id="2147483671" r:id="rId17"/>
    <p:sldLayoutId id="2147483673" r:id="rId18"/>
    <p:sldLayoutId id="2147483675" r:id="rId19"/>
    <p:sldLayoutId id="2147483676" r:id="rId20"/>
    <p:sldLayoutId id="2147483682" r:id="rId21"/>
    <p:sldLayoutId id="2147483683" r:id="rId22"/>
    <p:sldLayoutId id="2147483688" r:id="rId23"/>
    <p:sldLayoutId id="2147483689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" Type="http://schemas.openxmlformats.org/officeDocument/2006/relationships/image" Target="../media/image1.jpeg"/><Relationship Id="rId16" Type="http://schemas.openxmlformats.org/officeDocument/2006/relationships/image" Target="../media/image15.jpg"/><Relationship Id="rId20" Type="http://schemas.openxmlformats.org/officeDocument/2006/relationships/image" Target="../media/image19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5.jpeg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" name="Group 115"/>
          <p:cNvGrpSpPr/>
          <p:nvPr/>
        </p:nvGrpSpPr>
        <p:grpSpPr>
          <a:xfrm>
            <a:off x="2727778" y="1716341"/>
            <a:ext cx="3843277" cy="1275059"/>
            <a:chOff x="2727778" y="1716341"/>
            <a:chExt cx="3843277" cy="1275059"/>
          </a:xfrm>
        </p:grpSpPr>
        <p:sp>
          <p:nvSpPr>
            <p:cNvPr id="113" name="TextBox 112"/>
            <p:cNvSpPr txBox="1"/>
            <p:nvPr/>
          </p:nvSpPr>
          <p:spPr>
            <a:xfrm>
              <a:off x="3501029" y="1716341"/>
              <a:ext cx="3070026" cy="1202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+mn-ea"/>
                  <a:cs typeface="+mn-cs"/>
                </a:rPr>
                <a:t>2017</a:t>
              </a:r>
              <a:endParaRPr kumimoji="0" lang="id-ID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sp>
          <p:nvSpPr>
            <p:cNvPr id="114" name="TextBox 113"/>
            <p:cNvSpPr txBox="1"/>
            <p:nvPr/>
          </p:nvSpPr>
          <p:spPr>
            <a:xfrm>
              <a:off x="2727778" y="2345069"/>
              <a:ext cx="384327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3600" b="0" i="0" u="none" strike="noStrike" kern="1200" cap="none" spc="0" normalizeH="0" baseline="0" noProof="0" dirty="0">
                <a:ln>
                  <a:noFill/>
                </a:ln>
                <a:solidFill>
                  <a:srgbClr val="C0C0C0"/>
                </a:solidFill>
                <a:effectLst/>
                <a:uLnTx/>
                <a:uFillTx/>
                <a:latin typeface="Aller" panose="02000503030000020004" pitchFamily="2" charset="0"/>
                <a:ea typeface="+mn-ea"/>
                <a:cs typeface="+mn-cs"/>
              </a:endParaRPr>
            </a:p>
          </p:txBody>
        </p:sp>
      </p:grpSp>
      <p:pic>
        <p:nvPicPr>
          <p:cNvPr id="2" name="Рисунок 1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5" b="3295"/>
          <a:stretch>
            <a:fillRect/>
          </a:stretch>
        </p:blipFill>
        <p:spPr/>
      </p:pic>
      <p:pic>
        <p:nvPicPr>
          <p:cNvPr id="4" name="Рисунок 3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72" b="18972"/>
          <a:stretch>
            <a:fillRect/>
          </a:stretch>
        </p:blipFill>
        <p:spPr/>
      </p:pic>
      <p:pic>
        <p:nvPicPr>
          <p:cNvPr id="6" name="Рисунок 5"/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72" b="18972"/>
          <a:stretch>
            <a:fillRect/>
          </a:stretch>
        </p:blipFill>
        <p:spPr/>
      </p:pic>
      <p:pic>
        <p:nvPicPr>
          <p:cNvPr id="8" name="Рисунок 7"/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72" b="18972"/>
          <a:stretch>
            <a:fillRect/>
          </a:stretch>
        </p:blipFill>
        <p:spPr/>
      </p:pic>
      <p:pic>
        <p:nvPicPr>
          <p:cNvPr id="24" name="Рисунок 23"/>
          <p:cNvPicPr>
            <a:picLocks noGrp="1" noChangeAspect="1"/>
          </p:cNvPicPr>
          <p:nvPr>
            <p:ph type="pic" sz="quarter" idx="1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30" b="8630"/>
          <a:stretch>
            <a:fillRect/>
          </a:stretch>
        </p:blipFill>
        <p:spPr/>
      </p:pic>
      <p:pic>
        <p:nvPicPr>
          <p:cNvPr id="23" name="Рисунок 22"/>
          <p:cNvPicPr>
            <a:picLocks noGrp="1" noChangeAspect="1"/>
          </p:cNvPicPr>
          <p:nvPr>
            <p:ph type="pic" sz="quarter" idx="15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30" b="8630"/>
          <a:stretch>
            <a:fillRect/>
          </a:stretch>
        </p:blipFill>
        <p:spPr/>
      </p:pic>
      <p:pic>
        <p:nvPicPr>
          <p:cNvPr id="26" name="Рисунок 25"/>
          <p:cNvPicPr>
            <a:picLocks noGrp="1" noChangeAspect="1"/>
          </p:cNvPicPr>
          <p:nvPr>
            <p:ph type="pic" sz="quarter" idx="16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30" b="8630"/>
          <a:stretch>
            <a:fillRect/>
          </a:stretch>
        </p:blipFill>
        <p:spPr/>
      </p:pic>
      <p:pic>
        <p:nvPicPr>
          <p:cNvPr id="10" name="Рисунок 9"/>
          <p:cNvPicPr>
            <a:picLocks noGrp="1" noChangeAspect="1"/>
          </p:cNvPicPr>
          <p:nvPr>
            <p:ph type="pic" sz="quarter" idx="18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72" b="18972"/>
          <a:stretch>
            <a:fillRect/>
          </a:stretch>
        </p:blipFill>
        <p:spPr/>
      </p:pic>
      <p:pic>
        <p:nvPicPr>
          <p:cNvPr id="16" name="Рисунок 15"/>
          <p:cNvPicPr>
            <a:picLocks noGrp="1" noChangeAspect="1"/>
          </p:cNvPicPr>
          <p:nvPr>
            <p:ph type="pic" sz="quarter" idx="19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72" b="18972"/>
          <a:stretch>
            <a:fillRect/>
          </a:stretch>
        </p:blipFill>
        <p:spPr/>
      </p:pic>
      <p:pic>
        <p:nvPicPr>
          <p:cNvPr id="18" name="Рисунок 17"/>
          <p:cNvPicPr>
            <a:picLocks noGrp="1" noChangeAspect="1"/>
          </p:cNvPicPr>
          <p:nvPr>
            <p:ph type="pic" sz="quarter" idx="21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72" b="18972"/>
          <a:stretch>
            <a:fillRect/>
          </a:stretch>
        </p:blipFill>
        <p:spPr/>
      </p:pic>
      <p:pic>
        <p:nvPicPr>
          <p:cNvPr id="20" name="Рисунок 19"/>
          <p:cNvPicPr>
            <a:picLocks noGrp="1" noChangeAspect="1"/>
          </p:cNvPicPr>
          <p:nvPr>
            <p:ph type="pic" sz="quarter" idx="23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72" b="18972"/>
          <a:stretch>
            <a:fillRect/>
          </a:stretch>
        </p:blipFill>
        <p:spPr/>
      </p:pic>
      <p:pic>
        <p:nvPicPr>
          <p:cNvPr id="21" name="Рисунок 20"/>
          <p:cNvPicPr>
            <a:picLocks noGrp="1" noChangeAspect="1"/>
          </p:cNvPicPr>
          <p:nvPr>
            <p:ph type="pic" sz="quarter" idx="25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30" b="8630"/>
          <a:stretch>
            <a:fillRect/>
          </a:stretch>
        </p:blipFill>
        <p:spPr/>
      </p:pic>
      <p:pic>
        <p:nvPicPr>
          <p:cNvPr id="12" name="Рисунок 11"/>
          <p:cNvPicPr>
            <a:picLocks noGrp="1" noChangeAspect="1"/>
          </p:cNvPicPr>
          <p:nvPr>
            <p:ph type="pic" sz="quarter" idx="26"/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72" b="18972"/>
          <a:stretch>
            <a:fillRect/>
          </a:stretch>
        </p:blipFill>
        <p:spPr/>
      </p:pic>
      <p:pic>
        <p:nvPicPr>
          <p:cNvPr id="14" name="Рисунок 13"/>
          <p:cNvPicPr>
            <a:picLocks noGrp="1" noChangeAspect="1"/>
          </p:cNvPicPr>
          <p:nvPr>
            <p:ph type="pic" sz="quarter" idx="27"/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72" b="18972"/>
          <a:stretch>
            <a:fillRect/>
          </a:stretch>
        </p:blipFill>
        <p:spPr/>
      </p:pic>
      <p:sp>
        <p:nvSpPr>
          <p:cNvPr id="31" name="Picture Placeholder 30"/>
          <p:cNvSpPr>
            <a:spLocks noGrp="1"/>
          </p:cNvSpPr>
          <p:nvPr>
            <p:ph type="pic" sz="quarter" idx="28"/>
          </p:nvPr>
        </p:nvSpPr>
        <p:spPr/>
      </p:sp>
      <p:sp>
        <p:nvSpPr>
          <p:cNvPr id="33" name="Picture Placeholder 32"/>
          <p:cNvSpPr>
            <a:spLocks noGrp="1"/>
          </p:cNvSpPr>
          <p:nvPr>
            <p:ph type="pic" sz="quarter" idx="29"/>
          </p:nvPr>
        </p:nvSpPr>
        <p:spPr/>
      </p:sp>
      <p:sp>
        <p:nvSpPr>
          <p:cNvPr id="35" name="Picture Placeholder 34"/>
          <p:cNvSpPr>
            <a:spLocks noGrp="1"/>
          </p:cNvSpPr>
          <p:nvPr>
            <p:ph type="pic" sz="quarter" idx="31"/>
          </p:nvPr>
        </p:nvSpPr>
        <p:spPr/>
      </p:sp>
      <p:sp>
        <p:nvSpPr>
          <p:cNvPr id="39" name="Picture Placeholder 38"/>
          <p:cNvSpPr>
            <a:spLocks noGrp="1"/>
          </p:cNvSpPr>
          <p:nvPr>
            <p:ph type="pic" sz="quarter" idx="33"/>
          </p:nvPr>
        </p:nvSpPr>
        <p:spPr/>
      </p:sp>
      <p:pic>
        <p:nvPicPr>
          <p:cNvPr id="9" name="Рисунок 8"/>
          <p:cNvPicPr>
            <a:picLocks noGrp="1" noChangeAspect="1"/>
          </p:cNvPicPr>
          <p:nvPr>
            <p:ph type="pic" sz="quarter" idx="34"/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84" b="8684"/>
          <a:stretch>
            <a:fillRect/>
          </a:stretch>
        </p:blipFill>
        <p:spPr/>
      </p:pic>
      <p:pic>
        <p:nvPicPr>
          <p:cNvPr id="17" name="Рисунок 16"/>
          <p:cNvPicPr>
            <a:picLocks noGrp="1" noChangeAspect="1"/>
          </p:cNvPicPr>
          <p:nvPr>
            <p:ph type="pic" sz="quarter" idx="35"/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84" b="8684"/>
          <a:stretch>
            <a:fillRect/>
          </a:stretch>
        </p:blipFill>
        <p:spPr/>
      </p:pic>
      <p:pic>
        <p:nvPicPr>
          <p:cNvPr id="22" name="Рисунок 21"/>
          <p:cNvPicPr>
            <a:picLocks noGrp="1" noChangeAspect="1"/>
          </p:cNvPicPr>
          <p:nvPr>
            <p:ph type="pic" sz="quarter" idx="36"/>
          </p:nvPr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16" b="1351"/>
          <a:stretch/>
        </p:blipFill>
        <p:spPr/>
      </p:pic>
      <p:pic>
        <p:nvPicPr>
          <p:cNvPr id="19" name="Рисунок 18"/>
          <p:cNvPicPr>
            <a:picLocks noGrp="1" noChangeAspect="1"/>
          </p:cNvPicPr>
          <p:nvPr>
            <p:ph type="pic" sz="quarter" idx="37"/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84" b="8684"/>
          <a:stretch>
            <a:fillRect/>
          </a:stretch>
        </p:blipFill>
        <p:spPr/>
      </p:pic>
      <p:sp>
        <p:nvSpPr>
          <p:cNvPr id="77" name="Picture Placeholder 76"/>
          <p:cNvSpPr>
            <a:spLocks noGrp="1"/>
          </p:cNvSpPr>
          <p:nvPr>
            <p:ph type="pic" sz="quarter" idx="38"/>
          </p:nvPr>
        </p:nvSpPr>
        <p:spPr/>
      </p:sp>
      <p:sp>
        <p:nvSpPr>
          <p:cNvPr id="82" name="Picture Placeholder 81"/>
          <p:cNvSpPr>
            <a:spLocks noGrp="1"/>
          </p:cNvSpPr>
          <p:nvPr>
            <p:ph type="pic" sz="quarter" idx="39"/>
          </p:nvPr>
        </p:nvSpPr>
        <p:spPr/>
      </p:sp>
      <p:sp>
        <p:nvSpPr>
          <p:cNvPr id="84" name="Picture Placeholder 83"/>
          <p:cNvSpPr>
            <a:spLocks noGrp="1"/>
          </p:cNvSpPr>
          <p:nvPr>
            <p:ph type="pic" sz="quarter" idx="40"/>
          </p:nvPr>
        </p:nvSpPr>
        <p:spPr/>
      </p:sp>
      <p:sp>
        <p:nvSpPr>
          <p:cNvPr id="86" name="Picture Placeholder 85"/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88" name="Picture Placeholder 87"/>
          <p:cNvSpPr>
            <a:spLocks noGrp="1"/>
          </p:cNvSpPr>
          <p:nvPr>
            <p:ph type="pic" sz="quarter" idx="44"/>
          </p:nvPr>
        </p:nvSpPr>
        <p:spPr/>
      </p:sp>
      <p:sp>
        <p:nvSpPr>
          <p:cNvPr id="90" name="Picture Placeholder 89"/>
          <p:cNvSpPr>
            <a:spLocks noGrp="1"/>
          </p:cNvSpPr>
          <p:nvPr>
            <p:ph type="pic" sz="quarter" idx="46"/>
          </p:nvPr>
        </p:nvSpPr>
        <p:spPr/>
      </p:sp>
      <p:sp>
        <p:nvSpPr>
          <p:cNvPr id="92" name="Picture Placeholder 91"/>
          <p:cNvSpPr>
            <a:spLocks noGrp="1"/>
          </p:cNvSpPr>
          <p:nvPr>
            <p:ph type="pic" sz="quarter" idx="49"/>
          </p:nvPr>
        </p:nvSpPr>
        <p:spPr/>
      </p:sp>
      <p:sp>
        <p:nvSpPr>
          <p:cNvPr id="94" name="Picture Placeholder 93"/>
          <p:cNvSpPr>
            <a:spLocks noGrp="1"/>
          </p:cNvSpPr>
          <p:nvPr>
            <p:ph type="pic" sz="quarter" idx="51"/>
          </p:nvPr>
        </p:nvSpPr>
        <p:spPr/>
      </p:sp>
      <p:sp>
        <p:nvSpPr>
          <p:cNvPr id="42" name="TextBox 41"/>
          <p:cNvSpPr txBox="1"/>
          <p:nvPr/>
        </p:nvSpPr>
        <p:spPr>
          <a:xfrm>
            <a:off x="7138205" y="2495040"/>
            <a:ext cx="492435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-151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Опорные университеты – развитие российских регионов</a:t>
            </a:r>
            <a:endParaRPr kumimoji="0" lang="id-ID" sz="4400" b="1" i="0" u="none" strike="noStrike" kern="1200" cap="none" spc="-151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43" name="Rectangle 10"/>
          <p:cNvSpPr/>
          <p:nvPr/>
        </p:nvSpPr>
        <p:spPr>
          <a:xfrm>
            <a:off x="9349307" y="5453244"/>
            <a:ext cx="25822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И.В. Аржанова, НФПК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44" name="Rectangle 10"/>
          <p:cNvSpPr/>
          <p:nvPr/>
        </p:nvSpPr>
        <p:spPr>
          <a:xfrm>
            <a:off x="6287782" y="6374159"/>
            <a:ext cx="2582253" cy="368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Белгород, 2017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sz="quarter" idx="32"/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84" b="868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6862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3439517-68B0-4F4C-85A5-8743CF37B736}"/>
              </a:ext>
            </a:extLst>
          </p:cNvPr>
          <p:cNvSpPr txBox="1"/>
          <p:nvPr/>
        </p:nvSpPr>
        <p:spPr>
          <a:xfrm>
            <a:off x="272757" y="479151"/>
            <a:ext cx="6328068" cy="63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400" b="1" spc="-15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Качественная подготовка</a:t>
            </a:r>
          </a:p>
        </p:txBody>
      </p:sp>
      <p:pic>
        <p:nvPicPr>
          <p:cNvPr id="12" name="Рисунок 11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6" r="9600"/>
          <a:stretch/>
        </p:blipFill>
        <p:spPr>
          <a:xfrm>
            <a:off x="4639262" y="1"/>
            <a:ext cx="7552738" cy="6857999"/>
          </a:xfrm>
        </p:spPr>
      </p:pic>
      <p:sp>
        <p:nvSpPr>
          <p:cNvPr id="2" name="Прямоугольник 1"/>
          <p:cNvSpPr/>
          <p:nvPr/>
        </p:nvSpPr>
        <p:spPr>
          <a:xfrm>
            <a:off x="541189" y="5093040"/>
            <a:ext cx="5623890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ЧГУ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«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Академия STEM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17614" y="4083498"/>
            <a:ext cx="4049635" cy="7838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ВятГУ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«Агентство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образовательной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инноватики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1714" y="3185910"/>
            <a:ext cx="6663942" cy="671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МарГУ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«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Университет как центр развития и экспорта образования в области медицины и фармации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31714" y="3261225"/>
            <a:ext cx="45719" cy="619125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429211" y="4157729"/>
            <a:ext cx="45719" cy="339044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41189" y="5174990"/>
            <a:ext cx="45719" cy="323605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417614" y="2322303"/>
            <a:ext cx="6663942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ТулГУ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Научная образовательная среда для ОПК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17614" y="2397618"/>
            <a:ext cx="45719" cy="351891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41189" y="1464310"/>
            <a:ext cx="6663942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СибГМУ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Сетевой образовательный центр высокотехнологичной медицины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1189" y="1539625"/>
            <a:ext cx="45719" cy="619125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509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1152240" y="1139524"/>
            <a:ext cx="47416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pc="-151" dirty="0">
                <a:solidFill>
                  <a:schemeClr val="bg1">
                    <a:lumMod val="75000"/>
                  </a:schemeClr>
                </a:solidFill>
              </a:rPr>
              <a:t>п</a:t>
            </a:r>
            <a:r>
              <a:rPr lang="ru-RU" sz="2400" spc="-151" dirty="0" smtClean="0">
                <a:solidFill>
                  <a:schemeClr val="bg1">
                    <a:lumMod val="75000"/>
                  </a:schemeClr>
                </a:solidFill>
              </a:rPr>
              <a:t>роекты (примеры)</a:t>
            </a:r>
            <a:endParaRPr lang="id-ID" sz="2400" spc="-151" dirty="0">
              <a:solidFill>
                <a:schemeClr val="bg1">
                  <a:lumMod val="75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49" t="775" r="-1049" b="775"/>
          <a:stretch/>
        </p:blipFill>
        <p:spPr/>
      </p:pic>
      <p:pic>
        <p:nvPicPr>
          <p:cNvPr id="12" name="Рисунок 11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13" t="5903" r="-1513" b="5903"/>
          <a:stretch/>
        </p:blipFill>
        <p:spPr/>
      </p:pic>
      <p:pic>
        <p:nvPicPr>
          <p:cNvPr id="14" name="Рисунок 13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5" b="775"/>
          <a:stretch/>
        </p:blipFill>
        <p:spPr/>
      </p:pic>
      <p:pic>
        <p:nvPicPr>
          <p:cNvPr id="46" name="Рисунок 45"/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96" b="21296"/>
          <a:stretch>
            <a:fillRect/>
          </a:stretch>
        </p:blipFill>
        <p:spPr/>
      </p:pic>
      <p:pic>
        <p:nvPicPr>
          <p:cNvPr id="48" name="Рисунок 47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97" b="8497"/>
          <a:stretch/>
        </p:blipFill>
        <p:spPr/>
      </p:pic>
      <p:pic>
        <p:nvPicPr>
          <p:cNvPr id="50" name="Рисунок 49"/>
          <p:cNvPicPr>
            <a:picLocks noGrp="1" noChangeAspect="1"/>
          </p:cNvPicPr>
          <p:nvPr>
            <p:ph type="pic" sz="quarter" idx="15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3" r="14173"/>
          <a:stretch>
            <a:fillRect/>
          </a:stretch>
        </p:blipFill>
        <p:spPr/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3439517-68B0-4F4C-85A5-8743CF37B736}"/>
              </a:ext>
            </a:extLst>
          </p:cNvPr>
          <p:cNvSpPr txBox="1"/>
          <p:nvPr/>
        </p:nvSpPr>
        <p:spPr>
          <a:xfrm>
            <a:off x="253724" y="519484"/>
            <a:ext cx="5905501" cy="647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400" b="1" spc="-15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Позитивные изменения</a:t>
            </a:r>
            <a:endParaRPr lang="ru-RU" sz="4400" b="1" spc="-15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3180074" y="2042855"/>
            <a:ext cx="4730744" cy="415336"/>
            <a:chOff x="3180074" y="2042855"/>
            <a:chExt cx="4730744" cy="415336"/>
          </a:xfrm>
        </p:grpSpPr>
        <p:sp>
          <p:nvSpPr>
            <p:cNvPr id="32" name="Rectangle 31"/>
            <p:cNvSpPr/>
            <p:nvPr/>
          </p:nvSpPr>
          <p:spPr>
            <a:xfrm>
              <a:off x="3180074" y="2042855"/>
              <a:ext cx="4730744" cy="4025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ru-RU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МАГУ</a:t>
              </a:r>
              <a:r>
                <a:rPr lang="ru-RU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ru-RU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-</a:t>
              </a:r>
              <a:r>
                <a:rPr lang="ru-RU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ru-RU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/>
                  <a:cs typeface="Calibri"/>
                </a:rPr>
                <a:t>Креативный город – территория развития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ller" panose="02000503030000020004"/>
                <a:cs typeface="Calibri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3183561" y="2062752"/>
              <a:ext cx="45719" cy="39543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1780445" y="2474422"/>
            <a:ext cx="4730744" cy="456581"/>
            <a:chOff x="1780445" y="2474422"/>
            <a:chExt cx="4730744" cy="456581"/>
          </a:xfrm>
        </p:grpSpPr>
        <p:sp>
          <p:nvSpPr>
            <p:cNvPr id="35" name="Rectangle 31"/>
            <p:cNvSpPr/>
            <p:nvPr/>
          </p:nvSpPr>
          <p:spPr>
            <a:xfrm>
              <a:off x="1780445" y="2474422"/>
              <a:ext cx="4730744" cy="4025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ru-RU" sz="1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СибГУ</a:t>
              </a:r>
              <a:r>
                <a:rPr lang="ru-RU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ru-RU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-</a:t>
              </a:r>
              <a:r>
                <a:rPr lang="ru-RU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ru-RU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Открытая городская среда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ller" panose="02000503030000020004"/>
                <a:cs typeface="Calibri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1780445" y="2535564"/>
              <a:ext cx="45719" cy="39543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3365948" y="2946417"/>
            <a:ext cx="4753605" cy="457815"/>
            <a:chOff x="3365948" y="2946417"/>
            <a:chExt cx="4753605" cy="457815"/>
          </a:xfrm>
        </p:grpSpPr>
        <p:sp>
          <p:nvSpPr>
            <p:cNvPr id="37" name="Rectangle 31"/>
            <p:cNvSpPr/>
            <p:nvPr/>
          </p:nvSpPr>
          <p:spPr>
            <a:xfrm>
              <a:off x="3388809" y="2946417"/>
              <a:ext cx="4730744" cy="4025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ru-RU" sz="1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ОмГТУ</a:t>
              </a:r>
              <a:r>
                <a:rPr lang="ru-RU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ru-RU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-</a:t>
              </a:r>
              <a:r>
                <a:rPr lang="ru-RU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ru-RU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Омская Арт-резиденция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ller" panose="02000503030000020004"/>
                <a:cs typeface="Calibri"/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3365948" y="3008793"/>
              <a:ext cx="45719" cy="39543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814702" y="3348963"/>
            <a:ext cx="4730744" cy="450708"/>
            <a:chOff x="814702" y="3348963"/>
            <a:chExt cx="4730744" cy="450708"/>
          </a:xfrm>
        </p:grpSpPr>
        <p:sp>
          <p:nvSpPr>
            <p:cNvPr id="39" name="Rectangle 31"/>
            <p:cNvSpPr/>
            <p:nvPr/>
          </p:nvSpPr>
          <p:spPr>
            <a:xfrm>
              <a:off x="814702" y="3348963"/>
              <a:ext cx="4730744" cy="4025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ru-RU" sz="1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ПетрГУ</a:t>
              </a:r>
              <a:r>
                <a:rPr lang="ru-RU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ru-RU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-</a:t>
              </a:r>
              <a:r>
                <a:rPr lang="ru-RU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ru-RU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Комфортная и креативная среда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ller" panose="02000503030000020004"/>
                <a:cs typeface="Calibri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824975" y="3404232"/>
              <a:ext cx="45719" cy="39543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1856041" y="3751509"/>
            <a:ext cx="4730744" cy="465962"/>
            <a:chOff x="1856041" y="3751509"/>
            <a:chExt cx="4730744" cy="465962"/>
          </a:xfrm>
        </p:grpSpPr>
        <p:sp>
          <p:nvSpPr>
            <p:cNvPr id="40" name="Rectangle 31"/>
            <p:cNvSpPr/>
            <p:nvPr/>
          </p:nvSpPr>
          <p:spPr>
            <a:xfrm>
              <a:off x="1856041" y="3751509"/>
              <a:ext cx="4730744" cy="4025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ru-RU" sz="1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ВятГУ</a:t>
              </a:r>
              <a:r>
                <a:rPr lang="ru-RU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ru-RU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-</a:t>
              </a:r>
              <a:r>
                <a:rPr lang="ru-RU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ru-RU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Региональный штаб позитивных изменений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ller" panose="02000503030000020004"/>
                <a:cs typeface="Calibri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1857687" y="3822032"/>
              <a:ext cx="45719" cy="39543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253724" y="4255019"/>
            <a:ext cx="4730744" cy="683264"/>
            <a:chOff x="253724" y="4255019"/>
            <a:chExt cx="4730744" cy="683264"/>
          </a:xfrm>
        </p:grpSpPr>
        <p:sp>
          <p:nvSpPr>
            <p:cNvPr id="41" name="Rectangle 31"/>
            <p:cNvSpPr/>
            <p:nvPr/>
          </p:nvSpPr>
          <p:spPr>
            <a:xfrm>
              <a:off x="253724" y="4255019"/>
              <a:ext cx="4730744" cy="6832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ru-RU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БГТУ</a:t>
              </a:r>
              <a:r>
                <a:rPr lang="ru-RU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ru-RU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-</a:t>
              </a:r>
              <a:r>
                <a:rPr lang="ru-RU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ru-RU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интегратор системных решений в рамках развития Белгородской агломерации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ller" panose="02000503030000020004"/>
                <a:cs typeface="Calibri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263997" y="4360831"/>
              <a:ext cx="58611" cy="50694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1525035" y="4905874"/>
            <a:ext cx="3727547" cy="465396"/>
            <a:chOff x="1525035" y="4905874"/>
            <a:chExt cx="3727547" cy="465396"/>
          </a:xfrm>
        </p:grpSpPr>
        <p:sp>
          <p:nvSpPr>
            <p:cNvPr id="42" name="Rectangle 31"/>
            <p:cNvSpPr/>
            <p:nvPr/>
          </p:nvSpPr>
          <p:spPr>
            <a:xfrm>
              <a:off x="1525035" y="4905874"/>
              <a:ext cx="3727547" cy="4025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ru-RU" sz="1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УлГУ</a:t>
              </a:r>
              <a:r>
                <a:rPr lang="ru-RU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ru-RU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-</a:t>
              </a:r>
              <a:r>
                <a:rPr lang="ru-RU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ru-RU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Регион. </a:t>
              </a:r>
              <a:r>
                <a:rPr lang="ru-RU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Культура</a:t>
              </a:r>
              <a:r>
                <a:rPr lang="ru-RU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. Перезагрузка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ller" panose="02000503030000020004"/>
                <a:cs typeface="Calibri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1532289" y="4975831"/>
              <a:ext cx="45719" cy="39543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628400" y="5372438"/>
            <a:ext cx="4730744" cy="683264"/>
            <a:chOff x="628400" y="5372438"/>
            <a:chExt cx="4730744" cy="683264"/>
          </a:xfrm>
        </p:grpSpPr>
        <p:sp>
          <p:nvSpPr>
            <p:cNvPr id="44" name="Rectangle 31"/>
            <p:cNvSpPr/>
            <p:nvPr/>
          </p:nvSpPr>
          <p:spPr>
            <a:xfrm>
              <a:off x="628400" y="5372438"/>
              <a:ext cx="4730744" cy="6832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ru-RU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ТГУ</a:t>
              </a:r>
              <a:r>
                <a:rPr lang="ru-RU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ru-RU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-</a:t>
              </a:r>
              <a:r>
                <a:rPr lang="ru-RU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ru-RU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Центр </a:t>
              </a:r>
              <a:r>
                <a:rPr lang="ru-RU" sz="14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урбанистики</a:t>
              </a:r>
              <a:r>
                <a:rPr lang="ru-RU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 и стратегического развития территорий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ller" panose="02000503030000020004"/>
                <a:cs typeface="Calibri"/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628400" y="5516350"/>
              <a:ext cx="50959" cy="44076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2236386" y="5957113"/>
            <a:ext cx="1843302" cy="402547"/>
            <a:chOff x="2236386" y="5957113"/>
            <a:chExt cx="1843302" cy="402547"/>
          </a:xfrm>
        </p:grpSpPr>
        <p:sp>
          <p:nvSpPr>
            <p:cNvPr id="43" name="Rectangle 31"/>
            <p:cNvSpPr/>
            <p:nvPr/>
          </p:nvSpPr>
          <p:spPr>
            <a:xfrm>
              <a:off x="2280459" y="5957113"/>
              <a:ext cx="1799229" cy="4025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ru-RU" sz="16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ЯрГУ</a:t>
              </a:r>
              <a:r>
                <a:rPr lang="ru-RU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ru-RU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-</a:t>
              </a:r>
              <a:r>
                <a:rPr lang="ru-RU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ru-RU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Я-Город</a:t>
              </a:r>
              <a:endPara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ller" panose="02000503030000020004"/>
                <a:cs typeface="Calibri"/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 flipH="1">
              <a:off x="2236386" y="6009962"/>
              <a:ext cx="45719" cy="34969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182102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091A35CD-D56D-4DFE-A63B-53F95A931467}"/>
              </a:ext>
            </a:extLst>
          </p:cNvPr>
          <p:cNvSpPr txBox="1"/>
          <p:nvPr/>
        </p:nvSpPr>
        <p:spPr>
          <a:xfrm>
            <a:off x="6160344" y="453626"/>
            <a:ext cx="5850681" cy="839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3200" b="1" spc="-15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Текущие результаты и эффекты </a:t>
            </a:r>
            <a:r>
              <a:rPr lang="ru-RU" sz="2800" spc="-151" dirty="0">
                <a:solidFill>
                  <a:schemeClr val="bg1">
                    <a:lumMod val="50000"/>
                  </a:schemeClr>
                </a:solidFill>
              </a:rPr>
              <a:t>реализации программ </a:t>
            </a:r>
            <a:r>
              <a:rPr lang="ru-RU" sz="2800" spc="-151" dirty="0" smtClean="0">
                <a:solidFill>
                  <a:schemeClr val="bg1">
                    <a:lumMod val="50000"/>
                  </a:schemeClr>
                </a:solidFill>
              </a:rPr>
              <a:t>развития</a:t>
            </a:r>
            <a:endParaRPr lang="id-ID" sz="2800" spc="-15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241426-EA8B-4F87-A404-83A507A0C6B4}"/>
              </a:ext>
            </a:extLst>
          </p:cNvPr>
          <p:cNvSpPr/>
          <p:nvPr/>
        </p:nvSpPr>
        <p:spPr>
          <a:xfrm>
            <a:off x="6160344" y="1275946"/>
            <a:ext cx="56202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500" b="1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Для университетов</a:t>
            </a:r>
            <a:r>
              <a:rPr lang="ru-RU" sz="1500" b="1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:</a:t>
            </a:r>
          </a:p>
          <a:p>
            <a:pPr>
              <a:lnSpc>
                <a:spcPct val="120000"/>
              </a:lnSpc>
            </a:pPr>
            <a:endParaRPr lang="ru-RU" sz="1500" b="1" dirty="0">
              <a:solidFill>
                <a:prstClr val="black">
                  <a:lumMod val="75000"/>
                  <a:lumOff val="25000"/>
                </a:prstClr>
              </a:solidFill>
              <a:cs typeface="Calibri"/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65" r="19965"/>
          <a:stretch>
            <a:fillRect/>
          </a:stretch>
        </p:blipFill>
        <p:spPr/>
      </p:pic>
      <p:graphicFrame>
        <p:nvGraphicFramePr>
          <p:cNvPr id="19" name="Диаграмма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3258181"/>
              </p:ext>
            </p:extLst>
          </p:nvPr>
        </p:nvGraphicFramePr>
        <p:xfrm>
          <a:off x="6276975" y="2199276"/>
          <a:ext cx="3590925" cy="14773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160344" y="1645278"/>
            <a:ext cx="6096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500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Финансирование со стороны бюджетов субъектов РФ и местных бюджетов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037684" y="5578059"/>
            <a:ext cx="6524625" cy="7916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Конкурс </a:t>
            </a:r>
            <a:r>
              <a:rPr lang="ru-RU" sz="1200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в опорные университеты выше среднероссийского значения на </a:t>
            </a:r>
            <a:r>
              <a:rPr lang="ru-RU" sz="1600" b="1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1,7</a:t>
            </a:r>
            <a:r>
              <a:rPr lang="ru-RU" sz="1200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 чел./место и составляет </a:t>
            </a: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9,4 </a:t>
            </a:r>
            <a:r>
              <a:rPr lang="ru-RU" sz="1200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человека на </a:t>
            </a:r>
            <a:r>
              <a:rPr lang="ru-RU" sz="12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место.</a:t>
            </a:r>
          </a:p>
          <a:p>
            <a:pPr>
              <a:lnSpc>
                <a:spcPct val="120000"/>
              </a:lnSpc>
            </a:pPr>
            <a:endParaRPr lang="ru-RU" sz="1200" dirty="0">
              <a:solidFill>
                <a:prstClr val="black">
                  <a:lumMod val="75000"/>
                  <a:lumOff val="25000"/>
                </a:prstClr>
              </a:solidFill>
              <a:cs typeface="Calibri"/>
            </a:endParaRPr>
          </a:p>
        </p:txBody>
      </p:sp>
      <p:sp>
        <p:nvSpPr>
          <p:cNvPr id="6" name="Кольцо 5"/>
          <p:cNvSpPr/>
          <p:nvPr/>
        </p:nvSpPr>
        <p:spPr>
          <a:xfrm>
            <a:off x="9651728" y="2099087"/>
            <a:ext cx="1266058" cy="1266058"/>
          </a:xfrm>
          <a:prstGeom prst="donut">
            <a:avLst>
              <a:gd name="adj" fmla="val 5801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714024" y="2262257"/>
            <a:ext cx="1141466" cy="7540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352</a:t>
            </a:r>
            <a:r>
              <a:rPr lang="ru-RU" sz="1500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 </a:t>
            </a:r>
            <a:r>
              <a:rPr lang="ru-RU" sz="15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/>
            </a:r>
            <a:br>
              <a:rPr lang="ru-RU" sz="15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</a:br>
            <a:r>
              <a:rPr lang="ru-RU" sz="15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млн рублей</a:t>
            </a:r>
            <a:endParaRPr lang="ru-RU" sz="1500" dirty="0">
              <a:solidFill>
                <a:prstClr val="black">
                  <a:lumMod val="75000"/>
                  <a:lumOff val="25000"/>
                </a:prstClr>
              </a:solidFill>
              <a:cs typeface="Calibri"/>
            </a:endParaRPr>
          </a:p>
        </p:txBody>
      </p:sp>
      <p:sp>
        <p:nvSpPr>
          <p:cNvPr id="8" name="Штриховая стрелка вправо 7"/>
          <p:cNvSpPr/>
          <p:nvPr/>
        </p:nvSpPr>
        <p:spPr>
          <a:xfrm rot="20731880">
            <a:off x="7299306" y="2650743"/>
            <a:ext cx="1683855" cy="215634"/>
          </a:xfrm>
          <a:prstGeom prst="striped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404780" y="2159467"/>
            <a:ext cx="8114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11%</a:t>
            </a:r>
            <a:endParaRPr lang="ru-RU" sz="1500" dirty="0">
              <a:solidFill>
                <a:prstClr val="black">
                  <a:lumMod val="75000"/>
                  <a:lumOff val="25000"/>
                </a:prstClr>
              </a:solidFill>
              <a:cs typeface="Calibri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76975" y="3719787"/>
            <a:ext cx="526732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Финансирование со стороны индустриальных региональных партнеров </a:t>
            </a:r>
          </a:p>
        </p:txBody>
      </p:sp>
      <p:graphicFrame>
        <p:nvGraphicFramePr>
          <p:cNvPr id="21" name="Диаграмма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12959337"/>
              </p:ext>
            </p:extLst>
          </p:nvPr>
        </p:nvGraphicFramePr>
        <p:xfrm>
          <a:off x="6276974" y="4360284"/>
          <a:ext cx="3800475" cy="12696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Кольцо 21"/>
          <p:cNvSpPr/>
          <p:nvPr/>
        </p:nvSpPr>
        <p:spPr>
          <a:xfrm>
            <a:off x="9573858" y="4044000"/>
            <a:ext cx="1343927" cy="1343927"/>
          </a:xfrm>
          <a:prstGeom prst="donut">
            <a:avLst>
              <a:gd name="adj" fmla="val 5801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678114" y="4285204"/>
            <a:ext cx="1141466" cy="7540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1700</a:t>
            </a:r>
            <a:r>
              <a:rPr lang="ru-RU" sz="15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 </a:t>
            </a:r>
            <a:br>
              <a:rPr lang="ru-RU" sz="15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</a:br>
            <a:r>
              <a:rPr lang="ru-RU" sz="15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млн рублей</a:t>
            </a:r>
            <a:endParaRPr lang="ru-RU" sz="1500" dirty="0">
              <a:solidFill>
                <a:prstClr val="black">
                  <a:lumMod val="75000"/>
                  <a:lumOff val="25000"/>
                </a:prstClr>
              </a:solidFill>
              <a:cs typeface="Calibri"/>
            </a:endParaRPr>
          </a:p>
        </p:txBody>
      </p:sp>
      <p:sp>
        <p:nvSpPr>
          <p:cNvPr id="24" name="Штриховая стрелка вправо 23"/>
          <p:cNvSpPr/>
          <p:nvPr/>
        </p:nvSpPr>
        <p:spPr>
          <a:xfrm rot="21003709">
            <a:off x="7489210" y="4660550"/>
            <a:ext cx="1683855" cy="257669"/>
          </a:xfrm>
          <a:prstGeom prst="striped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519696" y="4158079"/>
            <a:ext cx="8114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19%</a:t>
            </a:r>
            <a:endParaRPr lang="ru-RU" sz="1500" dirty="0">
              <a:solidFill>
                <a:prstClr val="black">
                  <a:lumMod val="75000"/>
                  <a:lumOff val="25000"/>
                </a:prstClr>
              </a:solidFill>
              <a:cs typeface="Calibri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9492597" y="3084327"/>
            <a:ext cx="180049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500" b="1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10%</a:t>
            </a:r>
            <a:r>
              <a:rPr lang="ru-RU" sz="1500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 </a:t>
            </a:r>
            <a:r>
              <a:rPr lang="ru-RU" sz="15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/>
            </a:r>
            <a:br>
              <a:rPr lang="ru-RU" sz="15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</a:br>
            <a:r>
              <a:rPr lang="ru-RU" sz="1500" dirty="0" err="1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софинансирования</a:t>
            </a:r>
            <a:r>
              <a:rPr lang="ru-RU" sz="15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 </a:t>
            </a:r>
            <a:endParaRPr lang="ru-RU" sz="1500" dirty="0">
              <a:solidFill>
                <a:prstClr val="black">
                  <a:lumMod val="75000"/>
                  <a:lumOff val="25000"/>
                </a:prstClr>
              </a:solidFill>
              <a:cs typeface="Calibri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573858" y="5074264"/>
            <a:ext cx="180049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500" b="1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47%</a:t>
            </a:r>
            <a:r>
              <a:rPr lang="ru-RU" sz="15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 </a:t>
            </a:r>
            <a:br>
              <a:rPr lang="ru-RU" sz="15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</a:br>
            <a:r>
              <a:rPr lang="ru-RU" sz="1500" dirty="0" err="1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софинансирования</a:t>
            </a:r>
            <a:r>
              <a:rPr lang="ru-RU" sz="15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 </a:t>
            </a:r>
            <a:endParaRPr lang="ru-RU" sz="1500" dirty="0">
              <a:solidFill>
                <a:prstClr val="black">
                  <a:lumMod val="75000"/>
                  <a:lumOff val="25000"/>
                </a:prstClr>
              </a:solidFill>
              <a:cs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37684" y="6101907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Увеличение КЦП по </a:t>
            </a:r>
            <a:r>
              <a:rPr lang="ru-RU" sz="1200" dirty="0" err="1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бакалавриату</a:t>
            </a:r>
            <a:r>
              <a:rPr lang="ru-RU" sz="1200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 на </a:t>
            </a:r>
            <a:r>
              <a:rPr lang="ru-RU" sz="1600" b="1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6%</a:t>
            </a:r>
            <a:r>
              <a:rPr lang="ru-RU" sz="1200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, по </a:t>
            </a:r>
            <a:r>
              <a:rPr lang="ru-RU" sz="1200" dirty="0" err="1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специалитету</a:t>
            </a:r>
            <a:r>
              <a:rPr lang="ru-RU" sz="1200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 и по магистратуре – на </a:t>
            </a:r>
            <a:r>
              <a:rPr lang="ru-RU" sz="1600" b="1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12%</a:t>
            </a:r>
            <a:r>
              <a:rPr lang="ru-RU" sz="1200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07241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E7476393-76D4-444E-ADB7-0CE7690BAA29}"/>
              </a:ext>
            </a:extLst>
          </p:cNvPr>
          <p:cNvSpPr txBox="1"/>
          <p:nvPr/>
        </p:nvSpPr>
        <p:spPr>
          <a:xfrm>
            <a:off x="265268" y="484880"/>
            <a:ext cx="9318679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3200" b="1" spc="-15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Эффективность реализации стратегических проектов – </a:t>
            </a:r>
            <a:r>
              <a:rPr lang="ru-RU" sz="3200" spc="-151" dirty="0">
                <a:solidFill>
                  <a:schemeClr val="bg1">
                    <a:lumMod val="50000"/>
                  </a:schemeClr>
                </a:solidFill>
              </a:rPr>
              <a:t>эффективность взаимодействия с регионом</a:t>
            </a:r>
            <a:endParaRPr lang="id-ID" sz="3200" spc="-15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1" t="-16615" r="11978" b="16615"/>
          <a:stretch/>
        </p:blipFill>
        <p:spPr>
          <a:xfrm>
            <a:off x="5624618" y="-1384300"/>
            <a:ext cx="8281881" cy="8334372"/>
          </a:xfrm>
        </p:spPr>
      </p:pic>
      <p:sp>
        <p:nvSpPr>
          <p:cNvPr id="2" name="Прямоугольник 1"/>
          <p:cNvSpPr/>
          <p:nvPr/>
        </p:nvSpPr>
        <p:spPr>
          <a:xfrm>
            <a:off x="554123" y="1463194"/>
            <a:ext cx="576204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Региональный закон об опорном </a:t>
            </a:r>
            <a:r>
              <a:rPr lang="ru-RU" sz="15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университете</a:t>
            </a:r>
          </a:p>
          <a:p>
            <a:endParaRPr lang="ru-RU" sz="1500" dirty="0">
              <a:solidFill>
                <a:prstClr val="black">
                  <a:lumMod val="75000"/>
                  <a:lumOff val="25000"/>
                </a:prstClr>
              </a:solidFill>
              <a:cs typeface="Calibri"/>
            </a:endParaRPr>
          </a:p>
          <a:p>
            <a:r>
              <a:rPr lang="ru-RU" sz="1500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Проектный региональный офис на базе опорного университета </a:t>
            </a:r>
            <a:r>
              <a:rPr lang="ru-RU" sz="15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/>
            </a:r>
            <a:br>
              <a:rPr lang="ru-RU" sz="15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</a:br>
            <a:r>
              <a:rPr lang="ru-RU" sz="15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и </a:t>
            </a:r>
            <a:r>
              <a:rPr lang="ru-RU" sz="1500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сеть проектных офисов по муниципальным </a:t>
            </a:r>
            <a:r>
              <a:rPr lang="ru-RU" sz="15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образованиям</a:t>
            </a:r>
          </a:p>
          <a:p>
            <a:endParaRPr lang="ru-RU" sz="1500" dirty="0">
              <a:solidFill>
                <a:prstClr val="black">
                  <a:lumMod val="75000"/>
                  <a:lumOff val="25000"/>
                </a:prstClr>
              </a:solidFill>
              <a:cs typeface="Calibri"/>
            </a:endParaRPr>
          </a:p>
          <a:p>
            <a:r>
              <a:rPr lang="ru-RU" sz="1500" dirty="0" err="1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Стратпроекты</a:t>
            </a:r>
            <a:r>
              <a:rPr lang="ru-RU" sz="1500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 вуза в программах социально-экономического развития </a:t>
            </a:r>
            <a:r>
              <a:rPr lang="ru-RU" sz="15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региона</a:t>
            </a:r>
          </a:p>
          <a:p>
            <a:endParaRPr lang="ru-RU" sz="1500" dirty="0">
              <a:solidFill>
                <a:prstClr val="black">
                  <a:lumMod val="75000"/>
                  <a:lumOff val="25000"/>
                </a:prstClr>
              </a:solidFill>
              <a:cs typeface="Calibri"/>
            </a:endParaRPr>
          </a:p>
          <a:p>
            <a:r>
              <a:rPr lang="ru-RU" sz="1500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Координационные советы под руководством губернатора </a:t>
            </a:r>
            <a:r>
              <a:rPr lang="ru-RU" sz="15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/>
            </a:r>
            <a:br>
              <a:rPr lang="ru-RU" sz="15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</a:br>
            <a:r>
              <a:rPr lang="ru-RU" sz="15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и </a:t>
            </a:r>
            <a:r>
              <a:rPr lang="ru-RU" sz="1500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с участием профильных </a:t>
            </a:r>
            <a:r>
              <a:rPr lang="ru-RU" sz="15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министров</a:t>
            </a:r>
          </a:p>
          <a:p>
            <a:endParaRPr lang="ru-RU" sz="1500" dirty="0">
              <a:solidFill>
                <a:prstClr val="black">
                  <a:lumMod val="75000"/>
                  <a:lumOff val="25000"/>
                </a:prstClr>
              </a:solidFill>
              <a:cs typeface="Calibri"/>
            </a:endParaRPr>
          </a:p>
          <a:p>
            <a:r>
              <a:rPr lang="ru-RU" sz="1500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Формирование исследовательской повестки для индустриальных </a:t>
            </a:r>
            <a:r>
              <a:rPr lang="ru-RU" sz="15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партнеров</a:t>
            </a:r>
          </a:p>
          <a:p>
            <a:endParaRPr lang="ru-RU" sz="1500" dirty="0">
              <a:solidFill>
                <a:prstClr val="black">
                  <a:lumMod val="75000"/>
                  <a:lumOff val="25000"/>
                </a:prstClr>
              </a:solidFill>
              <a:cs typeface="Calibri"/>
            </a:endParaRPr>
          </a:p>
          <a:p>
            <a:r>
              <a:rPr lang="ru-RU" sz="1500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Вузы как центра кластерного развития в </a:t>
            </a:r>
            <a:r>
              <a:rPr lang="ru-RU" sz="15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регионе</a:t>
            </a:r>
          </a:p>
          <a:p>
            <a:endParaRPr lang="ru-RU" sz="1500" dirty="0">
              <a:solidFill>
                <a:prstClr val="black">
                  <a:lumMod val="75000"/>
                  <a:lumOff val="25000"/>
                </a:prstClr>
              </a:solidFill>
              <a:cs typeface="Calibri"/>
            </a:endParaRPr>
          </a:p>
          <a:p>
            <a:r>
              <a:rPr lang="ru-RU" sz="1500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Инициаторы выращивания бизнесов в новых для региона </a:t>
            </a:r>
            <a:r>
              <a:rPr lang="ru-RU" sz="1500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отраслях</a:t>
            </a:r>
          </a:p>
          <a:p>
            <a:endParaRPr lang="ru-RU" sz="1500" dirty="0">
              <a:solidFill>
                <a:prstClr val="black">
                  <a:lumMod val="75000"/>
                  <a:lumOff val="25000"/>
                </a:prstClr>
              </a:solidFill>
              <a:cs typeface="Calibri"/>
            </a:endParaRPr>
          </a:p>
          <a:p>
            <a:r>
              <a:rPr lang="ru-RU" sz="1500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Университет – точка входа федеральных инициатив институтов развития в регион</a:t>
            </a:r>
          </a:p>
        </p:txBody>
      </p:sp>
      <p:sp>
        <p:nvSpPr>
          <p:cNvPr id="5" name="Shape 2540"/>
          <p:cNvSpPr/>
          <p:nvPr/>
        </p:nvSpPr>
        <p:spPr>
          <a:xfrm>
            <a:off x="337544" y="1554371"/>
            <a:ext cx="209550" cy="2095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6" name="Shape 2540"/>
          <p:cNvSpPr/>
          <p:nvPr/>
        </p:nvSpPr>
        <p:spPr>
          <a:xfrm>
            <a:off x="333439" y="2121272"/>
            <a:ext cx="209550" cy="2095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7" name="Shape 2540"/>
          <p:cNvSpPr/>
          <p:nvPr/>
        </p:nvSpPr>
        <p:spPr>
          <a:xfrm>
            <a:off x="333439" y="2782224"/>
            <a:ext cx="209550" cy="2095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8" name="Shape 2540"/>
          <p:cNvSpPr/>
          <p:nvPr/>
        </p:nvSpPr>
        <p:spPr>
          <a:xfrm>
            <a:off x="333439" y="3427236"/>
            <a:ext cx="209550" cy="2095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10" name="Shape 2540"/>
          <p:cNvSpPr/>
          <p:nvPr/>
        </p:nvSpPr>
        <p:spPr>
          <a:xfrm>
            <a:off x="344573" y="4112934"/>
            <a:ext cx="209550" cy="2095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11" name="Shape 2540"/>
          <p:cNvSpPr/>
          <p:nvPr/>
        </p:nvSpPr>
        <p:spPr>
          <a:xfrm>
            <a:off x="336721" y="4751402"/>
            <a:ext cx="209550" cy="2095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12" name="Shape 2540"/>
          <p:cNvSpPr/>
          <p:nvPr/>
        </p:nvSpPr>
        <p:spPr>
          <a:xfrm>
            <a:off x="350987" y="5209348"/>
            <a:ext cx="209550" cy="2095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13" name="Shape 2540"/>
          <p:cNvSpPr/>
          <p:nvPr/>
        </p:nvSpPr>
        <p:spPr>
          <a:xfrm>
            <a:off x="337544" y="5759213"/>
            <a:ext cx="209550" cy="2095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628737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535635D0-74B7-4F25-9F51-0A64AA871A66}"/>
              </a:ext>
            </a:extLst>
          </p:cNvPr>
          <p:cNvSpPr/>
          <p:nvPr/>
        </p:nvSpPr>
        <p:spPr>
          <a:xfrm>
            <a:off x="8084453" y="2619095"/>
            <a:ext cx="3872019" cy="1483814"/>
          </a:xfrm>
          <a:prstGeom prst="roundRect">
            <a:avLst>
              <a:gd name="adj" fmla="val 9164"/>
            </a:avLst>
          </a:prstGeom>
          <a:solidFill>
            <a:schemeClr val="bg1"/>
          </a:solidFill>
          <a:ln>
            <a:noFill/>
          </a:ln>
          <a:effectLst>
            <a:outerShdw blurRad="825500" sx="64000" sy="64000" algn="ctr" rotWithShape="0">
              <a:prstClr val="black">
                <a:alpha val="3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839D533-7D33-4E36-AF3E-BA26B2D64822}"/>
              </a:ext>
            </a:extLst>
          </p:cNvPr>
          <p:cNvSpPr txBox="1"/>
          <p:nvPr/>
        </p:nvSpPr>
        <p:spPr>
          <a:xfrm>
            <a:off x="4610907" y="970531"/>
            <a:ext cx="7215908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2800" b="1" spc="-15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Конкурс студенческих инициатив опорных вузов</a:t>
            </a:r>
            <a:endParaRPr lang="id-ID" sz="2800" b="1" spc="-15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93BDBC7-E89B-4B6F-BFE6-3AEFE00DBEA6}"/>
              </a:ext>
            </a:extLst>
          </p:cNvPr>
          <p:cNvSpPr/>
          <p:nvPr/>
        </p:nvSpPr>
        <p:spPr>
          <a:xfrm>
            <a:off x="4668729" y="1443001"/>
            <a:ext cx="7314842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  124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студенческих инициативы от 13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вузов</a:t>
            </a:r>
          </a:p>
          <a:p>
            <a:pPr>
              <a:lnSpc>
                <a:spcPct val="120000"/>
              </a:lnSpc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  100 тыс. голосов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  <a:p>
            <a:pPr>
              <a:lnSpc>
                <a:spcPct val="120000"/>
              </a:lnSpc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  20 победителей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</p:txBody>
      </p:sp>
      <p:pic>
        <p:nvPicPr>
          <p:cNvPr id="18" name="Рисунок 17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7" r="9557"/>
          <a:stretch>
            <a:fillRect/>
          </a:stretch>
        </p:blipFill>
        <p:spPr/>
      </p:pic>
      <p:sp>
        <p:nvSpPr>
          <p:cNvPr id="25" name="Title 6">
            <a:extLst>
              <a:ext uri="{FF2B5EF4-FFF2-40B4-BE49-F238E27FC236}">
                <a16:creationId xmlns:a16="http://schemas.microsoft.com/office/drawing/2014/main" id="{F8A37CA2-85E5-4432-8FC5-D23B109599A5}"/>
              </a:ext>
            </a:extLst>
          </p:cNvPr>
          <p:cNvSpPr txBox="1">
            <a:spLocks/>
          </p:cNvSpPr>
          <p:nvPr/>
        </p:nvSpPr>
        <p:spPr>
          <a:xfrm>
            <a:off x="4610907" y="125985"/>
            <a:ext cx="5409555" cy="53083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Студенты – региону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839D533-7D33-4E36-AF3E-BA26B2D64822}"/>
              </a:ext>
            </a:extLst>
          </p:cNvPr>
          <p:cNvSpPr txBox="1"/>
          <p:nvPr/>
        </p:nvSpPr>
        <p:spPr>
          <a:xfrm>
            <a:off x="4610907" y="2677937"/>
            <a:ext cx="7215908" cy="445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2800" b="1" spc="-15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Топ-5 по количеству набранных голосов</a:t>
            </a:r>
            <a:endParaRPr lang="id-ID" sz="2800" b="1" spc="-15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Shape 2540"/>
          <p:cNvSpPr/>
          <p:nvPr/>
        </p:nvSpPr>
        <p:spPr>
          <a:xfrm>
            <a:off x="4668729" y="1579050"/>
            <a:ext cx="209550" cy="2095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10" name="Shape 2540"/>
          <p:cNvSpPr/>
          <p:nvPr/>
        </p:nvSpPr>
        <p:spPr>
          <a:xfrm>
            <a:off x="4668729" y="1889590"/>
            <a:ext cx="209550" cy="2095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graphicFrame>
        <p:nvGraphicFramePr>
          <p:cNvPr id="11" name="Table 3">
            <a:extLst>
              <a:ext uri="{FF2B5EF4-FFF2-40B4-BE49-F238E27FC236}">
                <a16:creationId xmlns:a16="http://schemas.microsoft.com/office/drawing/2014/main" id="{DB33B8BC-EB12-4931-8FA1-DB3FA831A0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4653949"/>
              </p:ext>
            </p:extLst>
          </p:nvPr>
        </p:nvGraphicFramePr>
        <p:xfrm>
          <a:off x="4610907" y="3551922"/>
          <a:ext cx="7215908" cy="25800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0293">
                  <a:extLst>
                    <a:ext uri="{9D8B030D-6E8A-4147-A177-3AD203B41FA5}">
                      <a16:colId xmlns:a16="http://schemas.microsoft.com/office/drawing/2014/main" val="883291324"/>
                    </a:ext>
                  </a:extLst>
                </a:gridCol>
                <a:gridCol w="4659086">
                  <a:extLst>
                    <a:ext uri="{9D8B030D-6E8A-4147-A177-3AD203B41FA5}">
                      <a16:colId xmlns:a16="http://schemas.microsoft.com/office/drawing/2014/main" val="1983756049"/>
                    </a:ext>
                  </a:extLst>
                </a:gridCol>
                <a:gridCol w="1376529">
                  <a:extLst>
                    <a:ext uri="{9D8B030D-6E8A-4147-A177-3AD203B41FA5}">
                      <a16:colId xmlns:a16="http://schemas.microsoft.com/office/drawing/2014/main" val="355586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+mn-lt"/>
                        </a:rPr>
                        <a:t>Вуз</a:t>
                      </a:r>
                      <a:endParaRPr lang="ru-RU" sz="1800" b="1" dirty="0">
                        <a:latin typeface="+mn-lt"/>
                      </a:endParaRPr>
                    </a:p>
                  </a:txBody>
                  <a:tcPr anchor="ctr">
                    <a:solidFill>
                      <a:srgbClr val="3C40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+mn-lt"/>
                        </a:rPr>
                        <a:t>Наименование проекта</a:t>
                      </a:r>
                    </a:p>
                  </a:txBody>
                  <a:tcPr anchor="ctr">
                    <a:solidFill>
                      <a:srgbClr val="3C40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latin typeface="+mn-lt"/>
                        </a:rPr>
                        <a:t>Количество голосов </a:t>
                      </a:r>
                    </a:p>
                  </a:txBody>
                  <a:tcPr anchor="ctr">
                    <a:solidFill>
                      <a:srgbClr val="3C40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81800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ДГТУ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«Строительство </a:t>
                      </a:r>
                      <a:r>
                        <a:rPr lang="ru-RU" sz="14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скейт</a:t>
                      </a: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-парка в г</a:t>
                      </a:r>
                      <a:r>
                        <a:rPr lang="ru-RU" sz="140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. Ростов-на-Дону</a:t>
                      </a: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»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3900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10041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УлГУ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«Здоровье.73»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3295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37556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ТолГУ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«Создание нового регионального научно-инновационного центра в области медицинской химии»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3028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1238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ПетрГУ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«Адаптер – путеводитель первокурсника»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2779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7126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 err="1"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АлтГУ</a:t>
                      </a:r>
                      <a:endParaRPr lang="ru-RU" sz="1600" b="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«ЛИГА СТУДЕНТОВ АГУ» </a:t>
                      </a:r>
                      <a:endParaRPr lang="ru-RU" sz="1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1750</a:t>
                      </a:r>
                      <a:endParaRPr lang="ru-RU" sz="16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5466982"/>
                  </a:ext>
                </a:extLst>
              </a:tr>
            </a:tbl>
          </a:graphicData>
        </a:graphic>
      </p:graphicFrame>
      <p:sp>
        <p:nvSpPr>
          <p:cNvPr id="12" name="Oval 4">
            <a:extLst>
              <a:ext uri="{FF2B5EF4-FFF2-40B4-BE49-F238E27FC236}">
                <a16:creationId xmlns:a16="http://schemas.microsoft.com/office/drawing/2014/main" id="{4B7ABE31-3134-4F3C-BB78-19E91DBBA54A}"/>
              </a:ext>
            </a:extLst>
          </p:cNvPr>
          <p:cNvSpPr/>
          <p:nvPr/>
        </p:nvSpPr>
        <p:spPr>
          <a:xfrm>
            <a:off x="7788280" y="3061828"/>
            <a:ext cx="582677" cy="582677"/>
          </a:xfrm>
          <a:prstGeom prst="ellipse">
            <a:avLst/>
          </a:prstGeom>
          <a:ln>
            <a:noFill/>
          </a:ln>
          <a:effectLst>
            <a:outerShdw blurRad="152400" dist="38100" dir="5400000" algn="t" rotWithShape="0">
              <a:prstClr val="black">
                <a:alpha val="5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23">
            <a:extLst>
              <a:ext uri="{FF2B5EF4-FFF2-40B4-BE49-F238E27FC236}">
                <a16:creationId xmlns:a16="http://schemas.microsoft.com/office/drawing/2014/main" id="{4E370459-2874-4266-8798-0B42B1ED58D5}"/>
              </a:ext>
            </a:extLst>
          </p:cNvPr>
          <p:cNvSpPr/>
          <p:nvPr/>
        </p:nvSpPr>
        <p:spPr>
          <a:xfrm>
            <a:off x="10803840" y="3045565"/>
            <a:ext cx="582677" cy="582677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152400" dist="38100" dir="5400000" algn="t" rotWithShape="0">
              <a:prstClr val="black">
                <a:alpha val="5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Shape 2531"/>
          <p:cNvSpPr/>
          <p:nvPr/>
        </p:nvSpPr>
        <p:spPr>
          <a:xfrm>
            <a:off x="7938674" y="3189187"/>
            <a:ext cx="252860" cy="3090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400" y="19636"/>
                </a:moveTo>
                <a:cubicBezTo>
                  <a:pt x="20400" y="20179"/>
                  <a:pt x="19862" y="20618"/>
                  <a:pt x="19200" y="20618"/>
                </a:cubicBezTo>
                <a:lnTo>
                  <a:pt x="7200" y="20618"/>
                </a:lnTo>
                <a:lnTo>
                  <a:pt x="7200" y="982"/>
                </a:lnTo>
                <a:lnTo>
                  <a:pt x="19200" y="982"/>
                </a:lnTo>
                <a:cubicBezTo>
                  <a:pt x="19862" y="982"/>
                  <a:pt x="20400" y="1422"/>
                  <a:pt x="20400" y="1964"/>
                </a:cubicBezTo>
                <a:cubicBezTo>
                  <a:pt x="20400" y="1964"/>
                  <a:pt x="20400" y="19636"/>
                  <a:pt x="20400" y="19636"/>
                </a:cubicBezTo>
                <a:close/>
                <a:moveTo>
                  <a:pt x="6000" y="20618"/>
                </a:moveTo>
                <a:lnTo>
                  <a:pt x="3600" y="20618"/>
                </a:lnTo>
                <a:cubicBezTo>
                  <a:pt x="2937" y="20618"/>
                  <a:pt x="2400" y="20179"/>
                  <a:pt x="2400" y="19636"/>
                </a:cubicBezTo>
                <a:lnTo>
                  <a:pt x="2400" y="18655"/>
                </a:lnTo>
                <a:lnTo>
                  <a:pt x="3000" y="18655"/>
                </a:lnTo>
                <a:cubicBezTo>
                  <a:pt x="3332" y="18655"/>
                  <a:pt x="3600" y="18435"/>
                  <a:pt x="3600" y="18164"/>
                </a:cubicBezTo>
                <a:cubicBezTo>
                  <a:pt x="3600" y="17893"/>
                  <a:pt x="3332" y="17673"/>
                  <a:pt x="3000" y="17673"/>
                </a:cubicBezTo>
                <a:lnTo>
                  <a:pt x="2400" y="17673"/>
                </a:lnTo>
                <a:lnTo>
                  <a:pt x="2400" y="15709"/>
                </a:lnTo>
                <a:lnTo>
                  <a:pt x="3000" y="15709"/>
                </a:lnTo>
                <a:cubicBezTo>
                  <a:pt x="3332" y="15709"/>
                  <a:pt x="3600" y="15490"/>
                  <a:pt x="3600" y="15218"/>
                </a:cubicBezTo>
                <a:cubicBezTo>
                  <a:pt x="3600" y="14947"/>
                  <a:pt x="3332" y="14727"/>
                  <a:pt x="3000" y="14727"/>
                </a:cubicBezTo>
                <a:lnTo>
                  <a:pt x="2400" y="14727"/>
                </a:lnTo>
                <a:lnTo>
                  <a:pt x="2400" y="12764"/>
                </a:lnTo>
                <a:lnTo>
                  <a:pt x="3000" y="12764"/>
                </a:lnTo>
                <a:cubicBezTo>
                  <a:pt x="3332" y="12764"/>
                  <a:pt x="3600" y="12544"/>
                  <a:pt x="3600" y="12273"/>
                </a:cubicBezTo>
                <a:cubicBezTo>
                  <a:pt x="3600" y="12002"/>
                  <a:pt x="3332" y="11782"/>
                  <a:pt x="3000" y="11782"/>
                </a:cubicBezTo>
                <a:lnTo>
                  <a:pt x="2400" y="11782"/>
                </a:lnTo>
                <a:lnTo>
                  <a:pt x="2400" y="9818"/>
                </a:lnTo>
                <a:lnTo>
                  <a:pt x="3000" y="9818"/>
                </a:lnTo>
                <a:cubicBezTo>
                  <a:pt x="3332" y="9818"/>
                  <a:pt x="3600" y="9599"/>
                  <a:pt x="3600" y="9327"/>
                </a:cubicBezTo>
                <a:cubicBezTo>
                  <a:pt x="3600" y="9056"/>
                  <a:pt x="3332" y="8836"/>
                  <a:pt x="3000" y="8836"/>
                </a:cubicBezTo>
                <a:lnTo>
                  <a:pt x="2400" y="8836"/>
                </a:lnTo>
                <a:lnTo>
                  <a:pt x="2400" y="6873"/>
                </a:lnTo>
                <a:lnTo>
                  <a:pt x="3000" y="6873"/>
                </a:lnTo>
                <a:cubicBezTo>
                  <a:pt x="3332" y="6873"/>
                  <a:pt x="3600" y="6653"/>
                  <a:pt x="3600" y="6382"/>
                </a:cubicBezTo>
                <a:cubicBezTo>
                  <a:pt x="3600" y="6111"/>
                  <a:pt x="3332" y="5891"/>
                  <a:pt x="3000" y="5891"/>
                </a:cubicBezTo>
                <a:lnTo>
                  <a:pt x="2400" y="5891"/>
                </a:lnTo>
                <a:lnTo>
                  <a:pt x="2400" y="3927"/>
                </a:lnTo>
                <a:lnTo>
                  <a:pt x="3000" y="3927"/>
                </a:lnTo>
                <a:cubicBezTo>
                  <a:pt x="3332" y="3927"/>
                  <a:pt x="3600" y="3708"/>
                  <a:pt x="3600" y="3436"/>
                </a:cubicBezTo>
                <a:cubicBezTo>
                  <a:pt x="3600" y="3166"/>
                  <a:pt x="3332" y="2945"/>
                  <a:pt x="3000" y="2945"/>
                </a:cubicBezTo>
                <a:lnTo>
                  <a:pt x="2400" y="2945"/>
                </a:lnTo>
                <a:lnTo>
                  <a:pt x="2400" y="1964"/>
                </a:lnTo>
                <a:cubicBezTo>
                  <a:pt x="2400" y="1422"/>
                  <a:pt x="2937" y="982"/>
                  <a:pt x="3600" y="982"/>
                </a:cubicBezTo>
                <a:lnTo>
                  <a:pt x="6000" y="982"/>
                </a:lnTo>
                <a:cubicBezTo>
                  <a:pt x="6000" y="982"/>
                  <a:pt x="6000" y="20618"/>
                  <a:pt x="6000" y="20618"/>
                </a:cubicBezTo>
                <a:close/>
                <a:moveTo>
                  <a:pt x="19200" y="0"/>
                </a:moveTo>
                <a:lnTo>
                  <a:pt x="3600" y="0"/>
                </a:lnTo>
                <a:cubicBezTo>
                  <a:pt x="2275" y="0"/>
                  <a:pt x="1200" y="879"/>
                  <a:pt x="1200" y="1964"/>
                </a:cubicBezTo>
                <a:lnTo>
                  <a:pt x="1200" y="2945"/>
                </a:lnTo>
                <a:lnTo>
                  <a:pt x="600" y="2945"/>
                </a:lnTo>
                <a:cubicBezTo>
                  <a:pt x="268" y="2945"/>
                  <a:pt x="0" y="3166"/>
                  <a:pt x="0" y="3436"/>
                </a:cubicBezTo>
                <a:cubicBezTo>
                  <a:pt x="0" y="3708"/>
                  <a:pt x="268" y="3927"/>
                  <a:pt x="600" y="3927"/>
                </a:cubicBezTo>
                <a:lnTo>
                  <a:pt x="1200" y="3927"/>
                </a:lnTo>
                <a:lnTo>
                  <a:pt x="1200" y="5891"/>
                </a:lnTo>
                <a:lnTo>
                  <a:pt x="600" y="5891"/>
                </a:lnTo>
                <a:cubicBezTo>
                  <a:pt x="268" y="5891"/>
                  <a:pt x="0" y="6111"/>
                  <a:pt x="0" y="6382"/>
                </a:cubicBezTo>
                <a:cubicBezTo>
                  <a:pt x="0" y="6653"/>
                  <a:pt x="268" y="6873"/>
                  <a:pt x="600" y="6873"/>
                </a:cubicBezTo>
                <a:lnTo>
                  <a:pt x="1200" y="6873"/>
                </a:lnTo>
                <a:lnTo>
                  <a:pt x="1200" y="8836"/>
                </a:lnTo>
                <a:lnTo>
                  <a:pt x="600" y="8836"/>
                </a:lnTo>
                <a:cubicBezTo>
                  <a:pt x="268" y="8836"/>
                  <a:pt x="0" y="9056"/>
                  <a:pt x="0" y="9327"/>
                </a:cubicBezTo>
                <a:cubicBezTo>
                  <a:pt x="0" y="9599"/>
                  <a:pt x="268" y="9818"/>
                  <a:pt x="600" y="9818"/>
                </a:cubicBezTo>
                <a:lnTo>
                  <a:pt x="1200" y="9818"/>
                </a:lnTo>
                <a:lnTo>
                  <a:pt x="1200" y="11782"/>
                </a:lnTo>
                <a:lnTo>
                  <a:pt x="600" y="11782"/>
                </a:lnTo>
                <a:cubicBezTo>
                  <a:pt x="268" y="11782"/>
                  <a:pt x="0" y="12002"/>
                  <a:pt x="0" y="12273"/>
                </a:cubicBezTo>
                <a:cubicBezTo>
                  <a:pt x="0" y="12544"/>
                  <a:pt x="268" y="12764"/>
                  <a:pt x="600" y="12764"/>
                </a:cubicBezTo>
                <a:lnTo>
                  <a:pt x="1200" y="12764"/>
                </a:lnTo>
                <a:lnTo>
                  <a:pt x="1200" y="14727"/>
                </a:lnTo>
                <a:lnTo>
                  <a:pt x="600" y="14727"/>
                </a:lnTo>
                <a:cubicBezTo>
                  <a:pt x="268" y="14727"/>
                  <a:pt x="0" y="14947"/>
                  <a:pt x="0" y="15218"/>
                </a:cubicBezTo>
                <a:cubicBezTo>
                  <a:pt x="0" y="15490"/>
                  <a:pt x="268" y="15709"/>
                  <a:pt x="600" y="15709"/>
                </a:cubicBezTo>
                <a:lnTo>
                  <a:pt x="1200" y="15709"/>
                </a:lnTo>
                <a:lnTo>
                  <a:pt x="1200" y="17673"/>
                </a:lnTo>
                <a:lnTo>
                  <a:pt x="600" y="17673"/>
                </a:lnTo>
                <a:cubicBezTo>
                  <a:pt x="268" y="17673"/>
                  <a:pt x="0" y="17893"/>
                  <a:pt x="0" y="18164"/>
                </a:cubicBezTo>
                <a:cubicBezTo>
                  <a:pt x="0" y="18435"/>
                  <a:pt x="268" y="18655"/>
                  <a:pt x="600" y="18655"/>
                </a:cubicBezTo>
                <a:lnTo>
                  <a:pt x="1200" y="18655"/>
                </a:lnTo>
                <a:lnTo>
                  <a:pt x="1200" y="19636"/>
                </a:lnTo>
                <a:cubicBezTo>
                  <a:pt x="1200" y="20721"/>
                  <a:pt x="2275" y="21600"/>
                  <a:pt x="3600" y="21600"/>
                </a:cubicBezTo>
                <a:lnTo>
                  <a:pt x="19200" y="21600"/>
                </a:lnTo>
                <a:cubicBezTo>
                  <a:pt x="20525" y="21600"/>
                  <a:pt x="21600" y="20721"/>
                  <a:pt x="21600" y="19636"/>
                </a:cubicBezTo>
                <a:lnTo>
                  <a:pt x="21600" y="1964"/>
                </a:lnTo>
                <a:cubicBezTo>
                  <a:pt x="21600" y="879"/>
                  <a:pt x="20525" y="0"/>
                  <a:pt x="19200" y="0"/>
                </a:cubicBezTo>
              </a:path>
            </a:pathLst>
          </a:custGeom>
          <a:solidFill>
            <a:schemeClr val="bg1"/>
          </a:solidFill>
          <a:ln w="12700">
            <a:solidFill>
              <a:schemeClr val="bg1"/>
            </a:solidFill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51" name="Freeform 89"/>
          <p:cNvSpPr>
            <a:spLocks noChangeArrowheads="1"/>
          </p:cNvSpPr>
          <p:nvPr/>
        </p:nvSpPr>
        <p:spPr bwMode="auto">
          <a:xfrm>
            <a:off x="10896152" y="3187252"/>
            <a:ext cx="417411" cy="290373"/>
          </a:xfrm>
          <a:custGeom>
            <a:avLst/>
            <a:gdLst>
              <a:gd name="T0" fmla="*/ 2147483646 w 608"/>
              <a:gd name="T1" fmla="*/ 2147483646 h 425"/>
              <a:gd name="T2" fmla="*/ 2147483646 w 608"/>
              <a:gd name="T3" fmla="*/ 2147483646 h 425"/>
              <a:gd name="T4" fmla="*/ 2147483646 w 608"/>
              <a:gd name="T5" fmla="*/ 2147483646 h 425"/>
              <a:gd name="T6" fmla="*/ 2147483646 w 608"/>
              <a:gd name="T7" fmla="*/ 2147483646 h 425"/>
              <a:gd name="T8" fmla="*/ 2147483646 w 608"/>
              <a:gd name="T9" fmla="*/ 2147483646 h 425"/>
              <a:gd name="T10" fmla="*/ 2147483646 w 608"/>
              <a:gd name="T11" fmla="*/ 2147483646 h 425"/>
              <a:gd name="T12" fmla="*/ 2147483646 w 608"/>
              <a:gd name="T13" fmla="*/ 2147483646 h 425"/>
              <a:gd name="T14" fmla="*/ 2147483646 w 608"/>
              <a:gd name="T15" fmla="*/ 2147483646 h 425"/>
              <a:gd name="T16" fmla="*/ 2147483646 w 608"/>
              <a:gd name="T17" fmla="*/ 2147483646 h 425"/>
              <a:gd name="T18" fmla="*/ 2147483646 w 608"/>
              <a:gd name="T19" fmla="*/ 2147483646 h 425"/>
              <a:gd name="T20" fmla="*/ 2147483646 w 608"/>
              <a:gd name="T21" fmla="*/ 2147483646 h 425"/>
              <a:gd name="T22" fmla="*/ 2147483646 w 608"/>
              <a:gd name="T23" fmla="*/ 2147483646 h 425"/>
              <a:gd name="T24" fmla="*/ 2147483646 w 608"/>
              <a:gd name="T25" fmla="*/ 2147483646 h 425"/>
              <a:gd name="T26" fmla="*/ 2147483646 w 608"/>
              <a:gd name="T27" fmla="*/ 2147483646 h 425"/>
              <a:gd name="T28" fmla="*/ 2147483646 w 608"/>
              <a:gd name="T29" fmla="*/ 2147483646 h 425"/>
              <a:gd name="T30" fmla="*/ 2147483646 w 608"/>
              <a:gd name="T31" fmla="*/ 2147483646 h 425"/>
              <a:gd name="T32" fmla="*/ 2147483646 w 608"/>
              <a:gd name="T33" fmla="*/ 2147483646 h 425"/>
              <a:gd name="T34" fmla="*/ 2147483646 w 608"/>
              <a:gd name="T35" fmla="*/ 2147483646 h 425"/>
              <a:gd name="T36" fmla="*/ 2147483646 w 608"/>
              <a:gd name="T37" fmla="*/ 2147483646 h 425"/>
              <a:gd name="T38" fmla="*/ 2147483646 w 608"/>
              <a:gd name="T39" fmla="*/ 2147483646 h 425"/>
              <a:gd name="T40" fmla="*/ 2147483646 w 608"/>
              <a:gd name="T41" fmla="*/ 2147483646 h 425"/>
              <a:gd name="T42" fmla="*/ 2147483646 w 608"/>
              <a:gd name="T43" fmla="*/ 2147483646 h 425"/>
              <a:gd name="T44" fmla="*/ 2147483646 w 608"/>
              <a:gd name="T45" fmla="*/ 2147483646 h 425"/>
              <a:gd name="T46" fmla="*/ 2147483646 w 608"/>
              <a:gd name="T47" fmla="*/ 2147483646 h 425"/>
              <a:gd name="T48" fmla="*/ 2147483646 w 608"/>
              <a:gd name="T49" fmla="*/ 2147483646 h 425"/>
              <a:gd name="T50" fmla="*/ 2147483646 w 608"/>
              <a:gd name="T51" fmla="*/ 2147483646 h 425"/>
              <a:gd name="T52" fmla="*/ 2147483646 w 608"/>
              <a:gd name="T53" fmla="*/ 2147483646 h 425"/>
              <a:gd name="T54" fmla="*/ 2147483646 w 608"/>
              <a:gd name="T55" fmla="*/ 2147483646 h 425"/>
              <a:gd name="T56" fmla="*/ 2147483646 w 608"/>
              <a:gd name="T57" fmla="*/ 2147483646 h 425"/>
              <a:gd name="T58" fmla="*/ 2147483646 w 608"/>
              <a:gd name="T59" fmla="*/ 2147483646 h 425"/>
              <a:gd name="T60" fmla="*/ 2147483646 w 608"/>
              <a:gd name="T61" fmla="*/ 2147483646 h 425"/>
              <a:gd name="T62" fmla="*/ 2147483646 w 608"/>
              <a:gd name="T63" fmla="*/ 2147483646 h 425"/>
              <a:gd name="T64" fmla="*/ 2147483646 w 608"/>
              <a:gd name="T65" fmla="*/ 2147483646 h 425"/>
              <a:gd name="T66" fmla="*/ 0 w 608"/>
              <a:gd name="T67" fmla="*/ 2147483646 h 425"/>
              <a:gd name="T68" fmla="*/ 0 w 608"/>
              <a:gd name="T69" fmla="*/ 2147483646 h 425"/>
              <a:gd name="T70" fmla="*/ 0 w 608"/>
              <a:gd name="T71" fmla="*/ 2147483646 h 425"/>
              <a:gd name="T72" fmla="*/ 2147483646 w 608"/>
              <a:gd name="T73" fmla="*/ 2147483646 h 425"/>
              <a:gd name="T74" fmla="*/ 2147483646 w 608"/>
              <a:gd name="T75" fmla="*/ 2147483646 h 425"/>
              <a:gd name="T76" fmla="*/ 2147483646 w 608"/>
              <a:gd name="T77" fmla="*/ 2147483646 h 425"/>
              <a:gd name="T78" fmla="*/ 2147483646 w 608"/>
              <a:gd name="T79" fmla="*/ 2147483646 h 425"/>
              <a:gd name="T80" fmla="*/ 2147483646 w 608"/>
              <a:gd name="T81" fmla="*/ 2147483646 h 425"/>
              <a:gd name="T82" fmla="*/ 2147483646 w 608"/>
              <a:gd name="T83" fmla="*/ 2147483646 h 425"/>
              <a:gd name="T84" fmla="*/ 2147483646 w 608"/>
              <a:gd name="T85" fmla="*/ 2147483646 h 425"/>
              <a:gd name="T86" fmla="*/ 2147483646 w 608"/>
              <a:gd name="T87" fmla="*/ 2147483646 h 425"/>
              <a:gd name="T88" fmla="*/ 2147483646 w 608"/>
              <a:gd name="T89" fmla="*/ 0 h 425"/>
              <a:gd name="T90" fmla="*/ 2147483646 w 608"/>
              <a:gd name="T91" fmla="*/ 2147483646 h 425"/>
              <a:gd name="T92" fmla="*/ 2147483646 w 608"/>
              <a:gd name="T93" fmla="*/ 2147483646 h 425"/>
              <a:gd name="T94" fmla="*/ 2147483646 w 608"/>
              <a:gd name="T95" fmla="*/ 2147483646 h 425"/>
              <a:gd name="T96" fmla="*/ 2147483646 w 608"/>
              <a:gd name="T97" fmla="*/ 2147483646 h 425"/>
              <a:gd name="T98" fmla="*/ 2147483646 w 608"/>
              <a:gd name="T99" fmla="*/ 2147483646 h 425"/>
              <a:gd name="T100" fmla="*/ 2147483646 w 608"/>
              <a:gd name="T101" fmla="*/ 2147483646 h 425"/>
              <a:gd name="T102" fmla="*/ 2147483646 w 608"/>
              <a:gd name="T103" fmla="*/ 2147483646 h 425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608" h="425">
                <a:moveTo>
                  <a:pt x="607" y="410"/>
                </a:moveTo>
                <a:lnTo>
                  <a:pt x="607" y="410"/>
                </a:lnTo>
                <a:cubicBezTo>
                  <a:pt x="607" y="417"/>
                  <a:pt x="593" y="424"/>
                  <a:pt x="586" y="424"/>
                </a:cubicBezTo>
                <a:cubicBezTo>
                  <a:pt x="445" y="424"/>
                  <a:pt x="445" y="424"/>
                  <a:pt x="445" y="424"/>
                </a:cubicBezTo>
                <a:cubicBezTo>
                  <a:pt x="459" y="424"/>
                  <a:pt x="466" y="417"/>
                  <a:pt x="466" y="403"/>
                </a:cubicBezTo>
                <a:cubicBezTo>
                  <a:pt x="466" y="403"/>
                  <a:pt x="466" y="318"/>
                  <a:pt x="403" y="290"/>
                </a:cubicBezTo>
                <a:cubicBezTo>
                  <a:pt x="374" y="276"/>
                  <a:pt x="374" y="276"/>
                  <a:pt x="360" y="276"/>
                </a:cubicBezTo>
                <a:cubicBezTo>
                  <a:pt x="360" y="241"/>
                  <a:pt x="360" y="241"/>
                  <a:pt x="360" y="241"/>
                </a:cubicBezTo>
                <a:cubicBezTo>
                  <a:pt x="360" y="241"/>
                  <a:pt x="346" y="226"/>
                  <a:pt x="339" y="191"/>
                </a:cubicBezTo>
                <a:cubicBezTo>
                  <a:pt x="332" y="191"/>
                  <a:pt x="332" y="184"/>
                  <a:pt x="332" y="170"/>
                </a:cubicBezTo>
                <a:cubicBezTo>
                  <a:pt x="332" y="163"/>
                  <a:pt x="325" y="141"/>
                  <a:pt x="332" y="141"/>
                </a:cubicBezTo>
                <a:cubicBezTo>
                  <a:pt x="332" y="127"/>
                  <a:pt x="332" y="106"/>
                  <a:pt x="332" y="99"/>
                </a:cubicBezTo>
                <a:cubicBezTo>
                  <a:pt x="332" y="71"/>
                  <a:pt x="360" y="43"/>
                  <a:pt x="403" y="43"/>
                </a:cubicBezTo>
                <a:cubicBezTo>
                  <a:pt x="452" y="43"/>
                  <a:pt x="473" y="71"/>
                  <a:pt x="480" y="99"/>
                </a:cubicBezTo>
                <a:cubicBezTo>
                  <a:pt x="480" y="106"/>
                  <a:pt x="473" y="127"/>
                  <a:pt x="473" y="141"/>
                </a:cubicBezTo>
                <a:cubicBezTo>
                  <a:pt x="487" y="141"/>
                  <a:pt x="480" y="163"/>
                  <a:pt x="480" y="170"/>
                </a:cubicBezTo>
                <a:cubicBezTo>
                  <a:pt x="480" y="184"/>
                  <a:pt x="473" y="191"/>
                  <a:pt x="466" y="191"/>
                </a:cubicBezTo>
                <a:cubicBezTo>
                  <a:pt x="459" y="226"/>
                  <a:pt x="445" y="241"/>
                  <a:pt x="445" y="241"/>
                </a:cubicBezTo>
                <a:cubicBezTo>
                  <a:pt x="445" y="276"/>
                  <a:pt x="445" y="276"/>
                  <a:pt x="445" y="276"/>
                </a:cubicBezTo>
                <a:cubicBezTo>
                  <a:pt x="445" y="276"/>
                  <a:pt x="459" y="276"/>
                  <a:pt x="494" y="297"/>
                </a:cubicBezTo>
                <a:cubicBezTo>
                  <a:pt x="537" y="311"/>
                  <a:pt x="523" y="297"/>
                  <a:pt x="551" y="318"/>
                </a:cubicBezTo>
                <a:cubicBezTo>
                  <a:pt x="607" y="339"/>
                  <a:pt x="607" y="410"/>
                  <a:pt x="607" y="410"/>
                </a:cubicBezTo>
                <a:close/>
                <a:moveTo>
                  <a:pt x="325" y="283"/>
                </a:moveTo>
                <a:lnTo>
                  <a:pt x="325" y="283"/>
                </a:lnTo>
                <a:cubicBezTo>
                  <a:pt x="367" y="297"/>
                  <a:pt x="353" y="290"/>
                  <a:pt x="388" y="304"/>
                </a:cubicBezTo>
                <a:cubicBezTo>
                  <a:pt x="445" y="332"/>
                  <a:pt x="445" y="403"/>
                  <a:pt x="445" y="403"/>
                </a:cubicBezTo>
                <a:cubicBezTo>
                  <a:pt x="445" y="417"/>
                  <a:pt x="431" y="424"/>
                  <a:pt x="424" y="424"/>
                </a:cubicBezTo>
                <a:cubicBezTo>
                  <a:pt x="21" y="424"/>
                  <a:pt x="21" y="424"/>
                  <a:pt x="21" y="424"/>
                </a:cubicBezTo>
                <a:cubicBezTo>
                  <a:pt x="14" y="424"/>
                  <a:pt x="0" y="417"/>
                  <a:pt x="0" y="403"/>
                </a:cubicBezTo>
                <a:cubicBezTo>
                  <a:pt x="0" y="403"/>
                  <a:pt x="0" y="332"/>
                  <a:pt x="56" y="304"/>
                </a:cubicBezTo>
                <a:cubicBezTo>
                  <a:pt x="92" y="290"/>
                  <a:pt x="77" y="304"/>
                  <a:pt x="120" y="283"/>
                </a:cubicBezTo>
                <a:cubicBezTo>
                  <a:pt x="162" y="269"/>
                  <a:pt x="176" y="262"/>
                  <a:pt x="176" y="262"/>
                </a:cubicBezTo>
                <a:cubicBezTo>
                  <a:pt x="176" y="219"/>
                  <a:pt x="176" y="219"/>
                  <a:pt x="176" y="219"/>
                </a:cubicBezTo>
                <a:cubicBezTo>
                  <a:pt x="176" y="219"/>
                  <a:pt x="155" y="205"/>
                  <a:pt x="155" y="170"/>
                </a:cubicBezTo>
                <a:cubicBezTo>
                  <a:pt x="141" y="170"/>
                  <a:pt x="141" y="156"/>
                  <a:pt x="141" y="149"/>
                </a:cubicBezTo>
                <a:cubicBezTo>
                  <a:pt x="141" y="141"/>
                  <a:pt x="134" y="113"/>
                  <a:pt x="148" y="113"/>
                </a:cubicBezTo>
                <a:cubicBezTo>
                  <a:pt x="141" y="92"/>
                  <a:pt x="141" y="78"/>
                  <a:pt x="141" y="71"/>
                </a:cubicBezTo>
                <a:cubicBezTo>
                  <a:pt x="148" y="35"/>
                  <a:pt x="176" y="7"/>
                  <a:pt x="219" y="0"/>
                </a:cubicBezTo>
                <a:cubicBezTo>
                  <a:pt x="275" y="7"/>
                  <a:pt x="297" y="35"/>
                  <a:pt x="304" y="71"/>
                </a:cubicBezTo>
                <a:cubicBezTo>
                  <a:pt x="304" y="78"/>
                  <a:pt x="304" y="92"/>
                  <a:pt x="297" y="113"/>
                </a:cubicBezTo>
                <a:cubicBezTo>
                  <a:pt x="311" y="113"/>
                  <a:pt x="304" y="141"/>
                  <a:pt x="304" y="149"/>
                </a:cubicBezTo>
                <a:cubicBezTo>
                  <a:pt x="304" y="156"/>
                  <a:pt x="304" y="170"/>
                  <a:pt x="290" y="170"/>
                </a:cubicBezTo>
                <a:cubicBezTo>
                  <a:pt x="282" y="205"/>
                  <a:pt x="268" y="219"/>
                  <a:pt x="268" y="219"/>
                </a:cubicBezTo>
                <a:cubicBezTo>
                  <a:pt x="268" y="262"/>
                  <a:pt x="268" y="262"/>
                  <a:pt x="268" y="262"/>
                </a:cubicBezTo>
                <a:cubicBezTo>
                  <a:pt x="268" y="262"/>
                  <a:pt x="282" y="262"/>
                  <a:pt x="325" y="28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5" name="Shape 2540"/>
          <p:cNvSpPr/>
          <p:nvPr/>
        </p:nvSpPr>
        <p:spPr>
          <a:xfrm>
            <a:off x="4668729" y="2202494"/>
            <a:ext cx="209550" cy="2095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28026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AB42862E-00A6-47E5-AC22-D412A52F4742}"/>
              </a:ext>
            </a:extLst>
          </p:cNvPr>
          <p:cNvSpPr/>
          <p:nvPr/>
        </p:nvSpPr>
        <p:spPr>
          <a:xfrm>
            <a:off x="0" y="0"/>
            <a:ext cx="9165772" cy="6858000"/>
          </a:xfrm>
          <a:custGeom>
            <a:avLst/>
            <a:gdLst>
              <a:gd name="connsiteX0" fmla="*/ 0 w 9165772"/>
              <a:gd name="connsiteY0" fmla="*/ 0 h 6858000"/>
              <a:gd name="connsiteX1" fmla="*/ 2307772 w 9165772"/>
              <a:gd name="connsiteY1" fmla="*/ 0 h 6858000"/>
              <a:gd name="connsiteX2" fmla="*/ 9165772 w 9165772"/>
              <a:gd name="connsiteY2" fmla="*/ 0 h 6858000"/>
              <a:gd name="connsiteX3" fmla="*/ 2307772 w 9165772"/>
              <a:gd name="connsiteY3" fmla="*/ 6858000 h 6858000"/>
              <a:gd name="connsiteX4" fmla="*/ 0 w 916577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65772" h="6858000">
                <a:moveTo>
                  <a:pt x="0" y="0"/>
                </a:moveTo>
                <a:lnTo>
                  <a:pt x="2307772" y="0"/>
                </a:lnTo>
                <a:lnTo>
                  <a:pt x="9165772" y="0"/>
                </a:lnTo>
                <a:lnTo>
                  <a:pt x="2307772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chemeClr val="tx1">
                  <a:lumMod val="75000"/>
                  <a:lumOff val="25000"/>
                  <a:alpha val="0"/>
                </a:schemeClr>
              </a:gs>
              <a:gs pos="35000">
                <a:schemeClr val="tx1">
                  <a:lumMod val="75000"/>
                  <a:lumOff val="25000"/>
                  <a:alpha val="43000"/>
                </a:schemeClr>
              </a:gs>
              <a:gs pos="74000">
                <a:schemeClr val="tx1">
                  <a:lumMod val="75000"/>
                  <a:lumOff val="25000"/>
                  <a:alpha val="62000"/>
                </a:schemeClr>
              </a:gs>
              <a:gs pos="100000">
                <a:schemeClr val="tx1">
                  <a:lumMod val="75000"/>
                  <a:lumOff val="25000"/>
                  <a:alpha val="68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4" r="5454"/>
          <a:stretch>
            <a:fillRect/>
          </a:stretch>
        </p:blipFill>
        <p:spPr/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E69A887-2957-416C-9C0A-1A9F76EFDF05}"/>
              </a:ext>
            </a:extLst>
          </p:cNvPr>
          <p:cNvSpPr txBox="1"/>
          <p:nvPr/>
        </p:nvSpPr>
        <p:spPr>
          <a:xfrm>
            <a:off x="131491" y="136718"/>
            <a:ext cx="2473686" cy="2850011"/>
          </a:xfrm>
          <a:prstGeom prst="rect">
            <a:avLst/>
          </a:prstGeom>
          <a:gradFill flip="none" rotWithShape="1">
            <a:gsLst>
              <a:gs pos="26000">
                <a:srgbClr val="738D8C">
                  <a:shade val="30000"/>
                  <a:satMod val="115000"/>
                  <a:alpha val="50000"/>
                </a:srgbClr>
              </a:gs>
              <a:gs pos="0">
                <a:srgbClr val="738D8C">
                  <a:shade val="100000"/>
                  <a:satMod val="115000"/>
                </a:srgbClr>
              </a:gs>
            </a:gsLst>
            <a:lin ang="0" scaled="1"/>
            <a:tileRect/>
          </a:gradFill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3200" spc="-151" dirty="0" smtClean="0">
                <a:solidFill>
                  <a:schemeClr val="bg1"/>
                </a:solidFill>
              </a:rPr>
              <a:t>Индикаторы реализации программ развития опорных вузов в 2017 году</a:t>
            </a:r>
            <a:endParaRPr lang="en-US" sz="3200" spc="-15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846272" y="5896050"/>
            <a:ext cx="20281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/>
              <a:t>* в среднем на 1 вуз</a:t>
            </a:r>
          </a:p>
          <a:p>
            <a:r>
              <a:rPr lang="ru-RU" sz="1000" dirty="0" smtClean="0"/>
              <a:t>** в среднем по России без 5-100</a:t>
            </a:r>
            <a:endParaRPr lang="ru-RU" sz="1000" dirty="0"/>
          </a:p>
        </p:txBody>
      </p:sp>
      <p:grpSp>
        <p:nvGrpSpPr>
          <p:cNvPr id="27" name="Группа 26"/>
          <p:cNvGrpSpPr/>
          <p:nvPr/>
        </p:nvGrpSpPr>
        <p:grpSpPr>
          <a:xfrm>
            <a:off x="7244859" y="224129"/>
            <a:ext cx="7068415" cy="734170"/>
            <a:chOff x="6941440" y="292373"/>
            <a:chExt cx="7068415" cy="734170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2729EBA7-9121-47BB-B025-F5B98107E4DE}"/>
                </a:ext>
              </a:extLst>
            </p:cNvPr>
            <p:cNvGrpSpPr/>
            <p:nvPr/>
          </p:nvGrpSpPr>
          <p:grpSpPr>
            <a:xfrm>
              <a:off x="6941440" y="292373"/>
              <a:ext cx="7068415" cy="734170"/>
              <a:chOff x="6791455" y="2051777"/>
              <a:chExt cx="6185216" cy="982639"/>
            </a:xfrm>
          </p:grpSpPr>
          <p:sp>
            <p:nvSpPr>
              <p:cNvPr id="7" name="Parallelogram 6">
                <a:extLst>
                  <a:ext uri="{FF2B5EF4-FFF2-40B4-BE49-F238E27FC236}">
                    <a16:creationId xmlns:a16="http://schemas.microsoft.com/office/drawing/2014/main" id="{D1BADAF9-E493-4583-A38E-50CFA55B8046}"/>
                  </a:ext>
                </a:extLst>
              </p:cNvPr>
              <p:cNvSpPr/>
              <p:nvPr/>
            </p:nvSpPr>
            <p:spPr>
              <a:xfrm>
                <a:off x="6791455" y="2051777"/>
                <a:ext cx="6185216" cy="982639"/>
              </a:xfrm>
              <a:prstGeom prst="parallelogram">
                <a:avLst>
                  <a:gd name="adj" fmla="val 99881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270000" sx="101000" sy="101000" algn="ctr" rotWithShape="0">
                  <a:prstClr val="black">
                    <a:alpha val="1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968FDE2-B56D-4547-A973-15825399324C}"/>
                  </a:ext>
                </a:extLst>
              </p:cNvPr>
              <p:cNvSpPr txBox="1"/>
              <p:nvPr/>
            </p:nvSpPr>
            <p:spPr>
              <a:xfrm>
                <a:off x="8205201" y="2223331"/>
                <a:ext cx="3252610" cy="7002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Доходы </a:t>
                </a:r>
                <a:r>
                  <a:rPr lang="ru-RU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вуза</a:t>
                </a:r>
                <a:endParaRPr lang="ru-RU" sz="800" dirty="0"/>
              </a:p>
              <a:p>
                <a:endParaRPr lang="ru-RU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8FF489B-3D9F-4C8B-8401-6FC3C310FEFA}"/>
                  </a:ext>
                </a:extLst>
              </p:cNvPr>
              <p:cNvSpPr/>
              <p:nvPr/>
            </p:nvSpPr>
            <p:spPr>
              <a:xfrm>
                <a:off x="8205201" y="2484766"/>
                <a:ext cx="3558735" cy="3707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/>
                  </a:rPr>
                  <a:t>из </a:t>
                </a:r>
                <a:r>
                  <a:rPr lang="ru-RU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/>
                  </a:rPr>
                  <a:t>всех источников, млн </a:t>
                </a:r>
                <a:r>
                  <a:rPr lang="ru-RU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/>
                  </a:rPr>
                  <a:t>руб.</a:t>
                </a:r>
                <a:endParaRPr lang="ru-RU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endParaRPr>
              </a:p>
            </p:txBody>
          </p:sp>
        </p:grpSp>
        <p:sp>
          <p:nvSpPr>
            <p:cNvPr id="17" name="Прямоугольник 16"/>
            <p:cNvSpPr/>
            <p:nvPr/>
          </p:nvSpPr>
          <p:spPr>
            <a:xfrm>
              <a:off x="7562693" y="474792"/>
              <a:ext cx="72968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solidFill>
                    <a:srgbClr val="188E78"/>
                  </a:solidFill>
                </a:rPr>
                <a:t>1692</a:t>
              </a:r>
              <a:r>
                <a:rPr lang="ru-RU" b="1" baseline="30000" dirty="0" smtClean="0">
                  <a:solidFill>
                    <a:srgbClr val="188E78"/>
                  </a:solidFill>
                </a:rPr>
                <a:t>*</a:t>
              </a:r>
              <a:endParaRPr lang="ru-RU" b="1" baseline="30000" dirty="0">
                <a:solidFill>
                  <a:srgbClr val="188E78"/>
                </a:solidFill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11044956" y="467900"/>
              <a:ext cx="8066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solidFill>
                    <a:srgbClr val="188E78"/>
                  </a:solidFill>
                </a:rPr>
                <a:t>1222</a:t>
              </a:r>
              <a:r>
                <a:rPr lang="ru-RU" b="1" baseline="30000" dirty="0" smtClean="0">
                  <a:solidFill>
                    <a:srgbClr val="188E78"/>
                  </a:solidFill>
                </a:rPr>
                <a:t>**</a:t>
              </a:r>
              <a:endParaRPr lang="ru-RU" b="1" baseline="30000" dirty="0">
                <a:solidFill>
                  <a:srgbClr val="188E78"/>
                </a:solidFill>
              </a:endParaRP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5479827" y="2130799"/>
            <a:ext cx="7580565" cy="734590"/>
            <a:chOff x="5805577" y="291953"/>
            <a:chExt cx="7068415" cy="734590"/>
          </a:xfrm>
        </p:grpSpPr>
        <p:grpSp>
          <p:nvGrpSpPr>
            <p:cNvPr id="29" name="Group 1">
              <a:extLst>
                <a:ext uri="{FF2B5EF4-FFF2-40B4-BE49-F238E27FC236}">
                  <a16:creationId xmlns:a16="http://schemas.microsoft.com/office/drawing/2014/main" id="{2729EBA7-9121-47BB-B025-F5B98107E4DE}"/>
                </a:ext>
              </a:extLst>
            </p:cNvPr>
            <p:cNvGrpSpPr/>
            <p:nvPr/>
          </p:nvGrpSpPr>
          <p:grpSpPr>
            <a:xfrm>
              <a:off x="5805577" y="291953"/>
              <a:ext cx="7068415" cy="734590"/>
              <a:chOff x="5797518" y="2051215"/>
              <a:chExt cx="6185216" cy="983201"/>
            </a:xfrm>
          </p:grpSpPr>
          <p:sp>
            <p:nvSpPr>
              <p:cNvPr id="32" name="Parallelogram 6">
                <a:extLst>
                  <a:ext uri="{FF2B5EF4-FFF2-40B4-BE49-F238E27FC236}">
                    <a16:creationId xmlns:a16="http://schemas.microsoft.com/office/drawing/2014/main" id="{D1BADAF9-E493-4583-A38E-50CFA55B8046}"/>
                  </a:ext>
                </a:extLst>
              </p:cNvPr>
              <p:cNvSpPr/>
              <p:nvPr/>
            </p:nvSpPr>
            <p:spPr>
              <a:xfrm>
                <a:off x="5797518" y="2051777"/>
                <a:ext cx="6185216" cy="982639"/>
              </a:xfrm>
              <a:prstGeom prst="parallelogram">
                <a:avLst>
                  <a:gd name="adj" fmla="val 99881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270000" sx="101000" sy="101000" algn="ctr" rotWithShape="0">
                  <a:prstClr val="black">
                    <a:alpha val="1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968FDE2-B56D-4547-A973-15825399324C}"/>
                  </a:ext>
                </a:extLst>
              </p:cNvPr>
              <p:cNvSpPr txBox="1"/>
              <p:nvPr/>
            </p:nvSpPr>
            <p:spPr>
              <a:xfrm>
                <a:off x="7217007" y="2051215"/>
                <a:ext cx="3252610" cy="411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Общая численность </a:t>
                </a:r>
                <a:r>
                  <a:rPr lang="ru-RU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студентов,</a:t>
                </a:r>
                <a:endParaRPr lang="id-ID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4" name="Rectangle 8">
                <a:extLst>
                  <a:ext uri="{FF2B5EF4-FFF2-40B4-BE49-F238E27FC236}">
                    <a16:creationId xmlns:a16="http://schemas.microsoft.com/office/drawing/2014/main" id="{D8FF489B-3D9F-4C8B-8401-6FC3C310FEFA}"/>
                  </a:ext>
                </a:extLst>
              </p:cNvPr>
              <p:cNvSpPr/>
              <p:nvPr/>
            </p:nvSpPr>
            <p:spPr>
              <a:xfrm>
                <a:off x="7217007" y="2312650"/>
                <a:ext cx="3558735" cy="6179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/>
                  </a:rPr>
                  <a:t>обучающихся по программам </a:t>
                </a:r>
                <a:r>
                  <a:rPr lang="ru-RU" sz="12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/>
                  </a:rPr>
                  <a:t>бакалавриата</a:t>
                </a:r>
                <a:r>
                  <a:rPr lang="ru-RU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/>
                  </a:rPr>
                  <a:t>, </a:t>
                </a:r>
                <a:r>
                  <a:rPr lang="ru-RU" sz="12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/>
                  </a:rPr>
                  <a:t>специалитета</a:t>
                </a:r>
                <a:r>
                  <a:rPr lang="ru-RU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/>
                  </a:rPr>
                  <a:t>, магистратуры по очной форме обучения (чел.)</a:t>
                </a:r>
                <a:endPara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endParaRPr>
              </a:p>
            </p:txBody>
          </p:sp>
        </p:grpSp>
        <p:sp>
          <p:nvSpPr>
            <p:cNvPr id="30" name="Прямоугольник 29"/>
            <p:cNvSpPr/>
            <p:nvPr/>
          </p:nvSpPr>
          <p:spPr>
            <a:xfrm>
              <a:off x="6400080" y="485584"/>
              <a:ext cx="68038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solidFill>
                    <a:srgbClr val="188E78"/>
                  </a:solidFill>
                </a:rPr>
                <a:t>7593</a:t>
              </a:r>
              <a:r>
                <a:rPr lang="ru-RU" b="1" baseline="30000" dirty="0" smtClean="0">
                  <a:solidFill>
                    <a:srgbClr val="188E78"/>
                  </a:solidFill>
                </a:rPr>
                <a:t>*</a:t>
              </a:r>
              <a:endParaRPr lang="ru-RU" b="1" baseline="30000" dirty="0">
                <a:solidFill>
                  <a:srgbClr val="188E78"/>
                </a:solidFill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11294081" y="470561"/>
              <a:ext cx="75213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solidFill>
                    <a:srgbClr val="188E78"/>
                  </a:solidFill>
                </a:rPr>
                <a:t>4060</a:t>
              </a:r>
              <a:r>
                <a:rPr lang="ru-RU" b="1" baseline="30000" dirty="0" smtClean="0">
                  <a:solidFill>
                    <a:srgbClr val="188E78"/>
                  </a:solidFill>
                </a:rPr>
                <a:t>**</a:t>
              </a:r>
              <a:endParaRPr lang="ru-RU" b="1" baseline="30000" dirty="0">
                <a:solidFill>
                  <a:srgbClr val="188E78"/>
                </a:solidFill>
              </a:endParaRP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2865335" y="4979043"/>
            <a:ext cx="10062036" cy="734699"/>
            <a:chOff x="5805577" y="291955"/>
            <a:chExt cx="7068415" cy="734699"/>
          </a:xfrm>
        </p:grpSpPr>
        <p:grpSp>
          <p:nvGrpSpPr>
            <p:cNvPr id="36" name="Group 1">
              <a:extLst>
                <a:ext uri="{FF2B5EF4-FFF2-40B4-BE49-F238E27FC236}">
                  <a16:creationId xmlns:a16="http://schemas.microsoft.com/office/drawing/2014/main" id="{2729EBA7-9121-47BB-B025-F5B98107E4DE}"/>
                </a:ext>
              </a:extLst>
            </p:cNvPr>
            <p:cNvGrpSpPr/>
            <p:nvPr/>
          </p:nvGrpSpPr>
          <p:grpSpPr>
            <a:xfrm>
              <a:off x="5805577" y="291955"/>
              <a:ext cx="7068415" cy="734699"/>
              <a:chOff x="5797518" y="2051215"/>
              <a:chExt cx="6185216" cy="983346"/>
            </a:xfrm>
          </p:grpSpPr>
          <p:sp>
            <p:nvSpPr>
              <p:cNvPr id="39" name="Parallelogram 6">
                <a:extLst>
                  <a:ext uri="{FF2B5EF4-FFF2-40B4-BE49-F238E27FC236}">
                    <a16:creationId xmlns:a16="http://schemas.microsoft.com/office/drawing/2014/main" id="{D1BADAF9-E493-4583-A38E-50CFA55B8046}"/>
                  </a:ext>
                </a:extLst>
              </p:cNvPr>
              <p:cNvSpPr/>
              <p:nvPr/>
            </p:nvSpPr>
            <p:spPr>
              <a:xfrm>
                <a:off x="5797518" y="2051777"/>
                <a:ext cx="6185216" cy="982639"/>
              </a:xfrm>
              <a:prstGeom prst="parallelogram">
                <a:avLst>
                  <a:gd name="adj" fmla="val 99881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270000" sx="101000" sy="101000" algn="ctr" rotWithShape="0">
                  <a:prstClr val="black">
                    <a:alpha val="1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9968FDE2-B56D-4547-A973-15825399324C}"/>
                  </a:ext>
                </a:extLst>
              </p:cNvPr>
              <p:cNvSpPr txBox="1"/>
              <p:nvPr/>
            </p:nvSpPr>
            <p:spPr>
              <a:xfrm>
                <a:off x="6888337" y="2051215"/>
                <a:ext cx="3252610" cy="411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Удельный вес численности </a:t>
                </a:r>
                <a:r>
                  <a:rPr lang="ru-RU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обучающихся</a:t>
                </a:r>
                <a:endParaRPr lang="ru-RU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1" name="Rectangle 8">
                <a:extLst>
                  <a:ext uri="{FF2B5EF4-FFF2-40B4-BE49-F238E27FC236}">
                    <a16:creationId xmlns:a16="http://schemas.microsoft.com/office/drawing/2014/main" id="{D8FF489B-3D9F-4C8B-8401-6FC3C310FEFA}"/>
                  </a:ext>
                </a:extLst>
              </p:cNvPr>
              <p:cNvSpPr/>
              <p:nvPr/>
            </p:nvSpPr>
            <p:spPr>
              <a:xfrm>
                <a:off x="6877651" y="2416653"/>
                <a:ext cx="3983840" cy="6179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/>
                  </a:rPr>
                  <a:t>(приведенного </a:t>
                </a:r>
                <a:r>
                  <a:rPr lang="ru-RU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/>
                  </a:rPr>
                  <a:t>контингента) по программам магистратуры, подготовки научно-педагогических кадров в аспирантуре в общей численности приведенного , %.</a:t>
                </a:r>
                <a:endParaRPr lang="ru-RU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endParaRPr>
              </a:p>
            </p:txBody>
          </p:sp>
        </p:grpSp>
        <p:sp>
          <p:nvSpPr>
            <p:cNvPr id="37" name="Прямоугольник 36"/>
            <p:cNvSpPr/>
            <p:nvPr/>
          </p:nvSpPr>
          <p:spPr>
            <a:xfrm>
              <a:off x="6235838" y="496467"/>
              <a:ext cx="34818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solidFill>
                    <a:srgbClr val="188E78"/>
                  </a:solidFill>
                </a:rPr>
                <a:t>14</a:t>
              </a:r>
              <a:r>
                <a:rPr lang="ru-RU" b="1" baseline="30000" dirty="0" smtClean="0">
                  <a:solidFill>
                    <a:srgbClr val="188E78"/>
                  </a:solidFill>
                </a:rPr>
                <a:t>*</a:t>
              </a:r>
              <a:endParaRPr lang="ru-RU" b="1" baseline="30000" dirty="0">
                <a:solidFill>
                  <a:srgbClr val="188E78"/>
                </a:solidFill>
              </a:endParaRP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11777159" y="415067"/>
              <a:ext cx="5261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solidFill>
                    <a:srgbClr val="188E78"/>
                  </a:solidFill>
                </a:rPr>
                <a:t>13,3</a:t>
              </a:r>
              <a:r>
                <a:rPr lang="ru-RU" b="1" baseline="30000" dirty="0" smtClean="0">
                  <a:solidFill>
                    <a:srgbClr val="188E78"/>
                  </a:solidFill>
                </a:rPr>
                <a:t>**</a:t>
              </a:r>
              <a:endParaRPr lang="ru-RU" b="1" baseline="30000" dirty="0">
                <a:solidFill>
                  <a:srgbClr val="188E78"/>
                </a:solidFill>
              </a:endParaRPr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6390995" y="1138585"/>
            <a:ext cx="7068415" cy="734170"/>
            <a:chOff x="5805577" y="292373"/>
            <a:chExt cx="7068415" cy="734170"/>
          </a:xfrm>
        </p:grpSpPr>
        <p:grpSp>
          <p:nvGrpSpPr>
            <p:cNvPr id="50" name="Group 1">
              <a:extLst>
                <a:ext uri="{FF2B5EF4-FFF2-40B4-BE49-F238E27FC236}">
                  <a16:creationId xmlns:a16="http://schemas.microsoft.com/office/drawing/2014/main" id="{2729EBA7-9121-47BB-B025-F5B98107E4DE}"/>
                </a:ext>
              </a:extLst>
            </p:cNvPr>
            <p:cNvGrpSpPr/>
            <p:nvPr/>
          </p:nvGrpSpPr>
          <p:grpSpPr>
            <a:xfrm>
              <a:off x="5805577" y="292373"/>
              <a:ext cx="7068415" cy="734170"/>
              <a:chOff x="5797518" y="2051777"/>
              <a:chExt cx="6185216" cy="982639"/>
            </a:xfrm>
          </p:grpSpPr>
          <p:sp>
            <p:nvSpPr>
              <p:cNvPr id="53" name="Parallelogram 6">
                <a:extLst>
                  <a:ext uri="{FF2B5EF4-FFF2-40B4-BE49-F238E27FC236}">
                    <a16:creationId xmlns:a16="http://schemas.microsoft.com/office/drawing/2014/main" id="{D1BADAF9-E493-4583-A38E-50CFA55B8046}"/>
                  </a:ext>
                </a:extLst>
              </p:cNvPr>
              <p:cNvSpPr/>
              <p:nvPr/>
            </p:nvSpPr>
            <p:spPr>
              <a:xfrm>
                <a:off x="5797518" y="2051777"/>
                <a:ext cx="6185216" cy="982639"/>
              </a:xfrm>
              <a:prstGeom prst="parallelogram">
                <a:avLst>
                  <a:gd name="adj" fmla="val 99881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270000" sx="101000" sy="101000" algn="ctr" rotWithShape="0">
                  <a:prstClr val="black">
                    <a:alpha val="1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9968FDE2-B56D-4547-A973-15825399324C}"/>
                  </a:ext>
                </a:extLst>
              </p:cNvPr>
              <p:cNvSpPr txBox="1"/>
              <p:nvPr/>
            </p:nvSpPr>
            <p:spPr>
              <a:xfrm>
                <a:off x="7208693" y="2264077"/>
                <a:ext cx="3252610" cy="411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Объем </a:t>
                </a:r>
                <a:r>
                  <a:rPr lang="ru-RU" sz="1400" b="1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НИОКР,</a:t>
                </a:r>
                <a:endParaRPr lang="id-ID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55" name="Rectangle 8">
                <a:extLst>
                  <a:ext uri="{FF2B5EF4-FFF2-40B4-BE49-F238E27FC236}">
                    <a16:creationId xmlns:a16="http://schemas.microsoft.com/office/drawing/2014/main" id="{D8FF489B-3D9F-4C8B-8401-6FC3C310FEFA}"/>
                  </a:ext>
                </a:extLst>
              </p:cNvPr>
              <p:cNvSpPr/>
              <p:nvPr/>
            </p:nvSpPr>
            <p:spPr>
              <a:xfrm>
                <a:off x="7208693" y="2525512"/>
                <a:ext cx="3558735" cy="3707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/>
                  </a:rPr>
                  <a:t>в расчете на 1 НПР, тыс</a:t>
                </a:r>
                <a:r>
                  <a:rPr lang="ru-RU" sz="12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/>
                  </a:rPr>
                  <a:t>. руб</a:t>
                </a:r>
                <a:r>
                  <a:rPr lang="ru-RU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/>
                  </a:rPr>
                  <a:t>.</a:t>
                </a:r>
              </a:p>
            </p:txBody>
          </p:sp>
        </p:grpSp>
        <p:sp>
          <p:nvSpPr>
            <p:cNvPr id="51" name="Прямоугольник 50"/>
            <p:cNvSpPr/>
            <p:nvPr/>
          </p:nvSpPr>
          <p:spPr>
            <a:xfrm>
              <a:off x="6420940" y="485584"/>
              <a:ext cx="65114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solidFill>
                    <a:srgbClr val="188E78"/>
                  </a:solidFill>
                </a:rPr>
                <a:t>218*</a:t>
              </a:r>
              <a:endParaRPr lang="ru-RU" b="1" baseline="30000" dirty="0">
                <a:solidFill>
                  <a:srgbClr val="188E78"/>
                </a:solidFill>
              </a:endParaRP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10780589" y="511550"/>
              <a:ext cx="78899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solidFill>
                    <a:srgbClr val="188E78"/>
                  </a:solidFill>
                </a:rPr>
                <a:t>264,1</a:t>
              </a:r>
              <a:r>
                <a:rPr lang="ru-RU" b="1" baseline="30000" dirty="0" smtClean="0">
                  <a:solidFill>
                    <a:srgbClr val="188E78"/>
                  </a:solidFill>
                </a:rPr>
                <a:t>*</a:t>
              </a:r>
              <a:endParaRPr lang="ru-RU" b="1" baseline="30000" dirty="0">
                <a:solidFill>
                  <a:srgbClr val="188E78"/>
                </a:solidFill>
              </a:endParaRPr>
            </a:p>
          </p:txBody>
        </p:sp>
      </p:grpSp>
      <p:grpSp>
        <p:nvGrpSpPr>
          <p:cNvPr id="56" name="Группа 55"/>
          <p:cNvGrpSpPr/>
          <p:nvPr/>
        </p:nvGrpSpPr>
        <p:grpSpPr>
          <a:xfrm>
            <a:off x="4638532" y="3045286"/>
            <a:ext cx="8288840" cy="734590"/>
            <a:chOff x="5805577" y="291953"/>
            <a:chExt cx="7068415" cy="734590"/>
          </a:xfrm>
        </p:grpSpPr>
        <p:grpSp>
          <p:nvGrpSpPr>
            <p:cNvPr id="57" name="Group 1">
              <a:extLst>
                <a:ext uri="{FF2B5EF4-FFF2-40B4-BE49-F238E27FC236}">
                  <a16:creationId xmlns:a16="http://schemas.microsoft.com/office/drawing/2014/main" id="{2729EBA7-9121-47BB-B025-F5B98107E4DE}"/>
                </a:ext>
              </a:extLst>
            </p:cNvPr>
            <p:cNvGrpSpPr/>
            <p:nvPr/>
          </p:nvGrpSpPr>
          <p:grpSpPr>
            <a:xfrm>
              <a:off x="5805577" y="291953"/>
              <a:ext cx="7068415" cy="734590"/>
              <a:chOff x="5797518" y="2051215"/>
              <a:chExt cx="6185216" cy="983201"/>
            </a:xfrm>
          </p:grpSpPr>
          <p:sp>
            <p:nvSpPr>
              <p:cNvPr id="60" name="Parallelogram 6">
                <a:extLst>
                  <a:ext uri="{FF2B5EF4-FFF2-40B4-BE49-F238E27FC236}">
                    <a16:creationId xmlns:a16="http://schemas.microsoft.com/office/drawing/2014/main" id="{D1BADAF9-E493-4583-A38E-50CFA55B8046}"/>
                  </a:ext>
                </a:extLst>
              </p:cNvPr>
              <p:cNvSpPr/>
              <p:nvPr/>
            </p:nvSpPr>
            <p:spPr>
              <a:xfrm>
                <a:off x="5797518" y="2051777"/>
                <a:ext cx="6185216" cy="982639"/>
              </a:xfrm>
              <a:prstGeom prst="parallelogram">
                <a:avLst>
                  <a:gd name="adj" fmla="val 99881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270000" sx="101000" sy="101000" algn="ctr" rotWithShape="0">
                  <a:prstClr val="black">
                    <a:alpha val="1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9968FDE2-B56D-4547-A973-15825399324C}"/>
                  </a:ext>
                </a:extLst>
              </p:cNvPr>
              <p:cNvSpPr txBox="1"/>
              <p:nvPr/>
            </p:nvSpPr>
            <p:spPr>
              <a:xfrm>
                <a:off x="7125084" y="2051215"/>
                <a:ext cx="3252610" cy="411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Число публикаций организации, </a:t>
                </a:r>
              </a:p>
            </p:txBody>
          </p:sp>
          <p:sp>
            <p:nvSpPr>
              <p:cNvPr id="62" name="Rectangle 8">
                <a:extLst>
                  <a:ext uri="{FF2B5EF4-FFF2-40B4-BE49-F238E27FC236}">
                    <a16:creationId xmlns:a16="http://schemas.microsoft.com/office/drawing/2014/main" id="{D8FF489B-3D9F-4C8B-8401-6FC3C310FEFA}"/>
                  </a:ext>
                </a:extLst>
              </p:cNvPr>
              <p:cNvSpPr/>
              <p:nvPr/>
            </p:nvSpPr>
            <p:spPr>
              <a:xfrm>
                <a:off x="7125084" y="2381605"/>
                <a:ext cx="3558735" cy="6179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/>
                  </a:rPr>
                  <a:t>индексируемых в информационно-аналитической системе научного цитирования </a:t>
                </a:r>
                <a:r>
                  <a:rPr lang="ru-RU" sz="12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/>
                  </a:rPr>
                  <a:t>Scopus</a:t>
                </a:r>
                <a:r>
                  <a:rPr lang="ru-RU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/>
                  </a:rPr>
                  <a:t>, в расчете на 100 НПР, ед.</a:t>
                </a:r>
              </a:p>
            </p:txBody>
          </p:sp>
        </p:grpSp>
        <p:sp>
          <p:nvSpPr>
            <p:cNvPr id="58" name="Прямоугольник 57"/>
            <p:cNvSpPr/>
            <p:nvPr/>
          </p:nvSpPr>
          <p:spPr>
            <a:xfrm>
              <a:off x="6362757" y="491001"/>
              <a:ext cx="42267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solidFill>
                    <a:srgbClr val="188E78"/>
                  </a:solidFill>
                </a:rPr>
                <a:t>85</a:t>
              </a:r>
              <a:r>
                <a:rPr lang="ru-RU" b="1" baseline="30000" dirty="0" smtClean="0">
                  <a:solidFill>
                    <a:srgbClr val="188E78"/>
                  </a:solidFill>
                </a:rPr>
                <a:t>*</a:t>
              </a:r>
              <a:endParaRPr lang="ru-RU" b="1" baseline="30000" dirty="0">
                <a:solidFill>
                  <a:srgbClr val="188E78"/>
                </a:solidFill>
              </a:endParaRPr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11542518" y="500826"/>
              <a:ext cx="63865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solidFill>
                    <a:srgbClr val="188E78"/>
                  </a:solidFill>
                </a:rPr>
                <a:t>71,3</a:t>
              </a:r>
              <a:r>
                <a:rPr lang="ru-RU" b="1" baseline="30000" dirty="0" smtClean="0">
                  <a:solidFill>
                    <a:srgbClr val="188E78"/>
                  </a:solidFill>
                </a:rPr>
                <a:t>**</a:t>
              </a:r>
              <a:endParaRPr lang="ru-RU" b="1" baseline="30000" dirty="0">
                <a:solidFill>
                  <a:srgbClr val="188E78"/>
                </a:solidFill>
              </a:endParaRPr>
            </a:p>
          </p:txBody>
        </p:sp>
      </p:grpSp>
      <p:grpSp>
        <p:nvGrpSpPr>
          <p:cNvPr id="63" name="Группа 62"/>
          <p:cNvGrpSpPr/>
          <p:nvPr/>
        </p:nvGrpSpPr>
        <p:grpSpPr>
          <a:xfrm>
            <a:off x="3749661" y="4000226"/>
            <a:ext cx="9310731" cy="734589"/>
            <a:chOff x="5805577" y="291952"/>
            <a:chExt cx="7068415" cy="734589"/>
          </a:xfrm>
        </p:grpSpPr>
        <p:grpSp>
          <p:nvGrpSpPr>
            <p:cNvPr id="64" name="Group 1">
              <a:extLst>
                <a:ext uri="{FF2B5EF4-FFF2-40B4-BE49-F238E27FC236}">
                  <a16:creationId xmlns:a16="http://schemas.microsoft.com/office/drawing/2014/main" id="{2729EBA7-9121-47BB-B025-F5B98107E4DE}"/>
                </a:ext>
              </a:extLst>
            </p:cNvPr>
            <p:cNvGrpSpPr/>
            <p:nvPr/>
          </p:nvGrpSpPr>
          <p:grpSpPr>
            <a:xfrm>
              <a:off x="5805577" y="291952"/>
              <a:ext cx="7068415" cy="734589"/>
              <a:chOff x="5797518" y="2051216"/>
              <a:chExt cx="6185216" cy="983200"/>
            </a:xfrm>
          </p:grpSpPr>
          <p:sp>
            <p:nvSpPr>
              <p:cNvPr id="67" name="Parallelogram 6">
                <a:extLst>
                  <a:ext uri="{FF2B5EF4-FFF2-40B4-BE49-F238E27FC236}">
                    <a16:creationId xmlns:a16="http://schemas.microsoft.com/office/drawing/2014/main" id="{D1BADAF9-E493-4583-A38E-50CFA55B8046}"/>
                  </a:ext>
                </a:extLst>
              </p:cNvPr>
              <p:cNvSpPr/>
              <p:nvPr/>
            </p:nvSpPr>
            <p:spPr>
              <a:xfrm>
                <a:off x="5797518" y="2051777"/>
                <a:ext cx="6185216" cy="982639"/>
              </a:xfrm>
              <a:prstGeom prst="parallelogram">
                <a:avLst>
                  <a:gd name="adj" fmla="val 99881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1270000" sx="101000" sy="101000" algn="ctr" rotWithShape="0">
                  <a:prstClr val="black">
                    <a:alpha val="12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9968FDE2-B56D-4547-A973-15825399324C}"/>
                  </a:ext>
                </a:extLst>
              </p:cNvPr>
              <p:cNvSpPr txBox="1"/>
              <p:nvPr/>
            </p:nvSpPr>
            <p:spPr>
              <a:xfrm>
                <a:off x="6983858" y="2051216"/>
                <a:ext cx="3252610" cy="4119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Число публикаций организации, </a:t>
                </a:r>
              </a:p>
            </p:txBody>
          </p:sp>
          <p:sp>
            <p:nvSpPr>
              <p:cNvPr id="69" name="Rectangle 8">
                <a:extLst>
                  <a:ext uri="{FF2B5EF4-FFF2-40B4-BE49-F238E27FC236}">
                    <a16:creationId xmlns:a16="http://schemas.microsoft.com/office/drawing/2014/main" id="{D8FF489B-3D9F-4C8B-8401-6FC3C310FEFA}"/>
                  </a:ext>
                </a:extLst>
              </p:cNvPr>
              <p:cNvSpPr/>
              <p:nvPr/>
            </p:nvSpPr>
            <p:spPr>
              <a:xfrm>
                <a:off x="6955171" y="2378658"/>
                <a:ext cx="3558735" cy="61790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/>
                  </a:rPr>
                  <a:t>индексируемых в информационно-аналитической системе научного цитирования </a:t>
                </a:r>
                <a:r>
                  <a:rPr lang="ru-RU" sz="12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/>
                  </a:rPr>
                  <a:t>Web</a:t>
                </a:r>
                <a:r>
                  <a:rPr lang="ru-RU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/>
                  </a:rPr>
                  <a:t> </a:t>
                </a:r>
                <a:r>
                  <a:rPr lang="ru-RU" sz="12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/>
                  </a:rPr>
                  <a:t>of</a:t>
                </a:r>
                <a:r>
                  <a:rPr lang="ru-RU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/>
                  </a:rPr>
                  <a:t> </a:t>
                </a:r>
                <a:r>
                  <a:rPr lang="ru-RU" sz="1200" dirty="0" err="1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/>
                  </a:rPr>
                  <a:t>Science</a:t>
                </a:r>
                <a:r>
                  <a:rPr lang="ru-RU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Calibri"/>
                  </a:rPr>
                  <a:t>, в расчете на 100 НПР, ед.</a:t>
                </a:r>
              </a:p>
            </p:txBody>
          </p:sp>
        </p:grpSp>
        <p:sp>
          <p:nvSpPr>
            <p:cNvPr id="65" name="Прямоугольник 64"/>
            <p:cNvSpPr/>
            <p:nvPr/>
          </p:nvSpPr>
          <p:spPr>
            <a:xfrm>
              <a:off x="6288081" y="510261"/>
              <a:ext cx="37628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solidFill>
                    <a:srgbClr val="188E78"/>
                  </a:solidFill>
                </a:rPr>
                <a:t>55</a:t>
              </a:r>
              <a:r>
                <a:rPr lang="ru-RU" b="1" baseline="30000" dirty="0" smtClean="0">
                  <a:solidFill>
                    <a:srgbClr val="188E78"/>
                  </a:solidFill>
                </a:rPr>
                <a:t>*</a:t>
              </a:r>
              <a:endParaRPr lang="ru-RU" b="1" baseline="30000" dirty="0">
                <a:solidFill>
                  <a:srgbClr val="188E78"/>
                </a:solidFill>
              </a:endParaRPr>
            </a:p>
          </p:txBody>
        </p:sp>
        <p:sp>
          <p:nvSpPr>
            <p:cNvPr id="66" name="Прямоугольник 65"/>
            <p:cNvSpPr/>
            <p:nvPr/>
          </p:nvSpPr>
          <p:spPr>
            <a:xfrm>
              <a:off x="11587668" y="474790"/>
              <a:ext cx="56855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solidFill>
                    <a:srgbClr val="188E78"/>
                  </a:solidFill>
                </a:rPr>
                <a:t>55,5</a:t>
              </a:r>
              <a:r>
                <a:rPr lang="ru-RU" b="1" baseline="30000" dirty="0" smtClean="0">
                  <a:solidFill>
                    <a:srgbClr val="188E78"/>
                  </a:solidFill>
                </a:rPr>
                <a:t>**</a:t>
              </a:r>
              <a:endParaRPr lang="ru-RU" b="1" baseline="30000" dirty="0">
                <a:solidFill>
                  <a:srgbClr val="188E78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9455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5" r="12575"/>
          <a:stretch>
            <a:fillRect/>
          </a:stretch>
        </p:blipFill>
        <p:spPr/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F8A37CA2-85E5-4432-8FC5-D23B10959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006" y="274892"/>
            <a:ext cx="11583987" cy="1337202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Опорные университеты в рамке приоритетного проекта </a:t>
            </a:r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вузы как центры пространства создания инноваций»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A8295BF-130C-4B06-A63C-2F2249E4322E}"/>
              </a:ext>
            </a:extLst>
          </p:cNvPr>
          <p:cNvSpPr>
            <a:spLocks noChangeAspect="1"/>
          </p:cNvSpPr>
          <p:nvPr/>
        </p:nvSpPr>
        <p:spPr>
          <a:xfrm>
            <a:off x="4811448" y="2756780"/>
            <a:ext cx="568800" cy="5688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270000" sx="94000" sy="94000" algn="ctr" rotWithShape="0">
              <a:prstClr val="black">
                <a:alpha val="6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8EB5178-A37F-4B74-871A-CE09C8712ED3}"/>
              </a:ext>
            </a:extLst>
          </p:cNvPr>
          <p:cNvSpPr/>
          <p:nvPr/>
        </p:nvSpPr>
        <p:spPr>
          <a:xfrm>
            <a:off x="5563925" y="2587625"/>
            <a:ext cx="567719" cy="56771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270000" sx="94000" sy="94000" algn="ctr" rotWithShape="0">
              <a:prstClr val="black">
                <a:alpha val="6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EE1DF79-06FC-4C11-945D-A258B6E4F9A8}"/>
              </a:ext>
            </a:extLst>
          </p:cNvPr>
          <p:cNvSpPr>
            <a:spLocks noChangeAspect="1"/>
          </p:cNvSpPr>
          <p:nvPr/>
        </p:nvSpPr>
        <p:spPr>
          <a:xfrm>
            <a:off x="6337879" y="3005136"/>
            <a:ext cx="568800" cy="5688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270000" sx="94000" sy="94000" algn="ctr" rotWithShape="0">
              <a:prstClr val="black">
                <a:alpha val="6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517A8DA-A92E-4CA3-BEDC-108B63502DBC}"/>
              </a:ext>
            </a:extLst>
          </p:cNvPr>
          <p:cNvSpPr>
            <a:spLocks noChangeAspect="1"/>
          </p:cNvSpPr>
          <p:nvPr/>
        </p:nvSpPr>
        <p:spPr>
          <a:xfrm>
            <a:off x="6611338" y="3873138"/>
            <a:ext cx="568800" cy="5688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270000" sx="94000" sy="94000" algn="ctr" rotWithShape="0">
              <a:prstClr val="black">
                <a:alpha val="6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27B1E6E-B21B-4250-8E71-6AD8D1468E9E}"/>
              </a:ext>
            </a:extLst>
          </p:cNvPr>
          <p:cNvSpPr>
            <a:spLocks noChangeAspect="1"/>
          </p:cNvSpPr>
          <p:nvPr/>
        </p:nvSpPr>
        <p:spPr>
          <a:xfrm>
            <a:off x="6146800" y="4717529"/>
            <a:ext cx="568800" cy="5688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270000" sx="94000" sy="94000" algn="ctr" rotWithShape="0">
              <a:prstClr val="black">
                <a:alpha val="6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873D278-8A3B-4304-92C7-25B463C1697D}"/>
              </a:ext>
            </a:extLst>
          </p:cNvPr>
          <p:cNvSpPr>
            <a:spLocks noChangeAspect="1"/>
          </p:cNvSpPr>
          <p:nvPr/>
        </p:nvSpPr>
        <p:spPr>
          <a:xfrm>
            <a:off x="5237604" y="4947965"/>
            <a:ext cx="568800" cy="5688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270000" sx="94000" sy="94000" algn="ctr" rotWithShape="0">
              <a:prstClr val="black">
                <a:alpha val="6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B793DBF-42C9-4C42-AE9F-A244477DBA5E}"/>
              </a:ext>
            </a:extLst>
          </p:cNvPr>
          <p:cNvSpPr txBox="1"/>
          <p:nvPr/>
        </p:nvSpPr>
        <p:spPr>
          <a:xfrm>
            <a:off x="6003250" y="1900529"/>
            <a:ext cx="54029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студенты и НПР в инновационной и предпринимательской деятельности</a:t>
            </a:r>
            <a:endParaRPr lang="id-ID" sz="1500" b="1" dirty="0">
              <a:solidFill>
                <a:prstClr val="black">
                  <a:lumMod val="75000"/>
                  <a:lumOff val="25000"/>
                </a:prstClr>
              </a:solidFill>
              <a:cs typeface="Calibri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1A3D9BA-D9EC-4DAE-9BED-675B22B6AF87}"/>
              </a:ext>
            </a:extLst>
          </p:cNvPr>
          <p:cNvSpPr txBox="1"/>
          <p:nvPr/>
        </p:nvSpPr>
        <p:spPr>
          <a:xfrm>
            <a:off x="7136609" y="2914840"/>
            <a:ext cx="268623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программы  ДПО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9FC4988-1076-420D-AE4A-01B0B4652F0B}"/>
              </a:ext>
            </a:extLst>
          </p:cNvPr>
          <p:cNvSpPr txBox="1"/>
          <p:nvPr/>
        </p:nvSpPr>
        <p:spPr>
          <a:xfrm>
            <a:off x="7379320" y="3912400"/>
            <a:ext cx="268623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инновационная  экосистема </a:t>
            </a:r>
            <a:endParaRPr lang="id-ID" sz="1500" b="1" dirty="0">
              <a:solidFill>
                <a:prstClr val="black">
                  <a:lumMod val="75000"/>
                  <a:lumOff val="25000"/>
                </a:prstClr>
              </a:solidFill>
              <a:cs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3D524DD-2100-4C12-B376-238529BAAC46}"/>
              </a:ext>
            </a:extLst>
          </p:cNvPr>
          <p:cNvSpPr txBox="1"/>
          <p:nvPr/>
        </p:nvSpPr>
        <p:spPr>
          <a:xfrm>
            <a:off x="6914525" y="4899613"/>
            <a:ext cx="449172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проектно-ориентированные </a:t>
            </a:r>
            <a:r>
              <a:rPr lang="ru-RU" sz="1500" b="1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образовательные программы, предполагающие командное выполнение проектов полного жизненного цикла</a:t>
            </a:r>
            <a:endParaRPr lang="id-ID" sz="1500" b="1" dirty="0">
              <a:solidFill>
                <a:prstClr val="black">
                  <a:lumMod val="75000"/>
                  <a:lumOff val="25000"/>
                </a:prstClr>
              </a:solidFill>
              <a:cs typeface="Calibri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C25CBCD-32DC-4522-A495-398A53935AD4}"/>
              </a:ext>
            </a:extLst>
          </p:cNvPr>
          <p:cNvSpPr txBox="1"/>
          <p:nvPr/>
        </p:nvSpPr>
        <p:spPr>
          <a:xfrm>
            <a:off x="5279163" y="5749789"/>
            <a:ext cx="26862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отраслевые </a:t>
            </a:r>
            <a:r>
              <a:rPr lang="ru-RU" sz="1500" b="1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центры инжиниринга</a:t>
            </a:r>
            <a:endParaRPr lang="id-ID" sz="1500" b="1" dirty="0">
              <a:solidFill>
                <a:prstClr val="black">
                  <a:lumMod val="75000"/>
                  <a:lumOff val="25000"/>
                </a:prstClr>
              </a:solidFill>
              <a:cs typeface="Calibri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B61542A-AF30-4378-A49C-8F987D893123}"/>
              </a:ext>
            </a:extLst>
          </p:cNvPr>
          <p:cNvSpPr txBox="1"/>
          <p:nvPr/>
        </p:nvSpPr>
        <p:spPr>
          <a:xfrm>
            <a:off x="1872959" y="2500921"/>
            <a:ext cx="325261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социальные сервисы населению</a:t>
            </a:r>
            <a:endParaRPr lang="id-ID" sz="1500" b="1" dirty="0">
              <a:solidFill>
                <a:prstClr val="black">
                  <a:lumMod val="75000"/>
                  <a:lumOff val="25000"/>
                </a:prstClr>
              </a:solidFill>
              <a:cs typeface="Calibri"/>
            </a:endParaRPr>
          </a:p>
        </p:txBody>
      </p:sp>
      <p:sp>
        <p:nvSpPr>
          <p:cNvPr id="32" name="Freeform 57">
            <a:extLst>
              <a:ext uri="{FF2B5EF4-FFF2-40B4-BE49-F238E27FC236}">
                <a16:creationId xmlns:a16="http://schemas.microsoft.com/office/drawing/2014/main" id="{BEAADE85-E1CB-48BE-8F8D-719935EF6B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2933" y="3173527"/>
            <a:ext cx="264886" cy="232017"/>
          </a:xfrm>
          <a:custGeom>
            <a:avLst/>
            <a:gdLst>
              <a:gd name="T0" fmla="*/ 212060 w 602"/>
              <a:gd name="T1" fmla="*/ 103681 h 531"/>
              <a:gd name="T2" fmla="*/ 112352 w 602"/>
              <a:gd name="T3" fmla="*/ 144579 h 531"/>
              <a:gd name="T4" fmla="*/ 112352 w 602"/>
              <a:gd name="T5" fmla="*/ 144579 h 531"/>
              <a:gd name="T6" fmla="*/ 109823 w 602"/>
              <a:gd name="T7" fmla="*/ 147090 h 531"/>
              <a:gd name="T8" fmla="*/ 104766 w 602"/>
              <a:gd name="T9" fmla="*/ 144579 h 531"/>
              <a:gd name="T10" fmla="*/ 104766 w 602"/>
              <a:gd name="T11" fmla="*/ 144579 h 531"/>
              <a:gd name="T12" fmla="*/ 5419 w 602"/>
              <a:gd name="T13" fmla="*/ 103681 h 531"/>
              <a:gd name="T14" fmla="*/ 10477 w 602"/>
              <a:gd name="T15" fmla="*/ 86102 h 531"/>
              <a:gd name="T16" fmla="*/ 15534 w 602"/>
              <a:gd name="T17" fmla="*/ 86102 h 531"/>
              <a:gd name="T18" fmla="*/ 15534 w 602"/>
              <a:gd name="T19" fmla="*/ 86102 h 531"/>
              <a:gd name="T20" fmla="*/ 204474 w 602"/>
              <a:gd name="T21" fmla="*/ 86102 h 531"/>
              <a:gd name="T22" fmla="*/ 204474 w 602"/>
              <a:gd name="T23" fmla="*/ 86102 h 531"/>
              <a:gd name="T24" fmla="*/ 207002 w 602"/>
              <a:gd name="T25" fmla="*/ 86102 h 531"/>
              <a:gd name="T26" fmla="*/ 212060 w 602"/>
              <a:gd name="T27" fmla="*/ 103681 h 531"/>
              <a:gd name="T28" fmla="*/ 212060 w 602"/>
              <a:gd name="T29" fmla="*/ 60630 h 531"/>
              <a:gd name="T30" fmla="*/ 112352 w 602"/>
              <a:gd name="T31" fmla="*/ 101169 h 531"/>
              <a:gd name="T32" fmla="*/ 112352 w 602"/>
              <a:gd name="T33" fmla="*/ 101169 h 531"/>
              <a:gd name="T34" fmla="*/ 109823 w 602"/>
              <a:gd name="T35" fmla="*/ 101169 h 531"/>
              <a:gd name="T36" fmla="*/ 104766 w 602"/>
              <a:gd name="T37" fmla="*/ 101169 h 531"/>
              <a:gd name="T38" fmla="*/ 104766 w 602"/>
              <a:gd name="T39" fmla="*/ 101169 h 531"/>
              <a:gd name="T40" fmla="*/ 5419 w 602"/>
              <a:gd name="T41" fmla="*/ 60630 h 531"/>
              <a:gd name="T42" fmla="*/ 5419 w 602"/>
              <a:gd name="T43" fmla="*/ 43051 h 531"/>
              <a:gd name="T44" fmla="*/ 104766 w 602"/>
              <a:gd name="T45" fmla="*/ 2511 h 531"/>
              <a:gd name="T46" fmla="*/ 104766 w 602"/>
              <a:gd name="T47" fmla="*/ 2511 h 531"/>
              <a:gd name="T48" fmla="*/ 109823 w 602"/>
              <a:gd name="T49" fmla="*/ 0 h 531"/>
              <a:gd name="T50" fmla="*/ 112352 w 602"/>
              <a:gd name="T51" fmla="*/ 2511 h 531"/>
              <a:gd name="T52" fmla="*/ 112352 w 602"/>
              <a:gd name="T53" fmla="*/ 2511 h 531"/>
              <a:gd name="T54" fmla="*/ 212060 w 602"/>
              <a:gd name="T55" fmla="*/ 43051 h 531"/>
              <a:gd name="T56" fmla="*/ 212060 w 602"/>
              <a:gd name="T57" fmla="*/ 60630 h 531"/>
              <a:gd name="T58" fmla="*/ 10477 w 602"/>
              <a:gd name="T59" fmla="*/ 129153 h 531"/>
              <a:gd name="T60" fmla="*/ 15534 w 602"/>
              <a:gd name="T61" fmla="*/ 129153 h 531"/>
              <a:gd name="T62" fmla="*/ 15534 w 602"/>
              <a:gd name="T63" fmla="*/ 129153 h 531"/>
              <a:gd name="T64" fmla="*/ 204474 w 602"/>
              <a:gd name="T65" fmla="*/ 129153 h 531"/>
              <a:gd name="T66" fmla="*/ 204474 w 602"/>
              <a:gd name="T67" fmla="*/ 129153 h 531"/>
              <a:gd name="T68" fmla="*/ 207002 w 602"/>
              <a:gd name="T69" fmla="*/ 129153 h 531"/>
              <a:gd name="T70" fmla="*/ 212060 w 602"/>
              <a:gd name="T71" fmla="*/ 149602 h 531"/>
              <a:gd name="T72" fmla="*/ 112352 w 602"/>
              <a:gd name="T73" fmla="*/ 190141 h 531"/>
              <a:gd name="T74" fmla="*/ 112352 w 602"/>
              <a:gd name="T75" fmla="*/ 190141 h 531"/>
              <a:gd name="T76" fmla="*/ 109823 w 602"/>
              <a:gd name="T77" fmla="*/ 190141 h 531"/>
              <a:gd name="T78" fmla="*/ 104766 w 602"/>
              <a:gd name="T79" fmla="*/ 190141 h 531"/>
              <a:gd name="T80" fmla="*/ 104766 w 602"/>
              <a:gd name="T81" fmla="*/ 190141 h 531"/>
              <a:gd name="T82" fmla="*/ 5419 w 602"/>
              <a:gd name="T83" fmla="*/ 149602 h 531"/>
              <a:gd name="T84" fmla="*/ 10477 w 602"/>
              <a:gd name="T85" fmla="*/ 129153 h 531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602" h="531">
                <a:moveTo>
                  <a:pt x="587" y="289"/>
                </a:moveTo>
                <a:lnTo>
                  <a:pt x="587" y="289"/>
                </a:lnTo>
                <a:cubicBezTo>
                  <a:pt x="311" y="403"/>
                  <a:pt x="311" y="403"/>
                  <a:pt x="311" y="403"/>
                </a:cubicBezTo>
                <a:cubicBezTo>
                  <a:pt x="311" y="410"/>
                  <a:pt x="304" y="410"/>
                  <a:pt x="304" y="410"/>
                </a:cubicBezTo>
                <a:cubicBezTo>
                  <a:pt x="297" y="410"/>
                  <a:pt x="297" y="410"/>
                  <a:pt x="290" y="403"/>
                </a:cubicBezTo>
                <a:cubicBezTo>
                  <a:pt x="15" y="289"/>
                  <a:pt x="15" y="289"/>
                  <a:pt x="15" y="289"/>
                </a:cubicBezTo>
                <a:cubicBezTo>
                  <a:pt x="7" y="289"/>
                  <a:pt x="0" y="275"/>
                  <a:pt x="0" y="268"/>
                </a:cubicBezTo>
                <a:cubicBezTo>
                  <a:pt x="0" y="247"/>
                  <a:pt x="15" y="240"/>
                  <a:pt x="29" y="240"/>
                </a:cubicBezTo>
                <a:cubicBezTo>
                  <a:pt x="36" y="240"/>
                  <a:pt x="36" y="240"/>
                  <a:pt x="43" y="240"/>
                </a:cubicBezTo>
                <a:cubicBezTo>
                  <a:pt x="304" y="346"/>
                  <a:pt x="304" y="346"/>
                  <a:pt x="304" y="346"/>
                </a:cubicBezTo>
                <a:cubicBezTo>
                  <a:pt x="566" y="240"/>
                  <a:pt x="566" y="240"/>
                  <a:pt x="566" y="240"/>
                </a:cubicBezTo>
                <a:lnTo>
                  <a:pt x="573" y="240"/>
                </a:lnTo>
                <a:cubicBezTo>
                  <a:pt x="594" y="240"/>
                  <a:pt x="601" y="247"/>
                  <a:pt x="601" y="268"/>
                </a:cubicBezTo>
                <a:cubicBezTo>
                  <a:pt x="601" y="275"/>
                  <a:pt x="594" y="289"/>
                  <a:pt x="587" y="289"/>
                </a:cubicBezTo>
                <a:close/>
                <a:moveTo>
                  <a:pt x="587" y="169"/>
                </a:moveTo>
                <a:lnTo>
                  <a:pt x="587" y="169"/>
                </a:lnTo>
                <a:cubicBezTo>
                  <a:pt x="311" y="282"/>
                  <a:pt x="311" y="282"/>
                  <a:pt x="311" y="282"/>
                </a:cubicBezTo>
                <a:lnTo>
                  <a:pt x="304" y="282"/>
                </a:lnTo>
                <a:cubicBezTo>
                  <a:pt x="297" y="282"/>
                  <a:pt x="297" y="282"/>
                  <a:pt x="290" y="282"/>
                </a:cubicBezTo>
                <a:cubicBezTo>
                  <a:pt x="15" y="169"/>
                  <a:pt x="15" y="169"/>
                  <a:pt x="15" y="169"/>
                </a:cubicBezTo>
                <a:cubicBezTo>
                  <a:pt x="7" y="162"/>
                  <a:pt x="0" y="155"/>
                  <a:pt x="0" y="141"/>
                </a:cubicBezTo>
                <a:cubicBezTo>
                  <a:pt x="0" y="134"/>
                  <a:pt x="7" y="120"/>
                  <a:pt x="15" y="120"/>
                </a:cubicBezTo>
                <a:cubicBezTo>
                  <a:pt x="290" y="7"/>
                  <a:pt x="290" y="7"/>
                  <a:pt x="290" y="7"/>
                </a:cubicBezTo>
                <a:cubicBezTo>
                  <a:pt x="297" y="0"/>
                  <a:pt x="297" y="0"/>
                  <a:pt x="304" y="0"/>
                </a:cubicBezTo>
                <a:cubicBezTo>
                  <a:pt x="304" y="0"/>
                  <a:pt x="311" y="0"/>
                  <a:pt x="311" y="7"/>
                </a:cubicBezTo>
                <a:cubicBezTo>
                  <a:pt x="587" y="120"/>
                  <a:pt x="587" y="120"/>
                  <a:pt x="587" y="120"/>
                </a:cubicBezTo>
                <a:cubicBezTo>
                  <a:pt x="594" y="120"/>
                  <a:pt x="601" y="134"/>
                  <a:pt x="601" y="141"/>
                </a:cubicBezTo>
                <a:cubicBezTo>
                  <a:pt x="601" y="155"/>
                  <a:pt x="594" y="162"/>
                  <a:pt x="587" y="169"/>
                </a:cubicBezTo>
                <a:close/>
                <a:moveTo>
                  <a:pt x="29" y="360"/>
                </a:moveTo>
                <a:lnTo>
                  <a:pt x="29" y="360"/>
                </a:lnTo>
                <a:cubicBezTo>
                  <a:pt x="36" y="360"/>
                  <a:pt x="36" y="360"/>
                  <a:pt x="43" y="360"/>
                </a:cubicBezTo>
                <a:cubicBezTo>
                  <a:pt x="304" y="473"/>
                  <a:pt x="304" y="473"/>
                  <a:pt x="304" y="473"/>
                </a:cubicBezTo>
                <a:cubicBezTo>
                  <a:pt x="566" y="360"/>
                  <a:pt x="566" y="360"/>
                  <a:pt x="566" y="360"/>
                </a:cubicBezTo>
                <a:lnTo>
                  <a:pt x="573" y="360"/>
                </a:lnTo>
                <a:cubicBezTo>
                  <a:pt x="594" y="360"/>
                  <a:pt x="601" y="374"/>
                  <a:pt x="601" y="388"/>
                </a:cubicBezTo>
                <a:cubicBezTo>
                  <a:pt x="601" y="403"/>
                  <a:pt x="594" y="410"/>
                  <a:pt x="587" y="417"/>
                </a:cubicBezTo>
                <a:cubicBezTo>
                  <a:pt x="311" y="530"/>
                  <a:pt x="311" y="530"/>
                  <a:pt x="311" y="530"/>
                </a:cubicBezTo>
                <a:lnTo>
                  <a:pt x="304" y="530"/>
                </a:lnTo>
                <a:cubicBezTo>
                  <a:pt x="297" y="530"/>
                  <a:pt x="297" y="530"/>
                  <a:pt x="290" y="530"/>
                </a:cubicBezTo>
                <a:cubicBezTo>
                  <a:pt x="15" y="417"/>
                  <a:pt x="15" y="417"/>
                  <a:pt x="15" y="417"/>
                </a:cubicBezTo>
                <a:cubicBezTo>
                  <a:pt x="7" y="410"/>
                  <a:pt x="0" y="403"/>
                  <a:pt x="0" y="388"/>
                </a:cubicBezTo>
                <a:cubicBezTo>
                  <a:pt x="0" y="374"/>
                  <a:pt x="15" y="360"/>
                  <a:pt x="29" y="36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5" name="Freeform 144">
            <a:extLst>
              <a:ext uri="{FF2B5EF4-FFF2-40B4-BE49-F238E27FC236}">
                <a16:creationId xmlns:a16="http://schemas.microsoft.com/office/drawing/2014/main" id="{C2AE8378-FAE8-46AE-800C-B4E48400C2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7329" y="2919852"/>
            <a:ext cx="237038" cy="219737"/>
          </a:xfrm>
          <a:custGeom>
            <a:avLst/>
            <a:gdLst>
              <a:gd name="T0" fmla="*/ 114881 w 602"/>
              <a:gd name="T1" fmla="*/ 0 h 559"/>
              <a:gd name="T2" fmla="*/ 114881 w 602"/>
              <a:gd name="T3" fmla="*/ 0 h 559"/>
              <a:gd name="T4" fmla="*/ 217118 w 602"/>
              <a:gd name="T5" fmla="*/ 84035 h 559"/>
              <a:gd name="T6" fmla="*/ 114881 w 602"/>
              <a:gd name="T7" fmla="*/ 165546 h 559"/>
              <a:gd name="T8" fmla="*/ 91760 w 602"/>
              <a:gd name="T9" fmla="*/ 163022 h 559"/>
              <a:gd name="T10" fmla="*/ 15173 w 602"/>
              <a:gd name="T11" fmla="*/ 193678 h 559"/>
              <a:gd name="T12" fmla="*/ 40822 w 602"/>
              <a:gd name="T13" fmla="*/ 147874 h 559"/>
              <a:gd name="T14" fmla="*/ 0 w 602"/>
              <a:gd name="T15" fmla="*/ 84035 h 559"/>
              <a:gd name="T16" fmla="*/ 114881 w 602"/>
              <a:gd name="T17" fmla="*/ 0 h 559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602" h="559">
                <a:moveTo>
                  <a:pt x="318" y="0"/>
                </a:moveTo>
                <a:lnTo>
                  <a:pt x="318" y="0"/>
                </a:lnTo>
                <a:cubicBezTo>
                  <a:pt x="495" y="0"/>
                  <a:pt x="601" y="106"/>
                  <a:pt x="601" y="233"/>
                </a:cubicBezTo>
                <a:cubicBezTo>
                  <a:pt x="601" y="360"/>
                  <a:pt x="495" y="459"/>
                  <a:pt x="318" y="459"/>
                </a:cubicBezTo>
                <a:cubicBezTo>
                  <a:pt x="297" y="459"/>
                  <a:pt x="276" y="452"/>
                  <a:pt x="254" y="452"/>
                </a:cubicBezTo>
                <a:cubicBezTo>
                  <a:pt x="170" y="558"/>
                  <a:pt x="42" y="537"/>
                  <a:pt x="42" y="537"/>
                </a:cubicBezTo>
                <a:cubicBezTo>
                  <a:pt x="134" y="494"/>
                  <a:pt x="134" y="417"/>
                  <a:pt x="113" y="410"/>
                </a:cubicBezTo>
                <a:cubicBezTo>
                  <a:pt x="42" y="367"/>
                  <a:pt x="0" y="303"/>
                  <a:pt x="0" y="233"/>
                </a:cubicBezTo>
                <a:cubicBezTo>
                  <a:pt x="0" y="106"/>
                  <a:pt x="141" y="0"/>
                  <a:pt x="318" y="0"/>
                </a:cubicBezTo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7" name="Freeform 34">
            <a:extLst>
              <a:ext uri="{FF2B5EF4-FFF2-40B4-BE49-F238E27FC236}">
                <a16:creationId xmlns:a16="http://schemas.microsoft.com/office/drawing/2014/main" id="{AB51279B-083B-4A85-BB28-C599CD78A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6167" y="4890372"/>
            <a:ext cx="264946" cy="263012"/>
          </a:xfrm>
          <a:custGeom>
            <a:avLst/>
            <a:gdLst>
              <a:gd name="T0" fmla="*/ 207002 w 602"/>
              <a:gd name="T1" fmla="*/ 40594 h 601"/>
              <a:gd name="T2" fmla="*/ 207002 w 602"/>
              <a:gd name="T3" fmla="*/ 40594 h 601"/>
              <a:gd name="T4" fmla="*/ 196526 w 602"/>
              <a:gd name="T5" fmla="*/ 40594 h 601"/>
              <a:gd name="T6" fmla="*/ 196526 w 602"/>
              <a:gd name="T7" fmla="*/ 96275 h 601"/>
              <a:gd name="T8" fmla="*/ 196526 w 602"/>
              <a:gd name="T9" fmla="*/ 144412 h 601"/>
              <a:gd name="T10" fmla="*/ 196526 w 602"/>
              <a:gd name="T11" fmla="*/ 154830 h 601"/>
              <a:gd name="T12" fmla="*/ 186411 w 602"/>
              <a:gd name="T13" fmla="*/ 164889 h 601"/>
              <a:gd name="T14" fmla="*/ 132944 w 602"/>
              <a:gd name="T15" fmla="*/ 164889 h 601"/>
              <a:gd name="T16" fmla="*/ 166180 w 602"/>
              <a:gd name="T17" fmla="*/ 197938 h 601"/>
              <a:gd name="T18" fmla="*/ 166180 w 602"/>
              <a:gd name="T19" fmla="*/ 197938 h 601"/>
              <a:gd name="T20" fmla="*/ 168709 w 602"/>
              <a:gd name="T21" fmla="*/ 205482 h 601"/>
              <a:gd name="T22" fmla="*/ 158232 w 602"/>
              <a:gd name="T23" fmla="*/ 215541 h 601"/>
              <a:gd name="T24" fmla="*/ 153175 w 602"/>
              <a:gd name="T25" fmla="*/ 213026 h 601"/>
              <a:gd name="T26" fmla="*/ 153175 w 602"/>
              <a:gd name="T27" fmla="*/ 213026 h 601"/>
              <a:gd name="T28" fmla="*/ 117410 w 602"/>
              <a:gd name="T29" fmla="*/ 180336 h 601"/>
              <a:gd name="T30" fmla="*/ 117410 w 602"/>
              <a:gd name="T31" fmla="*/ 205482 h 601"/>
              <a:gd name="T32" fmla="*/ 107294 w 602"/>
              <a:gd name="T33" fmla="*/ 215541 h 601"/>
              <a:gd name="T34" fmla="*/ 97179 w 602"/>
              <a:gd name="T35" fmla="*/ 205482 h 601"/>
              <a:gd name="T36" fmla="*/ 97179 w 602"/>
              <a:gd name="T37" fmla="*/ 180336 h 601"/>
              <a:gd name="T38" fmla="*/ 63943 w 602"/>
              <a:gd name="T39" fmla="*/ 213026 h 601"/>
              <a:gd name="T40" fmla="*/ 63943 w 602"/>
              <a:gd name="T41" fmla="*/ 213026 h 601"/>
              <a:gd name="T42" fmla="*/ 56357 w 602"/>
              <a:gd name="T43" fmla="*/ 215541 h 601"/>
              <a:gd name="T44" fmla="*/ 45880 w 602"/>
              <a:gd name="T45" fmla="*/ 205482 h 601"/>
              <a:gd name="T46" fmla="*/ 51299 w 602"/>
              <a:gd name="T47" fmla="*/ 197938 h 601"/>
              <a:gd name="T48" fmla="*/ 51299 w 602"/>
              <a:gd name="T49" fmla="*/ 197938 h 601"/>
              <a:gd name="T50" fmla="*/ 84174 w 602"/>
              <a:gd name="T51" fmla="*/ 164889 h 601"/>
              <a:gd name="T52" fmla="*/ 30707 w 602"/>
              <a:gd name="T53" fmla="*/ 164889 h 601"/>
              <a:gd name="T54" fmla="*/ 20592 w 602"/>
              <a:gd name="T55" fmla="*/ 154830 h 601"/>
              <a:gd name="T56" fmla="*/ 20592 w 602"/>
              <a:gd name="T57" fmla="*/ 144412 h 601"/>
              <a:gd name="T58" fmla="*/ 20592 w 602"/>
              <a:gd name="T59" fmla="*/ 96275 h 601"/>
              <a:gd name="T60" fmla="*/ 20592 w 602"/>
              <a:gd name="T61" fmla="*/ 40594 h 601"/>
              <a:gd name="T62" fmla="*/ 10477 w 602"/>
              <a:gd name="T63" fmla="*/ 40594 h 601"/>
              <a:gd name="T64" fmla="*/ 0 w 602"/>
              <a:gd name="T65" fmla="*/ 30176 h 601"/>
              <a:gd name="T66" fmla="*/ 10477 w 602"/>
              <a:gd name="T67" fmla="*/ 20117 h 601"/>
              <a:gd name="T68" fmla="*/ 97179 w 602"/>
              <a:gd name="T69" fmla="*/ 20117 h 601"/>
              <a:gd name="T70" fmla="*/ 97179 w 602"/>
              <a:gd name="T71" fmla="*/ 10059 h 601"/>
              <a:gd name="T72" fmla="*/ 107294 w 602"/>
              <a:gd name="T73" fmla="*/ 0 h 601"/>
              <a:gd name="T74" fmla="*/ 117410 w 602"/>
              <a:gd name="T75" fmla="*/ 10059 h 601"/>
              <a:gd name="T76" fmla="*/ 117410 w 602"/>
              <a:gd name="T77" fmla="*/ 20117 h 601"/>
              <a:gd name="T78" fmla="*/ 207002 w 602"/>
              <a:gd name="T79" fmla="*/ 20117 h 601"/>
              <a:gd name="T80" fmla="*/ 217118 w 602"/>
              <a:gd name="T81" fmla="*/ 30176 h 601"/>
              <a:gd name="T82" fmla="*/ 207002 w 602"/>
              <a:gd name="T83" fmla="*/ 40594 h 601"/>
              <a:gd name="T84" fmla="*/ 176295 w 602"/>
              <a:gd name="T85" fmla="*/ 86216 h 601"/>
              <a:gd name="T86" fmla="*/ 176295 w 602"/>
              <a:gd name="T87" fmla="*/ 86216 h 601"/>
              <a:gd name="T88" fmla="*/ 176295 w 602"/>
              <a:gd name="T89" fmla="*/ 76158 h 601"/>
              <a:gd name="T90" fmla="*/ 176295 w 602"/>
              <a:gd name="T91" fmla="*/ 40594 h 601"/>
              <a:gd name="T92" fmla="*/ 40822 w 602"/>
              <a:gd name="T93" fmla="*/ 40594 h 601"/>
              <a:gd name="T94" fmla="*/ 40822 w 602"/>
              <a:gd name="T95" fmla="*/ 76158 h 601"/>
              <a:gd name="T96" fmla="*/ 40822 w 602"/>
              <a:gd name="T97" fmla="*/ 86216 h 601"/>
              <a:gd name="T98" fmla="*/ 40822 w 602"/>
              <a:gd name="T99" fmla="*/ 144412 h 601"/>
              <a:gd name="T100" fmla="*/ 176295 w 602"/>
              <a:gd name="T101" fmla="*/ 144412 h 601"/>
              <a:gd name="T102" fmla="*/ 176295 w 602"/>
              <a:gd name="T103" fmla="*/ 86216 h 601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602" h="601">
                <a:moveTo>
                  <a:pt x="573" y="113"/>
                </a:moveTo>
                <a:lnTo>
                  <a:pt x="573" y="113"/>
                </a:lnTo>
                <a:cubicBezTo>
                  <a:pt x="544" y="113"/>
                  <a:pt x="544" y="113"/>
                  <a:pt x="544" y="113"/>
                </a:cubicBezTo>
                <a:cubicBezTo>
                  <a:pt x="544" y="268"/>
                  <a:pt x="544" y="268"/>
                  <a:pt x="544" y="268"/>
                </a:cubicBezTo>
                <a:cubicBezTo>
                  <a:pt x="544" y="402"/>
                  <a:pt x="544" y="402"/>
                  <a:pt x="544" y="402"/>
                </a:cubicBezTo>
                <a:cubicBezTo>
                  <a:pt x="544" y="431"/>
                  <a:pt x="544" y="431"/>
                  <a:pt x="544" y="431"/>
                </a:cubicBezTo>
                <a:cubicBezTo>
                  <a:pt x="544" y="445"/>
                  <a:pt x="530" y="459"/>
                  <a:pt x="516" y="459"/>
                </a:cubicBezTo>
                <a:cubicBezTo>
                  <a:pt x="368" y="459"/>
                  <a:pt x="368" y="459"/>
                  <a:pt x="368" y="459"/>
                </a:cubicBezTo>
                <a:cubicBezTo>
                  <a:pt x="460" y="551"/>
                  <a:pt x="460" y="551"/>
                  <a:pt x="460" y="551"/>
                </a:cubicBezTo>
                <a:cubicBezTo>
                  <a:pt x="467" y="558"/>
                  <a:pt x="467" y="565"/>
                  <a:pt x="467" y="572"/>
                </a:cubicBezTo>
                <a:cubicBezTo>
                  <a:pt x="467" y="586"/>
                  <a:pt x="460" y="600"/>
                  <a:pt x="438" y="600"/>
                </a:cubicBezTo>
                <a:cubicBezTo>
                  <a:pt x="431" y="600"/>
                  <a:pt x="424" y="600"/>
                  <a:pt x="424" y="593"/>
                </a:cubicBezTo>
                <a:cubicBezTo>
                  <a:pt x="325" y="502"/>
                  <a:pt x="325" y="502"/>
                  <a:pt x="325" y="502"/>
                </a:cubicBezTo>
                <a:cubicBezTo>
                  <a:pt x="325" y="572"/>
                  <a:pt x="325" y="572"/>
                  <a:pt x="325" y="572"/>
                </a:cubicBezTo>
                <a:cubicBezTo>
                  <a:pt x="325" y="586"/>
                  <a:pt x="318" y="600"/>
                  <a:pt x="297" y="600"/>
                </a:cubicBezTo>
                <a:cubicBezTo>
                  <a:pt x="283" y="600"/>
                  <a:pt x="269" y="586"/>
                  <a:pt x="269" y="572"/>
                </a:cubicBezTo>
                <a:cubicBezTo>
                  <a:pt x="269" y="502"/>
                  <a:pt x="269" y="502"/>
                  <a:pt x="269" y="502"/>
                </a:cubicBezTo>
                <a:cubicBezTo>
                  <a:pt x="177" y="593"/>
                  <a:pt x="177" y="593"/>
                  <a:pt x="177" y="593"/>
                </a:cubicBezTo>
                <a:cubicBezTo>
                  <a:pt x="170" y="600"/>
                  <a:pt x="163" y="600"/>
                  <a:pt x="156" y="600"/>
                </a:cubicBezTo>
                <a:cubicBezTo>
                  <a:pt x="142" y="600"/>
                  <a:pt x="127" y="586"/>
                  <a:pt x="127" y="572"/>
                </a:cubicBezTo>
                <a:cubicBezTo>
                  <a:pt x="127" y="565"/>
                  <a:pt x="135" y="558"/>
                  <a:pt x="142" y="551"/>
                </a:cubicBezTo>
                <a:cubicBezTo>
                  <a:pt x="233" y="459"/>
                  <a:pt x="233" y="459"/>
                  <a:pt x="233" y="459"/>
                </a:cubicBezTo>
                <a:cubicBezTo>
                  <a:pt x="85" y="459"/>
                  <a:pt x="85" y="459"/>
                  <a:pt x="85" y="459"/>
                </a:cubicBezTo>
                <a:cubicBezTo>
                  <a:pt x="64" y="459"/>
                  <a:pt x="57" y="445"/>
                  <a:pt x="57" y="431"/>
                </a:cubicBezTo>
                <a:cubicBezTo>
                  <a:pt x="57" y="402"/>
                  <a:pt x="57" y="402"/>
                  <a:pt x="57" y="402"/>
                </a:cubicBezTo>
                <a:cubicBezTo>
                  <a:pt x="57" y="268"/>
                  <a:pt x="57" y="268"/>
                  <a:pt x="57" y="268"/>
                </a:cubicBezTo>
                <a:cubicBezTo>
                  <a:pt x="57" y="113"/>
                  <a:pt x="57" y="113"/>
                  <a:pt x="57" y="113"/>
                </a:cubicBezTo>
                <a:cubicBezTo>
                  <a:pt x="29" y="113"/>
                  <a:pt x="29" y="113"/>
                  <a:pt x="29" y="113"/>
                </a:cubicBezTo>
                <a:cubicBezTo>
                  <a:pt x="7" y="113"/>
                  <a:pt x="0" y="98"/>
                  <a:pt x="0" y="84"/>
                </a:cubicBezTo>
                <a:cubicBezTo>
                  <a:pt x="0" y="63"/>
                  <a:pt x="7" y="56"/>
                  <a:pt x="29" y="56"/>
                </a:cubicBezTo>
                <a:cubicBezTo>
                  <a:pt x="269" y="56"/>
                  <a:pt x="269" y="56"/>
                  <a:pt x="269" y="56"/>
                </a:cubicBezTo>
                <a:cubicBezTo>
                  <a:pt x="269" y="28"/>
                  <a:pt x="269" y="28"/>
                  <a:pt x="269" y="28"/>
                </a:cubicBezTo>
                <a:cubicBezTo>
                  <a:pt x="269" y="7"/>
                  <a:pt x="283" y="0"/>
                  <a:pt x="297" y="0"/>
                </a:cubicBezTo>
                <a:cubicBezTo>
                  <a:pt x="318" y="0"/>
                  <a:pt x="325" y="7"/>
                  <a:pt x="325" y="28"/>
                </a:cubicBezTo>
                <a:cubicBezTo>
                  <a:pt x="325" y="56"/>
                  <a:pt x="325" y="56"/>
                  <a:pt x="325" y="56"/>
                </a:cubicBezTo>
                <a:cubicBezTo>
                  <a:pt x="573" y="56"/>
                  <a:pt x="573" y="56"/>
                  <a:pt x="573" y="56"/>
                </a:cubicBezTo>
                <a:cubicBezTo>
                  <a:pt x="587" y="56"/>
                  <a:pt x="601" y="63"/>
                  <a:pt x="601" y="84"/>
                </a:cubicBezTo>
                <a:cubicBezTo>
                  <a:pt x="601" y="98"/>
                  <a:pt x="587" y="113"/>
                  <a:pt x="573" y="113"/>
                </a:cubicBezTo>
                <a:close/>
                <a:moveTo>
                  <a:pt x="488" y="240"/>
                </a:moveTo>
                <a:lnTo>
                  <a:pt x="488" y="240"/>
                </a:lnTo>
                <a:cubicBezTo>
                  <a:pt x="488" y="212"/>
                  <a:pt x="488" y="212"/>
                  <a:pt x="488" y="212"/>
                </a:cubicBezTo>
                <a:cubicBezTo>
                  <a:pt x="488" y="113"/>
                  <a:pt x="488" y="113"/>
                  <a:pt x="488" y="113"/>
                </a:cubicBezTo>
                <a:cubicBezTo>
                  <a:pt x="113" y="113"/>
                  <a:pt x="113" y="113"/>
                  <a:pt x="113" y="113"/>
                </a:cubicBezTo>
                <a:cubicBezTo>
                  <a:pt x="113" y="212"/>
                  <a:pt x="113" y="212"/>
                  <a:pt x="113" y="212"/>
                </a:cubicBezTo>
                <a:cubicBezTo>
                  <a:pt x="113" y="240"/>
                  <a:pt x="113" y="240"/>
                  <a:pt x="113" y="240"/>
                </a:cubicBezTo>
                <a:cubicBezTo>
                  <a:pt x="113" y="402"/>
                  <a:pt x="113" y="402"/>
                  <a:pt x="113" y="402"/>
                </a:cubicBezTo>
                <a:cubicBezTo>
                  <a:pt x="488" y="402"/>
                  <a:pt x="488" y="402"/>
                  <a:pt x="488" y="402"/>
                </a:cubicBezTo>
                <a:lnTo>
                  <a:pt x="488" y="24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7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C25CBCD-32DC-4522-A495-398A53935AD4}"/>
              </a:ext>
            </a:extLst>
          </p:cNvPr>
          <p:cNvSpPr txBox="1"/>
          <p:nvPr/>
        </p:nvSpPr>
        <p:spPr>
          <a:xfrm>
            <a:off x="1775965" y="5089819"/>
            <a:ext cx="268623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базовые </a:t>
            </a:r>
            <a:r>
              <a:rPr lang="ru-RU" sz="1500" b="1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кафедры и лаборатории с институтами РАН</a:t>
            </a:r>
            <a:endParaRPr lang="id-ID" sz="1500" b="1" dirty="0">
              <a:solidFill>
                <a:prstClr val="black">
                  <a:lumMod val="75000"/>
                  <a:lumOff val="25000"/>
                </a:prstClr>
              </a:solidFill>
              <a:cs typeface="Calibri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C25CBCD-32DC-4522-A495-398A53935AD4}"/>
              </a:ext>
            </a:extLst>
          </p:cNvPr>
          <p:cNvSpPr txBox="1"/>
          <p:nvPr/>
        </p:nvSpPr>
        <p:spPr>
          <a:xfrm>
            <a:off x="340079" y="3146316"/>
            <a:ext cx="369058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совместные </a:t>
            </a:r>
            <a:r>
              <a:rPr lang="ru-RU" sz="1500" b="1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проекты с компаниями НТИ</a:t>
            </a:r>
            <a:endParaRPr lang="id-ID" sz="1500" b="1" dirty="0">
              <a:solidFill>
                <a:prstClr val="black">
                  <a:lumMod val="75000"/>
                  <a:lumOff val="25000"/>
                </a:prstClr>
              </a:solidFill>
              <a:cs typeface="Calibri"/>
            </a:endParaRPr>
          </a:p>
        </p:txBody>
      </p:sp>
      <p:sp>
        <p:nvSpPr>
          <p:cNvPr id="40" name="Прямоугольный треугольник 39"/>
          <p:cNvSpPr/>
          <p:nvPr/>
        </p:nvSpPr>
        <p:spPr>
          <a:xfrm>
            <a:off x="-11159" y="4241800"/>
            <a:ext cx="2997200" cy="2616200"/>
          </a:xfrm>
          <a:prstGeom prst="rtTriangle">
            <a:avLst/>
          </a:prstGeom>
          <a:gradFill flip="none" rotWithShape="1">
            <a:gsLst>
              <a:gs pos="4900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C25CBCD-32DC-4522-A495-398A53935AD4}"/>
              </a:ext>
            </a:extLst>
          </p:cNvPr>
          <p:cNvSpPr txBox="1"/>
          <p:nvPr/>
        </p:nvSpPr>
        <p:spPr>
          <a:xfrm>
            <a:off x="180975" y="4021290"/>
            <a:ext cx="36905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программы/модули </a:t>
            </a:r>
            <a:r>
              <a:rPr lang="ru-RU" sz="1500" b="1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rPr>
              <a:t>магистратуры по технологическому предпринимательству</a:t>
            </a:r>
            <a:endParaRPr lang="id-ID" sz="1500" b="1" dirty="0">
              <a:solidFill>
                <a:prstClr val="black">
                  <a:lumMod val="75000"/>
                  <a:lumOff val="25000"/>
                </a:prstClr>
              </a:solidFill>
              <a:cs typeface="Calibri"/>
            </a:endParaRPr>
          </a:p>
        </p:txBody>
      </p:sp>
      <p:sp>
        <p:nvSpPr>
          <p:cNvPr id="41" name="Прямоугольный треугольник 40"/>
          <p:cNvSpPr/>
          <p:nvPr/>
        </p:nvSpPr>
        <p:spPr>
          <a:xfrm rot="10800000">
            <a:off x="9204528" y="-22888"/>
            <a:ext cx="2997200" cy="2616200"/>
          </a:xfrm>
          <a:prstGeom prst="rtTriangle">
            <a:avLst/>
          </a:prstGeom>
          <a:gradFill flip="none" rotWithShape="1">
            <a:gsLst>
              <a:gs pos="4900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8100000" scaled="1"/>
            <a:tileRect/>
          </a:gra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Shape 2775"/>
          <p:cNvSpPr>
            <a:spLocks noChangeAspect="1"/>
          </p:cNvSpPr>
          <p:nvPr/>
        </p:nvSpPr>
        <p:spPr>
          <a:xfrm>
            <a:off x="5666671" y="2732495"/>
            <a:ext cx="396000" cy="28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0755"/>
                </a:moveTo>
                <a:lnTo>
                  <a:pt x="1866" y="6075"/>
                </a:lnTo>
                <a:lnTo>
                  <a:pt x="10800" y="1395"/>
                </a:lnTo>
                <a:lnTo>
                  <a:pt x="19735" y="6075"/>
                </a:lnTo>
                <a:cubicBezTo>
                  <a:pt x="19735" y="6075"/>
                  <a:pt x="10800" y="10755"/>
                  <a:pt x="10800" y="10755"/>
                </a:cubicBezTo>
                <a:close/>
                <a:moveTo>
                  <a:pt x="18031" y="17315"/>
                </a:moveTo>
                <a:lnTo>
                  <a:pt x="14834" y="16216"/>
                </a:lnTo>
                <a:lnTo>
                  <a:pt x="14832" y="16229"/>
                </a:lnTo>
                <a:cubicBezTo>
                  <a:pt x="14797" y="16218"/>
                  <a:pt x="14765" y="16200"/>
                  <a:pt x="14727" y="16200"/>
                </a:cubicBezTo>
                <a:cubicBezTo>
                  <a:pt x="14627" y="16200"/>
                  <a:pt x="14538" y="16251"/>
                  <a:pt x="14460" y="16324"/>
                </a:cubicBezTo>
                <a:lnTo>
                  <a:pt x="14455" y="16313"/>
                </a:lnTo>
                <a:lnTo>
                  <a:pt x="10820" y="20061"/>
                </a:lnTo>
                <a:lnTo>
                  <a:pt x="7658" y="16334"/>
                </a:lnTo>
                <a:lnTo>
                  <a:pt x="7653" y="16344"/>
                </a:lnTo>
                <a:cubicBezTo>
                  <a:pt x="7571" y="16259"/>
                  <a:pt x="7474" y="16200"/>
                  <a:pt x="7364" y="16200"/>
                </a:cubicBezTo>
                <a:cubicBezTo>
                  <a:pt x="7327" y="16200"/>
                  <a:pt x="7294" y="16218"/>
                  <a:pt x="7259" y="16229"/>
                </a:cubicBezTo>
                <a:lnTo>
                  <a:pt x="7257" y="16216"/>
                </a:lnTo>
                <a:lnTo>
                  <a:pt x="4013" y="17331"/>
                </a:lnTo>
                <a:lnTo>
                  <a:pt x="4767" y="9035"/>
                </a:lnTo>
                <a:lnTo>
                  <a:pt x="10589" y="12084"/>
                </a:lnTo>
                <a:lnTo>
                  <a:pt x="10591" y="12080"/>
                </a:lnTo>
                <a:cubicBezTo>
                  <a:pt x="10655" y="12122"/>
                  <a:pt x="10724" y="12150"/>
                  <a:pt x="10800" y="12150"/>
                </a:cubicBezTo>
                <a:cubicBezTo>
                  <a:pt x="10876" y="12150"/>
                  <a:pt x="10946" y="12122"/>
                  <a:pt x="11009" y="12080"/>
                </a:cubicBezTo>
                <a:lnTo>
                  <a:pt x="11011" y="12084"/>
                </a:lnTo>
                <a:lnTo>
                  <a:pt x="16897" y="9001"/>
                </a:lnTo>
                <a:cubicBezTo>
                  <a:pt x="16897" y="9001"/>
                  <a:pt x="18031" y="17315"/>
                  <a:pt x="18031" y="17315"/>
                </a:cubicBezTo>
                <a:close/>
                <a:moveTo>
                  <a:pt x="21600" y="6075"/>
                </a:moveTo>
                <a:cubicBezTo>
                  <a:pt x="21600" y="5806"/>
                  <a:pt x="21484" y="5579"/>
                  <a:pt x="21319" y="5470"/>
                </a:cubicBezTo>
                <a:lnTo>
                  <a:pt x="21320" y="5466"/>
                </a:lnTo>
                <a:lnTo>
                  <a:pt x="21306" y="5458"/>
                </a:lnTo>
                <a:cubicBezTo>
                  <a:pt x="21301" y="5455"/>
                  <a:pt x="21296" y="5453"/>
                  <a:pt x="21292" y="5451"/>
                </a:cubicBezTo>
                <a:lnTo>
                  <a:pt x="11011" y="66"/>
                </a:lnTo>
                <a:lnTo>
                  <a:pt x="11009" y="70"/>
                </a:lnTo>
                <a:cubicBezTo>
                  <a:pt x="10946" y="28"/>
                  <a:pt x="10876" y="0"/>
                  <a:pt x="10800" y="0"/>
                </a:cubicBezTo>
                <a:cubicBezTo>
                  <a:pt x="10724" y="0"/>
                  <a:pt x="10655" y="28"/>
                  <a:pt x="10591" y="70"/>
                </a:cubicBezTo>
                <a:lnTo>
                  <a:pt x="10589" y="66"/>
                </a:lnTo>
                <a:lnTo>
                  <a:pt x="309" y="5451"/>
                </a:lnTo>
                <a:cubicBezTo>
                  <a:pt x="304" y="5453"/>
                  <a:pt x="299" y="5455"/>
                  <a:pt x="295" y="5458"/>
                </a:cubicBezTo>
                <a:lnTo>
                  <a:pt x="280" y="5466"/>
                </a:lnTo>
                <a:lnTo>
                  <a:pt x="281" y="5470"/>
                </a:lnTo>
                <a:cubicBezTo>
                  <a:pt x="116" y="5579"/>
                  <a:pt x="0" y="5806"/>
                  <a:pt x="0" y="6075"/>
                </a:cubicBezTo>
                <a:cubicBezTo>
                  <a:pt x="0" y="6344"/>
                  <a:pt x="116" y="6571"/>
                  <a:pt x="281" y="6680"/>
                </a:cubicBezTo>
                <a:lnTo>
                  <a:pt x="280" y="6684"/>
                </a:lnTo>
                <a:lnTo>
                  <a:pt x="295" y="6692"/>
                </a:lnTo>
                <a:cubicBezTo>
                  <a:pt x="299" y="6695"/>
                  <a:pt x="304" y="6697"/>
                  <a:pt x="309" y="6699"/>
                </a:cubicBezTo>
                <a:lnTo>
                  <a:pt x="1230" y="7182"/>
                </a:lnTo>
                <a:lnTo>
                  <a:pt x="608" y="13603"/>
                </a:lnTo>
                <a:cubicBezTo>
                  <a:pt x="251" y="13805"/>
                  <a:pt x="0" y="14287"/>
                  <a:pt x="0" y="14850"/>
                </a:cubicBezTo>
                <a:cubicBezTo>
                  <a:pt x="0" y="15596"/>
                  <a:pt x="439" y="16200"/>
                  <a:pt x="982" y="16200"/>
                </a:cubicBezTo>
                <a:cubicBezTo>
                  <a:pt x="1524" y="16200"/>
                  <a:pt x="1964" y="15596"/>
                  <a:pt x="1964" y="14850"/>
                </a:cubicBezTo>
                <a:cubicBezTo>
                  <a:pt x="1964" y="14416"/>
                  <a:pt x="1812" y="14034"/>
                  <a:pt x="1580" y="13787"/>
                </a:cubicBezTo>
                <a:lnTo>
                  <a:pt x="2173" y="7676"/>
                </a:lnTo>
                <a:lnTo>
                  <a:pt x="3822" y="8540"/>
                </a:lnTo>
                <a:lnTo>
                  <a:pt x="2950" y="18135"/>
                </a:lnTo>
                <a:lnTo>
                  <a:pt x="2958" y="18138"/>
                </a:lnTo>
                <a:cubicBezTo>
                  <a:pt x="2955" y="18167"/>
                  <a:pt x="2945" y="18193"/>
                  <a:pt x="2945" y="18225"/>
                </a:cubicBezTo>
                <a:cubicBezTo>
                  <a:pt x="2945" y="18598"/>
                  <a:pt x="3165" y="18900"/>
                  <a:pt x="3436" y="18900"/>
                </a:cubicBezTo>
                <a:cubicBezTo>
                  <a:pt x="3474" y="18900"/>
                  <a:pt x="3506" y="18884"/>
                  <a:pt x="3541" y="18873"/>
                </a:cubicBezTo>
                <a:lnTo>
                  <a:pt x="3543" y="18884"/>
                </a:lnTo>
                <a:lnTo>
                  <a:pt x="7238" y="17613"/>
                </a:lnTo>
                <a:lnTo>
                  <a:pt x="10506" y="21465"/>
                </a:lnTo>
                <a:lnTo>
                  <a:pt x="10510" y="21456"/>
                </a:lnTo>
                <a:cubicBezTo>
                  <a:pt x="10593" y="21541"/>
                  <a:pt x="10690" y="21600"/>
                  <a:pt x="10800" y="21600"/>
                </a:cubicBezTo>
                <a:cubicBezTo>
                  <a:pt x="10901" y="21600"/>
                  <a:pt x="10989" y="21548"/>
                  <a:pt x="11068" y="21476"/>
                </a:cubicBezTo>
                <a:lnTo>
                  <a:pt x="11072" y="21487"/>
                </a:lnTo>
                <a:lnTo>
                  <a:pt x="14834" y="17607"/>
                </a:lnTo>
                <a:lnTo>
                  <a:pt x="18548" y="18884"/>
                </a:lnTo>
                <a:lnTo>
                  <a:pt x="18550" y="18871"/>
                </a:lnTo>
                <a:cubicBezTo>
                  <a:pt x="18585" y="18882"/>
                  <a:pt x="18618" y="18900"/>
                  <a:pt x="18655" y="18900"/>
                </a:cubicBezTo>
                <a:cubicBezTo>
                  <a:pt x="18926" y="18900"/>
                  <a:pt x="19145" y="18598"/>
                  <a:pt x="19145" y="18225"/>
                </a:cubicBezTo>
                <a:cubicBezTo>
                  <a:pt x="19145" y="18181"/>
                  <a:pt x="19135" y="18143"/>
                  <a:pt x="19130" y="18102"/>
                </a:cubicBezTo>
                <a:lnTo>
                  <a:pt x="19137" y="18100"/>
                </a:lnTo>
                <a:lnTo>
                  <a:pt x="17830" y="8513"/>
                </a:lnTo>
                <a:lnTo>
                  <a:pt x="21292" y="6699"/>
                </a:lnTo>
                <a:cubicBezTo>
                  <a:pt x="21296" y="6697"/>
                  <a:pt x="21301" y="6695"/>
                  <a:pt x="21306" y="6692"/>
                </a:cubicBezTo>
                <a:lnTo>
                  <a:pt x="21320" y="6684"/>
                </a:lnTo>
                <a:lnTo>
                  <a:pt x="21319" y="6680"/>
                </a:lnTo>
                <a:cubicBezTo>
                  <a:pt x="21484" y="6571"/>
                  <a:pt x="21600" y="6344"/>
                  <a:pt x="21600" y="6075"/>
                </a:cubicBezTo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43" name="Freeform 75"/>
          <p:cNvSpPr>
            <a:spLocks noChangeAspect="1" noChangeArrowheads="1"/>
          </p:cNvSpPr>
          <p:nvPr/>
        </p:nvSpPr>
        <p:spPr bwMode="auto">
          <a:xfrm>
            <a:off x="6757819" y="4034668"/>
            <a:ext cx="266700" cy="274637"/>
          </a:xfrm>
          <a:custGeom>
            <a:avLst/>
            <a:gdLst>
              <a:gd name="T0" fmla="*/ 73 w 619"/>
              <a:gd name="T1" fmla="*/ 295 h 634"/>
              <a:gd name="T2" fmla="*/ 0 w 619"/>
              <a:gd name="T3" fmla="*/ 324 h 634"/>
              <a:gd name="T4" fmla="*/ 73 w 619"/>
              <a:gd name="T5" fmla="*/ 339 h 634"/>
              <a:gd name="T6" fmla="*/ 73 w 619"/>
              <a:gd name="T7" fmla="*/ 295 h 634"/>
              <a:gd name="T8" fmla="*/ 500 w 619"/>
              <a:gd name="T9" fmla="*/ 162 h 634"/>
              <a:gd name="T10" fmla="*/ 545 w 619"/>
              <a:gd name="T11" fmla="*/ 89 h 634"/>
              <a:gd name="T12" fmla="*/ 471 w 619"/>
              <a:gd name="T13" fmla="*/ 133 h 634"/>
              <a:gd name="T14" fmla="*/ 500 w 619"/>
              <a:gd name="T15" fmla="*/ 162 h 634"/>
              <a:gd name="T16" fmla="*/ 132 w 619"/>
              <a:gd name="T17" fmla="*/ 162 h 634"/>
              <a:gd name="T18" fmla="*/ 162 w 619"/>
              <a:gd name="T19" fmla="*/ 133 h 634"/>
              <a:gd name="T20" fmla="*/ 88 w 619"/>
              <a:gd name="T21" fmla="*/ 103 h 634"/>
              <a:gd name="T22" fmla="*/ 132 w 619"/>
              <a:gd name="T23" fmla="*/ 162 h 634"/>
              <a:gd name="T24" fmla="*/ 309 w 619"/>
              <a:gd name="T25" fmla="*/ 103 h 634"/>
              <a:gd name="T26" fmla="*/ 324 w 619"/>
              <a:gd name="T27" fmla="*/ 30 h 634"/>
              <a:gd name="T28" fmla="*/ 294 w 619"/>
              <a:gd name="T29" fmla="*/ 30 h 634"/>
              <a:gd name="T30" fmla="*/ 309 w 619"/>
              <a:gd name="T31" fmla="*/ 103 h 634"/>
              <a:gd name="T32" fmla="*/ 309 w 619"/>
              <a:gd name="T33" fmla="*/ 530 h 634"/>
              <a:gd name="T34" fmla="*/ 294 w 619"/>
              <a:gd name="T35" fmla="*/ 619 h 634"/>
              <a:gd name="T36" fmla="*/ 324 w 619"/>
              <a:gd name="T37" fmla="*/ 619 h 634"/>
              <a:gd name="T38" fmla="*/ 309 w 619"/>
              <a:gd name="T39" fmla="*/ 530 h 634"/>
              <a:gd name="T40" fmla="*/ 486 w 619"/>
              <a:gd name="T41" fmla="*/ 471 h 634"/>
              <a:gd name="T42" fmla="*/ 456 w 619"/>
              <a:gd name="T43" fmla="*/ 501 h 634"/>
              <a:gd name="T44" fmla="*/ 530 w 619"/>
              <a:gd name="T45" fmla="*/ 545 h 634"/>
              <a:gd name="T46" fmla="*/ 486 w 619"/>
              <a:gd name="T47" fmla="*/ 471 h 634"/>
              <a:gd name="T48" fmla="*/ 603 w 619"/>
              <a:gd name="T49" fmla="*/ 295 h 634"/>
              <a:gd name="T50" fmla="*/ 530 w 619"/>
              <a:gd name="T51" fmla="*/ 324 h 634"/>
              <a:gd name="T52" fmla="*/ 603 w 619"/>
              <a:gd name="T53" fmla="*/ 339 h 634"/>
              <a:gd name="T54" fmla="*/ 603 w 619"/>
              <a:gd name="T55" fmla="*/ 295 h 634"/>
              <a:gd name="T56" fmla="*/ 147 w 619"/>
              <a:gd name="T57" fmla="*/ 457 h 634"/>
              <a:gd name="T58" fmla="*/ 103 w 619"/>
              <a:gd name="T59" fmla="*/ 530 h 634"/>
              <a:gd name="T60" fmla="*/ 162 w 619"/>
              <a:gd name="T61" fmla="*/ 486 h 634"/>
              <a:gd name="T62" fmla="*/ 147 w 619"/>
              <a:gd name="T63" fmla="*/ 457 h 634"/>
              <a:gd name="T64" fmla="*/ 309 w 619"/>
              <a:gd name="T65" fmla="*/ 148 h 634"/>
              <a:gd name="T66" fmla="*/ 309 w 619"/>
              <a:gd name="T67" fmla="*/ 501 h 634"/>
              <a:gd name="T68" fmla="*/ 309 w 619"/>
              <a:gd name="T69" fmla="*/ 148 h 634"/>
              <a:gd name="T70" fmla="*/ 309 w 619"/>
              <a:gd name="T71" fmla="*/ 457 h 634"/>
              <a:gd name="T72" fmla="*/ 309 w 619"/>
              <a:gd name="T73" fmla="*/ 177 h 634"/>
              <a:gd name="T74" fmla="*/ 309 w 619"/>
              <a:gd name="T75" fmla="*/ 457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19" h="634">
                <a:moveTo>
                  <a:pt x="73" y="295"/>
                </a:moveTo>
                <a:lnTo>
                  <a:pt x="73" y="295"/>
                </a:lnTo>
                <a:cubicBezTo>
                  <a:pt x="15" y="295"/>
                  <a:pt x="15" y="295"/>
                  <a:pt x="15" y="295"/>
                </a:cubicBezTo>
                <a:cubicBezTo>
                  <a:pt x="0" y="295"/>
                  <a:pt x="0" y="310"/>
                  <a:pt x="0" y="324"/>
                </a:cubicBezTo>
                <a:cubicBezTo>
                  <a:pt x="0" y="324"/>
                  <a:pt x="0" y="339"/>
                  <a:pt x="15" y="339"/>
                </a:cubicBezTo>
                <a:cubicBezTo>
                  <a:pt x="73" y="339"/>
                  <a:pt x="73" y="339"/>
                  <a:pt x="73" y="339"/>
                </a:cubicBezTo>
                <a:cubicBezTo>
                  <a:pt x="88" y="339"/>
                  <a:pt x="88" y="324"/>
                  <a:pt x="88" y="324"/>
                </a:cubicBezTo>
                <a:cubicBezTo>
                  <a:pt x="88" y="310"/>
                  <a:pt x="88" y="295"/>
                  <a:pt x="73" y="295"/>
                </a:cubicBezTo>
                <a:close/>
                <a:moveTo>
                  <a:pt x="500" y="162"/>
                </a:moveTo>
                <a:lnTo>
                  <a:pt x="500" y="162"/>
                </a:lnTo>
                <a:cubicBezTo>
                  <a:pt x="545" y="118"/>
                  <a:pt x="545" y="118"/>
                  <a:pt x="545" y="118"/>
                </a:cubicBezTo>
                <a:cubicBezTo>
                  <a:pt x="545" y="103"/>
                  <a:pt x="545" y="103"/>
                  <a:pt x="545" y="89"/>
                </a:cubicBezTo>
                <a:cubicBezTo>
                  <a:pt x="530" y="89"/>
                  <a:pt x="515" y="89"/>
                  <a:pt x="515" y="89"/>
                </a:cubicBezTo>
                <a:cubicBezTo>
                  <a:pt x="471" y="133"/>
                  <a:pt x="471" y="133"/>
                  <a:pt x="471" y="133"/>
                </a:cubicBezTo>
                <a:cubicBezTo>
                  <a:pt x="456" y="133"/>
                  <a:pt x="456" y="148"/>
                  <a:pt x="471" y="162"/>
                </a:cubicBezTo>
                <a:cubicBezTo>
                  <a:pt x="471" y="162"/>
                  <a:pt x="486" y="162"/>
                  <a:pt x="500" y="162"/>
                </a:cubicBezTo>
                <a:close/>
                <a:moveTo>
                  <a:pt x="132" y="162"/>
                </a:moveTo>
                <a:lnTo>
                  <a:pt x="132" y="162"/>
                </a:lnTo>
                <a:cubicBezTo>
                  <a:pt x="132" y="177"/>
                  <a:pt x="147" y="177"/>
                  <a:pt x="162" y="162"/>
                </a:cubicBezTo>
                <a:cubicBezTo>
                  <a:pt x="162" y="162"/>
                  <a:pt x="162" y="148"/>
                  <a:pt x="162" y="133"/>
                </a:cubicBezTo>
                <a:cubicBezTo>
                  <a:pt x="118" y="103"/>
                  <a:pt x="118" y="103"/>
                  <a:pt x="118" y="103"/>
                </a:cubicBezTo>
                <a:cubicBezTo>
                  <a:pt x="103" y="89"/>
                  <a:pt x="88" y="89"/>
                  <a:pt x="88" y="103"/>
                </a:cubicBezTo>
                <a:cubicBezTo>
                  <a:pt x="73" y="103"/>
                  <a:pt x="73" y="118"/>
                  <a:pt x="88" y="118"/>
                </a:cubicBezTo>
                <a:lnTo>
                  <a:pt x="132" y="162"/>
                </a:lnTo>
                <a:close/>
                <a:moveTo>
                  <a:pt x="309" y="103"/>
                </a:moveTo>
                <a:lnTo>
                  <a:pt x="309" y="103"/>
                </a:lnTo>
                <a:cubicBezTo>
                  <a:pt x="324" y="103"/>
                  <a:pt x="324" y="89"/>
                  <a:pt x="324" y="89"/>
                </a:cubicBezTo>
                <a:cubicBezTo>
                  <a:pt x="324" y="30"/>
                  <a:pt x="324" y="30"/>
                  <a:pt x="324" y="30"/>
                </a:cubicBezTo>
                <a:cubicBezTo>
                  <a:pt x="324" y="15"/>
                  <a:pt x="324" y="0"/>
                  <a:pt x="309" y="0"/>
                </a:cubicBezTo>
                <a:cubicBezTo>
                  <a:pt x="294" y="0"/>
                  <a:pt x="294" y="15"/>
                  <a:pt x="294" y="30"/>
                </a:cubicBezTo>
                <a:cubicBezTo>
                  <a:pt x="294" y="89"/>
                  <a:pt x="294" y="89"/>
                  <a:pt x="294" y="89"/>
                </a:cubicBezTo>
                <a:cubicBezTo>
                  <a:pt x="294" y="89"/>
                  <a:pt x="294" y="103"/>
                  <a:pt x="309" y="103"/>
                </a:cubicBezTo>
                <a:close/>
                <a:moveTo>
                  <a:pt x="309" y="530"/>
                </a:moveTo>
                <a:lnTo>
                  <a:pt x="309" y="530"/>
                </a:lnTo>
                <a:cubicBezTo>
                  <a:pt x="294" y="530"/>
                  <a:pt x="294" y="545"/>
                  <a:pt x="294" y="560"/>
                </a:cubicBezTo>
                <a:cubicBezTo>
                  <a:pt x="294" y="619"/>
                  <a:pt x="294" y="619"/>
                  <a:pt x="294" y="619"/>
                </a:cubicBezTo>
                <a:cubicBezTo>
                  <a:pt x="294" y="619"/>
                  <a:pt x="294" y="633"/>
                  <a:pt x="309" y="633"/>
                </a:cubicBezTo>
                <a:cubicBezTo>
                  <a:pt x="324" y="633"/>
                  <a:pt x="324" y="619"/>
                  <a:pt x="324" y="619"/>
                </a:cubicBezTo>
                <a:cubicBezTo>
                  <a:pt x="324" y="560"/>
                  <a:pt x="324" y="560"/>
                  <a:pt x="324" y="560"/>
                </a:cubicBezTo>
                <a:cubicBezTo>
                  <a:pt x="324" y="545"/>
                  <a:pt x="324" y="530"/>
                  <a:pt x="309" y="530"/>
                </a:cubicBezTo>
                <a:close/>
                <a:moveTo>
                  <a:pt x="486" y="471"/>
                </a:moveTo>
                <a:lnTo>
                  <a:pt x="486" y="471"/>
                </a:lnTo>
                <a:cubicBezTo>
                  <a:pt x="486" y="471"/>
                  <a:pt x="471" y="471"/>
                  <a:pt x="456" y="471"/>
                </a:cubicBezTo>
                <a:cubicBezTo>
                  <a:pt x="456" y="486"/>
                  <a:pt x="456" y="486"/>
                  <a:pt x="456" y="501"/>
                </a:cubicBezTo>
                <a:cubicBezTo>
                  <a:pt x="500" y="545"/>
                  <a:pt x="500" y="545"/>
                  <a:pt x="500" y="545"/>
                </a:cubicBezTo>
                <a:cubicBezTo>
                  <a:pt x="515" y="545"/>
                  <a:pt x="530" y="545"/>
                  <a:pt x="530" y="545"/>
                </a:cubicBezTo>
                <a:cubicBezTo>
                  <a:pt x="545" y="530"/>
                  <a:pt x="545" y="516"/>
                  <a:pt x="530" y="516"/>
                </a:cubicBezTo>
                <a:lnTo>
                  <a:pt x="486" y="471"/>
                </a:lnTo>
                <a:close/>
                <a:moveTo>
                  <a:pt x="603" y="295"/>
                </a:moveTo>
                <a:lnTo>
                  <a:pt x="603" y="295"/>
                </a:lnTo>
                <a:cubicBezTo>
                  <a:pt x="545" y="295"/>
                  <a:pt x="545" y="295"/>
                  <a:pt x="545" y="295"/>
                </a:cubicBezTo>
                <a:cubicBezTo>
                  <a:pt x="530" y="295"/>
                  <a:pt x="530" y="310"/>
                  <a:pt x="530" y="324"/>
                </a:cubicBezTo>
                <a:cubicBezTo>
                  <a:pt x="530" y="324"/>
                  <a:pt x="530" y="339"/>
                  <a:pt x="545" y="339"/>
                </a:cubicBezTo>
                <a:cubicBezTo>
                  <a:pt x="603" y="339"/>
                  <a:pt x="603" y="339"/>
                  <a:pt x="603" y="339"/>
                </a:cubicBezTo>
                <a:cubicBezTo>
                  <a:pt x="618" y="339"/>
                  <a:pt x="618" y="324"/>
                  <a:pt x="618" y="324"/>
                </a:cubicBezTo>
                <a:cubicBezTo>
                  <a:pt x="618" y="310"/>
                  <a:pt x="618" y="295"/>
                  <a:pt x="603" y="295"/>
                </a:cubicBezTo>
                <a:close/>
                <a:moveTo>
                  <a:pt x="147" y="457"/>
                </a:moveTo>
                <a:lnTo>
                  <a:pt x="147" y="457"/>
                </a:lnTo>
                <a:cubicBezTo>
                  <a:pt x="103" y="501"/>
                  <a:pt x="103" y="501"/>
                  <a:pt x="103" y="501"/>
                </a:cubicBezTo>
                <a:cubicBezTo>
                  <a:pt x="88" y="516"/>
                  <a:pt x="88" y="516"/>
                  <a:pt x="103" y="530"/>
                </a:cubicBezTo>
                <a:cubicBezTo>
                  <a:pt x="103" y="530"/>
                  <a:pt x="118" y="530"/>
                  <a:pt x="132" y="530"/>
                </a:cubicBezTo>
                <a:cubicBezTo>
                  <a:pt x="162" y="486"/>
                  <a:pt x="162" y="486"/>
                  <a:pt x="162" y="486"/>
                </a:cubicBezTo>
                <a:cubicBezTo>
                  <a:pt x="177" y="486"/>
                  <a:pt x="177" y="471"/>
                  <a:pt x="162" y="457"/>
                </a:cubicBezTo>
                <a:lnTo>
                  <a:pt x="147" y="457"/>
                </a:lnTo>
                <a:close/>
                <a:moveTo>
                  <a:pt x="309" y="148"/>
                </a:moveTo>
                <a:lnTo>
                  <a:pt x="309" y="148"/>
                </a:lnTo>
                <a:cubicBezTo>
                  <a:pt x="206" y="148"/>
                  <a:pt x="132" y="221"/>
                  <a:pt x="132" y="324"/>
                </a:cubicBezTo>
                <a:cubicBezTo>
                  <a:pt x="132" y="412"/>
                  <a:pt x="206" y="501"/>
                  <a:pt x="309" y="501"/>
                </a:cubicBezTo>
                <a:cubicBezTo>
                  <a:pt x="412" y="501"/>
                  <a:pt x="486" y="412"/>
                  <a:pt x="486" y="324"/>
                </a:cubicBezTo>
                <a:cubicBezTo>
                  <a:pt x="486" y="221"/>
                  <a:pt x="412" y="148"/>
                  <a:pt x="309" y="148"/>
                </a:cubicBezTo>
                <a:close/>
                <a:moveTo>
                  <a:pt x="309" y="457"/>
                </a:moveTo>
                <a:lnTo>
                  <a:pt x="309" y="457"/>
                </a:lnTo>
                <a:cubicBezTo>
                  <a:pt x="236" y="457"/>
                  <a:pt x="177" y="398"/>
                  <a:pt x="177" y="324"/>
                </a:cubicBezTo>
                <a:cubicBezTo>
                  <a:pt x="177" y="251"/>
                  <a:pt x="236" y="177"/>
                  <a:pt x="309" y="177"/>
                </a:cubicBezTo>
                <a:cubicBezTo>
                  <a:pt x="383" y="177"/>
                  <a:pt x="441" y="251"/>
                  <a:pt x="441" y="324"/>
                </a:cubicBezTo>
                <a:cubicBezTo>
                  <a:pt x="441" y="398"/>
                  <a:pt x="383" y="457"/>
                  <a:pt x="309" y="457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44" name="Freeform 101"/>
          <p:cNvSpPr>
            <a:spLocks noEditPoints="1"/>
          </p:cNvSpPr>
          <p:nvPr/>
        </p:nvSpPr>
        <p:spPr bwMode="auto">
          <a:xfrm>
            <a:off x="5380248" y="5118201"/>
            <a:ext cx="233363" cy="215900"/>
          </a:xfrm>
          <a:custGeom>
            <a:avLst/>
            <a:gdLst>
              <a:gd name="T0" fmla="*/ 2147483646 w 68"/>
              <a:gd name="T1" fmla="*/ 2147483646 h 63"/>
              <a:gd name="T2" fmla="*/ 2147483646 w 68"/>
              <a:gd name="T3" fmla="*/ 2147483646 h 63"/>
              <a:gd name="T4" fmla="*/ 2147483646 w 68"/>
              <a:gd name="T5" fmla="*/ 2147483646 h 63"/>
              <a:gd name="T6" fmla="*/ 2147483646 w 68"/>
              <a:gd name="T7" fmla="*/ 2147483646 h 63"/>
              <a:gd name="T8" fmla="*/ 2147483646 w 68"/>
              <a:gd name="T9" fmla="*/ 2147483646 h 63"/>
              <a:gd name="T10" fmla="*/ 2147483646 w 68"/>
              <a:gd name="T11" fmla="*/ 2147483646 h 63"/>
              <a:gd name="T12" fmla="*/ 2147483646 w 68"/>
              <a:gd name="T13" fmla="*/ 2147483646 h 63"/>
              <a:gd name="T14" fmla="*/ 2147483646 w 68"/>
              <a:gd name="T15" fmla="*/ 2147483646 h 63"/>
              <a:gd name="T16" fmla="*/ 0 w 68"/>
              <a:gd name="T17" fmla="*/ 2147483646 h 63"/>
              <a:gd name="T18" fmla="*/ 2147483646 w 68"/>
              <a:gd name="T19" fmla="*/ 2147483646 h 63"/>
              <a:gd name="T20" fmla="*/ 2147483646 w 68"/>
              <a:gd name="T21" fmla="*/ 2147483646 h 63"/>
              <a:gd name="T22" fmla="*/ 2147483646 w 68"/>
              <a:gd name="T23" fmla="*/ 2147483646 h 63"/>
              <a:gd name="T24" fmla="*/ 2147483646 w 68"/>
              <a:gd name="T25" fmla="*/ 2147483646 h 63"/>
              <a:gd name="T26" fmla="*/ 2147483646 w 68"/>
              <a:gd name="T27" fmla="*/ 2147483646 h 63"/>
              <a:gd name="T28" fmla="*/ 2147483646 w 68"/>
              <a:gd name="T29" fmla="*/ 2147483646 h 63"/>
              <a:gd name="T30" fmla="*/ 2147483646 w 68"/>
              <a:gd name="T31" fmla="*/ 2147483646 h 63"/>
              <a:gd name="T32" fmla="*/ 2147483646 w 68"/>
              <a:gd name="T33" fmla="*/ 2147483646 h 63"/>
              <a:gd name="T34" fmla="*/ 2147483646 w 68"/>
              <a:gd name="T35" fmla="*/ 2147483646 h 63"/>
              <a:gd name="T36" fmla="*/ 2147483646 w 68"/>
              <a:gd name="T37" fmla="*/ 2147483646 h 63"/>
              <a:gd name="T38" fmla="*/ 2147483646 w 68"/>
              <a:gd name="T39" fmla="*/ 2147483646 h 63"/>
              <a:gd name="T40" fmla="*/ 2147483646 w 68"/>
              <a:gd name="T41" fmla="*/ 2147483646 h 63"/>
              <a:gd name="T42" fmla="*/ 2147483646 w 68"/>
              <a:gd name="T43" fmla="*/ 2147483646 h 63"/>
              <a:gd name="T44" fmla="*/ 2147483646 w 68"/>
              <a:gd name="T45" fmla="*/ 2147483646 h 63"/>
              <a:gd name="T46" fmla="*/ 2147483646 w 68"/>
              <a:gd name="T47" fmla="*/ 2147483646 h 63"/>
              <a:gd name="T48" fmla="*/ 2147483646 w 68"/>
              <a:gd name="T49" fmla="*/ 2147483646 h 63"/>
              <a:gd name="T50" fmla="*/ 2147483646 w 68"/>
              <a:gd name="T51" fmla="*/ 2147483646 h 63"/>
              <a:gd name="T52" fmla="*/ 2147483646 w 68"/>
              <a:gd name="T53" fmla="*/ 2147483646 h 63"/>
              <a:gd name="T54" fmla="*/ 2147483646 w 68"/>
              <a:gd name="T55" fmla="*/ 0 h 63"/>
              <a:gd name="T56" fmla="*/ 2147483646 w 68"/>
              <a:gd name="T57" fmla="*/ 2147483646 h 63"/>
              <a:gd name="T58" fmla="*/ 2147483646 w 68"/>
              <a:gd name="T59" fmla="*/ 2147483646 h 63"/>
              <a:gd name="T60" fmla="*/ 2147483646 w 68"/>
              <a:gd name="T61" fmla="*/ 2147483646 h 63"/>
              <a:gd name="T62" fmla="*/ 2147483646 w 68"/>
              <a:gd name="T63" fmla="*/ 2147483646 h 63"/>
              <a:gd name="T64" fmla="*/ 2147483646 w 68"/>
              <a:gd name="T65" fmla="*/ 2147483646 h 63"/>
              <a:gd name="T66" fmla="*/ 2147483646 w 68"/>
              <a:gd name="T67" fmla="*/ 2147483646 h 63"/>
              <a:gd name="T68" fmla="*/ 2147483646 w 68"/>
              <a:gd name="T69" fmla="*/ 2147483646 h 63"/>
              <a:gd name="T70" fmla="*/ 2147483646 w 68"/>
              <a:gd name="T71" fmla="*/ 2147483646 h 63"/>
              <a:gd name="T72" fmla="*/ 2147483646 w 68"/>
              <a:gd name="T73" fmla="*/ 2147483646 h 63"/>
              <a:gd name="T74" fmla="*/ 2147483646 w 68"/>
              <a:gd name="T75" fmla="*/ 2147483646 h 63"/>
              <a:gd name="T76" fmla="*/ 2147483646 w 68"/>
              <a:gd name="T77" fmla="*/ 2147483646 h 63"/>
              <a:gd name="T78" fmla="*/ 2147483646 w 68"/>
              <a:gd name="T79" fmla="*/ 2147483646 h 63"/>
              <a:gd name="T80" fmla="*/ 2147483646 w 68"/>
              <a:gd name="T81" fmla="*/ 2147483646 h 63"/>
              <a:gd name="T82" fmla="*/ 2147483646 w 68"/>
              <a:gd name="T83" fmla="*/ 2147483646 h 63"/>
              <a:gd name="T84" fmla="*/ 2147483646 w 68"/>
              <a:gd name="T85" fmla="*/ 2147483646 h 63"/>
              <a:gd name="T86" fmla="*/ 2147483646 w 68"/>
              <a:gd name="T87" fmla="*/ 2147483646 h 6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68" h="63">
                <a:moveTo>
                  <a:pt x="45" y="35"/>
                </a:moveTo>
                <a:cubicBezTo>
                  <a:pt x="45" y="35"/>
                  <a:pt x="45" y="36"/>
                  <a:pt x="45" y="36"/>
                </a:cubicBezTo>
                <a:cubicBezTo>
                  <a:pt x="39" y="36"/>
                  <a:pt x="39" y="36"/>
                  <a:pt x="39" y="36"/>
                </a:cubicBezTo>
                <a:cubicBezTo>
                  <a:pt x="39" y="37"/>
                  <a:pt x="38" y="38"/>
                  <a:pt x="38" y="39"/>
                </a:cubicBezTo>
                <a:cubicBezTo>
                  <a:pt x="39" y="41"/>
                  <a:pt x="40" y="42"/>
                  <a:pt x="41" y="43"/>
                </a:cubicBezTo>
                <a:cubicBezTo>
                  <a:pt x="41" y="43"/>
                  <a:pt x="41" y="44"/>
                  <a:pt x="41" y="44"/>
                </a:cubicBezTo>
                <a:cubicBezTo>
                  <a:pt x="41" y="44"/>
                  <a:pt x="41" y="44"/>
                  <a:pt x="41" y="45"/>
                </a:cubicBezTo>
                <a:cubicBezTo>
                  <a:pt x="40" y="46"/>
                  <a:pt x="36" y="50"/>
                  <a:pt x="35" y="50"/>
                </a:cubicBezTo>
                <a:cubicBezTo>
                  <a:pt x="35" y="50"/>
                  <a:pt x="35" y="50"/>
                  <a:pt x="35" y="50"/>
                </a:cubicBezTo>
                <a:cubicBezTo>
                  <a:pt x="31" y="47"/>
                  <a:pt x="31" y="47"/>
                  <a:pt x="31" y="47"/>
                </a:cubicBezTo>
                <a:cubicBezTo>
                  <a:pt x="30" y="47"/>
                  <a:pt x="29" y="47"/>
                  <a:pt x="28" y="48"/>
                </a:cubicBezTo>
                <a:cubicBezTo>
                  <a:pt x="28" y="49"/>
                  <a:pt x="27" y="51"/>
                  <a:pt x="27" y="53"/>
                </a:cubicBezTo>
                <a:cubicBezTo>
                  <a:pt x="27" y="54"/>
                  <a:pt x="26" y="54"/>
                  <a:pt x="26" y="54"/>
                </a:cubicBezTo>
                <a:cubicBezTo>
                  <a:pt x="19" y="54"/>
                  <a:pt x="19" y="54"/>
                  <a:pt x="19" y="54"/>
                </a:cubicBezTo>
                <a:cubicBezTo>
                  <a:pt x="19" y="54"/>
                  <a:pt x="18" y="54"/>
                  <a:pt x="18" y="53"/>
                </a:cubicBezTo>
                <a:cubicBezTo>
                  <a:pt x="17" y="48"/>
                  <a:pt x="17" y="48"/>
                  <a:pt x="17" y="48"/>
                </a:cubicBezTo>
                <a:cubicBezTo>
                  <a:pt x="16" y="47"/>
                  <a:pt x="16" y="47"/>
                  <a:pt x="15" y="47"/>
                </a:cubicBezTo>
                <a:cubicBezTo>
                  <a:pt x="11" y="50"/>
                  <a:pt x="11" y="50"/>
                  <a:pt x="11" y="50"/>
                </a:cubicBezTo>
                <a:cubicBezTo>
                  <a:pt x="10" y="50"/>
                  <a:pt x="10" y="50"/>
                  <a:pt x="10" y="50"/>
                </a:cubicBezTo>
                <a:cubicBezTo>
                  <a:pt x="10" y="50"/>
                  <a:pt x="9" y="50"/>
                  <a:pt x="9" y="50"/>
                </a:cubicBezTo>
                <a:cubicBezTo>
                  <a:pt x="8" y="49"/>
                  <a:pt x="4" y="45"/>
                  <a:pt x="4" y="44"/>
                </a:cubicBezTo>
                <a:cubicBezTo>
                  <a:pt x="4" y="44"/>
                  <a:pt x="4" y="44"/>
                  <a:pt x="4" y="43"/>
                </a:cubicBezTo>
                <a:cubicBezTo>
                  <a:pt x="5" y="42"/>
                  <a:pt x="6" y="41"/>
                  <a:pt x="7" y="39"/>
                </a:cubicBezTo>
                <a:cubicBezTo>
                  <a:pt x="7" y="38"/>
                  <a:pt x="6" y="37"/>
                  <a:pt x="6" y="36"/>
                </a:cubicBezTo>
                <a:cubicBezTo>
                  <a:pt x="1" y="35"/>
                  <a:pt x="1" y="35"/>
                  <a:pt x="1" y="35"/>
                </a:cubicBezTo>
                <a:cubicBezTo>
                  <a:pt x="0" y="35"/>
                  <a:pt x="0" y="35"/>
                  <a:pt x="0" y="34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27"/>
                  <a:pt x="0" y="27"/>
                  <a:pt x="1" y="27"/>
                </a:cubicBezTo>
                <a:cubicBezTo>
                  <a:pt x="6" y="26"/>
                  <a:pt x="6" y="26"/>
                  <a:pt x="6" y="26"/>
                </a:cubicBezTo>
                <a:cubicBezTo>
                  <a:pt x="6" y="25"/>
                  <a:pt x="7" y="24"/>
                  <a:pt x="7" y="23"/>
                </a:cubicBezTo>
                <a:cubicBezTo>
                  <a:pt x="6" y="22"/>
                  <a:pt x="5" y="20"/>
                  <a:pt x="4" y="19"/>
                </a:cubicBezTo>
                <a:cubicBezTo>
                  <a:pt x="4" y="19"/>
                  <a:pt x="4" y="19"/>
                  <a:pt x="4" y="18"/>
                </a:cubicBezTo>
                <a:cubicBezTo>
                  <a:pt x="4" y="18"/>
                  <a:pt x="4" y="18"/>
                  <a:pt x="4" y="18"/>
                </a:cubicBezTo>
                <a:cubicBezTo>
                  <a:pt x="5" y="17"/>
                  <a:pt x="9" y="12"/>
                  <a:pt x="10" y="12"/>
                </a:cubicBezTo>
                <a:cubicBezTo>
                  <a:pt x="10" y="12"/>
                  <a:pt x="10" y="12"/>
                  <a:pt x="11" y="13"/>
                </a:cubicBezTo>
                <a:cubicBezTo>
                  <a:pt x="15" y="16"/>
                  <a:pt x="15" y="16"/>
                  <a:pt x="15" y="16"/>
                </a:cubicBezTo>
                <a:cubicBezTo>
                  <a:pt x="16" y="15"/>
                  <a:pt x="16" y="15"/>
                  <a:pt x="17" y="15"/>
                </a:cubicBezTo>
                <a:cubicBezTo>
                  <a:pt x="18" y="13"/>
                  <a:pt x="18" y="11"/>
                  <a:pt x="18" y="9"/>
                </a:cubicBezTo>
                <a:cubicBezTo>
                  <a:pt x="18" y="9"/>
                  <a:pt x="19" y="8"/>
                  <a:pt x="19" y="8"/>
                </a:cubicBezTo>
                <a:cubicBezTo>
                  <a:pt x="26" y="8"/>
                  <a:pt x="26" y="8"/>
                  <a:pt x="26" y="8"/>
                </a:cubicBezTo>
                <a:cubicBezTo>
                  <a:pt x="26" y="8"/>
                  <a:pt x="27" y="9"/>
                  <a:pt x="27" y="9"/>
                </a:cubicBezTo>
                <a:cubicBezTo>
                  <a:pt x="28" y="15"/>
                  <a:pt x="28" y="15"/>
                  <a:pt x="28" y="15"/>
                </a:cubicBezTo>
                <a:cubicBezTo>
                  <a:pt x="29" y="15"/>
                  <a:pt x="30" y="15"/>
                  <a:pt x="31" y="16"/>
                </a:cubicBezTo>
                <a:cubicBezTo>
                  <a:pt x="35" y="13"/>
                  <a:pt x="35" y="13"/>
                  <a:pt x="35" y="13"/>
                </a:cubicBezTo>
                <a:cubicBezTo>
                  <a:pt x="35" y="12"/>
                  <a:pt x="35" y="12"/>
                  <a:pt x="35" y="12"/>
                </a:cubicBezTo>
                <a:cubicBezTo>
                  <a:pt x="36" y="12"/>
                  <a:pt x="36" y="12"/>
                  <a:pt x="36" y="13"/>
                </a:cubicBezTo>
                <a:cubicBezTo>
                  <a:pt x="37" y="13"/>
                  <a:pt x="41" y="17"/>
                  <a:pt x="41" y="18"/>
                </a:cubicBezTo>
                <a:cubicBezTo>
                  <a:pt x="41" y="19"/>
                  <a:pt x="41" y="19"/>
                  <a:pt x="41" y="19"/>
                </a:cubicBezTo>
                <a:cubicBezTo>
                  <a:pt x="40" y="20"/>
                  <a:pt x="39" y="22"/>
                  <a:pt x="38" y="23"/>
                </a:cubicBezTo>
                <a:cubicBezTo>
                  <a:pt x="38" y="24"/>
                  <a:pt x="39" y="25"/>
                  <a:pt x="39" y="26"/>
                </a:cubicBezTo>
                <a:cubicBezTo>
                  <a:pt x="45" y="27"/>
                  <a:pt x="45" y="27"/>
                  <a:pt x="45" y="27"/>
                </a:cubicBezTo>
                <a:cubicBezTo>
                  <a:pt x="45" y="27"/>
                  <a:pt x="45" y="27"/>
                  <a:pt x="45" y="28"/>
                </a:cubicBezTo>
                <a:lnTo>
                  <a:pt x="45" y="35"/>
                </a:lnTo>
                <a:close/>
                <a:moveTo>
                  <a:pt x="23" y="22"/>
                </a:moveTo>
                <a:cubicBezTo>
                  <a:pt x="18" y="22"/>
                  <a:pt x="13" y="26"/>
                  <a:pt x="13" y="31"/>
                </a:cubicBezTo>
                <a:cubicBezTo>
                  <a:pt x="13" y="36"/>
                  <a:pt x="18" y="40"/>
                  <a:pt x="23" y="40"/>
                </a:cubicBezTo>
                <a:cubicBezTo>
                  <a:pt x="28" y="40"/>
                  <a:pt x="32" y="36"/>
                  <a:pt x="32" y="31"/>
                </a:cubicBezTo>
                <a:cubicBezTo>
                  <a:pt x="32" y="26"/>
                  <a:pt x="28" y="22"/>
                  <a:pt x="23" y="22"/>
                </a:cubicBezTo>
                <a:close/>
                <a:moveTo>
                  <a:pt x="68" y="15"/>
                </a:moveTo>
                <a:cubicBezTo>
                  <a:pt x="68" y="16"/>
                  <a:pt x="64" y="16"/>
                  <a:pt x="63" y="16"/>
                </a:cubicBezTo>
                <a:cubicBezTo>
                  <a:pt x="63" y="17"/>
                  <a:pt x="62" y="18"/>
                  <a:pt x="62" y="18"/>
                </a:cubicBezTo>
                <a:cubicBezTo>
                  <a:pt x="62" y="19"/>
                  <a:pt x="64" y="23"/>
                  <a:pt x="64" y="23"/>
                </a:cubicBezTo>
                <a:cubicBezTo>
                  <a:pt x="64" y="23"/>
                  <a:pt x="64" y="23"/>
                  <a:pt x="64" y="24"/>
                </a:cubicBezTo>
                <a:cubicBezTo>
                  <a:pt x="63" y="24"/>
                  <a:pt x="59" y="26"/>
                  <a:pt x="59" y="26"/>
                </a:cubicBezTo>
                <a:cubicBezTo>
                  <a:pt x="59" y="26"/>
                  <a:pt x="56" y="22"/>
                  <a:pt x="56" y="22"/>
                </a:cubicBezTo>
                <a:cubicBezTo>
                  <a:pt x="55" y="22"/>
                  <a:pt x="55" y="22"/>
                  <a:pt x="55" y="22"/>
                </a:cubicBezTo>
                <a:cubicBezTo>
                  <a:pt x="54" y="22"/>
                  <a:pt x="54" y="22"/>
                  <a:pt x="54" y="22"/>
                </a:cubicBezTo>
                <a:cubicBezTo>
                  <a:pt x="53" y="22"/>
                  <a:pt x="50" y="26"/>
                  <a:pt x="50" y="26"/>
                </a:cubicBezTo>
                <a:cubicBezTo>
                  <a:pt x="50" y="26"/>
                  <a:pt x="46" y="24"/>
                  <a:pt x="46" y="24"/>
                </a:cubicBezTo>
                <a:cubicBezTo>
                  <a:pt x="45" y="23"/>
                  <a:pt x="45" y="23"/>
                  <a:pt x="45" y="23"/>
                </a:cubicBezTo>
                <a:cubicBezTo>
                  <a:pt x="45" y="23"/>
                  <a:pt x="47" y="19"/>
                  <a:pt x="47" y="18"/>
                </a:cubicBezTo>
                <a:cubicBezTo>
                  <a:pt x="47" y="18"/>
                  <a:pt x="46" y="17"/>
                  <a:pt x="46" y="16"/>
                </a:cubicBezTo>
                <a:cubicBezTo>
                  <a:pt x="45" y="16"/>
                  <a:pt x="41" y="16"/>
                  <a:pt x="41" y="15"/>
                </a:cubicBezTo>
                <a:cubicBezTo>
                  <a:pt x="41" y="10"/>
                  <a:pt x="41" y="10"/>
                  <a:pt x="41" y="10"/>
                </a:cubicBezTo>
                <a:cubicBezTo>
                  <a:pt x="41" y="10"/>
                  <a:pt x="45" y="9"/>
                  <a:pt x="46" y="9"/>
                </a:cubicBezTo>
                <a:cubicBezTo>
                  <a:pt x="46" y="9"/>
                  <a:pt x="47" y="8"/>
                  <a:pt x="47" y="7"/>
                </a:cubicBezTo>
                <a:cubicBezTo>
                  <a:pt x="47" y="7"/>
                  <a:pt x="45" y="3"/>
                  <a:pt x="45" y="2"/>
                </a:cubicBezTo>
                <a:cubicBezTo>
                  <a:pt x="45" y="2"/>
                  <a:pt x="45" y="2"/>
                  <a:pt x="46" y="2"/>
                </a:cubicBezTo>
                <a:cubicBezTo>
                  <a:pt x="46" y="2"/>
                  <a:pt x="50" y="0"/>
                  <a:pt x="50" y="0"/>
                </a:cubicBezTo>
                <a:cubicBezTo>
                  <a:pt x="50" y="0"/>
                  <a:pt x="53" y="3"/>
                  <a:pt x="54" y="4"/>
                </a:cubicBezTo>
                <a:cubicBezTo>
                  <a:pt x="54" y="4"/>
                  <a:pt x="54" y="4"/>
                  <a:pt x="55" y="4"/>
                </a:cubicBezTo>
                <a:cubicBezTo>
                  <a:pt x="55" y="4"/>
                  <a:pt x="55" y="4"/>
                  <a:pt x="56" y="4"/>
                </a:cubicBezTo>
                <a:cubicBezTo>
                  <a:pt x="57" y="2"/>
                  <a:pt x="58" y="1"/>
                  <a:pt x="59" y="0"/>
                </a:cubicBezTo>
                <a:cubicBezTo>
                  <a:pt x="59" y="0"/>
                  <a:pt x="59" y="0"/>
                  <a:pt x="59" y="0"/>
                </a:cubicBezTo>
                <a:cubicBezTo>
                  <a:pt x="59" y="0"/>
                  <a:pt x="63" y="2"/>
                  <a:pt x="64" y="2"/>
                </a:cubicBezTo>
                <a:cubicBezTo>
                  <a:pt x="64" y="2"/>
                  <a:pt x="64" y="2"/>
                  <a:pt x="64" y="2"/>
                </a:cubicBezTo>
                <a:cubicBezTo>
                  <a:pt x="64" y="3"/>
                  <a:pt x="62" y="7"/>
                  <a:pt x="62" y="7"/>
                </a:cubicBezTo>
                <a:cubicBezTo>
                  <a:pt x="62" y="8"/>
                  <a:pt x="63" y="9"/>
                  <a:pt x="63" y="9"/>
                </a:cubicBezTo>
                <a:cubicBezTo>
                  <a:pt x="64" y="9"/>
                  <a:pt x="68" y="10"/>
                  <a:pt x="68" y="10"/>
                </a:cubicBezTo>
                <a:lnTo>
                  <a:pt x="68" y="15"/>
                </a:lnTo>
                <a:close/>
                <a:moveTo>
                  <a:pt x="68" y="52"/>
                </a:moveTo>
                <a:cubicBezTo>
                  <a:pt x="68" y="52"/>
                  <a:pt x="64" y="53"/>
                  <a:pt x="63" y="53"/>
                </a:cubicBezTo>
                <a:cubicBezTo>
                  <a:pt x="63" y="54"/>
                  <a:pt x="62" y="54"/>
                  <a:pt x="62" y="55"/>
                </a:cubicBezTo>
                <a:cubicBezTo>
                  <a:pt x="62" y="56"/>
                  <a:pt x="64" y="59"/>
                  <a:pt x="64" y="60"/>
                </a:cubicBezTo>
                <a:cubicBezTo>
                  <a:pt x="64" y="60"/>
                  <a:pt x="64" y="60"/>
                  <a:pt x="64" y="60"/>
                </a:cubicBezTo>
                <a:cubicBezTo>
                  <a:pt x="63" y="60"/>
                  <a:pt x="59" y="63"/>
                  <a:pt x="59" y="63"/>
                </a:cubicBezTo>
                <a:cubicBezTo>
                  <a:pt x="59" y="63"/>
                  <a:pt x="56" y="59"/>
                  <a:pt x="56" y="59"/>
                </a:cubicBezTo>
                <a:cubicBezTo>
                  <a:pt x="55" y="59"/>
                  <a:pt x="55" y="59"/>
                  <a:pt x="55" y="59"/>
                </a:cubicBezTo>
                <a:cubicBezTo>
                  <a:pt x="54" y="59"/>
                  <a:pt x="54" y="59"/>
                  <a:pt x="54" y="59"/>
                </a:cubicBezTo>
                <a:cubicBezTo>
                  <a:pt x="53" y="59"/>
                  <a:pt x="50" y="63"/>
                  <a:pt x="50" y="63"/>
                </a:cubicBezTo>
                <a:cubicBezTo>
                  <a:pt x="50" y="63"/>
                  <a:pt x="46" y="60"/>
                  <a:pt x="46" y="60"/>
                </a:cubicBezTo>
                <a:cubicBezTo>
                  <a:pt x="45" y="60"/>
                  <a:pt x="45" y="60"/>
                  <a:pt x="45" y="60"/>
                </a:cubicBezTo>
                <a:cubicBezTo>
                  <a:pt x="45" y="59"/>
                  <a:pt x="47" y="56"/>
                  <a:pt x="47" y="55"/>
                </a:cubicBezTo>
                <a:cubicBezTo>
                  <a:pt x="47" y="54"/>
                  <a:pt x="46" y="54"/>
                  <a:pt x="46" y="53"/>
                </a:cubicBezTo>
                <a:cubicBezTo>
                  <a:pt x="45" y="53"/>
                  <a:pt x="41" y="52"/>
                  <a:pt x="41" y="52"/>
                </a:cubicBezTo>
                <a:cubicBezTo>
                  <a:pt x="41" y="47"/>
                  <a:pt x="41" y="47"/>
                  <a:pt x="41" y="47"/>
                </a:cubicBezTo>
                <a:cubicBezTo>
                  <a:pt x="41" y="46"/>
                  <a:pt x="45" y="46"/>
                  <a:pt x="46" y="46"/>
                </a:cubicBezTo>
                <a:cubicBezTo>
                  <a:pt x="46" y="45"/>
                  <a:pt x="47" y="45"/>
                  <a:pt x="47" y="44"/>
                </a:cubicBezTo>
                <a:cubicBezTo>
                  <a:pt x="47" y="43"/>
                  <a:pt x="45" y="40"/>
                  <a:pt x="45" y="39"/>
                </a:cubicBezTo>
                <a:cubicBezTo>
                  <a:pt x="45" y="39"/>
                  <a:pt x="45" y="39"/>
                  <a:pt x="46" y="39"/>
                </a:cubicBezTo>
                <a:cubicBezTo>
                  <a:pt x="46" y="39"/>
                  <a:pt x="50" y="36"/>
                  <a:pt x="50" y="36"/>
                </a:cubicBezTo>
                <a:cubicBezTo>
                  <a:pt x="50" y="36"/>
                  <a:pt x="53" y="40"/>
                  <a:pt x="54" y="40"/>
                </a:cubicBezTo>
                <a:cubicBezTo>
                  <a:pt x="54" y="40"/>
                  <a:pt x="54" y="40"/>
                  <a:pt x="55" y="40"/>
                </a:cubicBezTo>
                <a:cubicBezTo>
                  <a:pt x="55" y="40"/>
                  <a:pt x="55" y="40"/>
                  <a:pt x="56" y="40"/>
                </a:cubicBezTo>
                <a:cubicBezTo>
                  <a:pt x="57" y="39"/>
                  <a:pt x="58" y="38"/>
                  <a:pt x="59" y="36"/>
                </a:cubicBezTo>
                <a:cubicBezTo>
                  <a:pt x="59" y="36"/>
                  <a:pt x="59" y="36"/>
                  <a:pt x="59" y="36"/>
                </a:cubicBezTo>
                <a:cubicBezTo>
                  <a:pt x="59" y="36"/>
                  <a:pt x="63" y="39"/>
                  <a:pt x="64" y="39"/>
                </a:cubicBezTo>
                <a:cubicBezTo>
                  <a:pt x="64" y="39"/>
                  <a:pt x="64" y="39"/>
                  <a:pt x="64" y="39"/>
                </a:cubicBezTo>
                <a:cubicBezTo>
                  <a:pt x="64" y="40"/>
                  <a:pt x="62" y="43"/>
                  <a:pt x="62" y="44"/>
                </a:cubicBezTo>
                <a:cubicBezTo>
                  <a:pt x="62" y="45"/>
                  <a:pt x="63" y="45"/>
                  <a:pt x="63" y="46"/>
                </a:cubicBezTo>
                <a:cubicBezTo>
                  <a:pt x="64" y="46"/>
                  <a:pt x="68" y="46"/>
                  <a:pt x="68" y="47"/>
                </a:cubicBezTo>
                <a:lnTo>
                  <a:pt x="68" y="52"/>
                </a:lnTo>
                <a:close/>
                <a:moveTo>
                  <a:pt x="55" y="8"/>
                </a:moveTo>
                <a:cubicBezTo>
                  <a:pt x="52" y="8"/>
                  <a:pt x="50" y="10"/>
                  <a:pt x="50" y="13"/>
                </a:cubicBezTo>
                <a:cubicBezTo>
                  <a:pt x="50" y="15"/>
                  <a:pt x="52" y="17"/>
                  <a:pt x="55" y="17"/>
                </a:cubicBezTo>
                <a:cubicBezTo>
                  <a:pt x="57" y="17"/>
                  <a:pt x="59" y="15"/>
                  <a:pt x="59" y="13"/>
                </a:cubicBezTo>
                <a:cubicBezTo>
                  <a:pt x="59" y="10"/>
                  <a:pt x="57" y="8"/>
                  <a:pt x="55" y="8"/>
                </a:cubicBezTo>
                <a:close/>
                <a:moveTo>
                  <a:pt x="55" y="45"/>
                </a:moveTo>
                <a:cubicBezTo>
                  <a:pt x="52" y="45"/>
                  <a:pt x="50" y="47"/>
                  <a:pt x="50" y="49"/>
                </a:cubicBezTo>
                <a:cubicBezTo>
                  <a:pt x="50" y="52"/>
                  <a:pt x="52" y="54"/>
                  <a:pt x="55" y="54"/>
                </a:cubicBezTo>
                <a:cubicBezTo>
                  <a:pt x="57" y="54"/>
                  <a:pt x="59" y="52"/>
                  <a:pt x="59" y="49"/>
                </a:cubicBezTo>
                <a:cubicBezTo>
                  <a:pt x="59" y="47"/>
                  <a:pt x="57" y="45"/>
                  <a:pt x="55" y="45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45" name="Oval 14">
            <a:extLst>
              <a:ext uri="{FF2B5EF4-FFF2-40B4-BE49-F238E27FC236}">
                <a16:creationId xmlns:a16="http://schemas.microsoft.com/office/drawing/2014/main" id="{D873D278-8A3B-4304-92C7-25B463C1697D}"/>
              </a:ext>
            </a:extLst>
          </p:cNvPr>
          <p:cNvSpPr>
            <a:spLocks noChangeAspect="1"/>
          </p:cNvSpPr>
          <p:nvPr/>
        </p:nvSpPr>
        <p:spPr>
          <a:xfrm>
            <a:off x="4311840" y="3286099"/>
            <a:ext cx="568800" cy="5688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270000" sx="94000" sy="94000" algn="ctr" rotWithShape="0">
              <a:prstClr val="black">
                <a:alpha val="6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14">
            <a:extLst>
              <a:ext uri="{FF2B5EF4-FFF2-40B4-BE49-F238E27FC236}">
                <a16:creationId xmlns:a16="http://schemas.microsoft.com/office/drawing/2014/main" id="{D873D278-8A3B-4304-92C7-25B463C1697D}"/>
              </a:ext>
            </a:extLst>
          </p:cNvPr>
          <p:cNvSpPr>
            <a:spLocks noChangeAspect="1"/>
          </p:cNvSpPr>
          <p:nvPr/>
        </p:nvSpPr>
        <p:spPr>
          <a:xfrm>
            <a:off x="4228758" y="4045759"/>
            <a:ext cx="568800" cy="5688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270000" sx="94000" sy="94000" algn="ctr" rotWithShape="0">
              <a:prstClr val="black">
                <a:alpha val="6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14">
            <a:extLst>
              <a:ext uri="{FF2B5EF4-FFF2-40B4-BE49-F238E27FC236}">
                <a16:creationId xmlns:a16="http://schemas.microsoft.com/office/drawing/2014/main" id="{D873D278-8A3B-4304-92C7-25B463C1697D}"/>
              </a:ext>
            </a:extLst>
          </p:cNvPr>
          <p:cNvSpPr>
            <a:spLocks noChangeAspect="1"/>
          </p:cNvSpPr>
          <p:nvPr/>
        </p:nvSpPr>
        <p:spPr>
          <a:xfrm>
            <a:off x="4540971" y="4645433"/>
            <a:ext cx="568800" cy="5688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270000" sx="94000" sy="94000" algn="ctr" rotWithShape="0">
              <a:prstClr val="black">
                <a:alpha val="6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82"/>
          <p:cNvSpPr>
            <a:spLocks noEditPoints="1"/>
          </p:cNvSpPr>
          <p:nvPr/>
        </p:nvSpPr>
        <p:spPr bwMode="auto">
          <a:xfrm>
            <a:off x="4714246" y="4833785"/>
            <a:ext cx="222250" cy="227013"/>
          </a:xfrm>
          <a:custGeom>
            <a:avLst/>
            <a:gdLst>
              <a:gd name="T0" fmla="*/ 2147483646 w 65"/>
              <a:gd name="T1" fmla="*/ 2147483646 h 66"/>
              <a:gd name="T2" fmla="*/ 2147483646 w 65"/>
              <a:gd name="T3" fmla="*/ 2147483646 h 66"/>
              <a:gd name="T4" fmla="*/ 2147483646 w 65"/>
              <a:gd name="T5" fmla="*/ 2147483646 h 66"/>
              <a:gd name="T6" fmla="*/ 2147483646 w 65"/>
              <a:gd name="T7" fmla="*/ 2147483646 h 66"/>
              <a:gd name="T8" fmla="*/ 2147483646 w 65"/>
              <a:gd name="T9" fmla="*/ 2147483646 h 66"/>
              <a:gd name="T10" fmla="*/ 2147483646 w 65"/>
              <a:gd name="T11" fmla="*/ 2147483646 h 66"/>
              <a:gd name="T12" fmla="*/ 2147483646 w 65"/>
              <a:gd name="T13" fmla="*/ 2147483646 h 66"/>
              <a:gd name="T14" fmla="*/ 2147483646 w 65"/>
              <a:gd name="T15" fmla="*/ 2147483646 h 66"/>
              <a:gd name="T16" fmla="*/ 2147483646 w 65"/>
              <a:gd name="T17" fmla="*/ 2147483646 h 66"/>
              <a:gd name="T18" fmla="*/ 2147483646 w 65"/>
              <a:gd name="T19" fmla="*/ 2147483646 h 66"/>
              <a:gd name="T20" fmla="*/ 2147483646 w 65"/>
              <a:gd name="T21" fmla="*/ 2147483646 h 66"/>
              <a:gd name="T22" fmla="*/ 0 w 65"/>
              <a:gd name="T23" fmla="*/ 2147483646 h 66"/>
              <a:gd name="T24" fmla="*/ 2147483646 w 65"/>
              <a:gd name="T25" fmla="*/ 2147483646 h 66"/>
              <a:gd name="T26" fmla="*/ 2147483646 w 65"/>
              <a:gd name="T27" fmla="*/ 2147483646 h 66"/>
              <a:gd name="T28" fmla="*/ 2147483646 w 65"/>
              <a:gd name="T29" fmla="*/ 2147483646 h 66"/>
              <a:gd name="T30" fmla="*/ 2147483646 w 65"/>
              <a:gd name="T31" fmla="*/ 2147483646 h 66"/>
              <a:gd name="T32" fmla="*/ 2147483646 w 65"/>
              <a:gd name="T33" fmla="*/ 2147483646 h 66"/>
              <a:gd name="T34" fmla="*/ 2147483646 w 65"/>
              <a:gd name="T35" fmla="*/ 2147483646 h 66"/>
              <a:gd name="T36" fmla="*/ 2147483646 w 65"/>
              <a:gd name="T37" fmla="*/ 2147483646 h 66"/>
              <a:gd name="T38" fmla="*/ 2147483646 w 65"/>
              <a:gd name="T39" fmla="*/ 2147483646 h 66"/>
              <a:gd name="T40" fmla="*/ 2147483646 w 65"/>
              <a:gd name="T41" fmla="*/ 2147483646 h 66"/>
              <a:gd name="T42" fmla="*/ 2147483646 w 65"/>
              <a:gd name="T43" fmla="*/ 2147483646 h 66"/>
              <a:gd name="T44" fmla="*/ 2147483646 w 65"/>
              <a:gd name="T45" fmla="*/ 2147483646 h 66"/>
              <a:gd name="T46" fmla="*/ 2147483646 w 65"/>
              <a:gd name="T47" fmla="*/ 2147483646 h 66"/>
              <a:gd name="T48" fmla="*/ 2147483646 w 65"/>
              <a:gd name="T49" fmla="*/ 2147483646 h 66"/>
              <a:gd name="T50" fmla="*/ 2147483646 w 65"/>
              <a:gd name="T51" fmla="*/ 2147483646 h 66"/>
              <a:gd name="T52" fmla="*/ 2147483646 w 65"/>
              <a:gd name="T53" fmla="*/ 2147483646 h 66"/>
              <a:gd name="T54" fmla="*/ 2147483646 w 65"/>
              <a:gd name="T55" fmla="*/ 2147483646 h 66"/>
              <a:gd name="T56" fmla="*/ 2147483646 w 65"/>
              <a:gd name="T57" fmla="*/ 2147483646 h 66"/>
              <a:gd name="T58" fmla="*/ 2147483646 w 65"/>
              <a:gd name="T59" fmla="*/ 2147483646 h 6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65" h="66">
                <a:moveTo>
                  <a:pt x="60" y="21"/>
                </a:moveTo>
                <a:cubicBezTo>
                  <a:pt x="52" y="29"/>
                  <a:pt x="52" y="29"/>
                  <a:pt x="52" y="29"/>
                </a:cubicBezTo>
                <a:cubicBezTo>
                  <a:pt x="56" y="33"/>
                  <a:pt x="56" y="33"/>
                  <a:pt x="56" y="33"/>
                </a:cubicBezTo>
                <a:cubicBezTo>
                  <a:pt x="57" y="33"/>
                  <a:pt x="57" y="34"/>
                  <a:pt x="56" y="34"/>
                </a:cubicBezTo>
                <a:cubicBezTo>
                  <a:pt x="49" y="42"/>
                  <a:pt x="49" y="42"/>
                  <a:pt x="49" y="42"/>
                </a:cubicBezTo>
                <a:cubicBezTo>
                  <a:pt x="48" y="42"/>
                  <a:pt x="47" y="42"/>
                  <a:pt x="47" y="42"/>
                </a:cubicBezTo>
                <a:cubicBezTo>
                  <a:pt x="43" y="38"/>
                  <a:pt x="43" y="38"/>
                  <a:pt x="43" y="38"/>
                </a:cubicBezTo>
                <a:cubicBezTo>
                  <a:pt x="22" y="60"/>
                  <a:pt x="22" y="60"/>
                  <a:pt x="22" y="60"/>
                </a:cubicBezTo>
                <a:cubicBezTo>
                  <a:pt x="21" y="61"/>
                  <a:pt x="20" y="61"/>
                  <a:pt x="18" y="61"/>
                </a:cubicBezTo>
                <a:cubicBezTo>
                  <a:pt x="11" y="61"/>
                  <a:pt x="11" y="61"/>
                  <a:pt x="11" y="61"/>
                </a:cubicBezTo>
                <a:cubicBezTo>
                  <a:pt x="2" y="66"/>
                  <a:pt x="2" y="66"/>
                  <a:pt x="2" y="66"/>
                </a:cubicBezTo>
                <a:cubicBezTo>
                  <a:pt x="0" y="63"/>
                  <a:pt x="0" y="63"/>
                  <a:pt x="0" y="63"/>
                </a:cubicBezTo>
                <a:cubicBezTo>
                  <a:pt x="4" y="54"/>
                  <a:pt x="4" y="54"/>
                  <a:pt x="4" y="54"/>
                </a:cubicBezTo>
                <a:cubicBezTo>
                  <a:pt x="4" y="47"/>
                  <a:pt x="4" y="47"/>
                  <a:pt x="4" y="47"/>
                </a:cubicBezTo>
                <a:cubicBezTo>
                  <a:pt x="4" y="46"/>
                  <a:pt x="5" y="45"/>
                  <a:pt x="6" y="44"/>
                </a:cubicBezTo>
                <a:cubicBezTo>
                  <a:pt x="27" y="22"/>
                  <a:pt x="27" y="22"/>
                  <a:pt x="27" y="22"/>
                </a:cubicBezTo>
                <a:cubicBezTo>
                  <a:pt x="23" y="18"/>
                  <a:pt x="23" y="18"/>
                  <a:pt x="23" y="18"/>
                </a:cubicBezTo>
                <a:cubicBezTo>
                  <a:pt x="23" y="18"/>
                  <a:pt x="23" y="17"/>
                  <a:pt x="23" y="17"/>
                </a:cubicBezTo>
                <a:cubicBezTo>
                  <a:pt x="31" y="9"/>
                  <a:pt x="31" y="9"/>
                  <a:pt x="31" y="9"/>
                </a:cubicBezTo>
                <a:cubicBezTo>
                  <a:pt x="31" y="9"/>
                  <a:pt x="32" y="9"/>
                  <a:pt x="33" y="9"/>
                </a:cubicBezTo>
                <a:cubicBezTo>
                  <a:pt x="36" y="13"/>
                  <a:pt x="36" y="13"/>
                  <a:pt x="36" y="13"/>
                </a:cubicBezTo>
                <a:cubicBezTo>
                  <a:pt x="44" y="5"/>
                  <a:pt x="44" y="5"/>
                  <a:pt x="44" y="5"/>
                </a:cubicBezTo>
                <a:cubicBezTo>
                  <a:pt x="49" y="0"/>
                  <a:pt x="56" y="0"/>
                  <a:pt x="60" y="5"/>
                </a:cubicBezTo>
                <a:cubicBezTo>
                  <a:pt x="65" y="9"/>
                  <a:pt x="65" y="17"/>
                  <a:pt x="60" y="21"/>
                </a:cubicBezTo>
                <a:close/>
                <a:moveTo>
                  <a:pt x="39" y="34"/>
                </a:moveTo>
                <a:cubicBezTo>
                  <a:pt x="32" y="27"/>
                  <a:pt x="32" y="27"/>
                  <a:pt x="32" y="27"/>
                </a:cubicBezTo>
                <a:cubicBezTo>
                  <a:pt x="11" y="47"/>
                  <a:pt x="11" y="47"/>
                  <a:pt x="11" y="47"/>
                </a:cubicBezTo>
                <a:cubicBezTo>
                  <a:pt x="11" y="54"/>
                  <a:pt x="11" y="54"/>
                  <a:pt x="11" y="54"/>
                </a:cubicBezTo>
                <a:cubicBezTo>
                  <a:pt x="18" y="54"/>
                  <a:pt x="18" y="54"/>
                  <a:pt x="18" y="54"/>
                </a:cubicBezTo>
                <a:lnTo>
                  <a:pt x="39" y="3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/>
          <a:lstStyle/>
          <a:p>
            <a:endParaRPr lang="ru-RU"/>
          </a:p>
        </p:txBody>
      </p:sp>
      <p:sp>
        <p:nvSpPr>
          <p:cNvPr id="49" name="Freeform 206"/>
          <p:cNvSpPr>
            <a:spLocks noChangeArrowheads="1"/>
          </p:cNvSpPr>
          <p:nvPr/>
        </p:nvSpPr>
        <p:spPr bwMode="auto">
          <a:xfrm>
            <a:off x="4376844" y="4183253"/>
            <a:ext cx="267318" cy="267318"/>
          </a:xfrm>
          <a:custGeom>
            <a:avLst/>
            <a:gdLst>
              <a:gd name="T0" fmla="*/ 560 w 634"/>
              <a:gd name="T1" fmla="*/ 73 h 634"/>
              <a:gd name="T2" fmla="*/ 560 w 634"/>
              <a:gd name="T3" fmla="*/ 73 h 634"/>
              <a:gd name="T4" fmla="*/ 280 w 634"/>
              <a:gd name="T5" fmla="*/ 73 h 634"/>
              <a:gd name="T6" fmla="*/ 207 w 634"/>
              <a:gd name="T7" fmla="*/ 0 h 634"/>
              <a:gd name="T8" fmla="*/ 89 w 634"/>
              <a:gd name="T9" fmla="*/ 0 h 634"/>
              <a:gd name="T10" fmla="*/ 0 w 634"/>
              <a:gd name="T11" fmla="*/ 73 h 634"/>
              <a:gd name="T12" fmla="*/ 0 w 634"/>
              <a:gd name="T13" fmla="*/ 545 h 634"/>
              <a:gd name="T14" fmla="*/ 89 w 634"/>
              <a:gd name="T15" fmla="*/ 633 h 634"/>
              <a:gd name="T16" fmla="*/ 560 w 634"/>
              <a:gd name="T17" fmla="*/ 633 h 634"/>
              <a:gd name="T18" fmla="*/ 633 w 634"/>
              <a:gd name="T19" fmla="*/ 545 h 634"/>
              <a:gd name="T20" fmla="*/ 633 w 634"/>
              <a:gd name="T21" fmla="*/ 162 h 634"/>
              <a:gd name="T22" fmla="*/ 560 w 634"/>
              <a:gd name="T23" fmla="*/ 73 h 634"/>
              <a:gd name="T24" fmla="*/ 589 w 634"/>
              <a:gd name="T25" fmla="*/ 545 h 634"/>
              <a:gd name="T26" fmla="*/ 589 w 634"/>
              <a:gd name="T27" fmla="*/ 545 h 634"/>
              <a:gd name="T28" fmla="*/ 560 w 634"/>
              <a:gd name="T29" fmla="*/ 589 h 634"/>
              <a:gd name="T30" fmla="*/ 89 w 634"/>
              <a:gd name="T31" fmla="*/ 589 h 634"/>
              <a:gd name="T32" fmla="*/ 45 w 634"/>
              <a:gd name="T33" fmla="*/ 545 h 634"/>
              <a:gd name="T34" fmla="*/ 45 w 634"/>
              <a:gd name="T35" fmla="*/ 236 h 634"/>
              <a:gd name="T36" fmla="*/ 589 w 634"/>
              <a:gd name="T37" fmla="*/ 236 h 634"/>
              <a:gd name="T38" fmla="*/ 589 w 634"/>
              <a:gd name="T39" fmla="*/ 545 h 634"/>
              <a:gd name="T40" fmla="*/ 589 w 634"/>
              <a:gd name="T41" fmla="*/ 191 h 634"/>
              <a:gd name="T42" fmla="*/ 589 w 634"/>
              <a:gd name="T43" fmla="*/ 191 h 634"/>
              <a:gd name="T44" fmla="*/ 45 w 634"/>
              <a:gd name="T45" fmla="*/ 191 h 634"/>
              <a:gd name="T46" fmla="*/ 45 w 634"/>
              <a:gd name="T47" fmla="*/ 73 h 634"/>
              <a:gd name="T48" fmla="*/ 89 w 634"/>
              <a:gd name="T49" fmla="*/ 44 h 634"/>
              <a:gd name="T50" fmla="*/ 207 w 634"/>
              <a:gd name="T51" fmla="*/ 44 h 634"/>
              <a:gd name="T52" fmla="*/ 236 w 634"/>
              <a:gd name="T53" fmla="*/ 73 h 634"/>
              <a:gd name="T54" fmla="*/ 236 w 634"/>
              <a:gd name="T55" fmla="*/ 118 h 634"/>
              <a:gd name="T56" fmla="*/ 560 w 634"/>
              <a:gd name="T57" fmla="*/ 118 h 634"/>
              <a:gd name="T58" fmla="*/ 589 w 634"/>
              <a:gd name="T59" fmla="*/ 162 h 634"/>
              <a:gd name="T60" fmla="*/ 589 w 634"/>
              <a:gd name="T61" fmla="*/ 191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634" h="634">
                <a:moveTo>
                  <a:pt x="560" y="73"/>
                </a:moveTo>
                <a:lnTo>
                  <a:pt x="560" y="73"/>
                </a:lnTo>
                <a:cubicBezTo>
                  <a:pt x="280" y="73"/>
                  <a:pt x="280" y="73"/>
                  <a:pt x="280" y="73"/>
                </a:cubicBezTo>
                <a:cubicBezTo>
                  <a:pt x="280" y="30"/>
                  <a:pt x="251" y="0"/>
                  <a:pt x="207" y="0"/>
                </a:cubicBezTo>
                <a:cubicBezTo>
                  <a:pt x="89" y="0"/>
                  <a:pt x="89" y="0"/>
                  <a:pt x="89" y="0"/>
                </a:cubicBezTo>
                <a:cubicBezTo>
                  <a:pt x="45" y="0"/>
                  <a:pt x="0" y="30"/>
                  <a:pt x="0" y="73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45" y="633"/>
                  <a:pt x="89" y="633"/>
                </a:cubicBezTo>
                <a:cubicBezTo>
                  <a:pt x="560" y="633"/>
                  <a:pt x="560" y="633"/>
                  <a:pt x="560" y="633"/>
                </a:cubicBezTo>
                <a:cubicBezTo>
                  <a:pt x="604" y="633"/>
                  <a:pt x="633" y="589"/>
                  <a:pt x="633" y="545"/>
                </a:cubicBezTo>
                <a:cubicBezTo>
                  <a:pt x="633" y="162"/>
                  <a:pt x="633" y="162"/>
                  <a:pt x="633" y="162"/>
                </a:cubicBezTo>
                <a:cubicBezTo>
                  <a:pt x="633" y="118"/>
                  <a:pt x="604" y="73"/>
                  <a:pt x="560" y="73"/>
                </a:cubicBezTo>
                <a:close/>
                <a:moveTo>
                  <a:pt x="589" y="545"/>
                </a:moveTo>
                <a:lnTo>
                  <a:pt x="589" y="545"/>
                </a:lnTo>
                <a:cubicBezTo>
                  <a:pt x="589" y="574"/>
                  <a:pt x="575" y="589"/>
                  <a:pt x="560" y="589"/>
                </a:cubicBezTo>
                <a:cubicBezTo>
                  <a:pt x="89" y="589"/>
                  <a:pt x="89" y="589"/>
                  <a:pt x="89" y="589"/>
                </a:cubicBezTo>
                <a:cubicBezTo>
                  <a:pt x="59" y="589"/>
                  <a:pt x="45" y="574"/>
                  <a:pt x="45" y="545"/>
                </a:cubicBezTo>
                <a:cubicBezTo>
                  <a:pt x="45" y="236"/>
                  <a:pt x="45" y="236"/>
                  <a:pt x="45" y="236"/>
                </a:cubicBezTo>
                <a:cubicBezTo>
                  <a:pt x="589" y="236"/>
                  <a:pt x="589" y="236"/>
                  <a:pt x="589" y="236"/>
                </a:cubicBezTo>
                <a:lnTo>
                  <a:pt x="589" y="545"/>
                </a:lnTo>
                <a:close/>
                <a:moveTo>
                  <a:pt x="589" y="191"/>
                </a:moveTo>
                <a:lnTo>
                  <a:pt x="589" y="191"/>
                </a:lnTo>
                <a:cubicBezTo>
                  <a:pt x="45" y="191"/>
                  <a:pt x="45" y="191"/>
                  <a:pt x="45" y="191"/>
                </a:cubicBezTo>
                <a:cubicBezTo>
                  <a:pt x="45" y="73"/>
                  <a:pt x="45" y="73"/>
                  <a:pt x="45" y="73"/>
                </a:cubicBezTo>
                <a:cubicBezTo>
                  <a:pt x="45" y="59"/>
                  <a:pt x="59" y="44"/>
                  <a:pt x="89" y="44"/>
                </a:cubicBezTo>
                <a:cubicBezTo>
                  <a:pt x="207" y="44"/>
                  <a:pt x="207" y="44"/>
                  <a:pt x="207" y="44"/>
                </a:cubicBezTo>
                <a:cubicBezTo>
                  <a:pt x="221" y="44"/>
                  <a:pt x="236" y="59"/>
                  <a:pt x="236" y="73"/>
                </a:cubicBezTo>
                <a:cubicBezTo>
                  <a:pt x="236" y="118"/>
                  <a:pt x="236" y="118"/>
                  <a:pt x="236" y="118"/>
                </a:cubicBezTo>
                <a:cubicBezTo>
                  <a:pt x="560" y="118"/>
                  <a:pt x="560" y="118"/>
                  <a:pt x="560" y="118"/>
                </a:cubicBezTo>
                <a:cubicBezTo>
                  <a:pt x="575" y="118"/>
                  <a:pt x="589" y="132"/>
                  <a:pt x="589" y="162"/>
                </a:cubicBezTo>
                <a:lnTo>
                  <a:pt x="589" y="191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  <a:extLst/>
        </p:spPr>
        <p:txBody>
          <a:bodyPr wrap="none" lIns="91431" tIns="45716" rIns="91431" bIns="45716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50" name="Freeform 213"/>
          <p:cNvSpPr>
            <a:spLocks noChangeArrowheads="1"/>
          </p:cNvSpPr>
          <p:nvPr/>
        </p:nvSpPr>
        <p:spPr bwMode="auto">
          <a:xfrm>
            <a:off x="4481997" y="3462361"/>
            <a:ext cx="260090" cy="252536"/>
          </a:xfrm>
          <a:custGeom>
            <a:avLst/>
            <a:gdLst>
              <a:gd name="T0" fmla="*/ 589 w 634"/>
              <a:gd name="T1" fmla="*/ 236 h 619"/>
              <a:gd name="T2" fmla="*/ 589 w 634"/>
              <a:gd name="T3" fmla="*/ 236 h 619"/>
              <a:gd name="T4" fmla="*/ 589 w 634"/>
              <a:gd name="T5" fmla="*/ 545 h 619"/>
              <a:gd name="T6" fmla="*/ 545 w 634"/>
              <a:gd name="T7" fmla="*/ 589 h 619"/>
              <a:gd name="T8" fmla="*/ 89 w 634"/>
              <a:gd name="T9" fmla="*/ 589 h 619"/>
              <a:gd name="T10" fmla="*/ 45 w 634"/>
              <a:gd name="T11" fmla="*/ 545 h 619"/>
              <a:gd name="T12" fmla="*/ 45 w 634"/>
              <a:gd name="T13" fmla="*/ 74 h 619"/>
              <a:gd name="T14" fmla="*/ 89 w 634"/>
              <a:gd name="T15" fmla="*/ 29 h 619"/>
              <a:gd name="T16" fmla="*/ 398 w 634"/>
              <a:gd name="T17" fmla="*/ 29 h 619"/>
              <a:gd name="T18" fmla="*/ 398 w 634"/>
              <a:gd name="T19" fmla="*/ 0 h 619"/>
              <a:gd name="T20" fmla="*/ 89 w 634"/>
              <a:gd name="T21" fmla="*/ 0 h 619"/>
              <a:gd name="T22" fmla="*/ 0 w 634"/>
              <a:gd name="T23" fmla="*/ 74 h 619"/>
              <a:gd name="T24" fmla="*/ 0 w 634"/>
              <a:gd name="T25" fmla="*/ 545 h 619"/>
              <a:gd name="T26" fmla="*/ 89 w 634"/>
              <a:gd name="T27" fmla="*/ 618 h 619"/>
              <a:gd name="T28" fmla="*/ 545 w 634"/>
              <a:gd name="T29" fmla="*/ 618 h 619"/>
              <a:gd name="T30" fmla="*/ 633 w 634"/>
              <a:gd name="T31" fmla="*/ 545 h 619"/>
              <a:gd name="T32" fmla="*/ 633 w 634"/>
              <a:gd name="T33" fmla="*/ 236 h 619"/>
              <a:gd name="T34" fmla="*/ 589 w 634"/>
              <a:gd name="T35" fmla="*/ 236 h 619"/>
              <a:gd name="T36" fmla="*/ 162 w 634"/>
              <a:gd name="T37" fmla="*/ 354 h 619"/>
              <a:gd name="T38" fmla="*/ 162 w 634"/>
              <a:gd name="T39" fmla="*/ 354 h 619"/>
              <a:gd name="T40" fmla="*/ 74 w 634"/>
              <a:gd name="T41" fmla="*/ 516 h 619"/>
              <a:gd name="T42" fmla="*/ 103 w 634"/>
              <a:gd name="T43" fmla="*/ 545 h 619"/>
              <a:gd name="T44" fmla="*/ 280 w 634"/>
              <a:gd name="T45" fmla="*/ 457 h 619"/>
              <a:gd name="T46" fmla="*/ 295 w 634"/>
              <a:gd name="T47" fmla="*/ 457 h 619"/>
              <a:gd name="T48" fmla="*/ 604 w 634"/>
              <a:gd name="T49" fmla="*/ 147 h 619"/>
              <a:gd name="T50" fmla="*/ 604 w 634"/>
              <a:gd name="T51" fmla="*/ 88 h 619"/>
              <a:gd name="T52" fmla="*/ 530 w 634"/>
              <a:gd name="T53" fmla="*/ 29 h 619"/>
              <a:gd name="T54" fmla="*/ 471 w 634"/>
              <a:gd name="T55" fmla="*/ 29 h 619"/>
              <a:gd name="T56" fmla="*/ 177 w 634"/>
              <a:gd name="T57" fmla="*/ 324 h 619"/>
              <a:gd name="T58" fmla="*/ 162 w 634"/>
              <a:gd name="T59" fmla="*/ 354 h 619"/>
              <a:gd name="T60" fmla="*/ 486 w 634"/>
              <a:gd name="T61" fmla="*/ 74 h 619"/>
              <a:gd name="T62" fmla="*/ 486 w 634"/>
              <a:gd name="T63" fmla="*/ 74 h 619"/>
              <a:gd name="T64" fmla="*/ 516 w 634"/>
              <a:gd name="T65" fmla="*/ 74 h 619"/>
              <a:gd name="T66" fmla="*/ 560 w 634"/>
              <a:gd name="T67" fmla="*/ 103 h 619"/>
              <a:gd name="T68" fmla="*/ 560 w 634"/>
              <a:gd name="T69" fmla="*/ 133 h 619"/>
              <a:gd name="T70" fmla="*/ 516 w 634"/>
              <a:gd name="T71" fmla="*/ 177 h 619"/>
              <a:gd name="T72" fmla="*/ 457 w 634"/>
              <a:gd name="T73" fmla="*/ 103 h 619"/>
              <a:gd name="T74" fmla="*/ 486 w 634"/>
              <a:gd name="T75" fmla="*/ 74 h 619"/>
              <a:gd name="T76" fmla="*/ 428 w 634"/>
              <a:gd name="T77" fmla="*/ 133 h 619"/>
              <a:gd name="T78" fmla="*/ 428 w 634"/>
              <a:gd name="T79" fmla="*/ 133 h 619"/>
              <a:gd name="T80" fmla="*/ 486 w 634"/>
              <a:gd name="T81" fmla="*/ 206 h 619"/>
              <a:gd name="T82" fmla="*/ 266 w 634"/>
              <a:gd name="T83" fmla="*/ 427 h 619"/>
              <a:gd name="T84" fmla="*/ 207 w 634"/>
              <a:gd name="T85" fmla="*/ 354 h 619"/>
              <a:gd name="T86" fmla="*/ 428 w 634"/>
              <a:gd name="T87" fmla="*/ 133 h 619"/>
              <a:gd name="T88" fmla="*/ 236 w 634"/>
              <a:gd name="T89" fmla="*/ 442 h 619"/>
              <a:gd name="T90" fmla="*/ 236 w 634"/>
              <a:gd name="T91" fmla="*/ 442 h 619"/>
              <a:gd name="T92" fmla="*/ 133 w 634"/>
              <a:gd name="T93" fmla="*/ 516 h 619"/>
              <a:gd name="T94" fmla="*/ 118 w 634"/>
              <a:gd name="T95" fmla="*/ 501 h 619"/>
              <a:gd name="T96" fmla="*/ 177 w 634"/>
              <a:gd name="T97" fmla="*/ 398 h 619"/>
              <a:gd name="T98" fmla="*/ 236 w 634"/>
              <a:gd name="T99" fmla="*/ 442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634" h="619">
                <a:moveTo>
                  <a:pt x="589" y="236"/>
                </a:moveTo>
                <a:lnTo>
                  <a:pt x="589" y="236"/>
                </a:lnTo>
                <a:cubicBezTo>
                  <a:pt x="589" y="545"/>
                  <a:pt x="589" y="545"/>
                  <a:pt x="589" y="545"/>
                </a:cubicBezTo>
                <a:cubicBezTo>
                  <a:pt x="589" y="559"/>
                  <a:pt x="575" y="589"/>
                  <a:pt x="545" y="589"/>
                </a:cubicBezTo>
                <a:cubicBezTo>
                  <a:pt x="89" y="589"/>
                  <a:pt x="89" y="589"/>
                  <a:pt x="89" y="589"/>
                </a:cubicBezTo>
                <a:cubicBezTo>
                  <a:pt x="59" y="589"/>
                  <a:pt x="45" y="559"/>
                  <a:pt x="45" y="545"/>
                </a:cubicBezTo>
                <a:cubicBezTo>
                  <a:pt x="45" y="74"/>
                  <a:pt x="45" y="74"/>
                  <a:pt x="45" y="74"/>
                </a:cubicBezTo>
                <a:cubicBezTo>
                  <a:pt x="45" y="59"/>
                  <a:pt x="59" y="29"/>
                  <a:pt x="89" y="29"/>
                </a:cubicBezTo>
                <a:cubicBezTo>
                  <a:pt x="398" y="29"/>
                  <a:pt x="398" y="29"/>
                  <a:pt x="398" y="29"/>
                </a:cubicBezTo>
                <a:cubicBezTo>
                  <a:pt x="398" y="0"/>
                  <a:pt x="398" y="0"/>
                  <a:pt x="398" y="0"/>
                </a:cubicBezTo>
                <a:cubicBezTo>
                  <a:pt x="89" y="0"/>
                  <a:pt x="89" y="0"/>
                  <a:pt x="89" y="0"/>
                </a:cubicBezTo>
                <a:cubicBezTo>
                  <a:pt x="45" y="0"/>
                  <a:pt x="0" y="29"/>
                  <a:pt x="0" y="74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45" y="618"/>
                  <a:pt x="89" y="618"/>
                </a:cubicBezTo>
                <a:cubicBezTo>
                  <a:pt x="545" y="618"/>
                  <a:pt x="545" y="618"/>
                  <a:pt x="545" y="618"/>
                </a:cubicBezTo>
                <a:cubicBezTo>
                  <a:pt x="589" y="618"/>
                  <a:pt x="633" y="589"/>
                  <a:pt x="633" y="545"/>
                </a:cubicBezTo>
                <a:cubicBezTo>
                  <a:pt x="633" y="236"/>
                  <a:pt x="633" y="236"/>
                  <a:pt x="633" y="236"/>
                </a:cubicBezTo>
                <a:lnTo>
                  <a:pt x="589" y="236"/>
                </a:lnTo>
                <a:close/>
                <a:moveTo>
                  <a:pt x="162" y="354"/>
                </a:moveTo>
                <a:lnTo>
                  <a:pt x="162" y="354"/>
                </a:lnTo>
                <a:cubicBezTo>
                  <a:pt x="74" y="516"/>
                  <a:pt x="74" y="516"/>
                  <a:pt x="74" y="516"/>
                </a:cubicBezTo>
                <a:cubicBezTo>
                  <a:pt x="74" y="545"/>
                  <a:pt x="89" y="559"/>
                  <a:pt x="103" y="545"/>
                </a:cubicBezTo>
                <a:cubicBezTo>
                  <a:pt x="280" y="457"/>
                  <a:pt x="280" y="457"/>
                  <a:pt x="280" y="457"/>
                </a:cubicBezTo>
                <a:lnTo>
                  <a:pt x="295" y="457"/>
                </a:lnTo>
                <a:cubicBezTo>
                  <a:pt x="604" y="147"/>
                  <a:pt x="604" y="147"/>
                  <a:pt x="604" y="147"/>
                </a:cubicBezTo>
                <a:cubicBezTo>
                  <a:pt x="619" y="133"/>
                  <a:pt x="619" y="103"/>
                  <a:pt x="604" y="88"/>
                </a:cubicBezTo>
                <a:cubicBezTo>
                  <a:pt x="530" y="29"/>
                  <a:pt x="530" y="29"/>
                  <a:pt x="530" y="29"/>
                </a:cubicBezTo>
                <a:cubicBezTo>
                  <a:pt x="516" y="15"/>
                  <a:pt x="486" y="15"/>
                  <a:pt x="471" y="29"/>
                </a:cubicBezTo>
                <a:cubicBezTo>
                  <a:pt x="177" y="324"/>
                  <a:pt x="177" y="324"/>
                  <a:pt x="177" y="324"/>
                </a:cubicBezTo>
                <a:cubicBezTo>
                  <a:pt x="162" y="339"/>
                  <a:pt x="162" y="339"/>
                  <a:pt x="162" y="354"/>
                </a:cubicBezTo>
                <a:close/>
                <a:moveTo>
                  <a:pt x="486" y="74"/>
                </a:moveTo>
                <a:lnTo>
                  <a:pt x="486" y="74"/>
                </a:lnTo>
                <a:cubicBezTo>
                  <a:pt x="501" y="59"/>
                  <a:pt x="516" y="59"/>
                  <a:pt x="516" y="74"/>
                </a:cubicBezTo>
                <a:cubicBezTo>
                  <a:pt x="560" y="103"/>
                  <a:pt x="560" y="103"/>
                  <a:pt x="560" y="103"/>
                </a:cubicBezTo>
                <a:cubicBezTo>
                  <a:pt x="575" y="118"/>
                  <a:pt x="575" y="133"/>
                  <a:pt x="560" y="133"/>
                </a:cubicBezTo>
                <a:cubicBezTo>
                  <a:pt x="516" y="177"/>
                  <a:pt x="516" y="177"/>
                  <a:pt x="516" y="177"/>
                </a:cubicBezTo>
                <a:cubicBezTo>
                  <a:pt x="457" y="103"/>
                  <a:pt x="457" y="103"/>
                  <a:pt x="457" y="103"/>
                </a:cubicBezTo>
                <a:lnTo>
                  <a:pt x="486" y="74"/>
                </a:lnTo>
                <a:close/>
                <a:moveTo>
                  <a:pt x="428" y="133"/>
                </a:moveTo>
                <a:lnTo>
                  <a:pt x="428" y="133"/>
                </a:lnTo>
                <a:cubicBezTo>
                  <a:pt x="486" y="206"/>
                  <a:pt x="486" y="206"/>
                  <a:pt x="486" y="206"/>
                </a:cubicBezTo>
                <a:cubicBezTo>
                  <a:pt x="266" y="427"/>
                  <a:pt x="266" y="427"/>
                  <a:pt x="266" y="427"/>
                </a:cubicBezTo>
                <a:cubicBezTo>
                  <a:pt x="251" y="398"/>
                  <a:pt x="207" y="368"/>
                  <a:pt x="207" y="354"/>
                </a:cubicBezTo>
                <a:lnTo>
                  <a:pt x="428" y="133"/>
                </a:lnTo>
                <a:close/>
                <a:moveTo>
                  <a:pt x="236" y="442"/>
                </a:moveTo>
                <a:lnTo>
                  <a:pt x="236" y="442"/>
                </a:lnTo>
                <a:cubicBezTo>
                  <a:pt x="133" y="516"/>
                  <a:pt x="133" y="516"/>
                  <a:pt x="133" y="516"/>
                </a:cubicBezTo>
                <a:cubicBezTo>
                  <a:pt x="118" y="516"/>
                  <a:pt x="118" y="501"/>
                  <a:pt x="118" y="501"/>
                </a:cubicBezTo>
                <a:cubicBezTo>
                  <a:pt x="177" y="398"/>
                  <a:pt x="177" y="398"/>
                  <a:pt x="177" y="398"/>
                </a:cubicBezTo>
                <a:lnTo>
                  <a:pt x="236" y="44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  <a:extLst/>
        </p:spPr>
        <p:txBody>
          <a:bodyPr wrap="none" lIns="91431" tIns="45716" rIns="91431" bIns="45716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03738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8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8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8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8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8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8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8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8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decel="8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0" grpId="0"/>
      <p:bldP spid="22" grpId="0"/>
      <p:bldP spid="24" grpId="0"/>
      <p:bldP spid="26" grpId="0"/>
      <p:bldP spid="30" grpId="0"/>
      <p:bldP spid="38" grpId="0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rallelogram 4">
            <a:extLst>
              <a:ext uri="{FF2B5EF4-FFF2-40B4-BE49-F238E27FC236}">
                <a16:creationId xmlns:a16="http://schemas.microsoft.com/office/drawing/2014/main" id="{2ADAC559-59F0-44BD-A5A9-218DC0885958}"/>
              </a:ext>
            </a:extLst>
          </p:cNvPr>
          <p:cNvSpPr/>
          <p:nvPr/>
        </p:nvSpPr>
        <p:spPr>
          <a:xfrm>
            <a:off x="5994776" y="3592722"/>
            <a:ext cx="7678092" cy="2805065"/>
          </a:xfrm>
          <a:prstGeom prst="parallelogram">
            <a:avLst>
              <a:gd name="adj" fmla="val 88441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1" r="6951"/>
          <a:stretch>
            <a:fillRect/>
          </a:stretch>
        </p:blipFill>
        <p:spPr>
          <a:xfrm>
            <a:off x="2695589" y="0"/>
            <a:ext cx="8858250" cy="6858000"/>
          </a:xfrm>
        </p:spPr>
      </p:pic>
      <p:sp>
        <p:nvSpPr>
          <p:cNvPr id="7" name="TextBox 6"/>
          <p:cNvSpPr txBox="1"/>
          <p:nvPr/>
        </p:nvSpPr>
        <p:spPr>
          <a:xfrm>
            <a:off x="220371" y="379869"/>
            <a:ext cx="71442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4400" b="1" spc="-151" dirty="0">
                <a:solidFill>
                  <a:prstClr val="black">
                    <a:lumMod val="75000"/>
                    <a:lumOff val="25000"/>
                  </a:prstClr>
                </a:solidFill>
              </a:rPr>
              <a:t>Проекты и когорты</a:t>
            </a:r>
            <a:endParaRPr kumimoji="0" lang="id-ID" sz="4400" b="1" i="0" u="none" strike="noStrike" kern="1200" cap="none" spc="-151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296571" y="1688754"/>
            <a:ext cx="5756091" cy="3892732"/>
            <a:chOff x="296571" y="1688754"/>
            <a:chExt cx="5756091" cy="3892732"/>
          </a:xfrm>
        </p:grpSpPr>
        <p:sp>
          <p:nvSpPr>
            <p:cNvPr id="12" name="Rectangle 10"/>
            <p:cNvSpPr/>
            <p:nvPr/>
          </p:nvSpPr>
          <p:spPr>
            <a:xfrm>
              <a:off x="983150" y="1688754"/>
              <a:ext cx="5069512" cy="3892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ct val="200000"/>
                </a:lnSpc>
                <a:defRPr/>
              </a:pPr>
              <a:r>
                <a:rPr lang="ru-RU" dirty="0">
                  <a:solidFill>
                    <a:prstClr val="black">
                      <a:lumMod val="75000"/>
                      <a:lumOff val="25000"/>
                    </a:prstClr>
                  </a:solidFill>
                  <a:cs typeface="Calibri"/>
                </a:rPr>
                <a:t>Инновационные образовательные </a:t>
              </a:r>
              <a:r>
                <a:rPr lang="ru-RU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cs typeface="Calibri"/>
                </a:rPr>
                <a:t>программы</a:t>
              </a:r>
              <a:endParaRPr lang="ru-RU" dirty="0">
                <a:solidFill>
                  <a:prstClr val="black">
                    <a:lumMod val="75000"/>
                    <a:lumOff val="25000"/>
                  </a:prstClr>
                </a:solidFill>
                <a:cs typeface="Calibri"/>
              </a:endParaRPr>
            </a:p>
            <a:p>
              <a:pPr lvl="0">
                <a:lnSpc>
                  <a:spcPct val="200000"/>
                </a:lnSpc>
                <a:defRPr/>
              </a:pPr>
              <a:r>
                <a:rPr lang="ru-RU" dirty="0">
                  <a:solidFill>
                    <a:prstClr val="black">
                      <a:lumMod val="75000"/>
                      <a:lumOff val="25000"/>
                    </a:prstClr>
                  </a:solidFill>
                  <a:cs typeface="Calibri"/>
                </a:rPr>
                <a:t>Национальные исследовательские университеты</a:t>
              </a:r>
            </a:p>
            <a:p>
              <a:pPr lvl="0">
                <a:lnSpc>
                  <a:spcPct val="200000"/>
                </a:lnSpc>
                <a:defRPr/>
              </a:pPr>
              <a:r>
                <a:rPr lang="ru-RU" dirty="0">
                  <a:solidFill>
                    <a:prstClr val="black">
                      <a:lumMod val="75000"/>
                      <a:lumOff val="25000"/>
                    </a:prstClr>
                  </a:solidFill>
                  <a:cs typeface="Calibri"/>
                </a:rPr>
                <a:t>Федеральные </a:t>
              </a:r>
              <a:r>
                <a:rPr lang="ru-RU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cs typeface="Calibri"/>
                </a:rPr>
                <a:t>университеты</a:t>
              </a:r>
            </a:p>
            <a:p>
              <a:pPr lvl="0">
                <a:lnSpc>
                  <a:spcPct val="200000"/>
                </a:lnSpc>
                <a:defRPr/>
              </a:pPr>
              <a:r>
                <a:rPr lang="ru-RU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cs typeface="Calibri"/>
                </a:rPr>
                <a:t>Программы </a:t>
              </a:r>
              <a:r>
                <a:rPr lang="ru-RU" dirty="0">
                  <a:solidFill>
                    <a:prstClr val="black">
                      <a:lumMod val="75000"/>
                      <a:lumOff val="25000"/>
                    </a:prstClr>
                  </a:solidFill>
                  <a:cs typeface="Calibri"/>
                </a:rPr>
                <a:t>стратегического </a:t>
              </a:r>
              <a:r>
                <a:rPr lang="ru-RU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cs typeface="Calibri"/>
                </a:rPr>
                <a:t>развития</a:t>
              </a:r>
            </a:p>
            <a:p>
              <a:pPr lvl="0">
                <a:lnSpc>
                  <a:spcPct val="200000"/>
                </a:lnSpc>
                <a:defRPr/>
              </a:pPr>
              <a:r>
                <a:rPr lang="ru-RU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cs typeface="Calibri"/>
                </a:rPr>
                <a:t>Кадры </a:t>
              </a:r>
              <a:r>
                <a:rPr lang="ru-RU" dirty="0">
                  <a:solidFill>
                    <a:prstClr val="black">
                      <a:lumMod val="75000"/>
                      <a:lumOff val="25000"/>
                    </a:prstClr>
                  </a:solidFill>
                  <a:cs typeface="Calibri"/>
                </a:rPr>
                <a:t>для </a:t>
              </a:r>
              <a:r>
                <a:rPr lang="ru-RU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cs typeface="Calibri"/>
                </a:rPr>
                <a:t>регионов</a:t>
              </a:r>
            </a:p>
            <a:p>
              <a:pPr lvl="0">
                <a:lnSpc>
                  <a:spcPct val="200000"/>
                </a:lnSpc>
                <a:defRPr/>
              </a:pPr>
              <a:r>
                <a:rPr lang="ru-RU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cs typeface="Calibri"/>
                </a:rPr>
                <a:t>Проект 5\100</a:t>
              </a:r>
            </a:p>
            <a:p>
              <a:pPr lvl="0">
                <a:lnSpc>
                  <a:spcPct val="200000"/>
                </a:lnSpc>
                <a:defRPr/>
              </a:pPr>
              <a:r>
                <a:rPr lang="ru-RU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cs typeface="Calibri"/>
                </a:rPr>
                <a:t>Опорные </a:t>
              </a:r>
              <a:r>
                <a:rPr lang="ru-RU" dirty="0">
                  <a:solidFill>
                    <a:prstClr val="black">
                      <a:lumMod val="75000"/>
                      <a:lumOff val="25000"/>
                    </a:prstClr>
                  </a:solidFill>
                  <a:cs typeface="Calibri"/>
                </a:rPr>
                <a:t>университеты</a:t>
              </a:r>
            </a:p>
          </p:txBody>
        </p:sp>
        <p:sp>
          <p:nvSpPr>
            <p:cNvPr id="13" name="Shape 2533"/>
            <p:cNvSpPr>
              <a:spLocks noChangeAspect="1"/>
            </p:cNvSpPr>
            <p:nvPr/>
          </p:nvSpPr>
          <p:spPr>
            <a:xfrm>
              <a:off x="371496" y="1892717"/>
              <a:ext cx="294545" cy="360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8836"/>
                  </a:moveTo>
                  <a:lnTo>
                    <a:pt x="10800" y="5967"/>
                  </a:lnTo>
                  <a:lnTo>
                    <a:pt x="13929" y="8836"/>
                  </a:lnTo>
                  <a:cubicBezTo>
                    <a:pt x="13929" y="8836"/>
                    <a:pt x="10800" y="8836"/>
                    <a:pt x="10800" y="8836"/>
                  </a:cubicBezTo>
                  <a:close/>
                  <a:moveTo>
                    <a:pt x="14400" y="19636"/>
                  </a:moveTo>
                  <a:cubicBezTo>
                    <a:pt x="14400" y="20179"/>
                    <a:pt x="13862" y="20618"/>
                    <a:pt x="13200" y="20618"/>
                  </a:cubicBezTo>
                  <a:lnTo>
                    <a:pt x="2400" y="20618"/>
                  </a:lnTo>
                  <a:cubicBezTo>
                    <a:pt x="1738" y="20618"/>
                    <a:pt x="1200" y="20179"/>
                    <a:pt x="1200" y="19636"/>
                  </a:cubicBezTo>
                  <a:lnTo>
                    <a:pt x="1200" y="6873"/>
                  </a:lnTo>
                  <a:cubicBezTo>
                    <a:pt x="1200" y="6331"/>
                    <a:pt x="1738" y="5891"/>
                    <a:pt x="2400" y="5891"/>
                  </a:cubicBezTo>
                  <a:lnTo>
                    <a:pt x="9600" y="5891"/>
                  </a:lnTo>
                  <a:lnTo>
                    <a:pt x="9600" y="8836"/>
                  </a:lnTo>
                  <a:cubicBezTo>
                    <a:pt x="9600" y="9378"/>
                    <a:pt x="10138" y="9818"/>
                    <a:pt x="10800" y="9818"/>
                  </a:cubicBezTo>
                  <a:lnTo>
                    <a:pt x="14400" y="9818"/>
                  </a:lnTo>
                  <a:cubicBezTo>
                    <a:pt x="14400" y="9818"/>
                    <a:pt x="14400" y="19636"/>
                    <a:pt x="14400" y="19636"/>
                  </a:cubicBezTo>
                  <a:close/>
                  <a:moveTo>
                    <a:pt x="2400" y="4909"/>
                  </a:moveTo>
                  <a:cubicBezTo>
                    <a:pt x="1075" y="4909"/>
                    <a:pt x="0" y="5788"/>
                    <a:pt x="0" y="6873"/>
                  </a:cubicBezTo>
                  <a:lnTo>
                    <a:pt x="0" y="19636"/>
                  </a:lnTo>
                  <a:cubicBezTo>
                    <a:pt x="0" y="20721"/>
                    <a:pt x="1075" y="21600"/>
                    <a:pt x="2400" y="21600"/>
                  </a:cubicBezTo>
                  <a:lnTo>
                    <a:pt x="13200" y="21600"/>
                  </a:lnTo>
                  <a:cubicBezTo>
                    <a:pt x="14525" y="21600"/>
                    <a:pt x="15600" y="20721"/>
                    <a:pt x="15600" y="19636"/>
                  </a:cubicBezTo>
                  <a:lnTo>
                    <a:pt x="15600" y="8836"/>
                  </a:lnTo>
                  <a:lnTo>
                    <a:pt x="11400" y="4909"/>
                  </a:lnTo>
                  <a:cubicBezTo>
                    <a:pt x="11400" y="4909"/>
                    <a:pt x="2400" y="4909"/>
                    <a:pt x="2400" y="4909"/>
                  </a:cubicBezTo>
                  <a:close/>
                  <a:moveTo>
                    <a:pt x="16800" y="3927"/>
                  </a:moveTo>
                  <a:lnTo>
                    <a:pt x="16800" y="1058"/>
                  </a:lnTo>
                  <a:lnTo>
                    <a:pt x="19929" y="3927"/>
                  </a:lnTo>
                  <a:cubicBezTo>
                    <a:pt x="19929" y="3927"/>
                    <a:pt x="16800" y="3927"/>
                    <a:pt x="16800" y="3927"/>
                  </a:cubicBezTo>
                  <a:close/>
                  <a:moveTo>
                    <a:pt x="17400" y="0"/>
                  </a:moveTo>
                  <a:lnTo>
                    <a:pt x="8400" y="0"/>
                  </a:lnTo>
                  <a:cubicBezTo>
                    <a:pt x="7075" y="0"/>
                    <a:pt x="6000" y="879"/>
                    <a:pt x="6000" y="1964"/>
                  </a:cubicBezTo>
                  <a:lnTo>
                    <a:pt x="6000" y="3436"/>
                  </a:lnTo>
                  <a:cubicBezTo>
                    <a:pt x="6000" y="3708"/>
                    <a:pt x="6268" y="3927"/>
                    <a:pt x="6600" y="3927"/>
                  </a:cubicBezTo>
                  <a:cubicBezTo>
                    <a:pt x="6932" y="3927"/>
                    <a:pt x="7200" y="3708"/>
                    <a:pt x="7200" y="3436"/>
                  </a:cubicBezTo>
                  <a:lnTo>
                    <a:pt x="7200" y="1964"/>
                  </a:lnTo>
                  <a:cubicBezTo>
                    <a:pt x="7200" y="1422"/>
                    <a:pt x="7738" y="982"/>
                    <a:pt x="8400" y="982"/>
                  </a:cubicBezTo>
                  <a:lnTo>
                    <a:pt x="15600" y="982"/>
                  </a:lnTo>
                  <a:lnTo>
                    <a:pt x="15600" y="3927"/>
                  </a:lnTo>
                  <a:cubicBezTo>
                    <a:pt x="15600" y="4469"/>
                    <a:pt x="16138" y="4909"/>
                    <a:pt x="16800" y="4909"/>
                  </a:cubicBezTo>
                  <a:lnTo>
                    <a:pt x="20400" y="4909"/>
                  </a:lnTo>
                  <a:lnTo>
                    <a:pt x="20400" y="14727"/>
                  </a:lnTo>
                  <a:cubicBezTo>
                    <a:pt x="20400" y="15269"/>
                    <a:pt x="19862" y="15709"/>
                    <a:pt x="19200" y="15709"/>
                  </a:cubicBezTo>
                  <a:lnTo>
                    <a:pt x="17400" y="15709"/>
                  </a:lnTo>
                  <a:cubicBezTo>
                    <a:pt x="17068" y="15709"/>
                    <a:pt x="16800" y="15929"/>
                    <a:pt x="16800" y="16200"/>
                  </a:cubicBezTo>
                  <a:cubicBezTo>
                    <a:pt x="16800" y="16472"/>
                    <a:pt x="17068" y="16691"/>
                    <a:pt x="17400" y="16691"/>
                  </a:cubicBezTo>
                  <a:lnTo>
                    <a:pt x="19200" y="16691"/>
                  </a:lnTo>
                  <a:cubicBezTo>
                    <a:pt x="20525" y="16691"/>
                    <a:pt x="21600" y="15812"/>
                    <a:pt x="21600" y="14727"/>
                  </a:cubicBezTo>
                  <a:lnTo>
                    <a:pt x="21600" y="3927"/>
                  </a:lnTo>
                  <a:cubicBezTo>
                    <a:pt x="21600" y="3927"/>
                    <a:pt x="17400" y="0"/>
                    <a:pt x="17400" y="0"/>
                  </a:cubicBezTo>
                  <a:close/>
                  <a:moveTo>
                    <a:pt x="3600" y="12273"/>
                  </a:moveTo>
                  <a:cubicBezTo>
                    <a:pt x="3600" y="12544"/>
                    <a:pt x="3868" y="12764"/>
                    <a:pt x="4200" y="12764"/>
                  </a:cubicBezTo>
                  <a:lnTo>
                    <a:pt x="11400" y="12764"/>
                  </a:lnTo>
                  <a:cubicBezTo>
                    <a:pt x="11732" y="12764"/>
                    <a:pt x="12000" y="12544"/>
                    <a:pt x="12000" y="12273"/>
                  </a:cubicBezTo>
                  <a:cubicBezTo>
                    <a:pt x="12000" y="12002"/>
                    <a:pt x="11732" y="11782"/>
                    <a:pt x="11400" y="11782"/>
                  </a:cubicBezTo>
                  <a:lnTo>
                    <a:pt x="4200" y="11782"/>
                  </a:lnTo>
                  <a:cubicBezTo>
                    <a:pt x="3868" y="11782"/>
                    <a:pt x="3600" y="12002"/>
                    <a:pt x="3600" y="12273"/>
                  </a:cubicBezTo>
                  <a:moveTo>
                    <a:pt x="4200" y="9818"/>
                  </a:moveTo>
                  <a:lnTo>
                    <a:pt x="6600" y="9818"/>
                  </a:lnTo>
                  <a:cubicBezTo>
                    <a:pt x="6932" y="9818"/>
                    <a:pt x="7200" y="9599"/>
                    <a:pt x="7200" y="9327"/>
                  </a:cubicBezTo>
                  <a:cubicBezTo>
                    <a:pt x="7200" y="9056"/>
                    <a:pt x="6932" y="8836"/>
                    <a:pt x="6600" y="8836"/>
                  </a:cubicBezTo>
                  <a:lnTo>
                    <a:pt x="4200" y="8836"/>
                  </a:lnTo>
                  <a:cubicBezTo>
                    <a:pt x="3868" y="8836"/>
                    <a:pt x="3600" y="9056"/>
                    <a:pt x="3600" y="9327"/>
                  </a:cubicBezTo>
                  <a:cubicBezTo>
                    <a:pt x="3600" y="9599"/>
                    <a:pt x="3868" y="9818"/>
                    <a:pt x="4200" y="9818"/>
                  </a:cubicBezTo>
                  <a:moveTo>
                    <a:pt x="9000" y="17673"/>
                  </a:moveTo>
                  <a:lnTo>
                    <a:pt x="4200" y="17673"/>
                  </a:lnTo>
                  <a:cubicBezTo>
                    <a:pt x="3868" y="17673"/>
                    <a:pt x="3600" y="17893"/>
                    <a:pt x="3600" y="18164"/>
                  </a:cubicBezTo>
                  <a:cubicBezTo>
                    <a:pt x="3600" y="18435"/>
                    <a:pt x="3868" y="18655"/>
                    <a:pt x="4200" y="18655"/>
                  </a:cubicBezTo>
                  <a:lnTo>
                    <a:pt x="9000" y="18655"/>
                  </a:lnTo>
                  <a:cubicBezTo>
                    <a:pt x="9332" y="18655"/>
                    <a:pt x="9600" y="18435"/>
                    <a:pt x="9600" y="18164"/>
                  </a:cubicBezTo>
                  <a:cubicBezTo>
                    <a:pt x="9600" y="17893"/>
                    <a:pt x="9332" y="17673"/>
                    <a:pt x="9000" y="17673"/>
                  </a:cubicBezTo>
                  <a:moveTo>
                    <a:pt x="11400" y="14727"/>
                  </a:moveTo>
                  <a:lnTo>
                    <a:pt x="4200" y="14727"/>
                  </a:lnTo>
                  <a:cubicBezTo>
                    <a:pt x="3868" y="14727"/>
                    <a:pt x="3600" y="14947"/>
                    <a:pt x="3600" y="15218"/>
                  </a:cubicBezTo>
                  <a:cubicBezTo>
                    <a:pt x="3600" y="15490"/>
                    <a:pt x="3868" y="15709"/>
                    <a:pt x="4200" y="15709"/>
                  </a:cubicBezTo>
                  <a:lnTo>
                    <a:pt x="11400" y="15709"/>
                  </a:lnTo>
                  <a:cubicBezTo>
                    <a:pt x="11732" y="15709"/>
                    <a:pt x="12000" y="15490"/>
                    <a:pt x="12000" y="15218"/>
                  </a:cubicBezTo>
                  <a:cubicBezTo>
                    <a:pt x="12000" y="14947"/>
                    <a:pt x="11732" y="14727"/>
                    <a:pt x="11400" y="14727"/>
                  </a:cubicBezTo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 w="12700">
              <a:miter lim="400000"/>
            </a:ln>
          </p:spPr>
          <p:txBody>
            <a:bodyPr lIns="14284" tIns="14284" rIns="14284" bIns="14284" anchor="ctr"/>
            <a:lstStyle/>
            <a:p>
              <a:pPr defTabSz="171399" eaLnBrk="1" hangingPunct="1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125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Calibri" charset="0"/>
                <a:cs typeface="Calibri" charset="0"/>
                <a:sym typeface="Gill Sans"/>
              </a:endParaRPr>
            </a:p>
          </p:txBody>
        </p:sp>
        <p:sp>
          <p:nvSpPr>
            <p:cNvPr id="14" name="Shape 2775"/>
            <p:cNvSpPr>
              <a:spLocks noChangeAspect="1"/>
            </p:cNvSpPr>
            <p:nvPr/>
          </p:nvSpPr>
          <p:spPr>
            <a:xfrm>
              <a:off x="296571" y="2490038"/>
              <a:ext cx="495000" cy="360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0755"/>
                  </a:moveTo>
                  <a:lnTo>
                    <a:pt x="1866" y="6075"/>
                  </a:lnTo>
                  <a:lnTo>
                    <a:pt x="10800" y="1395"/>
                  </a:lnTo>
                  <a:lnTo>
                    <a:pt x="19735" y="6075"/>
                  </a:lnTo>
                  <a:cubicBezTo>
                    <a:pt x="19735" y="6075"/>
                    <a:pt x="10800" y="10755"/>
                    <a:pt x="10800" y="10755"/>
                  </a:cubicBezTo>
                  <a:close/>
                  <a:moveTo>
                    <a:pt x="18031" y="17315"/>
                  </a:moveTo>
                  <a:lnTo>
                    <a:pt x="14834" y="16216"/>
                  </a:lnTo>
                  <a:lnTo>
                    <a:pt x="14832" y="16229"/>
                  </a:lnTo>
                  <a:cubicBezTo>
                    <a:pt x="14797" y="16218"/>
                    <a:pt x="14765" y="16200"/>
                    <a:pt x="14727" y="16200"/>
                  </a:cubicBezTo>
                  <a:cubicBezTo>
                    <a:pt x="14627" y="16200"/>
                    <a:pt x="14538" y="16251"/>
                    <a:pt x="14460" y="16324"/>
                  </a:cubicBezTo>
                  <a:lnTo>
                    <a:pt x="14455" y="16313"/>
                  </a:lnTo>
                  <a:lnTo>
                    <a:pt x="10820" y="20061"/>
                  </a:lnTo>
                  <a:lnTo>
                    <a:pt x="7658" y="16334"/>
                  </a:lnTo>
                  <a:lnTo>
                    <a:pt x="7653" y="16344"/>
                  </a:lnTo>
                  <a:cubicBezTo>
                    <a:pt x="7571" y="16259"/>
                    <a:pt x="7474" y="16200"/>
                    <a:pt x="7364" y="16200"/>
                  </a:cubicBezTo>
                  <a:cubicBezTo>
                    <a:pt x="7327" y="16200"/>
                    <a:pt x="7294" y="16218"/>
                    <a:pt x="7259" y="16229"/>
                  </a:cubicBezTo>
                  <a:lnTo>
                    <a:pt x="7257" y="16216"/>
                  </a:lnTo>
                  <a:lnTo>
                    <a:pt x="4013" y="17331"/>
                  </a:lnTo>
                  <a:lnTo>
                    <a:pt x="4767" y="9035"/>
                  </a:lnTo>
                  <a:lnTo>
                    <a:pt x="10589" y="12084"/>
                  </a:lnTo>
                  <a:lnTo>
                    <a:pt x="10591" y="12080"/>
                  </a:lnTo>
                  <a:cubicBezTo>
                    <a:pt x="10655" y="12122"/>
                    <a:pt x="10724" y="12150"/>
                    <a:pt x="10800" y="12150"/>
                  </a:cubicBezTo>
                  <a:cubicBezTo>
                    <a:pt x="10876" y="12150"/>
                    <a:pt x="10946" y="12122"/>
                    <a:pt x="11009" y="12080"/>
                  </a:cubicBezTo>
                  <a:lnTo>
                    <a:pt x="11011" y="12084"/>
                  </a:lnTo>
                  <a:lnTo>
                    <a:pt x="16897" y="9001"/>
                  </a:lnTo>
                  <a:cubicBezTo>
                    <a:pt x="16897" y="9001"/>
                    <a:pt x="18031" y="17315"/>
                    <a:pt x="18031" y="17315"/>
                  </a:cubicBezTo>
                  <a:close/>
                  <a:moveTo>
                    <a:pt x="21600" y="6075"/>
                  </a:moveTo>
                  <a:cubicBezTo>
                    <a:pt x="21600" y="5806"/>
                    <a:pt x="21484" y="5579"/>
                    <a:pt x="21319" y="5470"/>
                  </a:cubicBezTo>
                  <a:lnTo>
                    <a:pt x="21320" y="5466"/>
                  </a:lnTo>
                  <a:lnTo>
                    <a:pt x="21306" y="5458"/>
                  </a:lnTo>
                  <a:cubicBezTo>
                    <a:pt x="21301" y="5455"/>
                    <a:pt x="21296" y="5453"/>
                    <a:pt x="21292" y="5451"/>
                  </a:cubicBezTo>
                  <a:lnTo>
                    <a:pt x="11011" y="66"/>
                  </a:lnTo>
                  <a:lnTo>
                    <a:pt x="11009" y="70"/>
                  </a:lnTo>
                  <a:cubicBezTo>
                    <a:pt x="10946" y="28"/>
                    <a:pt x="10876" y="0"/>
                    <a:pt x="10800" y="0"/>
                  </a:cubicBezTo>
                  <a:cubicBezTo>
                    <a:pt x="10724" y="0"/>
                    <a:pt x="10655" y="28"/>
                    <a:pt x="10591" y="70"/>
                  </a:cubicBezTo>
                  <a:lnTo>
                    <a:pt x="10589" y="66"/>
                  </a:lnTo>
                  <a:lnTo>
                    <a:pt x="309" y="5451"/>
                  </a:lnTo>
                  <a:cubicBezTo>
                    <a:pt x="304" y="5453"/>
                    <a:pt x="299" y="5455"/>
                    <a:pt x="295" y="5458"/>
                  </a:cubicBezTo>
                  <a:lnTo>
                    <a:pt x="280" y="5466"/>
                  </a:lnTo>
                  <a:lnTo>
                    <a:pt x="281" y="5470"/>
                  </a:lnTo>
                  <a:cubicBezTo>
                    <a:pt x="116" y="5579"/>
                    <a:pt x="0" y="5806"/>
                    <a:pt x="0" y="6075"/>
                  </a:cubicBezTo>
                  <a:cubicBezTo>
                    <a:pt x="0" y="6344"/>
                    <a:pt x="116" y="6571"/>
                    <a:pt x="281" y="6680"/>
                  </a:cubicBezTo>
                  <a:lnTo>
                    <a:pt x="280" y="6684"/>
                  </a:lnTo>
                  <a:lnTo>
                    <a:pt x="295" y="6692"/>
                  </a:lnTo>
                  <a:cubicBezTo>
                    <a:pt x="299" y="6695"/>
                    <a:pt x="304" y="6697"/>
                    <a:pt x="309" y="6699"/>
                  </a:cubicBezTo>
                  <a:lnTo>
                    <a:pt x="1230" y="7182"/>
                  </a:lnTo>
                  <a:lnTo>
                    <a:pt x="608" y="13603"/>
                  </a:lnTo>
                  <a:cubicBezTo>
                    <a:pt x="251" y="13805"/>
                    <a:pt x="0" y="14287"/>
                    <a:pt x="0" y="14850"/>
                  </a:cubicBezTo>
                  <a:cubicBezTo>
                    <a:pt x="0" y="15596"/>
                    <a:pt x="439" y="16200"/>
                    <a:pt x="982" y="16200"/>
                  </a:cubicBezTo>
                  <a:cubicBezTo>
                    <a:pt x="1524" y="16200"/>
                    <a:pt x="1964" y="15596"/>
                    <a:pt x="1964" y="14850"/>
                  </a:cubicBezTo>
                  <a:cubicBezTo>
                    <a:pt x="1964" y="14416"/>
                    <a:pt x="1812" y="14034"/>
                    <a:pt x="1580" y="13787"/>
                  </a:cubicBezTo>
                  <a:lnTo>
                    <a:pt x="2173" y="7676"/>
                  </a:lnTo>
                  <a:lnTo>
                    <a:pt x="3822" y="8540"/>
                  </a:lnTo>
                  <a:lnTo>
                    <a:pt x="2950" y="18135"/>
                  </a:lnTo>
                  <a:lnTo>
                    <a:pt x="2958" y="18138"/>
                  </a:lnTo>
                  <a:cubicBezTo>
                    <a:pt x="2955" y="18167"/>
                    <a:pt x="2945" y="18193"/>
                    <a:pt x="2945" y="18225"/>
                  </a:cubicBezTo>
                  <a:cubicBezTo>
                    <a:pt x="2945" y="18598"/>
                    <a:pt x="3165" y="18900"/>
                    <a:pt x="3436" y="18900"/>
                  </a:cubicBezTo>
                  <a:cubicBezTo>
                    <a:pt x="3474" y="18900"/>
                    <a:pt x="3506" y="18884"/>
                    <a:pt x="3541" y="18873"/>
                  </a:cubicBezTo>
                  <a:lnTo>
                    <a:pt x="3543" y="18884"/>
                  </a:lnTo>
                  <a:lnTo>
                    <a:pt x="7238" y="17613"/>
                  </a:lnTo>
                  <a:lnTo>
                    <a:pt x="10506" y="21465"/>
                  </a:lnTo>
                  <a:lnTo>
                    <a:pt x="10510" y="21456"/>
                  </a:lnTo>
                  <a:cubicBezTo>
                    <a:pt x="10593" y="21541"/>
                    <a:pt x="10690" y="21600"/>
                    <a:pt x="10800" y="21600"/>
                  </a:cubicBezTo>
                  <a:cubicBezTo>
                    <a:pt x="10901" y="21600"/>
                    <a:pt x="10989" y="21548"/>
                    <a:pt x="11068" y="21476"/>
                  </a:cubicBezTo>
                  <a:lnTo>
                    <a:pt x="11072" y="21487"/>
                  </a:lnTo>
                  <a:lnTo>
                    <a:pt x="14834" y="17607"/>
                  </a:lnTo>
                  <a:lnTo>
                    <a:pt x="18548" y="18884"/>
                  </a:lnTo>
                  <a:lnTo>
                    <a:pt x="18550" y="18871"/>
                  </a:lnTo>
                  <a:cubicBezTo>
                    <a:pt x="18585" y="18882"/>
                    <a:pt x="18618" y="18900"/>
                    <a:pt x="18655" y="18900"/>
                  </a:cubicBezTo>
                  <a:cubicBezTo>
                    <a:pt x="18926" y="18900"/>
                    <a:pt x="19145" y="18598"/>
                    <a:pt x="19145" y="18225"/>
                  </a:cubicBezTo>
                  <a:cubicBezTo>
                    <a:pt x="19145" y="18181"/>
                    <a:pt x="19135" y="18143"/>
                    <a:pt x="19130" y="18102"/>
                  </a:cubicBezTo>
                  <a:lnTo>
                    <a:pt x="19137" y="18100"/>
                  </a:lnTo>
                  <a:lnTo>
                    <a:pt x="17830" y="8513"/>
                  </a:lnTo>
                  <a:lnTo>
                    <a:pt x="21292" y="6699"/>
                  </a:lnTo>
                  <a:cubicBezTo>
                    <a:pt x="21296" y="6697"/>
                    <a:pt x="21301" y="6695"/>
                    <a:pt x="21306" y="6692"/>
                  </a:cubicBezTo>
                  <a:lnTo>
                    <a:pt x="21320" y="6684"/>
                  </a:lnTo>
                  <a:lnTo>
                    <a:pt x="21319" y="6680"/>
                  </a:lnTo>
                  <a:cubicBezTo>
                    <a:pt x="21484" y="6571"/>
                    <a:pt x="21600" y="6344"/>
                    <a:pt x="21600" y="6075"/>
                  </a:cubicBezTo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 w="12700">
              <a:miter lim="400000"/>
            </a:ln>
          </p:spPr>
          <p:txBody>
            <a:bodyPr lIns="14284" tIns="14284" rIns="14284" bIns="14284" anchor="ctr"/>
            <a:lstStyle/>
            <a:p>
              <a:pPr defTabSz="171399" eaLnBrk="1" hangingPunct="1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125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Calibri" charset="0"/>
                <a:cs typeface="Calibri" charset="0"/>
                <a:sym typeface="Gill Sans"/>
              </a:endParaRPr>
            </a:p>
          </p:txBody>
        </p:sp>
        <p:sp>
          <p:nvSpPr>
            <p:cNvPr id="15" name="Shape 2624"/>
            <p:cNvSpPr>
              <a:spLocks noChangeAspect="1"/>
            </p:cNvSpPr>
            <p:nvPr/>
          </p:nvSpPr>
          <p:spPr>
            <a:xfrm>
              <a:off x="371496" y="3018620"/>
              <a:ext cx="360000" cy="360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82" y="6873"/>
                  </a:moveTo>
                  <a:lnTo>
                    <a:pt x="20618" y="6873"/>
                  </a:lnTo>
                  <a:lnTo>
                    <a:pt x="20618" y="7855"/>
                  </a:lnTo>
                  <a:lnTo>
                    <a:pt x="982" y="7855"/>
                  </a:lnTo>
                  <a:cubicBezTo>
                    <a:pt x="982" y="7855"/>
                    <a:pt x="982" y="6873"/>
                    <a:pt x="982" y="6873"/>
                  </a:cubicBezTo>
                  <a:close/>
                  <a:moveTo>
                    <a:pt x="16691" y="8836"/>
                  </a:moveTo>
                  <a:lnTo>
                    <a:pt x="18655" y="8836"/>
                  </a:lnTo>
                  <a:lnTo>
                    <a:pt x="18655" y="17673"/>
                  </a:lnTo>
                  <a:lnTo>
                    <a:pt x="16691" y="17673"/>
                  </a:lnTo>
                  <a:cubicBezTo>
                    <a:pt x="16691" y="17673"/>
                    <a:pt x="16691" y="8836"/>
                    <a:pt x="16691" y="8836"/>
                  </a:cubicBezTo>
                  <a:close/>
                  <a:moveTo>
                    <a:pt x="13745" y="8836"/>
                  </a:moveTo>
                  <a:lnTo>
                    <a:pt x="15709" y="8836"/>
                  </a:lnTo>
                  <a:lnTo>
                    <a:pt x="15709" y="17673"/>
                  </a:lnTo>
                  <a:lnTo>
                    <a:pt x="13745" y="17673"/>
                  </a:lnTo>
                  <a:cubicBezTo>
                    <a:pt x="13745" y="17673"/>
                    <a:pt x="13745" y="8836"/>
                    <a:pt x="13745" y="8836"/>
                  </a:cubicBezTo>
                  <a:close/>
                  <a:moveTo>
                    <a:pt x="8836" y="8836"/>
                  </a:moveTo>
                  <a:lnTo>
                    <a:pt x="12764" y="8836"/>
                  </a:lnTo>
                  <a:lnTo>
                    <a:pt x="12764" y="17673"/>
                  </a:lnTo>
                  <a:lnTo>
                    <a:pt x="8836" y="17673"/>
                  </a:lnTo>
                  <a:cubicBezTo>
                    <a:pt x="8836" y="17673"/>
                    <a:pt x="8836" y="8836"/>
                    <a:pt x="8836" y="8836"/>
                  </a:cubicBezTo>
                  <a:close/>
                  <a:moveTo>
                    <a:pt x="5891" y="8836"/>
                  </a:moveTo>
                  <a:lnTo>
                    <a:pt x="7855" y="8836"/>
                  </a:lnTo>
                  <a:lnTo>
                    <a:pt x="7855" y="17673"/>
                  </a:lnTo>
                  <a:lnTo>
                    <a:pt x="5891" y="17673"/>
                  </a:lnTo>
                  <a:cubicBezTo>
                    <a:pt x="5891" y="17673"/>
                    <a:pt x="5891" y="8836"/>
                    <a:pt x="5891" y="8836"/>
                  </a:cubicBezTo>
                  <a:close/>
                  <a:moveTo>
                    <a:pt x="2945" y="8836"/>
                  </a:moveTo>
                  <a:lnTo>
                    <a:pt x="4909" y="8836"/>
                  </a:lnTo>
                  <a:lnTo>
                    <a:pt x="4909" y="17673"/>
                  </a:lnTo>
                  <a:lnTo>
                    <a:pt x="2945" y="17673"/>
                  </a:lnTo>
                  <a:cubicBezTo>
                    <a:pt x="2945" y="17673"/>
                    <a:pt x="2945" y="8836"/>
                    <a:pt x="2945" y="8836"/>
                  </a:cubicBezTo>
                  <a:close/>
                  <a:moveTo>
                    <a:pt x="19773" y="18655"/>
                  </a:moveTo>
                  <a:lnTo>
                    <a:pt x="20428" y="20618"/>
                  </a:lnTo>
                  <a:lnTo>
                    <a:pt x="1172" y="20618"/>
                  </a:lnTo>
                  <a:lnTo>
                    <a:pt x="1827" y="18655"/>
                  </a:lnTo>
                  <a:cubicBezTo>
                    <a:pt x="1827" y="18655"/>
                    <a:pt x="19773" y="18655"/>
                    <a:pt x="19773" y="18655"/>
                  </a:cubicBezTo>
                  <a:close/>
                  <a:moveTo>
                    <a:pt x="10800" y="1056"/>
                  </a:moveTo>
                  <a:lnTo>
                    <a:pt x="19261" y="5891"/>
                  </a:lnTo>
                  <a:lnTo>
                    <a:pt x="2339" y="5891"/>
                  </a:lnTo>
                  <a:cubicBezTo>
                    <a:pt x="2339" y="5891"/>
                    <a:pt x="10800" y="1056"/>
                    <a:pt x="10800" y="1056"/>
                  </a:cubicBezTo>
                  <a:close/>
                  <a:moveTo>
                    <a:pt x="21109" y="8836"/>
                  </a:moveTo>
                  <a:cubicBezTo>
                    <a:pt x="21380" y="8836"/>
                    <a:pt x="21600" y="8617"/>
                    <a:pt x="21600" y="8345"/>
                  </a:cubicBezTo>
                  <a:lnTo>
                    <a:pt x="21600" y="6382"/>
                  </a:lnTo>
                  <a:cubicBezTo>
                    <a:pt x="21600" y="6200"/>
                    <a:pt x="21496" y="6047"/>
                    <a:pt x="21349" y="5963"/>
                  </a:cubicBezTo>
                  <a:lnTo>
                    <a:pt x="21353" y="5956"/>
                  </a:lnTo>
                  <a:lnTo>
                    <a:pt x="11044" y="65"/>
                  </a:lnTo>
                  <a:lnTo>
                    <a:pt x="11040" y="72"/>
                  </a:lnTo>
                  <a:cubicBezTo>
                    <a:pt x="10968" y="30"/>
                    <a:pt x="10889" y="0"/>
                    <a:pt x="10800" y="0"/>
                  </a:cubicBezTo>
                  <a:cubicBezTo>
                    <a:pt x="10711" y="0"/>
                    <a:pt x="10632" y="30"/>
                    <a:pt x="10560" y="72"/>
                  </a:cubicBezTo>
                  <a:lnTo>
                    <a:pt x="10556" y="65"/>
                  </a:lnTo>
                  <a:lnTo>
                    <a:pt x="247" y="5956"/>
                  </a:lnTo>
                  <a:lnTo>
                    <a:pt x="251" y="5963"/>
                  </a:lnTo>
                  <a:cubicBezTo>
                    <a:pt x="104" y="6047"/>
                    <a:pt x="0" y="6200"/>
                    <a:pt x="0" y="6382"/>
                  </a:cubicBezTo>
                  <a:lnTo>
                    <a:pt x="0" y="8345"/>
                  </a:lnTo>
                  <a:cubicBezTo>
                    <a:pt x="0" y="8617"/>
                    <a:pt x="220" y="8836"/>
                    <a:pt x="491" y="8836"/>
                  </a:cubicBezTo>
                  <a:lnTo>
                    <a:pt x="1964" y="8836"/>
                  </a:lnTo>
                  <a:lnTo>
                    <a:pt x="1964" y="17673"/>
                  </a:lnTo>
                  <a:lnTo>
                    <a:pt x="1473" y="17673"/>
                  </a:lnTo>
                  <a:cubicBezTo>
                    <a:pt x="1256" y="17673"/>
                    <a:pt x="1078" y="17816"/>
                    <a:pt x="1013" y="18010"/>
                  </a:cubicBezTo>
                  <a:lnTo>
                    <a:pt x="1007" y="18009"/>
                  </a:lnTo>
                  <a:lnTo>
                    <a:pt x="25" y="20954"/>
                  </a:lnTo>
                  <a:lnTo>
                    <a:pt x="31" y="20955"/>
                  </a:lnTo>
                  <a:cubicBezTo>
                    <a:pt x="14" y="21005"/>
                    <a:pt x="0" y="21055"/>
                    <a:pt x="0" y="21109"/>
                  </a:cubicBezTo>
                  <a:cubicBezTo>
                    <a:pt x="0" y="21381"/>
                    <a:pt x="220" y="21600"/>
                    <a:pt x="491" y="21600"/>
                  </a:cubicBezTo>
                  <a:lnTo>
                    <a:pt x="21109" y="21600"/>
                  </a:lnTo>
                  <a:cubicBezTo>
                    <a:pt x="21380" y="21600"/>
                    <a:pt x="21600" y="21381"/>
                    <a:pt x="21600" y="21109"/>
                  </a:cubicBezTo>
                  <a:cubicBezTo>
                    <a:pt x="21600" y="21055"/>
                    <a:pt x="21586" y="21005"/>
                    <a:pt x="21569" y="20955"/>
                  </a:cubicBezTo>
                  <a:lnTo>
                    <a:pt x="21575" y="20954"/>
                  </a:lnTo>
                  <a:lnTo>
                    <a:pt x="20593" y="18009"/>
                  </a:lnTo>
                  <a:lnTo>
                    <a:pt x="20587" y="18010"/>
                  </a:lnTo>
                  <a:cubicBezTo>
                    <a:pt x="20522" y="17816"/>
                    <a:pt x="20344" y="17673"/>
                    <a:pt x="20127" y="17673"/>
                  </a:cubicBezTo>
                  <a:lnTo>
                    <a:pt x="19636" y="17673"/>
                  </a:lnTo>
                  <a:lnTo>
                    <a:pt x="19636" y="8836"/>
                  </a:lnTo>
                  <a:cubicBezTo>
                    <a:pt x="19636" y="8836"/>
                    <a:pt x="21109" y="8836"/>
                    <a:pt x="21109" y="8836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 w="12700">
              <a:miter lim="400000"/>
            </a:ln>
          </p:spPr>
          <p:txBody>
            <a:bodyPr lIns="14284" tIns="14284" rIns="14284" bIns="14284" anchor="ctr"/>
            <a:lstStyle/>
            <a:p>
              <a:pPr defTabSz="171399" eaLnBrk="1" hangingPunct="1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125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Calibri" charset="0"/>
                <a:cs typeface="Calibri" charset="0"/>
                <a:sym typeface="Gill Sans"/>
              </a:endParaRPr>
            </a:p>
          </p:txBody>
        </p:sp>
        <p:sp>
          <p:nvSpPr>
            <p:cNvPr id="16" name="Shape 2536"/>
            <p:cNvSpPr>
              <a:spLocks noChangeAspect="1"/>
            </p:cNvSpPr>
            <p:nvPr/>
          </p:nvSpPr>
          <p:spPr>
            <a:xfrm>
              <a:off x="371933" y="3557307"/>
              <a:ext cx="360000" cy="360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418" y="11782"/>
                  </a:moveTo>
                  <a:lnTo>
                    <a:pt x="14236" y="11782"/>
                  </a:lnTo>
                  <a:cubicBezTo>
                    <a:pt x="14507" y="11782"/>
                    <a:pt x="14727" y="11562"/>
                    <a:pt x="14727" y="11291"/>
                  </a:cubicBezTo>
                  <a:cubicBezTo>
                    <a:pt x="14727" y="11020"/>
                    <a:pt x="14507" y="10800"/>
                    <a:pt x="14236" y="10800"/>
                  </a:cubicBezTo>
                  <a:lnTo>
                    <a:pt x="4418" y="10800"/>
                  </a:lnTo>
                  <a:cubicBezTo>
                    <a:pt x="4147" y="10800"/>
                    <a:pt x="3927" y="11020"/>
                    <a:pt x="3927" y="11291"/>
                  </a:cubicBezTo>
                  <a:cubicBezTo>
                    <a:pt x="3927" y="11562"/>
                    <a:pt x="4147" y="11782"/>
                    <a:pt x="4418" y="11782"/>
                  </a:cubicBezTo>
                  <a:moveTo>
                    <a:pt x="20618" y="20618"/>
                  </a:moveTo>
                  <a:lnTo>
                    <a:pt x="5891" y="20618"/>
                  </a:lnTo>
                  <a:lnTo>
                    <a:pt x="5891" y="16200"/>
                  </a:lnTo>
                  <a:cubicBezTo>
                    <a:pt x="5891" y="15929"/>
                    <a:pt x="5671" y="15709"/>
                    <a:pt x="5400" y="15709"/>
                  </a:cubicBezTo>
                  <a:lnTo>
                    <a:pt x="982" y="15709"/>
                  </a:lnTo>
                  <a:lnTo>
                    <a:pt x="982" y="982"/>
                  </a:lnTo>
                  <a:lnTo>
                    <a:pt x="20618" y="982"/>
                  </a:lnTo>
                  <a:cubicBezTo>
                    <a:pt x="20618" y="982"/>
                    <a:pt x="20618" y="20618"/>
                    <a:pt x="20618" y="20618"/>
                  </a:cubicBezTo>
                  <a:close/>
                  <a:moveTo>
                    <a:pt x="4909" y="20127"/>
                  </a:moveTo>
                  <a:lnTo>
                    <a:pt x="1473" y="16691"/>
                  </a:lnTo>
                  <a:lnTo>
                    <a:pt x="4909" y="16691"/>
                  </a:lnTo>
                  <a:cubicBezTo>
                    <a:pt x="4909" y="16691"/>
                    <a:pt x="4909" y="20127"/>
                    <a:pt x="4909" y="20127"/>
                  </a:cubicBezTo>
                  <a:close/>
                  <a:moveTo>
                    <a:pt x="20618" y="0"/>
                  </a:moveTo>
                  <a:lnTo>
                    <a:pt x="982" y="0"/>
                  </a:lnTo>
                  <a:cubicBezTo>
                    <a:pt x="440" y="0"/>
                    <a:pt x="0" y="440"/>
                    <a:pt x="0" y="982"/>
                  </a:cubicBezTo>
                  <a:lnTo>
                    <a:pt x="0" y="16691"/>
                  </a:lnTo>
                  <a:lnTo>
                    <a:pt x="4909" y="21600"/>
                  </a:lnTo>
                  <a:lnTo>
                    <a:pt x="20618" y="21600"/>
                  </a:lnTo>
                  <a:cubicBezTo>
                    <a:pt x="21160" y="21600"/>
                    <a:pt x="21600" y="21161"/>
                    <a:pt x="21600" y="20618"/>
                  </a:cubicBezTo>
                  <a:lnTo>
                    <a:pt x="21600" y="982"/>
                  </a:lnTo>
                  <a:cubicBezTo>
                    <a:pt x="21600" y="440"/>
                    <a:pt x="21160" y="0"/>
                    <a:pt x="20618" y="0"/>
                  </a:cubicBezTo>
                  <a:moveTo>
                    <a:pt x="4418" y="8836"/>
                  </a:moveTo>
                  <a:lnTo>
                    <a:pt x="17182" y="8836"/>
                  </a:lnTo>
                  <a:cubicBezTo>
                    <a:pt x="17453" y="8836"/>
                    <a:pt x="17673" y="8617"/>
                    <a:pt x="17673" y="8345"/>
                  </a:cubicBezTo>
                  <a:cubicBezTo>
                    <a:pt x="17673" y="8075"/>
                    <a:pt x="17453" y="7855"/>
                    <a:pt x="17182" y="7855"/>
                  </a:cubicBezTo>
                  <a:lnTo>
                    <a:pt x="4418" y="7855"/>
                  </a:lnTo>
                  <a:cubicBezTo>
                    <a:pt x="4147" y="7855"/>
                    <a:pt x="3927" y="8075"/>
                    <a:pt x="3927" y="8345"/>
                  </a:cubicBezTo>
                  <a:cubicBezTo>
                    <a:pt x="3927" y="8617"/>
                    <a:pt x="4147" y="8836"/>
                    <a:pt x="4418" y="8836"/>
                  </a:cubicBezTo>
                  <a:moveTo>
                    <a:pt x="4418" y="5891"/>
                  </a:moveTo>
                  <a:lnTo>
                    <a:pt x="10309" y="5891"/>
                  </a:lnTo>
                  <a:cubicBezTo>
                    <a:pt x="10580" y="5891"/>
                    <a:pt x="10800" y="5672"/>
                    <a:pt x="10800" y="5400"/>
                  </a:cubicBezTo>
                  <a:cubicBezTo>
                    <a:pt x="10800" y="5129"/>
                    <a:pt x="10580" y="4909"/>
                    <a:pt x="10309" y="4909"/>
                  </a:cubicBezTo>
                  <a:lnTo>
                    <a:pt x="4418" y="4909"/>
                  </a:lnTo>
                  <a:cubicBezTo>
                    <a:pt x="4147" y="4909"/>
                    <a:pt x="3927" y="5129"/>
                    <a:pt x="3927" y="5400"/>
                  </a:cubicBezTo>
                  <a:cubicBezTo>
                    <a:pt x="3927" y="5672"/>
                    <a:pt x="4147" y="5891"/>
                    <a:pt x="4418" y="5891"/>
                  </a:cubicBezTo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 w="12700">
              <a:miter lim="400000"/>
            </a:ln>
          </p:spPr>
          <p:txBody>
            <a:bodyPr lIns="14284" tIns="14284" rIns="14284" bIns="14284" anchor="ctr"/>
            <a:lstStyle/>
            <a:p>
              <a:pPr defTabSz="171399" eaLnBrk="1" hangingPunct="1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125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Calibri" charset="0"/>
                <a:cs typeface="Calibri" charset="0"/>
                <a:sym typeface="Gill Sans"/>
              </a:endParaRPr>
            </a:p>
          </p:txBody>
        </p:sp>
        <p:sp>
          <p:nvSpPr>
            <p:cNvPr id="17" name="Shape 2616"/>
            <p:cNvSpPr>
              <a:spLocks noChangeAspect="1"/>
            </p:cNvSpPr>
            <p:nvPr/>
          </p:nvSpPr>
          <p:spPr>
            <a:xfrm>
              <a:off x="376671" y="4095994"/>
              <a:ext cx="396000" cy="360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16" y="20520"/>
                  </a:moveTo>
                  <a:cubicBezTo>
                    <a:pt x="1258" y="18675"/>
                    <a:pt x="2752" y="17923"/>
                    <a:pt x="4191" y="17361"/>
                  </a:cubicBezTo>
                  <a:cubicBezTo>
                    <a:pt x="5156" y="17087"/>
                    <a:pt x="6884" y="15971"/>
                    <a:pt x="6884" y="13567"/>
                  </a:cubicBezTo>
                  <a:cubicBezTo>
                    <a:pt x="6884" y="11510"/>
                    <a:pt x="6113" y="10507"/>
                    <a:pt x="5698" y="9969"/>
                  </a:cubicBezTo>
                  <a:cubicBezTo>
                    <a:pt x="5646" y="9902"/>
                    <a:pt x="5599" y="9842"/>
                    <a:pt x="5562" y="9786"/>
                  </a:cubicBezTo>
                  <a:cubicBezTo>
                    <a:pt x="5550" y="9769"/>
                    <a:pt x="5538" y="9752"/>
                    <a:pt x="5526" y="9735"/>
                  </a:cubicBezTo>
                  <a:cubicBezTo>
                    <a:pt x="5491" y="9662"/>
                    <a:pt x="5297" y="9177"/>
                    <a:pt x="5553" y="8011"/>
                  </a:cubicBezTo>
                  <a:cubicBezTo>
                    <a:pt x="5604" y="7777"/>
                    <a:pt x="5583" y="7531"/>
                    <a:pt x="5493" y="7312"/>
                  </a:cubicBezTo>
                  <a:cubicBezTo>
                    <a:pt x="5249" y="6721"/>
                    <a:pt x="4603" y="5151"/>
                    <a:pt x="5035" y="3988"/>
                  </a:cubicBezTo>
                  <a:cubicBezTo>
                    <a:pt x="5619" y="2411"/>
                    <a:pt x="6140" y="2099"/>
                    <a:pt x="7085" y="1642"/>
                  </a:cubicBezTo>
                  <a:cubicBezTo>
                    <a:pt x="7132" y="1619"/>
                    <a:pt x="7177" y="1592"/>
                    <a:pt x="7220" y="1562"/>
                  </a:cubicBezTo>
                  <a:cubicBezTo>
                    <a:pt x="7458" y="1393"/>
                    <a:pt x="8233" y="1080"/>
                    <a:pt x="9029" y="1080"/>
                  </a:cubicBezTo>
                  <a:cubicBezTo>
                    <a:pt x="9467" y="1080"/>
                    <a:pt x="9840" y="1172"/>
                    <a:pt x="10137" y="1353"/>
                  </a:cubicBezTo>
                  <a:cubicBezTo>
                    <a:pt x="10491" y="1569"/>
                    <a:pt x="10825" y="1968"/>
                    <a:pt x="11308" y="3213"/>
                  </a:cubicBezTo>
                  <a:cubicBezTo>
                    <a:pt x="11991" y="4974"/>
                    <a:pt x="11820" y="6477"/>
                    <a:pt x="11347" y="7186"/>
                  </a:cubicBezTo>
                  <a:cubicBezTo>
                    <a:pt x="11175" y="7442"/>
                    <a:pt x="11116" y="7769"/>
                    <a:pt x="11184" y="8078"/>
                  </a:cubicBezTo>
                  <a:cubicBezTo>
                    <a:pt x="11422" y="9164"/>
                    <a:pt x="11247" y="9602"/>
                    <a:pt x="11210" y="9679"/>
                  </a:cubicBezTo>
                  <a:cubicBezTo>
                    <a:pt x="11181" y="9712"/>
                    <a:pt x="11153" y="9748"/>
                    <a:pt x="11129" y="9786"/>
                  </a:cubicBezTo>
                  <a:cubicBezTo>
                    <a:pt x="11091" y="9842"/>
                    <a:pt x="11044" y="9902"/>
                    <a:pt x="10992" y="9969"/>
                  </a:cubicBezTo>
                  <a:cubicBezTo>
                    <a:pt x="10578" y="10507"/>
                    <a:pt x="9806" y="11510"/>
                    <a:pt x="9806" y="13567"/>
                  </a:cubicBezTo>
                  <a:cubicBezTo>
                    <a:pt x="9806" y="15972"/>
                    <a:pt x="11535" y="17087"/>
                    <a:pt x="12500" y="17361"/>
                  </a:cubicBezTo>
                  <a:cubicBezTo>
                    <a:pt x="13925" y="17916"/>
                    <a:pt x="15432" y="18665"/>
                    <a:pt x="15675" y="20520"/>
                  </a:cubicBezTo>
                  <a:cubicBezTo>
                    <a:pt x="15675" y="20520"/>
                    <a:pt x="1016" y="20520"/>
                    <a:pt x="1016" y="20520"/>
                  </a:cubicBezTo>
                  <a:close/>
                  <a:moveTo>
                    <a:pt x="12782" y="16326"/>
                  </a:moveTo>
                  <a:cubicBezTo>
                    <a:pt x="12782" y="16326"/>
                    <a:pt x="10788" y="15813"/>
                    <a:pt x="10788" y="13567"/>
                  </a:cubicBezTo>
                  <a:cubicBezTo>
                    <a:pt x="10788" y="11595"/>
                    <a:pt x="11607" y="10900"/>
                    <a:pt x="11923" y="10420"/>
                  </a:cubicBezTo>
                  <a:cubicBezTo>
                    <a:pt x="11923" y="10420"/>
                    <a:pt x="12573" y="9806"/>
                    <a:pt x="12138" y="7825"/>
                  </a:cubicBezTo>
                  <a:cubicBezTo>
                    <a:pt x="12863" y="6740"/>
                    <a:pt x="12999" y="4821"/>
                    <a:pt x="12211" y="2789"/>
                  </a:cubicBezTo>
                  <a:cubicBezTo>
                    <a:pt x="11716" y="1514"/>
                    <a:pt x="11279" y="815"/>
                    <a:pt x="10613" y="409"/>
                  </a:cubicBezTo>
                  <a:cubicBezTo>
                    <a:pt x="10124" y="111"/>
                    <a:pt x="9569" y="0"/>
                    <a:pt x="9029" y="0"/>
                  </a:cubicBezTo>
                  <a:cubicBezTo>
                    <a:pt x="8023" y="0"/>
                    <a:pt x="7070" y="384"/>
                    <a:pt x="6690" y="653"/>
                  </a:cubicBezTo>
                  <a:cubicBezTo>
                    <a:pt x="5576" y="1192"/>
                    <a:pt x="4828" y="1688"/>
                    <a:pt x="4126" y="3579"/>
                  </a:cubicBezTo>
                  <a:cubicBezTo>
                    <a:pt x="3556" y="5114"/>
                    <a:pt x="4241" y="6891"/>
                    <a:pt x="4598" y="7757"/>
                  </a:cubicBezTo>
                  <a:cubicBezTo>
                    <a:pt x="4163" y="9739"/>
                    <a:pt x="4767" y="10420"/>
                    <a:pt x="4767" y="10420"/>
                  </a:cubicBezTo>
                  <a:cubicBezTo>
                    <a:pt x="5083" y="10900"/>
                    <a:pt x="5903" y="11595"/>
                    <a:pt x="5903" y="13567"/>
                  </a:cubicBezTo>
                  <a:cubicBezTo>
                    <a:pt x="5903" y="15813"/>
                    <a:pt x="3909" y="16326"/>
                    <a:pt x="3909" y="16326"/>
                  </a:cubicBezTo>
                  <a:cubicBezTo>
                    <a:pt x="2642" y="16817"/>
                    <a:pt x="0" y="17821"/>
                    <a:pt x="0" y="21060"/>
                  </a:cubicBezTo>
                  <a:cubicBezTo>
                    <a:pt x="0" y="21060"/>
                    <a:pt x="0" y="21600"/>
                    <a:pt x="491" y="21600"/>
                  </a:cubicBezTo>
                  <a:lnTo>
                    <a:pt x="16200" y="21600"/>
                  </a:lnTo>
                  <a:cubicBezTo>
                    <a:pt x="16691" y="21600"/>
                    <a:pt x="16691" y="21060"/>
                    <a:pt x="16691" y="21060"/>
                  </a:cubicBezTo>
                  <a:cubicBezTo>
                    <a:pt x="16691" y="17821"/>
                    <a:pt x="14048" y="16817"/>
                    <a:pt x="12782" y="16326"/>
                  </a:cubicBezTo>
                  <a:moveTo>
                    <a:pt x="18035" y="15774"/>
                  </a:moveTo>
                  <a:cubicBezTo>
                    <a:pt x="18035" y="15774"/>
                    <a:pt x="16217" y="15312"/>
                    <a:pt x="16217" y="13291"/>
                  </a:cubicBezTo>
                  <a:cubicBezTo>
                    <a:pt x="16217" y="11515"/>
                    <a:pt x="17087" y="10890"/>
                    <a:pt x="17376" y="10458"/>
                  </a:cubicBezTo>
                  <a:cubicBezTo>
                    <a:pt x="17376" y="10458"/>
                    <a:pt x="17968" y="9906"/>
                    <a:pt x="17572" y="8122"/>
                  </a:cubicBezTo>
                  <a:cubicBezTo>
                    <a:pt x="18232" y="7146"/>
                    <a:pt x="18387" y="5419"/>
                    <a:pt x="17669" y="3590"/>
                  </a:cubicBezTo>
                  <a:cubicBezTo>
                    <a:pt x="17218" y="2442"/>
                    <a:pt x="16666" y="1814"/>
                    <a:pt x="16059" y="1449"/>
                  </a:cubicBezTo>
                  <a:cubicBezTo>
                    <a:pt x="15612" y="1180"/>
                    <a:pt x="15107" y="1081"/>
                    <a:pt x="14614" y="1081"/>
                  </a:cubicBezTo>
                  <a:cubicBezTo>
                    <a:pt x="13880" y="1081"/>
                    <a:pt x="13182" y="1301"/>
                    <a:pt x="12753" y="1514"/>
                  </a:cubicBezTo>
                  <a:cubicBezTo>
                    <a:pt x="12878" y="1781"/>
                    <a:pt x="12997" y="2064"/>
                    <a:pt x="13115" y="2366"/>
                  </a:cubicBezTo>
                  <a:cubicBezTo>
                    <a:pt x="13131" y="2409"/>
                    <a:pt x="13143" y="2453"/>
                    <a:pt x="13159" y="2496"/>
                  </a:cubicBezTo>
                  <a:cubicBezTo>
                    <a:pt x="13436" y="2360"/>
                    <a:pt x="13994" y="2160"/>
                    <a:pt x="14614" y="2160"/>
                  </a:cubicBezTo>
                  <a:cubicBezTo>
                    <a:pt x="15001" y="2160"/>
                    <a:pt x="15328" y="2239"/>
                    <a:pt x="15588" y="2396"/>
                  </a:cubicBezTo>
                  <a:cubicBezTo>
                    <a:pt x="15893" y="2579"/>
                    <a:pt x="16347" y="2947"/>
                    <a:pt x="16767" y="4019"/>
                  </a:cubicBezTo>
                  <a:cubicBezTo>
                    <a:pt x="17366" y="5541"/>
                    <a:pt x="17207" y="6853"/>
                    <a:pt x="16784" y="7478"/>
                  </a:cubicBezTo>
                  <a:cubicBezTo>
                    <a:pt x="16610" y="7736"/>
                    <a:pt x="16549" y="8067"/>
                    <a:pt x="16618" y="8379"/>
                  </a:cubicBezTo>
                  <a:cubicBezTo>
                    <a:pt x="16817" y="9273"/>
                    <a:pt x="16689" y="9648"/>
                    <a:pt x="16656" y="9723"/>
                  </a:cubicBezTo>
                  <a:cubicBezTo>
                    <a:pt x="16631" y="9754"/>
                    <a:pt x="16607" y="9786"/>
                    <a:pt x="16584" y="9820"/>
                  </a:cubicBezTo>
                  <a:cubicBezTo>
                    <a:pt x="16565" y="9848"/>
                    <a:pt x="16497" y="9929"/>
                    <a:pt x="16447" y="9988"/>
                  </a:cubicBezTo>
                  <a:cubicBezTo>
                    <a:pt x="16023" y="10488"/>
                    <a:pt x="15236" y="11419"/>
                    <a:pt x="15236" y="13291"/>
                  </a:cubicBezTo>
                  <a:cubicBezTo>
                    <a:pt x="15236" y="15520"/>
                    <a:pt x="16851" y="16555"/>
                    <a:pt x="17757" y="16810"/>
                  </a:cubicBezTo>
                  <a:cubicBezTo>
                    <a:pt x="19050" y="17307"/>
                    <a:pt x="20311" y="17926"/>
                    <a:pt x="20570" y="19440"/>
                  </a:cubicBezTo>
                  <a:lnTo>
                    <a:pt x="17464" y="19440"/>
                  </a:lnTo>
                  <a:cubicBezTo>
                    <a:pt x="17553" y="19773"/>
                    <a:pt x="17615" y="20132"/>
                    <a:pt x="17645" y="20520"/>
                  </a:cubicBezTo>
                  <a:lnTo>
                    <a:pt x="21152" y="20520"/>
                  </a:lnTo>
                  <a:cubicBezTo>
                    <a:pt x="21600" y="20520"/>
                    <a:pt x="21600" y="20034"/>
                    <a:pt x="21600" y="20034"/>
                  </a:cubicBezTo>
                  <a:cubicBezTo>
                    <a:pt x="21600" y="17119"/>
                    <a:pt x="19191" y="16215"/>
                    <a:pt x="18035" y="15774"/>
                  </a:cubicBezTo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 w="12700">
              <a:miter lim="400000"/>
            </a:ln>
          </p:spPr>
          <p:txBody>
            <a:bodyPr lIns="14284" tIns="14284" rIns="14284" bIns="14284" anchor="ctr"/>
            <a:lstStyle/>
            <a:p>
              <a:pPr defTabSz="171399" eaLnBrk="1" hangingPunct="1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125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Calibri" charset="0"/>
                <a:cs typeface="Calibri" charset="0"/>
                <a:sym typeface="Gill Sans"/>
              </a:endParaRPr>
            </a:p>
          </p:txBody>
        </p:sp>
        <p:sp>
          <p:nvSpPr>
            <p:cNvPr id="18" name="Shape 2580"/>
            <p:cNvSpPr>
              <a:spLocks noChangeAspect="1"/>
            </p:cNvSpPr>
            <p:nvPr/>
          </p:nvSpPr>
          <p:spPr>
            <a:xfrm>
              <a:off x="364071" y="4634681"/>
              <a:ext cx="360000" cy="360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445" y="15886"/>
                  </a:moveTo>
                  <a:lnTo>
                    <a:pt x="10478" y="18984"/>
                  </a:lnTo>
                  <a:lnTo>
                    <a:pt x="7944" y="17126"/>
                  </a:lnTo>
                  <a:lnTo>
                    <a:pt x="7364" y="16700"/>
                  </a:lnTo>
                  <a:lnTo>
                    <a:pt x="6783" y="17126"/>
                  </a:lnTo>
                  <a:lnTo>
                    <a:pt x="4249" y="18984"/>
                  </a:lnTo>
                  <a:lnTo>
                    <a:pt x="5283" y="15886"/>
                  </a:lnTo>
                  <a:lnTo>
                    <a:pt x="5505" y="15220"/>
                  </a:lnTo>
                  <a:lnTo>
                    <a:pt x="4946" y="14794"/>
                  </a:lnTo>
                  <a:lnTo>
                    <a:pt x="2908" y="13240"/>
                  </a:lnTo>
                  <a:lnTo>
                    <a:pt x="6037" y="13240"/>
                  </a:lnTo>
                  <a:lnTo>
                    <a:pt x="6275" y="12602"/>
                  </a:lnTo>
                  <a:lnTo>
                    <a:pt x="7364" y="9683"/>
                  </a:lnTo>
                  <a:lnTo>
                    <a:pt x="8452" y="12602"/>
                  </a:lnTo>
                  <a:lnTo>
                    <a:pt x="8690" y="13240"/>
                  </a:lnTo>
                  <a:lnTo>
                    <a:pt x="11820" y="13240"/>
                  </a:lnTo>
                  <a:lnTo>
                    <a:pt x="9781" y="14794"/>
                  </a:lnTo>
                  <a:lnTo>
                    <a:pt x="9223" y="15220"/>
                  </a:lnTo>
                  <a:cubicBezTo>
                    <a:pt x="9223" y="15220"/>
                    <a:pt x="9445" y="15886"/>
                    <a:pt x="9445" y="15886"/>
                  </a:cubicBezTo>
                  <a:close/>
                  <a:moveTo>
                    <a:pt x="9372" y="12259"/>
                  </a:moveTo>
                  <a:lnTo>
                    <a:pt x="7364" y="6873"/>
                  </a:lnTo>
                  <a:lnTo>
                    <a:pt x="5355" y="12259"/>
                  </a:lnTo>
                  <a:lnTo>
                    <a:pt x="0" y="12259"/>
                  </a:lnTo>
                  <a:lnTo>
                    <a:pt x="4351" y="15575"/>
                  </a:lnTo>
                  <a:lnTo>
                    <a:pt x="2343" y="21600"/>
                  </a:lnTo>
                  <a:lnTo>
                    <a:pt x="7364" y="17918"/>
                  </a:lnTo>
                  <a:lnTo>
                    <a:pt x="12384" y="21600"/>
                  </a:lnTo>
                  <a:lnTo>
                    <a:pt x="10376" y="15575"/>
                  </a:lnTo>
                  <a:lnTo>
                    <a:pt x="14727" y="12259"/>
                  </a:lnTo>
                  <a:cubicBezTo>
                    <a:pt x="14727" y="12259"/>
                    <a:pt x="9372" y="12259"/>
                    <a:pt x="9372" y="12259"/>
                  </a:cubicBezTo>
                  <a:close/>
                  <a:moveTo>
                    <a:pt x="16781" y="7308"/>
                  </a:moveTo>
                  <a:lnTo>
                    <a:pt x="16200" y="6883"/>
                  </a:lnTo>
                  <a:lnTo>
                    <a:pt x="15619" y="7308"/>
                  </a:lnTo>
                  <a:lnTo>
                    <a:pt x="14426" y="8184"/>
                  </a:lnTo>
                  <a:lnTo>
                    <a:pt x="14922" y="6693"/>
                  </a:lnTo>
                  <a:lnTo>
                    <a:pt x="15143" y="6031"/>
                  </a:lnTo>
                  <a:lnTo>
                    <a:pt x="14590" y="5605"/>
                  </a:lnTo>
                  <a:lnTo>
                    <a:pt x="13682" y="4905"/>
                  </a:lnTo>
                  <a:lnTo>
                    <a:pt x="15408" y="4905"/>
                  </a:lnTo>
                  <a:lnTo>
                    <a:pt x="15647" y="4267"/>
                  </a:lnTo>
                  <a:lnTo>
                    <a:pt x="16200" y="2793"/>
                  </a:lnTo>
                  <a:lnTo>
                    <a:pt x="16754" y="4267"/>
                  </a:lnTo>
                  <a:lnTo>
                    <a:pt x="16992" y="4905"/>
                  </a:lnTo>
                  <a:lnTo>
                    <a:pt x="18718" y="4905"/>
                  </a:lnTo>
                  <a:lnTo>
                    <a:pt x="17810" y="5605"/>
                  </a:lnTo>
                  <a:lnTo>
                    <a:pt x="17257" y="6031"/>
                  </a:lnTo>
                  <a:lnTo>
                    <a:pt x="17478" y="6693"/>
                  </a:lnTo>
                  <a:lnTo>
                    <a:pt x="17975" y="8184"/>
                  </a:lnTo>
                  <a:cubicBezTo>
                    <a:pt x="17975" y="8184"/>
                    <a:pt x="16781" y="7308"/>
                    <a:pt x="16781" y="7308"/>
                  </a:cubicBezTo>
                  <a:close/>
                  <a:moveTo>
                    <a:pt x="21600" y="3922"/>
                  </a:moveTo>
                  <a:lnTo>
                    <a:pt x="17673" y="3922"/>
                  </a:lnTo>
                  <a:lnTo>
                    <a:pt x="16200" y="0"/>
                  </a:lnTo>
                  <a:lnTo>
                    <a:pt x="14727" y="3922"/>
                  </a:lnTo>
                  <a:lnTo>
                    <a:pt x="10800" y="3922"/>
                  </a:lnTo>
                  <a:lnTo>
                    <a:pt x="13991" y="6382"/>
                  </a:lnTo>
                  <a:lnTo>
                    <a:pt x="12518" y="10800"/>
                  </a:lnTo>
                  <a:lnTo>
                    <a:pt x="16200" y="8100"/>
                  </a:lnTo>
                  <a:lnTo>
                    <a:pt x="19882" y="10800"/>
                  </a:lnTo>
                  <a:lnTo>
                    <a:pt x="18409" y="6382"/>
                  </a:lnTo>
                  <a:cubicBezTo>
                    <a:pt x="18409" y="6382"/>
                    <a:pt x="21600" y="3922"/>
                    <a:pt x="21600" y="3922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 w="12700">
              <a:miter lim="400000"/>
            </a:ln>
          </p:spPr>
          <p:txBody>
            <a:bodyPr lIns="14284" tIns="14284" rIns="14284" bIns="14284" anchor="ctr"/>
            <a:lstStyle/>
            <a:p>
              <a:pPr defTabSz="171399" eaLnBrk="1" hangingPunct="1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125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Calibri" charset="0"/>
                <a:cs typeface="Calibri" charset="0"/>
                <a:sym typeface="Gill Sans"/>
              </a:endParaRPr>
            </a:p>
          </p:txBody>
        </p:sp>
        <p:sp>
          <p:nvSpPr>
            <p:cNvPr id="19" name="Shape 2934"/>
            <p:cNvSpPr>
              <a:spLocks noChangeAspect="1"/>
            </p:cNvSpPr>
            <p:nvPr/>
          </p:nvSpPr>
          <p:spPr>
            <a:xfrm>
              <a:off x="376671" y="5173368"/>
              <a:ext cx="261818" cy="360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0800"/>
                  </a:moveTo>
                  <a:cubicBezTo>
                    <a:pt x="8563" y="10800"/>
                    <a:pt x="6750" y="9481"/>
                    <a:pt x="6750" y="7855"/>
                  </a:cubicBezTo>
                  <a:cubicBezTo>
                    <a:pt x="6750" y="6228"/>
                    <a:pt x="8563" y="4909"/>
                    <a:pt x="10800" y="4909"/>
                  </a:cubicBezTo>
                  <a:cubicBezTo>
                    <a:pt x="13037" y="4909"/>
                    <a:pt x="14850" y="6228"/>
                    <a:pt x="14850" y="7855"/>
                  </a:cubicBezTo>
                  <a:cubicBezTo>
                    <a:pt x="14850" y="9481"/>
                    <a:pt x="13037" y="10800"/>
                    <a:pt x="10800" y="10800"/>
                  </a:cubicBezTo>
                  <a:moveTo>
                    <a:pt x="10800" y="3927"/>
                  </a:moveTo>
                  <a:cubicBezTo>
                    <a:pt x="7817" y="3927"/>
                    <a:pt x="5400" y="5686"/>
                    <a:pt x="5400" y="7855"/>
                  </a:cubicBezTo>
                  <a:cubicBezTo>
                    <a:pt x="5400" y="10023"/>
                    <a:pt x="7817" y="11782"/>
                    <a:pt x="10800" y="11782"/>
                  </a:cubicBezTo>
                  <a:cubicBezTo>
                    <a:pt x="13783" y="11782"/>
                    <a:pt x="16200" y="10023"/>
                    <a:pt x="16200" y="7855"/>
                  </a:cubicBezTo>
                  <a:cubicBezTo>
                    <a:pt x="16200" y="5686"/>
                    <a:pt x="13783" y="3927"/>
                    <a:pt x="10800" y="3927"/>
                  </a:cubicBezTo>
                  <a:moveTo>
                    <a:pt x="10800" y="20127"/>
                  </a:moveTo>
                  <a:cubicBezTo>
                    <a:pt x="10800" y="20127"/>
                    <a:pt x="1350" y="13745"/>
                    <a:pt x="1350" y="7855"/>
                  </a:cubicBezTo>
                  <a:cubicBezTo>
                    <a:pt x="1350" y="4059"/>
                    <a:pt x="5581" y="982"/>
                    <a:pt x="10800" y="982"/>
                  </a:cubicBezTo>
                  <a:cubicBezTo>
                    <a:pt x="16019" y="982"/>
                    <a:pt x="20250" y="4059"/>
                    <a:pt x="20250" y="7855"/>
                  </a:cubicBezTo>
                  <a:cubicBezTo>
                    <a:pt x="20250" y="13745"/>
                    <a:pt x="10800" y="20127"/>
                    <a:pt x="10800" y="20127"/>
                  </a:cubicBezTo>
                  <a:moveTo>
                    <a:pt x="10800" y="0"/>
                  </a:moveTo>
                  <a:cubicBezTo>
                    <a:pt x="4836" y="0"/>
                    <a:pt x="0" y="3517"/>
                    <a:pt x="0" y="7855"/>
                  </a:cubicBezTo>
                  <a:cubicBezTo>
                    <a:pt x="0" y="14236"/>
                    <a:pt x="10800" y="21600"/>
                    <a:pt x="10800" y="21600"/>
                  </a:cubicBezTo>
                  <a:cubicBezTo>
                    <a:pt x="10800" y="21600"/>
                    <a:pt x="21600" y="14236"/>
                    <a:pt x="21600" y="7855"/>
                  </a:cubicBezTo>
                  <a:cubicBezTo>
                    <a:pt x="21600" y="3517"/>
                    <a:pt x="16764" y="0"/>
                    <a:pt x="10800" y="0"/>
                  </a:cubicBezTo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 w="12700">
              <a:miter lim="400000"/>
            </a:ln>
          </p:spPr>
          <p:txBody>
            <a:bodyPr lIns="14284" tIns="14284" rIns="14284" bIns="14284" anchor="ctr"/>
            <a:lstStyle/>
            <a:p>
              <a:pPr defTabSz="171399" eaLnBrk="1" hangingPunct="1"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125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Calibri" charset="0"/>
                <a:cs typeface="Calibri" charset="0"/>
                <a:sym typeface="Gill Sans"/>
              </a:endParaRPr>
            </a:p>
          </p:txBody>
        </p:sp>
      </p:grpSp>
      <p:sp>
        <p:nvSpPr>
          <p:cNvPr id="20" name="Rectangle 10"/>
          <p:cNvSpPr/>
          <p:nvPr/>
        </p:nvSpPr>
        <p:spPr>
          <a:xfrm>
            <a:off x="8196766" y="4228369"/>
            <a:ext cx="37421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 smtClean="0">
                <a:solidFill>
                  <a:schemeClr val="bg1"/>
                </a:solidFill>
                <a:cs typeface="Calibri"/>
              </a:rPr>
              <a:t>Целевые установки</a:t>
            </a:r>
          </a:p>
          <a:p>
            <a:pPr lvl="0">
              <a:defRPr/>
            </a:pPr>
            <a:endParaRPr lang="ru-RU" sz="1600" dirty="0" smtClean="0">
              <a:solidFill>
                <a:schemeClr val="bg1"/>
              </a:solidFill>
              <a:cs typeface="Calibri"/>
            </a:endParaRPr>
          </a:p>
          <a:p>
            <a:pPr lvl="0">
              <a:defRPr/>
            </a:pPr>
            <a:r>
              <a:rPr lang="ru-RU" sz="1600" dirty="0" smtClean="0">
                <a:solidFill>
                  <a:schemeClr val="bg1"/>
                </a:solidFill>
                <a:cs typeface="Calibri"/>
              </a:rPr>
              <a:t>Продолжительность и объем поддержки</a:t>
            </a:r>
          </a:p>
          <a:p>
            <a:pPr lvl="0">
              <a:defRPr/>
            </a:pPr>
            <a:endParaRPr lang="ru-RU" sz="1600" dirty="0" smtClean="0">
              <a:solidFill>
                <a:schemeClr val="bg1"/>
              </a:solidFill>
              <a:cs typeface="Calibri"/>
            </a:endParaRPr>
          </a:p>
          <a:p>
            <a:pPr lvl="0">
              <a:defRPr/>
            </a:pPr>
            <a:r>
              <a:rPr lang="ru-RU" sz="1600" dirty="0" smtClean="0">
                <a:solidFill>
                  <a:schemeClr val="bg1"/>
                </a:solidFill>
                <a:cs typeface="Calibri"/>
              </a:rPr>
              <a:t>Принцип оценки результативности /эффективности</a:t>
            </a:r>
            <a:endParaRPr lang="ru-RU" sz="1600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93386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0" r="5270"/>
          <a:stretch>
            <a:fillRect/>
          </a:stretch>
        </p:blipFill>
        <p:spPr/>
      </p:pic>
      <p:sp>
        <p:nvSpPr>
          <p:cNvPr id="7" name="Right Triangle 6"/>
          <p:cNvSpPr/>
          <p:nvPr/>
        </p:nvSpPr>
        <p:spPr>
          <a:xfrm rot="16200000" flipH="1">
            <a:off x="8285844" y="1"/>
            <a:ext cx="3906156" cy="3906156"/>
          </a:xfrm>
          <a:prstGeom prst="rtTriangle">
            <a:avLst/>
          </a:prstGeom>
          <a:solidFill>
            <a:schemeClr val="accent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31230" y="905251"/>
            <a:ext cx="4741635" cy="707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4000" spc="-151" dirty="0">
                <a:solidFill>
                  <a:schemeClr val="bg1">
                    <a:lumMod val="50000"/>
                  </a:schemeClr>
                </a:solidFill>
              </a:rPr>
              <a:t>параметры проекта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31231" y="345287"/>
            <a:ext cx="67885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4400" b="1" spc="-151" dirty="0">
                <a:solidFill>
                  <a:prstClr val="black">
                    <a:lumMod val="75000"/>
                    <a:lumOff val="25000"/>
                  </a:prstClr>
                </a:solidFill>
              </a:rPr>
              <a:t>Опорные </a:t>
            </a:r>
            <a:r>
              <a:rPr lang="ru-RU" sz="4400" b="1" spc="-15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университеты</a:t>
            </a:r>
            <a:endParaRPr kumimoji="0" lang="id-ID" sz="4400" b="1" i="0" u="none" strike="noStrike" kern="1200" cap="none" spc="-151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2394" y="2173100"/>
            <a:ext cx="419130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33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опорных 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университета				</a:t>
            </a:r>
          </a:p>
          <a:p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32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субъекта 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Российской 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Федерации</a:t>
            </a:r>
          </a:p>
          <a:p>
            <a:endParaRPr lang="ru-RU" sz="2400" dirty="0" smtClean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  <a:p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3,6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млрд руб.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– </a:t>
            </a:r>
            <a:r>
              <a:rPr lang="ru-RU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софинансирование</a:t>
            </a:r>
            <a:endParaRPr lang="ru-RU" sz="2400" dirty="0" smtClean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  <a:p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  <a:p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1,9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млрд руб. </a:t>
            </a:r>
            <a:r>
              <a:rPr lang="ru-RU" sz="2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– 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субсидия</a:t>
            </a: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78026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8096394" y="1735667"/>
            <a:ext cx="3054205" cy="47998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952761" y="1735667"/>
            <a:ext cx="2625250" cy="47998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52" r="29352"/>
          <a:stretch>
            <a:fillRect/>
          </a:stretch>
        </p:blipFill>
        <p:spPr>
          <a:xfrm>
            <a:off x="871763" y="0"/>
            <a:ext cx="3570516" cy="6175609"/>
          </a:xfr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F55A862-5F73-44D4-A8F8-2C8F1DE5860F}"/>
              </a:ext>
            </a:extLst>
          </p:cNvPr>
          <p:cNvSpPr/>
          <p:nvPr/>
        </p:nvSpPr>
        <p:spPr>
          <a:xfrm>
            <a:off x="871761" y="3543301"/>
            <a:ext cx="3573905" cy="2632311"/>
          </a:xfrm>
          <a:custGeom>
            <a:avLst/>
            <a:gdLst>
              <a:gd name="connsiteX0" fmla="*/ 0 w 3573905"/>
              <a:gd name="connsiteY0" fmla="*/ 0 h 2632311"/>
              <a:gd name="connsiteX1" fmla="*/ 3570518 w 3573905"/>
              <a:gd name="connsiteY1" fmla="*/ 0 h 2632311"/>
              <a:gd name="connsiteX2" fmla="*/ 3570518 w 3573905"/>
              <a:gd name="connsiteY2" fmla="*/ 957266 h 2632311"/>
              <a:gd name="connsiteX3" fmla="*/ 3573905 w 3573905"/>
              <a:gd name="connsiteY3" fmla="*/ 957266 h 2632311"/>
              <a:gd name="connsiteX4" fmla="*/ 1 w 3573905"/>
              <a:gd name="connsiteY4" fmla="*/ 2632311 h 2632311"/>
              <a:gd name="connsiteX5" fmla="*/ 1 w 3573905"/>
              <a:gd name="connsiteY5" fmla="*/ 957266 h 2632311"/>
              <a:gd name="connsiteX6" fmla="*/ 0 w 3573905"/>
              <a:gd name="connsiteY6" fmla="*/ 957266 h 2632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73905" h="2632311">
                <a:moveTo>
                  <a:pt x="0" y="0"/>
                </a:moveTo>
                <a:lnTo>
                  <a:pt x="3570518" y="0"/>
                </a:lnTo>
                <a:lnTo>
                  <a:pt x="3570518" y="957266"/>
                </a:lnTo>
                <a:lnTo>
                  <a:pt x="3573905" y="957266"/>
                </a:lnTo>
                <a:lnTo>
                  <a:pt x="1" y="2632311"/>
                </a:lnTo>
                <a:lnTo>
                  <a:pt x="1" y="957266"/>
                </a:lnTo>
                <a:lnTo>
                  <a:pt x="0" y="957266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A52CB1-32B0-4EEE-A116-B1EF847A0389}"/>
              </a:ext>
            </a:extLst>
          </p:cNvPr>
          <p:cNvSpPr txBox="1"/>
          <p:nvPr/>
        </p:nvSpPr>
        <p:spPr>
          <a:xfrm>
            <a:off x="950903" y="3755915"/>
            <a:ext cx="3412236" cy="1284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3200" b="1" spc="-151" dirty="0">
                <a:solidFill>
                  <a:schemeClr val="bg1"/>
                </a:solidFill>
                <a:effectLst>
                  <a:outerShdw blurRad="1193800" dist="50800" dir="5400000" algn="ctr" rotWithShape="0">
                    <a:srgbClr val="000000">
                      <a:alpha val="43137"/>
                    </a:srgbClr>
                  </a:outerShdw>
                </a:effectLst>
              </a:rPr>
              <a:t>Уравнение </a:t>
            </a:r>
            <a:r>
              <a:rPr lang="ru-RU" sz="3200" b="1" spc="-151" dirty="0" smtClean="0">
                <a:solidFill>
                  <a:schemeClr val="bg1"/>
                </a:solidFill>
                <a:effectLst>
                  <a:outerShdw blurRad="1193800" dist="50800" dir="5400000" algn="ctr" rotWithShape="0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spc="-151" dirty="0" smtClean="0">
                <a:solidFill>
                  <a:schemeClr val="bg1"/>
                </a:solidFill>
                <a:effectLst>
                  <a:outerShdw blurRad="1193800" dist="50800" dir="5400000" algn="ctr" rotWithShape="0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spc="-151" dirty="0" smtClean="0">
                <a:solidFill>
                  <a:schemeClr val="bg1"/>
                </a:solidFill>
                <a:effectLst>
                  <a:outerShdw blurRad="1193800" dist="50800" dir="5400000" algn="ctr" rotWithShape="0">
                    <a:srgbClr val="000000">
                      <a:alpha val="43137"/>
                    </a:srgbClr>
                  </a:outerShdw>
                </a:effectLst>
              </a:rPr>
              <a:t>со </a:t>
            </a:r>
            <a:r>
              <a:rPr lang="ru-RU" sz="3200" b="1" spc="-151" dirty="0">
                <a:solidFill>
                  <a:schemeClr val="bg1"/>
                </a:solidFill>
                <a:effectLst>
                  <a:outerShdw blurRad="1193800" dist="50800" dir="5400000" algn="ctr" rotWithShape="0">
                    <a:srgbClr val="000000">
                      <a:alpha val="43137"/>
                    </a:srgbClr>
                  </a:outerShdw>
                </a:effectLst>
              </a:rPr>
              <a:t>многими переменными</a:t>
            </a:r>
            <a:endParaRPr lang="id-ID" sz="3200" b="1" spc="-151" dirty="0">
              <a:solidFill>
                <a:schemeClr val="bg1"/>
              </a:solidFill>
              <a:effectLst>
                <a:outerShdw blurRad="1193800" dist="50800" dir="5400000" algn="ctr" rotWithShape="0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37C02CE-1694-429A-9ED2-78BC0905056E}"/>
              </a:ext>
            </a:extLst>
          </p:cNvPr>
          <p:cNvGrpSpPr/>
          <p:nvPr/>
        </p:nvGrpSpPr>
        <p:grpSpPr>
          <a:xfrm>
            <a:off x="4977817" y="1830439"/>
            <a:ext cx="2853315" cy="4484954"/>
            <a:chOff x="747416" y="3862287"/>
            <a:chExt cx="2683735" cy="448495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3B6FF6C-0442-4BD8-B14A-FF909053789A}"/>
                </a:ext>
              </a:extLst>
            </p:cNvPr>
            <p:cNvSpPr txBox="1"/>
            <p:nvPr/>
          </p:nvSpPr>
          <p:spPr>
            <a:xfrm>
              <a:off x="798286" y="3862287"/>
              <a:ext cx="25060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>
                  <a:solidFill>
                    <a:schemeClr val="bg1">
                      <a:lumMod val="95000"/>
                    </a:schemeClr>
                  </a:solidFill>
                </a:rPr>
                <a:t>Субъекты </a:t>
              </a:r>
              <a:r>
                <a:rPr lang="ru-RU" b="1" dirty="0" smtClean="0">
                  <a:solidFill>
                    <a:schemeClr val="bg1">
                      <a:lumMod val="95000"/>
                    </a:schemeClr>
                  </a:solidFill>
                </a:rPr>
                <a:t>РФ</a:t>
              </a:r>
              <a:r>
                <a:rPr lang="ru-RU" b="1" baseline="30000" dirty="0" smtClean="0">
                  <a:solidFill>
                    <a:schemeClr val="bg1">
                      <a:lumMod val="95000"/>
                    </a:schemeClr>
                  </a:solidFill>
                </a:rPr>
                <a:t>*</a:t>
              </a:r>
              <a:r>
                <a:rPr lang="ru-RU" b="1" dirty="0" smtClean="0">
                  <a:solidFill>
                    <a:schemeClr val="bg1">
                      <a:lumMod val="95000"/>
                    </a:schemeClr>
                  </a:solidFill>
                </a:rPr>
                <a:t>:</a:t>
              </a:r>
              <a:r>
                <a:rPr lang="ru-RU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	</a:t>
              </a:r>
              <a:endParaRPr lang="id-ID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DC0AC07-5085-46C9-B63A-531A15A21A8D}"/>
                </a:ext>
              </a:extLst>
            </p:cNvPr>
            <p:cNvSpPr/>
            <p:nvPr/>
          </p:nvSpPr>
          <p:spPr>
            <a:xfrm>
              <a:off x="747416" y="4315368"/>
              <a:ext cx="2683735" cy="40318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Территория </a:t>
              </a:r>
              <a:r>
                <a:rPr lang="ru-RU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от 416,7 до </a:t>
              </a:r>
              <a:br>
                <a:rPr lang="ru-RU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</a:br>
              <a:r>
                <a:rPr lang="ru-RU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23,5 </a:t>
              </a:r>
              <a:r>
                <a:rPr lang="ru-RU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тыс. кв. </a:t>
              </a:r>
              <a:r>
                <a:rPr lang="ru-RU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км </a:t>
              </a:r>
              <a:endPara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endParaRPr>
            </a:p>
            <a:p>
              <a:endPara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endParaRPr>
            </a:p>
            <a:p>
              <a:r>
                <a:rPr lang="ru-RU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Население от </a:t>
              </a:r>
              <a:r>
                <a:rPr lang="ru-RU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280 тыс. чел.</a:t>
              </a:r>
            </a:p>
            <a:p>
              <a:r>
                <a:rPr lang="ru-RU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до 5,5 </a:t>
              </a:r>
              <a:r>
                <a:rPr lang="ru-RU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млн. чел</a:t>
              </a:r>
              <a:r>
                <a:rPr lang="ru-RU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.</a:t>
              </a:r>
            </a:p>
            <a:p>
              <a:r>
                <a:rPr lang="ru-RU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 </a:t>
              </a:r>
              <a:endPara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endParaRPr>
            </a:p>
            <a:p>
              <a:r>
                <a:rPr lang="ru-RU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ВРП от </a:t>
              </a:r>
              <a:r>
                <a:rPr lang="ru-RU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47,3 млрд </a:t>
              </a:r>
              <a:r>
                <a:rPr lang="ru-RU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руб. </a:t>
              </a:r>
              <a:r>
                <a:rPr lang="ru-RU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и до 1946,8 млрд </a:t>
              </a:r>
              <a:r>
                <a:rPr lang="ru-RU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руб. </a:t>
              </a:r>
              <a:endPara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endParaRPr>
            </a:p>
            <a:p>
              <a:endPara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endParaRPr>
            </a:p>
            <a:p>
              <a:r>
                <a:rPr lang="ru-RU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9 городов – </a:t>
              </a:r>
              <a:r>
                <a:rPr lang="ru-RU" sz="16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миллионников</a:t>
              </a:r>
              <a:r>
                <a:rPr lang="ru-RU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 </a:t>
              </a:r>
              <a:endPara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endParaRPr>
            </a:p>
            <a:p>
              <a:endPara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endParaRPr>
            </a:p>
            <a:p>
              <a:r>
                <a:rPr lang="ru-RU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15 городов с </a:t>
              </a:r>
              <a:r>
                <a:rPr lang="ru-RU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населением </a:t>
              </a:r>
              <a:br>
                <a:rPr lang="ru-RU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</a:br>
              <a:r>
                <a:rPr lang="ru-RU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500 тыс. чел.</a:t>
              </a:r>
              <a:endPara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endParaRPr>
            </a:p>
            <a:p>
              <a:endPara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endParaRPr>
            </a:p>
            <a:p>
              <a:r>
                <a:rPr lang="ru-RU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Более 9000 муниципальных образований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08078A8-DC3E-4B21-AC92-AAE6D5C1D4E6}"/>
              </a:ext>
            </a:extLst>
          </p:cNvPr>
          <p:cNvGrpSpPr/>
          <p:nvPr/>
        </p:nvGrpSpPr>
        <p:grpSpPr>
          <a:xfrm>
            <a:off x="8093008" y="1846315"/>
            <a:ext cx="3128136" cy="3469291"/>
            <a:chOff x="795380" y="3862287"/>
            <a:chExt cx="2683735" cy="346929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88BDA94-06BB-4608-A534-7BB0B38083AE}"/>
                </a:ext>
              </a:extLst>
            </p:cNvPr>
            <p:cNvSpPr txBox="1"/>
            <p:nvPr/>
          </p:nvSpPr>
          <p:spPr>
            <a:xfrm>
              <a:off x="798286" y="3862287"/>
              <a:ext cx="23949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>
                  <a:solidFill>
                    <a:schemeClr val="bg1">
                      <a:lumMod val="95000"/>
                    </a:schemeClr>
                  </a:solidFill>
                </a:rPr>
                <a:t>Университеты:</a:t>
              </a:r>
              <a:endParaRPr lang="id-ID" b="1" dirty="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7AEE777-3909-4094-9017-15A21B36D02C}"/>
                </a:ext>
              </a:extLst>
            </p:cNvPr>
            <p:cNvSpPr/>
            <p:nvPr/>
          </p:nvSpPr>
          <p:spPr>
            <a:xfrm>
              <a:off x="795380" y="4315368"/>
              <a:ext cx="2683735" cy="30162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Количество студентов </a:t>
              </a:r>
              <a:r>
                <a:rPr lang="ru-RU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от</a:t>
              </a:r>
              <a:r>
                <a:rPr lang="ru-RU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 </a:t>
              </a:r>
              <a:r>
                <a:rPr lang="ru-RU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1965 до</a:t>
              </a:r>
              <a:r>
                <a:rPr lang="ru-RU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 </a:t>
              </a:r>
              <a:r>
                <a:rPr lang="ru-RU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18012 чел.</a:t>
              </a:r>
              <a:endPara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endParaRPr>
            </a:p>
            <a:p>
              <a:endPara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endParaRPr>
            </a:p>
            <a:p>
              <a:r>
                <a:rPr lang="ru-RU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Консолидированный бюджет </a:t>
              </a:r>
              <a:r>
                <a:rPr lang="ru-RU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от 450 млн руб. до 3704 млн руб.</a:t>
              </a:r>
              <a:endPara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endParaRPr>
            </a:p>
            <a:p>
              <a:endPara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endParaRPr>
            </a:p>
            <a:p>
              <a:r>
                <a:rPr lang="ru-RU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Объем НИОКР на 1 НПР </a:t>
              </a:r>
              <a:r>
                <a:rPr lang="ru-RU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от </a:t>
              </a:r>
              <a:br>
                <a:rPr lang="ru-RU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</a:br>
              <a:r>
                <a:rPr lang="ru-RU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63 тыс. руб. до 554 тыс. руб.</a:t>
              </a:r>
              <a:endPara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endParaRPr>
            </a:p>
            <a:p>
              <a:endPara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endParaRPr>
            </a:p>
            <a:p>
              <a:r>
                <a:rPr lang="ru-RU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Средний балл ЕГЭ </a:t>
              </a:r>
              <a:r>
                <a:rPr lang="ru-RU" sz="1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/>
                </a:rPr>
                <a:t>от 56,72 и до 69,18 балла</a:t>
              </a:r>
              <a:endPara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endParaRPr>
            </a:p>
            <a:p>
              <a:endPara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/>
                <a:cs typeface="Calibri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5260431" y="165672"/>
            <a:ext cx="67885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4400" b="1" spc="-151" dirty="0">
                <a:solidFill>
                  <a:prstClr val="black">
                    <a:lumMod val="75000"/>
                    <a:lumOff val="25000"/>
                  </a:prstClr>
                </a:solidFill>
              </a:rPr>
              <a:t>Опорные </a:t>
            </a:r>
            <a:r>
              <a:rPr lang="ru-RU" sz="4400" b="1" spc="-15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университеты =</a:t>
            </a:r>
            <a:endParaRPr kumimoji="0" lang="id-ID" sz="4400" b="1" i="0" u="none" strike="noStrike" kern="1200" cap="none" spc="-151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325745" y="807280"/>
            <a:ext cx="4741635" cy="707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4000" spc="-151" dirty="0" smtClean="0">
                <a:solidFill>
                  <a:schemeClr val="bg1">
                    <a:lumMod val="50000"/>
                  </a:schemeClr>
                </a:solidFill>
              </a:rPr>
              <a:t>развитие регионов</a:t>
            </a:r>
            <a:endParaRPr lang="ru-RU" sz="4000" spc="-15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16404" y="5929388"/>
            <a:ext cx="21755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* федеральная статистика 2016 года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1" name="Прямая соединительная линия 10"/>
          <p:cNvCxnSpPr>
            <a:stCxn id="9" idx="1"/>
          </p:cNvCxnSpPr>
          <p:nvPr/>
        </p:nvCxnSpPr>
        <p:spPr>
          <a:xfrm>
            <a:off x="4952761" y="1975657"/>
            <a:ext cx="0" cy="4264276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stCxn id="20" idx="1"/>
          </p:cNvCxnSpPr>
          <p:nvPr/>
        </p:nvCxnSpPr>
        <p:spPr>
          <a:xfrm flipH="1">
            <a:off x="8093008" y="2030981"/>
            <a:ext cx="3387" cy="4208952"/>
          </a:xfrm>
          <a:prstGeom prst="line">
            <a:avLst/>
          </a:prstGeom>
          <a:ln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0200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0" r="5270"/>
          <a:stretch>
            <a:fillRect/>
          </a:stretch>
        </p:blipFill>
        <p:spPr>
          <a:xfrm>
            <a:off x="2989944" y="0"/>
            <a:ext cx="9202057" cy="6858000"/>
          </a:xfrm>
        </p:spPr>
      </p:pic>
      <p:sp>
        <p:nvSpPr>
          <p:cNvPr id="4" name="Parallelogram 3"/>
          <p:cNvSpPr/>
          <p:nvPr/>
        </p:nvSpPr>
        <p:spPr>
          <a:xfrm>
            <a:off x="5967120" y="-11480"/>
            <a:ext cx="3903406" cy="2623930"/>
          </a:xfrm>
          <a:prstGeom prst="parallelogram">
            <a:avLst>
              <a:gd name="adj" fmla="val 99112"/>
            </a:avLst>
          </a:prstGeom>
          <a:solidFill>
            <a:schemeClr val="tx1">
              <a:lumMod val="85000"/>
              <a:lumOff val="1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3417" y="467905"/>
            <a:ext cx="678859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sz="4400" b="1" spc="-151" dirty="0">
                <a:solidFill>
                  <a:prstClr val="black">
                    <a:lumMod val="75000"/>
                    <a:lumOff val="25000"/>
                  </a:prstClr>
                </a:solidFill>
              </a:rPr>
              <a:t>Общие задачи </a:t>
            </a:r>
            <a:r>
              <a:rPr lang="ru-RU" sz="4400" b="1" spc="-15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/>
            </a:r>
            <a:br>
              <a:rPr lang="ru-RU" sz="4400" b="1" spc="-151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r>
              <a:rPr lang="ru-RU" sz="3200" spc="-151" dirty="0" smtClean="0">
                <a:solidFill>
                  <a:schemeClr val="bg1">
                    <a:lumMod val="50000"/>
                  </a:schemeClr>
                </a:solidFill>
              </a:rPr>
              <a:t>опорных </a:t>
            </a:r>
            <a:r>
              <a:rPr lang="ru-RU" sz="3200" spc="-151" dirty="0">
                <a:solidFill>
                  <a:schemeClr val="bg1">
                    <a:lumMod val="50000"/>
                  </a:schemeClr>
                </a:solidFill>
              </a:rPr>
              <a:t>университетов</a:t>
            </a:r>
            <a:endParaRPr kumimoji="0" lang="id-ID" sz="3200" i="0" u="none" strike="noStrike" kern="1200" cap="none" spc="-151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0092" y="2045944"/>
            <a:ext cx="5023154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Центр притяжения </a:t>
            </a:r>
            <a:r>
              <a:rPr lang="ru-RU" sz="150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талантов и генерация лидеров </a:t>
            </a:r>
            <a:r>
              <a:rPr lang="ru-RU" sz="15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изменений</a:t>
            </a:r>
          </a:p>
          <a:p>
            <a:endParaRPr lang="ru-RU" sz="1500" dirty="0" smtClean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  <a:p>
            <a:endParaRPr lang="ru-RU" sz="1500" dirty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  <a:p>
            <a:r>
              <a:rPr lang="ru-RU" sz="150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Региональный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научно-инновационный</a:t>
            </a:r>
            <a:r>
              <a:rPr lang="ru-RU" sz="150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</a:t>
            </a:r>
            <a:r>
              <a:rPr lang="ru-RU" sz="15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центр</a:t>
            </a:r>
          </a:p>
          <a:p>
            <a:endParaRPr lang="ru-RU" sz="1500" dirty="0" smtClean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  <a:p>
            <a:endParaRPr lang="ru-RU" sz="1500" dirty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  <a:p>
            <a:r>
              <a:rPr lang="ru-RU" sz="150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Гарант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качественной подготовки </a:t>
            </a:r>
            <a:r>
              <a:rPr lang="ru-RU" sz="150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по широкому спектру направлений без необходимости внутренней </a:t>
            </a:r>
            <a:r>
              <a:rPr lang="ru-RU" sz="15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миграции</a:t>
            </a:r>
          </a:p>
          <a:p>
            <a:endParaRPr lang="ru-RU" sz="1500" dirty="0" smtClean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  <a:p>
            <a:endParaRPr lang="ru-RU" sz="1500" dirty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  <a:p>
            <a:r>
              <a:rPr lang="ru-RU" sz="150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Источник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позитивных изменений </a:t>
            </a:r>
            <a:r>
              <a:rPr lang="ru-RU" sz="150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городской </a:t>
            </a:r>
            <a:r>
              <a:rPr lang="ru-RU" sz="15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/>
            </a:r>
            <a:br>
              <a:rPr lang="ru-RU" sz="15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</a:br>
            <a:r>
              <a:rPr lang="ru-RU" sz="15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и </a:t>
            </a:r>
            <a:r>
              <a:rPr lang="ru-RU" sz="1500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региональной среды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49662" y="2152696"/>
            <a:ext cx="46800" cy="39600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4042" y="3121412"/>
            <a:ext cx="45719" cy="18000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59186" y="3868259"/>
            <a:ext cx="46800" cy="59760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50743" y="5062992"/>
            <a:ext cx="45719" cy="375783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82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003114" y="779256"/>
            <a:ext cx="6176247" cy="1355748"/>
            <a:chOff x="3003114" y="779256"/>
            <a:chExt cx="6176247" cy="1355748"/>
          </a:xfrm>
        </p:grpSpPr>
        <p:grpSp>
          <p:nvGrpSpPr>
            <p:cNvPr id="7" name="Group 6"/>
            <p:cNvGrpSpPr/>
            <p:nvPr/>
          </p:nvGrpSpPr>
          <p:grpSpPr>
            <a:xfrm>
              <a:off x="3003114" y="779256"/>
              <a:ext cx="6176247" cy="1196230"/>
              <a:chOff x="6477908" y="1727877"/>
              <a:chExt cx="4741635" cy="1196229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477908" y="2523996"/>
                <a:ext cx="474163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d-ID" sz="2000" dirty="0">
                    <a:solidFill>
                      <a:schemeClr val="bg1"/>
                    </a:solidFill>
                    <a:latin typeface="Aller Light" panose="02000503000000020004" pitchFamily="2" charset="0"/>
                  </a:rPr>
                  <a:t>Subtitle Goes Here</a:t>
                </a: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477908" y="1727877"/>
                <a:ext cx="4741635" cy="10156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d-ID" sz="6000" spc="-151" dirty="0">
                    <a:solidFill>
                      <a:schemeClr val="bg1"/>
                    </a:solidFill>
                    <a:latin typeface="Aller Bold" panose="02000803040000020004" pitchFamily="2" charset="0"/>
                  </a:rPr>
                  <a:t>Project Mission</a:t>
                </a:r>
              </a:p>
            </p:txBody>
          </p:sp>
        </p:grpSp>
        <p:cxnSp>
          <p:nvCxnSpPr>
            <p:cNvPr id="10" name="Straight Connector 9"/>
            <p:cNvCxnSpPr/>
            <p:nvPr/>
          </p:nvCxnSpPr>
          <p:spPr>
            <a:xfrm>
              <a:off x="5867400" y="2135004"/>
              <a:ext cx="457200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Freeform: Shape 12"/>
          <p:cNvSpPr/>
          <p:nvPr/>
        </p:nvSpPr>
        <p:spPr>
          <a:xfrm>
            <a:off x="204788" y="1"/>
            <a:ext cx="11772899" cy="5886449"/>
          </a:xfrm>
          <a:custGeom>
            <a:avLst/>
            <a:gdLst>
              <a:gd name="connsiteX0" fmla="*/ 0 w 11772899"/>
              <a:gd name="connsiteY0" fmla="*/ 0 h 5886449"/>
              <a:gd name="connsiteX1" fmla="*/ 153989 w 11772899"/>
              <a:gd name="connsiteY1" fmla="*/ 0 h 5886449"/>
              <a:gd name="connsiteX2" fmla="*/ 5886450 w 11772899"/>
              <a:gd name="connsiteY2" fmla="*/ 5732460 h 5886449"/>
              <a:gd name="connsiteX3" fmla="*/ 11618911 w 11772899"/>
              <a:gd name="connsiteY3" fmla="*/ 0 h 5886449"/>
              <a:gd name="connsiteX4" fmla="*/ 11772899 w 11772899"/>
              <a:gd name="connsiteY4" fmla="*/ 0 h 5886449"/>
              <a:gd name="connsiteX5" fmla="*/ 5886450 w 11772899"/>
              <a:gd name="connsiteY5" fmla="*/ 5886449 h 5886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772899" h="5886449">
                <a:moveTo>
                  <a:pt x="0" y="0"/>
                </a:moveTo>
                <a:lnTo>
                  <a:pt x="153989" y="0"/>
                </a:lnTo>
                <a:lnTo>
                  <a:pt x="5886450" y="5732460"/>
                </a:lnTo>
                <a:lnTo>
                  <a:pt x="11618911" y="0"/>
                </a:lnTo>
                <a:lnTo>
                  <a:pt x="11772899" y="0"/>
                </a:lnTo>
                <a:lnTo>
                  <a:pt x="5886450" y="588644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5" name="Rectangle 14"/>
          <p:cNvSpPr/>
          <p:nvPr/>
        </p:nvSpPr>
        <p:spPr>
          <a:xfrm>
            <a:off x="318408" y="3344294"/>
            <a:ext cx="37455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Трансформационная компонента («</a:t>
            </a:r>
            <a:r>
              <a:rPr lang="ru-RU" sz="2000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внутриинституциональная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»)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607987" y="3285144"/>
            <a:ext cx="428898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Стратегические проекты («внешние» - в интересах приоритетных направлений развития субъекта РФ и с участием субъекта РФ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)</a:t>
            </a: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65" b="13965"/>
          <a:stretch>
            <a:fillRect/>
          </a:stretch>
        </p:blipFill>
        <p:spPr/>
      </p:pic>
      <p:sp>
        <p:nvSpPr>
          <p:cNvPr id="18" name="TextBox 17"/>
          <p:cNvSpPr txBox="1"/>
          <p:nvPr/>
        </p:nvSpPr>
        <p:spPr>
          <a:xfrm>
            <a:off x="1933574" y="0"/>
            <a:ext cx="6667501" cy="1938992"/>
          </a:xfrm>
          <a:prstGeom prst="rect">
            <a:avLst/>
          </a:prstGeom>
          <a:solidFill>
            <a:srgbClr val="203864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4000" b="1" dirty="0" smtClean="0">
                <a:solidFill>
                  <a:prstClr val="white"/>
                </a:solidFill>
              </a:rPr>
              <a:t>Структура</a:t>
            </a:r>
            <a:r>
              <a:rPr lang="en-US" sz="4000" b="1" dirty="0" smtClean="0">
                <a:solidFill>
                  <a:prstClr val="white"/>
                </a:solidFill>
              </a:rPr>
              <a:t> </a:t>
            </a:r>
            <a:r>
              <a:rPr lang="ru-RU" sz="4000" b="1" dirty="0" smtClean="0">
                <a:solidFill>
                  <a:prstClr val="white"/>
                </a:solidFill>
              </a:rPr>
              <a:t> </a:t>
            </a:r>
            <a:r>
              <a:rPr lang="ru-RU" sz="4000" b="1" dirty="0">
                <a:solidFill>
                  <a:prstClr val="white"/>
                </a:solidFill>
              </a:rPr>
              <a:t>программы развития опорных университетов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1376010" y="4567615"/>
            <a:ext cx="2372765" cy="1993625"/>
            <a:chOff x="584338" y="4596172"/>
            <a:chExt cx="2372765" cy="1993625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584338" y="4596172"/>
              <a:ext cx="2372765" cy="17021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ru-RU" sz="9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ru-RU" sz="9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ru-RU" sz="7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  <a:endParaRPr lang="ru-RU" sz="7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1223459" y="5020137"/>
              <a:ext cx="869149" cy="15696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9600" dirty="0">
                  <a:solidFill>
                    <a:schemeClr val="bg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endParaRPr lang="ru-RU" sz="96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7292762" y="4594510"/>
            <a:ext cx="2372765" cy="1993625"/>
            <a:chOff x="584338" y="4596172"/>
            <a:chExt cx="2372765" cy="1993625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584338" y="4596172"/>
              <a:ext cx="2372765" cy="18651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ru-RU" sz="9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ru-RU" sz="96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ru-RU" sz="7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  <a:endParaRPr lang="ru-RU" sz="7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1223459" y="5020137"/>
              <a:ext cx="808235" cy="15696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9600" dirty="0" smtClean="0">
                  <a:solidFill>
                    <a:schemeClr val="bg1">
                      <a:lumMod val="50000"/>
                    </a:schemeClr>
                  </a:solidFill>
                </a:rPr>
                <a:t>3</a:t>
              </a:r>
              <a:endParaRPr lang="ru-RU" sz="96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2615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Прямоугольник 38"/>
          <p:cNvSpPr/>
          <p:nvPr/>
        </p:nvSpPr>
        <p:spPr>
          <a:xfrm>
            <a:off x="0" y="0"/>
            <a:ext cx="3340100" cy="6858000"/>
          </a:xfrm>
          <a:prstGeom prst="rect">
            <a:avLst/>
          </a:prstGeom>
          <a:solidFill>
            <a:srgbClr val="5B9B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EAECCE-38FB-46FB-BA7A-27FE2DD421D4}"/>
              </a:ext>
            </a:extLst>
          </p:cNvPr>
          <p:cNvSpPr txBox="1"/>
          <p:nvPr/>
        </p:nvSpPr>
        <p:spPr>
          <a:xfrm>
            <a:off x="236939" y="550595"/>
            <a:ext cx="2891587" cy="2465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3200" b="1" spc="-151" dirty="0">
                <a:solidFill>
                  <a:schemeClr val="bg1"/>
                </a:solidFill>
              </a:rPr>
              <a:t>Основные профили стратегических проектов по целевым установкам </a:t>
            </a:r>
            <a:endParaRPr lang="id-ID" sz="3200" b="1" spc="-151" dirty="0">
              <a:solidFill>
                <a:schemeClr val="bg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5F1F85A-5919-48BC-A4D9-9F99BDE43A69}"/>
              </a:ext>
            </a:extLst>
          </p:cNvPr>
          <p:cNvGrpSpPr/>
          <p:nvPr/>
        </p:nvGrpSpPr>
        <p:grpSpPr>
          <a:xfrm>
            <a:off x="6809740" y="1152505"/>
            <a:ext cx="791291" cy="923382"/>
            <a:chOff x="6809740" y="1152505"/>
            <a:chExt cx="791291" cy="923382"/>
          </a:xfrm>
        </p:grpSpPr>
        <p:sp>
          <p:nvSpPr>
            <p:cNvPr id="11" name="Diagonal Stripe 10">
              <a:extLst>
                <a:ext uri="{FF2B5EF4-FFF2-40B4-BE49-F238E27FC236}">
                  <a16:creationId xmlns:a16="http://schemas.microsoft.com/office/drawing/2014/main" id="{E7A39EAE-E5C5-43CE-B215-92CB3DF51A63}"/>
                </a:ext>
              </a:extLst>
            </p:cNvPr>
            <p:cNvSpPr/>
            <p:nvPr/>
          </p:nvSpPr>
          <p:spPr>
            <a:xfrm rot="5400000">
              <a:off x="6809740" y="1284596"/>
              <a:ext cx="791291" cy="791291"/>
            </a:xfrm>
            <a:prstGeom prst="diagStripe">
              <a:avLst>
                <a:gd name="adj" fmla="val 42905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A679412-9C65-409E-A54C-DBE6019EB41F}"/>
                </a:ext>
              </a:extLst>
            </p:cNvPr>
            <p:cNvSpPr txBox="1"/>
            <p:nvPr/>
          </p:nvSpPr>
          <p:spPr>
            <a:xfrm rot="2700000">
              <a:off x="6918697" y="1380265"/>
              <a:ext cx="8556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Aller Bold" panose="02000803040000020004" pitchFamily="2" charset="0"/>
                </a:rPr>
                <a:t>01</a:t>
              </a:r>
              <a:endParaRPr lang="id-ID" sz="2000" dirty="0">
                <a:solidFill>
                  <a:schemeClr val="bg1"/>
                </a:solidFill>
                <a:latin typeface="Aller Bold" panose="02000803040000020004" pitchFamily="2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E169CB6-9F5A-4AB4-8EE4-3DB22C34AF34}"/>
              </a:ext>
            </a:extLst>
          </p:cNvPr>
          <p:cNvGrpSpPr/>
          <p:nvPr/>
        </p:nvGrpSpPr>
        <p:grpSpPr>
          <a:xfrm>
            <a:off x="10962415" y="1152505"/>
            <a:ext cx="791291" cy="923382"/>
            <a:chOff x="6809740" y="1152505"/>
            <a:chExt cx="791291" cy="923382"/>
          </a:xfrm>
        </p:grpSpPr>
        <p:sp>
          <p:nvSpPr>
            <p:cNvPr id="15" name="Diagonal Stripe 14">
              <a:extLst>
                <a:ext uri="{FF2B5EF4-FFF2-40B4-BE49-F238E27FC236}">
                  <a16:creationId xmlns:a16="http://schemas.microsoft.com/office/drawing/2014/main" id="{1A397125-6E5C-4397-B176-52A2FB1FA16F}"/>
                </a:ext>
              </a:extLst>
            </p:cNvPr>
            <p:cNvSpPr/>
            <p:nvPr/>
          </p:nvSpPr>
          <p:spPr>
            <a:xfrm rot="5400000">
              <a:off x="6809740" y="1284596"/>
              <a:ext cx="791291" cy="791291"/>
            </a:xfrm>
            <a:prstGeom prst="diagStripe">
              <a:avLst>
                <a:gd name="adj" fmla="val 42905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9539CE2-F561-4781-AE46-F54CC6854302}"/>
                </a:ext>
              </a:extLst>
            </p:cNvPr>
            <p:cNvSpPr txBox="1"/>
            <p:nvPr/>
          </p:nvSpPr>
          <p:spPr>
            <a:xfrm rot="2700000">
              <a:off x="6918697" y="1380265"/>
              <a:ext cx="8556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Aller Bold" panose="02000803040000020004" pitchFamily="2" charset="0"/>
                </a:rPr>
                <a:t>02</a:t>
              </a:r>
              <a:endParaRPr lang="id-ID" sz="2000" dirty="0">
                <a:solidFill>
                  <a:schemeClr val="bg1"/>
                </a:solidFill>
                <a:latin typeface="Aller Bold" panose="02000803040000020004" pitchFamily="2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82B06BD-4F4A-4ACB-9312-80BC70DAB4FD}"/>
              </a:ext>
            </a:extLst>
          </p:cNvPr>
          <p:cNvGrpSpPr/>
          <p:nvPr/>
        </p:nvGrpSpPr>
        <p:grpSpPr>
          <a:xfrm>
            <a:off x="6809740" y="3525872"/>
            <a:ext cx="791291" cy="923382"/>
            <a:chOff x="6809740" y="1152505"/>
            <a:chExt cx="791291" cy="923382"/>
          </a:xfrm>
        </p:grpSpPr>
        <p:sp>
          <p:nvSpPr>
            <p:cNvPr id="18" name="Diagonal Stripe 17">
              <a:extLst>
                <a:ext uri="{FF2B5EF4-FFF2-40B4-BE49-F238E27FC236}">
                  <a16:creationId xmlns:a16="http://schemas.microsoft.com/office/drawing/2014/main" id="{4FC65D30-FC1D-48DF-80BC-1A60FB4F8DFA}"/>
                </a:ext>
              </a:extLst>
            </p:cNvPr>
            <p:cNvSpPr/>
            <p:nvPr/>
          </p:nvSpPr>
          <p:spPr>
            <a:xfrm rot="5400000">
              <a:off x="6809740" y="1284596"/>
              <a:ext cx="791291" cy="791291"/>
            </a:xfrm>
            <a:prstGeom prst="diagStripe">
              <a:avLst>
                <a:gd name="adj" fmla="val 42905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BBD4709-5328-4242-8C0B-75D7E2F96C6D}"/>
                </a:ext>
              </a:extLst>
            </p:cNvPr>
            <p:cNvSpPr txBox="1"/>
            <p:nvPr/>
          </p:nvSpPr>
          <p:spPr>
            <a:xfrm rot="2700000">
              <a:off x="6918697" y="1380265"/>
              <a:ext cx="8556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Aller Bold" panose="02000803040000020004" pitchFamily="2" charset="0"/>
                </a:rPr>
                <a:t>03</a:t>
              </a:r>
              <a:endParaRPr lang="id-ID" sz="2000" dirty="0">
                <a:solidFill>
                  <a:schemeClr val="bg1"/>
                </a:solidFill>
                <a:latin typeface="Aller Bold" panose="02000803040000020004" pitchFamily="2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7179339-7043-4A6F-8193-6B3FC8D4BA67}"/>
              </a:ext>
            </a:extLst>
          </p:cNvPr>
          <p:cNvGrpSpPr/>
          <p:nvPr/>
        </p:nvGrpSpPr>
        <p:grpSpPr>
          <a:xfrm>
            <a:off x="10962415" y="3525872"/>
            <a:ext cx="791291" cy="923382"/>
            <a:chOff x="6809740" y="1152505"/>
            <a:chExt cx="791291" cy="923382"/>
          </a:xfrm>
        </p:grpSpPr>
        <p:sp>
          <p:nvSpPr>
            <p:cNvPr id="21" name="Diagonal Stripe 20">
              <a:extLst>
                <a:ext uri="{FF2B5EF4-FFF2-40B4-BE49-F238E27FC236}">
                  <a16:creationId xmlns:a16="http://schemas.microsoft.com/office/drawing/2014/main" id="{89F2E026-1CA5-4724-9344-67EB97EE8ED6}"/>
                </a:ext>
              </a:extLst>
            </p:cNvPr>
            <p:cNvSpPr/>
            <p:nvPr/>
          </p:nvSpPr>
          <p:spPr>
            <a:xfrm rot="5400000">
              <a:off x="6809740" y="1284596"/>
              <a:ext cx="791291" cy="791291"/>
            </a:xfrm>
            <a:prstGeom prst="diagStripe">
              <a:avLst>
                <a:gd name="adj" fmla="val 42905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F732E55-7EE4-4DE7-84BB-1E4B8ECD3547}"/>
                </a:ext>
              </a:extLst>
            </p:cNvPr>
            <p:cNvSpPr txBox="1"/>
            <p:nvPr/>
          </p:nvSpPr>
          <p:spPr>
            <a:xfrm rot="2700000">
              <a:off x="6918697" y="1380265"/>
              <a:ext cx="8556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Aller Bold" panose="02000803040000020004" pitchFamily="2" charset="0"/>
                </a:rPr>
                <a:t>04</a:t>
              </a:r>
              <a:endParaRPr lang="id-ID" sz="2000" dirty="0">
                <a:solidFill>
                  <a:schemeClr val="bg1"/>
                </a:solidFill>
                <a:latin typeface="Aller Bold" panose="02000803040000020004" pitchFamily="2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9DD6FB73-B4E8-4FDD-A0E3-4875EA3D2157}"/>
              </a:ext>
            </a:extLst>
          </p:cNvPr>
          <p:cNvSpPr txBox="1"/>
          <p:nvPr/>
        </p:nvSpPr>
        <p:spPr>
          <a:xfrm>
            <a:off x="5446004" y="1737333"/>
            <a:ext cx="18146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Притяжение талантов</a:t>
            </a:r>
            <a:endParaRPr lang="id-ID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716B6E-98F5-40A4-B2CE-47734C0FC154}"/>
              </a:ext>
            </a:extLst>
          </p:cNvPr>
          <p:cNvSpPr txBox="1"/>
          <p:nvPr/>
        </p:nvSpPr>
        <p:spPr>
          <a:xfrm>
            <a:off x="9618038" y="1737333"/>
            <a:ext cx="18146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Научно-инновационный </a:t>
            </a: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центр</a:t>
            </a:r>
            <a:endParaRPr lang="id-ID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20F902F-4195-4487-BC67-5C986352E60A}"/>
              </a:ext>
            </a:extLst>
          </p:cNvPr>
          <p:cNvSpPr txBox="1"/>
          <p:nvPr/>
        </p:nvSpPr>
        <p:spPr>
          <a:xfrm>
            <a:off x="5446004" y="4086422"/>
            <a:ext cx="18146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Качественная подготовка</a:t>
            </a:r>
            <a:endParaRPr lang="id-ID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E377202-FA98-474D-B808-CEB0FB653447}"/>
              </a:ext>
            </a:extLst>
          </p:cNvPr>
          <p:cNvSpPr txBox="1"/>
          <p:nvPr/>
        </p:nvSpPr>
        <p:spPr>
          <a:xfrm>
            <a:off x="9618038" y="4086422"/>
            <a:ext cx="18146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Позитивные изменения</a:t>
            </a:r>
            <a:endParaRPr lang="id-ID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1" name="Рисунок 30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70" b="16770"/>
          <a:stretch>
            <a:fillRect/>
          </a:stretch>
        </p:blipFill>
        <p:spPr/>
      </p:pic>
      <p:pic>
        <p:nvPicPr>
          <p:cNvPr id="33" name="Рисунок 32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0" r="16640"/>
          <a:stretch>
            <a:fillRect/>
          </a:stretch>
        </p:blipFill>
        <p:spPr/>
      </p:pic>
      <p:pic>
        <p:nvPicPr>
          <p:cNvPr id="36" name="Рисунок 35"/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02" r="5473"/>
          <a:stretch/>
        </p:blipFill>
        <p:spPr/>
      </p:pic>
      <p:pic>
        <p:nvPicPr>
          <p:cNvPr id="38" name="Рисунок 37"/>
          <p:cNvPicPr>
            <a:picLocks noGrp="1" noChangeAspect="1"/>
          </p:cNvPicPr>
          <p:nvPr>
            <p:ph type="pic" sz="quarter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86882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73439517-68B0-4F4C-85A5-8743CF37B736}"/>
              </a:ext>
            </a:extLst>
          </p:cNvPr>
          <p:cNvSpPr txBox="1"/>
          <p:nvPr/>
        </p:nvSpPr>
        <p:spPr>
          <a:xfrm>
            <a:off x="272757" y="479151"/>
            <a:ext cx="10667385" cy="939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3600" b="1" spc="-15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Центр притяжения талантов </a:t>
            </a:r>
            <a:r>
              <a:rPr lang="ru-RU" sz="3600" b="1" spc="-15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3600" b="1" spc="-15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3200" spc="-151" dirty="0" smtClean="0">
                <a:solidFill>
                  <a:schemeClr val="bg1">
                    <a:lumMod val="50000"/>
                  </a:schemeClr>
                </a:solidFill>
              </a:rPr>
              <a:t>и </a:t>
            </a:r>
            <a:r>
              <a:rPr lang="ru-RU" sz="3200" spc="-151" dirty="0">
                <a:solidFill>
                  <a:schemeClr val="bg1">
                    <a:lumMod val="50000"/>
                  </a:schemeClr>
                </a:solidFill>
              </a:rPr>
              <a:t>генерация лидеров изменений</a:t>
            </a:r>
          </a:p>
        </p:txBody>
      </p:sp>
      <p:pic>
        <p:nvPicPr>
          <p:cNvPr id="11" name="Рисунок 10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552" t="19799" r="27552" b="19799"/>
          <a:stretch/>
        </p:blipFill>
        <p:spPr>
          <a:xfrm>
            <a:off x="4639262" y="1"/>
            <a:ext cx="7552738" cy="6857999"/>
          </a:xfrm>
        </p:spPr>
      </p:pic>
      <p:sp>
        <p:nvSpPr>
          <p:cNvPr id="2" name="Прямоугольник 1"/>
          <p:cNvSpPr/>
          <p:nvPr/>
        </p:nvSpPr>
        <p:spPr>
          <a:xfrm>
            <a:off x="342607" y="3483242"/>
            <a:ext cx="674611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ДГТУ 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–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«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Региональный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комплекс для одаренных детей </a:t>
            </a:r>
            <a:b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</a:b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и молодежи Ростовской области» 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48610" y="4752875"/>
            <a:ext cx="61089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ПетрГУ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–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Педагогический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инновационный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парк 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5307" y="5396052"/>
            <a:ext cx="6197759" cy="783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СибГУ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–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Техно-школа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: привлечение развитие и удержание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талантов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22982" y="2506991"/>
            <a:ext cx="6366933" cy="783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ЧГУ 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–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Территория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сотрудничества университет – детский технопарк – промышленное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предприятие 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0107" y="1543885"/>
            <a:ext cx="7950359" cy="770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СамГТУ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–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Единая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региональная научно-образовательная развивающая среда творчески одаренной молодежи в сфере науки, техники и технологий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94388" y="1667865"/>
            <a:ext cx="45719" cy="619125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377263" y="2589185"/>
            <a:ext cx="45719" cy="619125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94612" y="3540408"/>
            <a:ext cx="45719" cy="619125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270465" y="4674586"/>
            <a:ext cx="45719" cy="619125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08000" y="5478423"/>
            <a:ext cx="45719" cy="619125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66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73439517-68B0-4F4C-85A5-8743CF37B736}"/>
              </a:ext>
            </a:extLst>
          </p:cNvPr>
          <p:cNvSpPr txBox="1"/>
          <p:nvPr/>
        </p:nvSpPr>
        <p:spPr>
          <a:xfrm>
            <a:off x="6544733" y="498201"/>
            <a:ext cx="5647267" cy="1037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400" b="1" spc="-15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Региональный научно-</a:t>
            </a:r>
            <a:r>
              <a:rPr lang="ru-RU" sz="3200" spc="-151" dirty="0">
                <a:solidFill>
                  <a:schemeClr val="bg1">
                    <a:lumMod val="50000"/>
                  </a:schemeClr>
                </a:solidFill>
              </a:rPr>
              <a:t>инновационный центр</a:t>
            </a:r>
          </a:p>
        </p:txBody>
      </p:sp>
      <p:pic>
        <p:nvPicPr>
          <p:cNvPr id="11" name="Рисунок 10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0" b="9260"/>
          <a:stretch>
            <a:fillRect/>
          </a:stretch>
        </p:blipFill>
        <p:spPr>
          <a:xfrm>
            <a:off x="-3114106" y="0"/>
            <a:ext cx="10201326" cy="5542153"/>
          </a:xfrm>
        </p:spPr>
      </p:pic>
      <p:sp>
        <p:nvSpPr>
          <p:cNvPr id="3" name="Прямоугольник 2"/>
          <p:cNvSpPr/>
          <p:nvPr/>
        </p:nvSpPr>
        <p:spPr>
          <a:xfrm>
            <a:off x="5034951" y="3459527"/>
            <a:ext cx="6096000" cy="78386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ОГУ 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–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«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Национальный научно-технологический центр биомедицинской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фотоники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»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26040" y="4505173"/>
            <a:ext cx="6096000" cy="68505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err="1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НовосибГТУ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– «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НГТУ - центр аддитивных технологий, интеллектуальной энергетики и электротехники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»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46609" y="5483571"/>
            <a:ext cx="8055257" cy="783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НижГТУ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–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Региональный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научно-образовательный центр транспортного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машиностроения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12091" y="3564220"/>
            <a:ext cx="45719" cy="619125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403180" y="4560688"/>
            <a:ext cx="45719" cy="619125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646609" y="5605517"/>
            <a:ext cx="45719" cy="619125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333090" y="2457004"/>
            <a:ext cx="6096000" cy="48750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СамГТУ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–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Полигон технологий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310230" y="2561697"/>
            <a:ext cx="45719" cy="382813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089913" y="1675866"/>
            <a:ext cx="6096000" cy="487506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ТИУ 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– </a:t>
            </a:r>
            <a:r>
              <a:rPr lang="ru-RU" dirty="0" err="1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Технополис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 и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Calibri"/>
              </a:rPr>
              <a:t>Smart City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089913" y="1806097"/>
            <a:ext cx="46800" cy="288261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186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795</TotalTime>
  <Words>759</Words>
  <Application>Microsoft Office PowerPoint</Application>
  <PresentationFormat>Широкоэкранный</PresentationFormat>
  <Paragraphs>198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Aller</vt:lpstr>
      <vt:lpstr>Aller Bold</vt:lpstr>
      <vt:lpstr>Aller Light</vt:lpstr>
      <vt:lpstr>Arial</vt:lpstr>
      <vt:lpstr>Calibri</vt:lpstr>
      <vt:lpstr>Calibri Light</vt:lpstr>
      <vt:lpstr>Gill Sans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Опорные университеты в рамке приоритетного проекта  «вузы как центры пространства создания инноваций»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Сергей Коваленко</dc:creator>
  <cp:lastModifiedBy>Dmitriy Derman</cp:lastModifiedBy>
  <cp:revision>145</cp:revision>
  <dcterms:created xsi:type="dcterms:W3CDTF">2017-12-08T13:28:37Z</dcterms:created>
  <dcterms:modified xsi:type="dcterms:W3CDTF">2017-12-12T20:48:29Z</dcterms:modified>
</cp:coreProperties>
</file>