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85" r:id="rId3"/>
    <p:sldId id="286" r:id="rId4"/>
    <p:sldId id="287" r:id="rId5"/>
    <p:sldId id="288" r:id="rId6"/>
    <p:sldId id="290" r:id="rId7"/>
    <p:sldId id="257" r:id="rId8"/>
    <p:sldId id="278" r:id="rId9"/>
    <p:sldId id="275" r:id="rId10"/>
    <p:sldId id="276" r:id="rId11"/>
    <p:sldId id="292" r:id="rId12"/>
    <p:sldId id="29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  <a:srgbClr val="000000"/>
    <a:srgbClr val="F77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8571" autoAdjust="0"/>
  </p:normalViewPr>
  <p:slideViewPr>
    <p:cSldViewPr>
      <p:cViewPr>
        <p:scale>
          <a:sx n="71" d="100"/>
          <a:sy n="71" d="100"/>
        </p:scale>
        <p:origin x="-105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FF428-333F-43E7-A72F-00DEF7B1197A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B830B-CF3A-482B-9752-E06C77B3A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3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Добровольческий объединения созданы для поддержки и реализации студен </a:t>
            </a:r>
            <a:r>
              <a:rPr lang="ru-RU" dirty="0" err="1" smtClean="0">
                <a:solidFill>
                  <a:srgbClr val="FF0000"/>
                </a:solidFill>
              </a:rPr>
              <a:t>соц</a:t>
            </a:r>
            <a:r>
              <a:rPr lang="ru-RU" dirty="0" smtClean="0">
                <a:solidFill>
                  <a:srgbClr val="FF0000"/>
                </a:solidFill>
              </a:rPr>
              <a:t> проектов направлен на решен </a:t>
            </a:r>
            <a:r>
              <a:rPr lang="ru-RU" dirty="0" err="1" smtClean="0">
                <a:solidFill>
                  <a:srgbClr val="FF0000"/>
                </a:solidFill>
              </a:rPr>
              <a:t>соц</a:t>
            </a:r>
            <a:r>
              <a:rPr lang="ru-RU" dirty="0" smtClean="0">
                <a:solidFill>
                  <a:srgbClr val="FF0000"/>
                </a:solidFill>
              </a:rPr>
              <a:t> проблем в нашей республике </a:t>
            </a:r>
          </a:p>
          <a:p>
            <a:r>
              <a:rPr lang="ru-RU" dirty="0" smtClean="0"/>
              <a:t>Добровольчество университета развивается уже более 10 лет. На данный момент в структуре департамента по молодежной политике создан центр </a:t>
            </a:r>
            <a:r>
              <a:rPr lang="ru-RU" dirty="0" err="1" smtClean="0"/>
              <a:t>волонтерства</a:t>
            </a:r>
            <a:r>
              <a:rPr lang="ru-RU" dirty="0" smtClean="0"/>
              <a:t> и добровольчества, цель которого развитие и поддержка добровольцев</a:t>
            </a:r>
            <a:r>
              <a:rPr lang="ru-RU" baseline="0" dirty="0" smtClean="0"/>
              <a:t> университета и Республики Коми. </a:t>
            </a:r>
          </a:p>
          <a:p>
            <a:r>
              <a:rPr lang="ru-RU" baseline="0" dirty="0" smtClean="0"/>
              <a:t>В состав центра входят 5 добровольческих объединений. 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Добровольческое движение «От сердца к сердцу» реализуют 9 проектов в направлении «Социальное </a:t>
            </a:r>
            <a:r>
              <a:rPr lang="ru-RU" baseline="0" dirty="0" err="1" smtClean="0"/>
              <a:t>волонетрство</a:t>
            </a:r>
            <a:r>
              <a:rPr lang="ru-RU" baseline="0" dirty="0" smtClean="0"/>
              <a:t>: помощь детям в трудной жизненной ситуации»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Добровольческий клуб «Свет добра» реализуют 3 проекта в направлении «Социальное </a:t>
            </a:r>
            <a:r>
              <a:rPr lang="ru-RU" baseline="0" dirty="0" err="1" smtClean="0"/>
              <a:t>волонетрство</a:t>
            </a:r>
            <a:r>
              <a:rPr lang="ru-RU" baseline="0" dirty="0" smtClean="0"/>
              <a:t>: помощь детям, помощь пожилым»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Социальный проект «Оберег»   реализуют 3 проекта в направлении «Здоровый образ жизни»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Добровольческое объединение Добро11 Работают в направлении «Событийное </a:t>
            </a:r>
            <a:r>
              <a:rPr lang="ru-RU" baseline="0" dirty="0" err="1" smtClean="0"/>
              <a:t>волонтерство</a:t>
            </a:r>
            <a:r>
              <a:rPr lang="ru-RU" baseline="0" dirty="0" smtClean="0"/>
              <a:t>» и «Экология»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Региональный штаб общероссийского движения «Волонтеры медики»  -  работают в направлении профилактики заболеваний, пропаганде здорового образа жизни. </a:t>
            </a:r>
          </a:p>
          <a:p>
            <a:pPr marL="0" indent="0">
              <a:buNone/>
            </a:pPr>
            <a:r>
              <a:rPr lang="ru-RU" baseline="0" dirty="0" smtClean="0"/>
              <a:t>Также ведется масштабная работа по привлечению </a:t>
            </a:r>
            <a:r>
              <a:rPr lang="ru-RU" baseline="0" dirty="0" err="1" smtClean="0"/>
              <a:t>волонетров</a:t>
            </a:r>
            <a:r>
              <a:rPr lang="ru-RU" baseline="0" dirty="0" smtClean="0"/>
              <a:t> на массовые события, а также организация образовательных проектов для добровольцев. </a:t>
            </a:r>
          </a:p>
          <a:p>
            <a:pPr marL="228600" indent="-228600">
              <a:buAutoNum type="arabicParenR"/>
            </a:pP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830B-CF3A-482B-9752-E06C77B3AA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Уже</a:t>
            </a:r>
            <a:r>
              <a:rPr lang="ru-RU" baseline="0" dirty="0" smtClean="0"/>
              <a:t> третий раз прошла региональная </a:t>
            </a:r>
            <a:r>
              <a:rPr lang="ru-RU" dirty="0" smtClean="0"/>
              <a:t>Осенняя школа добровольчества.</a:t>
            </a:r>
          </a:p>
          <a:p>
            <a:r>
              <a:rPr lang="ru-RU" dirty="0" smtClean="0"/>
              <a:t>За</a:t>
            </a:r>
            <a:r>
              <a:rPr lang="ru-RU" baseline="0" dirty="0" smtClean="0"/>
              <a:t> это время образовательную программу по добровольчеству прослушали более 400 человек, 100 из них получили удостоверения о повышении квалификации. </a:t>
            </a:r>
          </a:p>
          <a:p>
            <a:r>
              <a:rPr lang="ru-RU" baseline="0" dirty="0" smtClean="0"/>
              <a:t>Экспертами школы выступают приглашенные гости: </a:t>
            </a:r>
            <a:r>
              <a:rPr lang="ru-RU" baseline="0" dirty="0" err="1" smtClean="0"/>
              <a:t>Мосволонтер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Волонетры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Даниловцы</a:t>
            </a:r>
            <a:r>
              <a:rPr lang="ru-RU" baseline="0" dirty="0" smtClean="0"/>
              <a:t>, Невский Ангел </a:t>
            </a:r>
            <a:r>
              <a:rPr lang="ru-RU" baseline="0" dirty="0" err="1" smtClean="0"/>
              <a:t>и.т.д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Цель школы – развитие управленческих навыков у действующих добровольцев и руководителей добровольческих объединений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Также  было организовано 3 курса постоянной добровольческой школы «Мастера добровольчества»  для волонтеров г. Сыктывкар.  Экспертами школы выступают руководители </a:t>
            </a:r>
            <a:r>
              <a:rPr lang="ru-RU" baseline="0" dirty="0" err="1" smtClean="0"/>
              <a:t>некоммерчески</a:t>
            </a:r>
            <a:r>
              <a:rPr lang="ru-RU" baseline="0" dirty="0" smtClean="0"/>
              <a:t> организаций Республики Коми. Цель школы – привлечение волонтёров в разные направления работы. 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830B-CF3A-482B-9752-E06C77B3AA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1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Кроме образовательных</a:t>
            </a:r>
            <a:r>
              <a:rPr lang="ru-RU" baseline="0" dirty="0" smtClean="0"/>
              <a:t>  программ университет ведет проекты по развитию и популяризации добровольческой деятельности. </a:t>
            </a:r>
          </a:p>
          <a:p>
            <a:r>
              <a:rPr lang="ru-RU" baseline="0" dirty="0" smtClean="0"/>
              <a:t>5 лет проходим выставка социальных проектов, в рамках которой на суд жюри выставляются идеи молодежи со всей Республики Коми. За годы работы выставки было представлено более 1000 проектов, по 8 различным направлениям: Помощь детям, помощь пожилым,  помощь людям с инвалидностью, развитие социальной активности, пропаганда здорового образа жизни, экология, патриотическое воспитание. </a:t>
            </a:r>
          </a:p>
          <a:p>
            <a:r>
              <a:rPr lang="ru-RU" baseline="0" dirty="0" smtClean="0"/>
              <a:t>Впервые в регионе была организована Ярмарка добровольческих вакансий. Цель проекта- создание однодневной площадки, где организации рассказывают о вакансиях, куда требуются </a:t>
            </a:r>
            <a:r>
              <a:rPr lang="ru-RU" baseline="0" dirty="0" err="1" smtClean="0"/>
              <a:t>волонетры</a:t>
            </a:r>
            <a:r>
              <a:rPr lang="ru-RU" baseline="0" dirty="0" smtClean="0"/>
              <a:t>. 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Весенняя неделя добра – ежегодная всероссийская акция   в рамках которой добровольцы всей республики проводили акции, по определенным тематикам: Помощь животным, забота о природе, реклама добровольческой деятельности </a:t>
            </a:r>
            <a:r>
              <a:rPr lang="ru-RU" baseline="0" dirty="0" err="1" smtClean="0"/>
              <a:t>и.т.д</a:t>
            </a:r>
            <a:r>
              <a:rPr lang="ru-RU" baseline="0" dirty="0" smtClean="0"/>
              <a:t>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День добровольца – главный праздник добровольцев университета. В этот день проходят мероприятия по награждению и поощрению добровольцев, объединению работающих добровольческих команд. В университете разработана ранговая система поощрения добровольцев: новичок, специалист, инструктор, гуру. Исходя из  статуса добровольцы получают разные комплекты атрибутики: </a:t>
            </a:r>
            <a:r>
              <a:rPr lang="ru-RU" baseline="0" dirty="0" err="1" smtClean="0"/>
              <a:t>бейдж</a:t>
            </a:r>
            <a:r>
              <a:rPr lang="ru-RU" baseline="0" dirty="0" smtClean="0"/>
              <a:t>, футболка, рюкзак, </a:t>
            </a:r>
            <a:r>
              <a:rPr lang="ru-RU" baseline="0" dirty="0" err="1" smtClean="0"/>
              <a:t>свитшот</a:t>
            </a:r>
            <a:r>
              <a:rPr lang="ru-RU" baseline="0" dirty="0" smtClean="0"/>
              <a:t>. 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830B-CF3A-482B-9752-E06C77B3AA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1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Привлечен ресурсов гранты</a:t>
            </a:r>
          </a:p>
          <a:p>
            <a:r>
              <a:rPr lang="ru-RU" dirty="0" smtClean="0"/>
              <a:t>Внешние партнеры: </a:t>
            </a:r>
            <a:r>
              <a:rPr lang="ru-RU" dirty="0" err="1" smtClean="0"/>
              <a:t>авц</a:t>
            </a:r>
            <a:r>
              <a:rPr lang="ru-RU" dirty="0" smtClean="0"/>
              <a:t>, банк </a:t>
            </a:r>
            <a:r>
              <a:rPr lang="ru-RU" dirty="0" err="1" smtClean="0"/>
              <a:t>втб</a:t>
            </a:r>
            <a:r>
              <a:rPr lang="ru-RU" baseline="0" dirty="0" smtClean="0"/>
              <a:t> 24 </a:t>
            </a:r>
            <a:r>
              <a:rPr lang="ru-RU" baseline="0" smtClean="0"/>
              <a:t>, епархия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830B-CF3A-482B-9752-E06C77B3AA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C60BBE-2D73-435C-80F8-23BAF16AADF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60BBE-2D73-435C-80F8-23BAF16AADF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60BBE-2D73-435C-80F8-23BAF16AADF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60BBE-2D73-435C-80F8-23BAF16AADF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60BBE-2D73-435C-80F8-23BAF16AADF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60BBE-2D73-435C-80F8-23BAF16AADF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60BBE-2D73-435C-80F8-23BAF16AADF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60BBE-2D73-435C-80F8-23BAF16AADF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60BBE-2D73-435C-80F8-23BAF16AADF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1C60BBE-2D73-435C-80F8-23BAF16AADF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C60BBE-2D73-435C-80F8-23BAF16AADF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C60BBE-2D73-435C-80F8-23BAF16AADF9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FCD2A6C-7AFE-4681-9A38-F9F2D59E1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0" y="4973440"/>
            <a:ext cx="4303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BabyukOS\Desktop\картинки\Dobro_kartinka_1280x9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Ассоциация волонтерских центров.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23528" y="1556792"/>
            <a:ext cx="8496944" cy="417646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Акция «1000 дней до Чемпионата мира </a:t>
            </a:r>
            <a:r>
              <a:rPr lang="en-US" sz="2800" dirty="0" smtClean="0"/>
              <a:t>FIFA 2018</a:t>
            </a:r>
            <a:r>
              <a:rPr lang="ru-RU" sz="2800" dirty="0" smtClean="0"/>
              <a:t>» </a:t>
            </a:r>
          </a:p>
          <a:p>
            <a:pPr algn="just"/>
            <a:r>
              <a:rPr lang="ru-RU" sz="2800" dirty="0" smtClean="0"/>
              <a:t>Всероссийская акция «Читай-страна»</a:t>
            </a:r>
          </a:p>
          <a:p>
            <a:pPr algn="just"/>
            <a:r>
              <a:rPr lang="ru-RU" sz="2800" dirty="0" smtClean="0"/>
              <a:t>Всероссийская акция «Нужны друг другу»</a:t>
            </a:r>
          </a:p>
          <a:p>
            <a:pPr marL="109728" indent="0" algn="just">
              <a:buNone/>
            </a:pPr>
            <a:endParaRPr lang="ru-RU" sz="2800" dirty="0" smtClean="0"/>
          </a:p>
        </p:txBody>
      </p:sp>
      <p:pic>
        <p:nvPicPr>
          <p:cNvPr id="6146" name="Picture 2" descr="C:\Users\BabyukOS\Desktop\_MG_92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86908"/>
            <a:ext cx="2592288" cy="17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abyukOS\Desktop\J6lceOE9-a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26" y="3886908"/>
            <a:ext cx="2560756" cy="17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abyukOS\Desktop\mQTm7br6Cp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95222"/>
            <a:ext cx="2576064" cy="171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Консультирование по вопросам продвижения социальных идей </a:t>
            </a:r>
            <a:r>
              <a:rPr lang="ru-RU" dirty="0" smtClean="0"/>
              <a:t>проектов</a:t>
            </a:r>
          </a:p>
          <a:p>
            <a:r>
              <a:rPr lang="ru-RU" dirty="0"/>
              <a:t>О</a:t>
            </a:r>
            <a:r>
              <a:rPr lang="ru-RU" dirty="0" smtClean="0"/>
              <a:t>бучение </a:t>
            </a:r>
            <a:r>
              <a:rPr lang="ru-RU" dirty="0"/>
              <a:t>социальному проектированию в рамках </a:t>
            </a:r>
            <a:r>
              <a:rPr lang="ru-RU" dirty="0" smtClean="0"/>
              <a:t>Осенней школы добровольчества, образовательного проекта «Мастера добровольчества»</a:t>
            </a:r>
          </a:p>
          <a:p>
            <a:r>
              <a:rPr lang="ru-RU" dirty="0" smtClean="0"/>
              <a:t>Воспитание </a:t>
            </a:r>
            <a:r>
              <a:rPr lang="ru-RU" dirty="0"/>
              <a:t>гражданской активности молодежи путем </a:t>
            </a:r>
            <a:r>
              <a:rPr lang="ru-RU" dirty="0" smtClean="0"/>
              <a:t>включение </a:t>
            </a:r>
            <a:r>
              <a:rPr lang="ru-RU" dirty="0"/>
              <a:t>молодежи в уже </a:t>
            </a:r>
            <a:r>
              <a:rPr lang="ru-RU" dirty="0" smtClean="0"/>
              <a:t>действующие социальные проекты университета </a:t>
            </a:r>
            <a:r>
              <a:rPr lang="ru-RU" dirty="0"/>
              <a:t>для получения опыта работы в </a:t>
            </a:r>
            <a:r>
              <a:rPr lang="ru-RU" dirty="0" smtClean="0"/>
              <a:t>социальном проекте.</a:t>
            </a:r>
            <a:endParaRPr lang="ru-RU" dirty="0"/>
          </a:p>
          <a:p>
            <a:r>
              <a:rPr lang="ru-RU" dirty="0"/>
              <a:t>Представление </a:t>
            </a:r>
            <a:r>
              <a:rPr lang="ru-RU" dirty="0" smtClean="0"/>
              <a:t>социальных инициатив </a:t>
            </a:r>
            <a:r>
              <a:rPr lang="ru-RU" dirty="0"/>
              <a:t>молодежи на республиканских, </a:t>
            </a:r>
            <a:r>
              <a:rPr lang="ru-RU" dirty="0" smtClean="0"/>
              <a:t>общероссийских </a:t>
            </a:r>
            <a:r>
              <a:rPr lang="ru-RU" dirty="0" err="1" smtClean="0"/>
              <a:t>кокурсах</a:t>
            </a:r>
            <a:r>
              <a:rPr lang="ru-RU" dirty="0" smtClean="0"/>
              <a:t> </a:t>
            </a:r>
            <a:r>
              <a:rPr lang="ru-RU" dirty="0"/>
              <a:t>и форумах</a:t>
            </a:r>
          </a:p>
          <a:p>
            <a:r>
              <a:rPr lang="ru-RU" dirty="0"/>
              <a:t>Тиражирование </a:t>
            </a:r>
            <a:r>
              <a:rPr lang="ru-RU" dirty="0" smtClean="0"/>
              <a:t>успешных социальных </a:t>
            </a:r>
            <a:r>
              <a:rPr lang="ru-RU" dirty="0"/>
              <a:t>проектов и </a:t>
            </a:r>
            <a:r>
              <a:rPr lang="ru-RU" dirty="0" smtClean="0"/>
              <a:t>практик университета </a:t>
            </a:r>
            <a:r>
              <a:rPr lang="ru-RU" dirty="0"/>
              <a:t>в районы </a:t>
            </a:r>
            <a:r>
              <a:rPr lang="ru-RU" dirty="0" smtClean="0"/>
              <a:t>РК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Предложение Центра </a:t>
            </a:r>
            <a:r>
              <a:rPr lang="ru-RU" sz="3200" dirty="0" err="1" smtClean="0">
                <a:solidFill>
                  <a:srgbClr val="0000FF"/>
                </a:solidFill>
              </a:rPr>
              <a:t>волонтерства</a:t>
            </a:r>
            <a:r>
              <a:rPr lang="ru-RU" sz="3200" dirty="0" smtClean="0">
                <a:solidFill>
                  <a:srgbClr val="0000FF"/>
                </a:solidFill>
              </a:rPr>
              <a:t> и добровольчества: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6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 Сыктывкар, Октябрьский проспект, 55, кабинет 233/5</a:t>
            </a:r>
          </a:p>
          <a:p>
            <a:pPr marL="109728" indent="0">
              <a:buNone/>
            </a:pPr>
            <a:endParaRPr lang="ru-RU" dirty="0" smtClean="0"/>
          </a:p>
          <a:p>
            <a:r>
              <a:rPr lang="ru-RU" dirty="0" smtClean="0"/>
              <a:t>тел. 390-332</a:t>
            </a:r>
          </a:p>
          <a:p>
            <a:pPr marL="109728" indent="0">
              <a:buNone/>
            </a:pPr>
            <a:endParaRPr lang="ru-RU" dirty="0" smtClean="0"/>
          </a:p>
          <a:p>
            <a:r>
              <a:rPr lang="ru-RU" dirty="0" smtClean="0"/>
              <a:t>Группа </a:t>
            </a:r>
            <a:r>
              <a:rPr lang="en-US" dirty="0" smtClean="0"/>
              <a:t>VK</a:t>
            </a:r>
            <a:r>
              <a:rPr lang="ru-RU" dirty="0" smtClean="0"/>
              <a:t>: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/>
              <a:t>https://vk.com/dobro_rk11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Нас можно найти: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24" y="2636912"/>
            <a:ext cx="3489031" cy="358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2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A50021"/>
                </a:solidFill>
              </a:rPr>
              <a:t/>
            </a:r>
            <a:br>
              <a:rPr lang="en-US" sz="4400" dirty="0" smtClean="0">
                <a:solidFill>
                  <a:srgbClr val="A50021"/>
                </a:solidFill>
              </a:rPr>
            </a:br>
            <a:r>
              <a:rPr lang="ru-RU" sz="4400" dirty="0" smtClean="0">
                <a:solidFill>
                  <a:srgbClr val="0000FF"/>
                </a:solidFill>
              </a:rPr>
              <a:t>Добровольческое движение </a:t>
            </a:r>
            <a:r>
              <a:rPr lang="ru-RU" sz="4400" dirty="0">
                <a:solidFill>
                  <a:srgbClr val="0000FF"/>
                </a:solidFill>
              </a:rPr>
              <a:t/>
            </a:r>
            <a:br>
              <a:rPr lang="ru-RU" sz="4400" dirty="0">
                <a:solidFill>
                  <a:srgbClr val="0000FF"/>
                </a:solidFill>
              </a:rPr>
            </a:br>
            <a:r>
              <a:rPr lang="ru-RU" sz="4400" dirty="0">
                <a:solidFill>
                  <a:srgbClr val="0000FF"/>
                </a:solidFill>
              </a:rPr>
              <a:t>«От сердца к сердцу»</a:t>
            </a:r>
            <a:r>
              <a:rPr lang="ru-RU" sz="4400" dirty="0">
                <a:solidFill>
                  <a:srgbClr val="A50021"/>
                </a:solidFill>
              </a:rPr>
              <a:t/>
            </a:r>
            <a:br>
              <a:rPr lang="ru-RU" sz="4400" dirty="0">
                <a:solidFill>
                  <a:srgbClr val="A50021"/>
                </a:solidFill>
              </a:rPr>
            </a:br>
            <a:endParaRPr lang="ru-RU" dirty="0"/>
          </a:p>
        </p:txBody>
      </p:sp>
      <p:pic>
        <p:nvPicPr>
          <p:cNvPr id="4" name="Picture 2" descr="https://pp.vk.me/c621229/v621229405/1310b/z4pr69bKgx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39" y="1693297"/>
            <a:ext cx="3132348" cy="2088232"/>
          </a:xfrm>
          <a:prstGeom prst="rect">
            <a:avLst/>
          </a:prstGeom>
          <a:noFill/>
        </p:spPr>
      </p:pic>
      <p:pic>
        <p:nvPicPr>
          <p:cNvPr id="5" name="Picture 2" descr="D:\Бадик\от сердца к сердцу\мультимедиа\Движение\imag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052736"/>
            <a:ext cx="1864267" cy="1944216"/>
          </a:xfrm>
          <a:prstGeom prst="rect">
            <a:avLst/>
          </a:prstGeom>
          <a:noFill/>
        </p:spPr>
      </p:pic>
      <p:pic>
        <p:nvPicPr>
          <p:cNvPr id="6" name="Рисунок 10" descr="C:\Users\Бутрим\Desktop\оберег\OkRBT3_JcX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70" y="4293096"/>
            <a:ext cx="3327239" cy="23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 descr="C:\Users\Бутрим\Downloads\DSC_01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930" y="4300757"/>
            <a:ext cx="3102166" cy="207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2016-07-13 22-04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988840"/>
            <a:ext cx="2714644" cy="17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s://pp.vk.me/c411617/v411617072/9dc7/6NQJdZQ9hF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896" y="4437112"/>
            <a:ext cx="1712510" cy="1495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77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>Добровольческий клуб </a:t>
            </a:r>
            <a:r>
              <a:rPr lang="ru-RU" sz="4000" dirty="0">
                <a:solidFill>
                  <a:srgbClr val="0000FF"/>
                </a:solidFill>
              </a:rPr>
              <a:t/>
            </a:r>
            <a:br>
              <a:rPr lang="ru-RU" sz="4000" dirty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>«Свет добра»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07" y="1153601"/>
            <a:ext cx="2098997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73" y="476672"/>
            <a:ext cx="2485893" cy="208823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556792"/>
            <a:ext cx="3456384" cy="2306164"/>
          </a:xfrm>
          <a:prstGeom prst="rect">
            <a:avLst/>
          </a:prstGeom>
        </p:spPr>
      </p:pic>
      <p:pic>
        <p:nvPicPr>
          <p:cNvPr id="1026" name="Picture 2" descr="https://pp.userapi.com/c841030/v841030026/2d6d1/j_b7NExOcC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533075" cy="220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73" y="3011948"/>
            <a:ext cx="2560914" cy="3414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51" y="3474172"/>
            <a:ext cx="221424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17" y="447762"/>
            <a:ext cx="3323017" cy="272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pp.userapi.com/c638816/v638816472/2dca7/_m1cCWW2Ai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36684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pp.vk.me/c615723/v615723504/487/IC0uLzuoY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13" y="2901340"/>
            <a:ext cx="2376587" cy="395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s://pp.vk.me/c628226/v628226382/2676d/dbwpoMJA-C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27" y="836712"/>
            <a:ext cx="291499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s://pp.userapi.com/c639817/v639817511/5ba50/EWL5fdtOq4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71" y="2901340"/>
            <a:ext cx="2213871" cy="39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00FF"/>
                </a:solidFill>
              </a:rPr>
              <a:t>Добровольческое </a:t>
            </a:r>
            <a:r>
              <a:rPr lang="ru-RU" sz="4000" dirty="0" smtClean="0">
                <a:solidFill>
                  <a:srgbClr val="0000FF"/>
                </a:solidFill>
              </a:rPr>
              <a:t>объединение </a:t>
            </a:r>
            <a:r>
              <a:rPr lang="ru-RU" sz="4000" dirty="0">
                <a:solidFill>
                  <a:srgbClr val="0000FF"/>
                </a:solidFill>
              </a:rPr>
              <a:t/>
            </a:r>
            <a:br>
              <a:rPr lang="ru-RU" sz="4000" dirty="0">
                <a:solidFill>
                  <a:srgbClr val="0000FF"/>
                </a:solidFill>
              </a:rPr>
            </a:br>
            <a:r>
              <a:rPr lang="ru-RU" sz="4000" dirty="0">
                <a:solidFill>
                  <a:srgbClr val="0000FF"/>
                </a:solidFill>
              </a:rPr>
              <a:t>«</a:t>
            </a:r>
            <a:r>
              <a:rPr lang="ru-RU" sz="4000" dirty="0" smtClean="0">
                <a:solidFill>
                  <a:srgbClr val="0000FF"/>
                </a:solidFill>
              </a:rPr>
              <a:t>Оберег»</a:t>
            </a:r>
            <a:endParaRPr lang="ru-RU" dirty="0"/>
          </a:p>
        </p:txBody>
      </p:sp>
      <p:pic>
        <p:nvPicPr>
          <p:cNvPr id="16" name="Picture 2" descr="https://pp.userapi.com/c636917/v636917428/52111/snaYYO0_gy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3" y="4365104"/>
            <a:ext cx="3024336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9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08920"/>
            <a:ext cx="7643192" cy="3298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>Региональный </a:t>
            </a:r>
            <a:r>
              <a:rPr lang="ru-RU" sz="4000" dirty="0">
                <a:solidFill>
                  <a:srgbClr val="0000FF"/>
                </a:solidFill>
              </a:rPr>
              <a:t>штаб общероссийского движения «Волонтеры медики» </a:t>
            </a: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5701"/>
            <a:ext cx="8332375" cy="235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40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746" y="9579"/>
            <a:ext cx="9869081" cy="692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40"/>
            <a:ext cx="699512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pc="-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Просветительская работа</a:t>
            </a:r>
            <a:endParaRPr lang="ru-RU" sz="3200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5667"/>
            <a:ext cx="2501880" cy="1667269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257">
            <a:off x="3010802" y="1601001"/>
            <a:ext cx="2605249" cy="132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987824" y="1127366"/>
            <a:ext cx="5740374" cy="782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9BD2"/>
                </a:solidFill>
                <a:latin typeface="Century Gothic" panose="020B0502020202020204" pitchFamily="34" charset="0"/>
              </a:rPr>
              <a:t>Акция «</a:t>
            </a:r>
            <a:r>
              <a:rPr lang="ru-RU" sz="2000" dirty="0">
                <a:solidFill>
                  <a:srgbClr val="009BD2"/>
                </a:solidFill>
                <a:latin typeface="Century Gothic" panose="020B0502020202020204" pitchFamily="34" charset="0"/>
              </a:rPr>
              <a:t>Волонтеры-медики против гриппа</a:t>
            </a:r>
            <a:r>
              <a:rPr lang="ru-RU" sz="2000" dirty="0" smtClean="0">
                <a:solidFill>
                  <a:srgbClr val="009BD2"/>
                </a:solidFill>
                <a:latin typeface="Century Gothic" panose="020B0502020202020204" pitchFamily="34" charset="0"/>
              </a:rPr>
              <a:t>!»13-14 </a:t>
            </a:r>
            <a:r>
              <a:rPr lang="ru-RU" sz="2000" dirty="0">
                <a:solidFill>
                  <a:srgbClr val="009BD2"/>
                </a:solidFill>
                <a:latin typeface="Century Gothic" panose="020B0502020202020204" pitchFamily="34" charset="0"/>
              </a:rPr>
              <a:t>ф</a:t>
            </a:r>
            <a:r>
              <a:rPr lang="ru-RU" sz="2000" dirty="0" smtClean="0">
                <a:solidFill>
                  <a:srgbClr val="009BD2"/>
                </a:solidFill>
                <a:latin typeface="Century Gothic" panose="020B0502020202020204" pitchFamily="34" charset="0"/>
              </a:rPr>
              <a:t>евраля</a:t>
            </a:r>
          </a:p>
          <a:p>
            <a:pPr marL="0" indent="0">
              <a:buNone/>
            </a:pPr>
            <a:endParaRPr lang="ru-RU" sz="2000" dirty="0">
              <a:solidFill>
                <a:srgbClr val="009BD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5868"/>
            <a:ext cx="2501880" cy="16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7" y="4797152"/>
            <a:ext cx="2486741" cy="1968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63894"/>
            <a:ext cx="3424126" cy="673218"/>
          </a:xfrm>
          <a:prstGeom prst="rect">
            <a:avLst/>
          </a:prstGeom>
        </p:spPr>
      </p:pic>
      <p:sp>
        <p:nvSpPr>
          <p:cNvPr id="12" name="Объект 9"/>
          <p:cNvSpPr txBox="1">
            <a:spLocks/>
          </p:cNvSpPr>
          <p:nvPr/>
        </p:nvSpPr>
        <p:spPr>
          <a:xfrm>
            <a:off x="3059832" y="2935891"/>
            <a:ext cx="5580112" cy="782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solidFill>
                  <a:srgbClr val="009BD2"/>
                </a:solidFill>
                <a:latin typeface="Century Gothic" panose="020B0502020202020204" pitchFamily="34" charset="0"/>
              </a:rPr>
              <a:t>Акция «Будь здоров!» посвящённая всемирному дню здоровья 7 апреля</a:t>
            </a:r>
            <a:endParaRPr lang="ru-RU" sz="2000" dirty="0">
              <a:solidFill>
                <a:srgbClr val="009BD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3059832" y="4734945"/>
            <a:ext cx="5580112" cy="1142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solidFill>
                  <a:srgbClr val="009BD2"/>
                </a:solidFill>
                <a:latin typeface="Century Gothic" panose="020B0502020202020204" pitchFamily="34" charset="0"/>
              </a:rPr>
              <a:t>Акция «Освободим Россию от табачного дыма!» в рамках всемирного дня отказа от табака 31 мая</a:t>
            </a:r>
            <a:endParaRPr lang="ru-RU" sz="2000" dirty="0">
              <a:solidFill>
                <a:srgbClr val="009BD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5122912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Осенняя школа добровольчества</a:t>
            </a:r>
          </a:p>
          <a:p>
            <a:r>
              <a:rPr lang="ru-RU" sz="3600" dirty="0" smtClean="0"/>
              <a:t>Мастера добровольчества</a:t>
            </a:r>
            <a:endParaRPr lang="en-US" sz="3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Образовательные проекты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BabyukOS\Desktop\о центре для АВЦ\осенняя школа руководител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58" y="1988840"/>
            <a:ext cx="2448272" cy="16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abyukOS\Desktop\о центре для АВЦ\школа добровольчест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71" y="3933056"/>
            <a:ext cx="2498914" cy="166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Выставка социальных проектов «Социальные решения – делами </a:t>
            </a:r>
            <a:r>
              <a:rPr lang="ru-RU" dirty="0" smtClean="0"/>
              <a:t>молодых»</a:t>
            </a:r>
          </a:p>
          <a:p>
            <a:r>
              <a:rPr lang="ru-RU" dirty="0" smtClean="0"/>
              <a:t>Ярмарка добровольческих вакансий</a:t>
            </a:r>
          </a:p>
          <a:p>
            <a:r>
              <a:rPr lang="ru-RU" dirty="0" smtClean="0"/>
              <a:t>Весенняя неделя добра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Продвижение социальных инициатив молодежи Республики </a:t>
            </a:r>
            <a:r>
              <a:rPr lang="ru-RU" sz="2800" dirty="0" err="1" smtClean="0">
                <a:solidFill>
                  <a:schemeClr val="bg1"/>
                </a:solidFill>
              </a:rPr>
              <a:t>коми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BabyukOS\Desktop\о центре для АВЦ\Ярмарка добровольческих ваканс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74" y="4004755"/>
            <a:ext cx="2258052" cy="15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abyukOS\Desktop\о центре для АВЦ\добро 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398114" cy="159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abyukOS\Desktop\uLth92HPx0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86002"/>
            <a:ext cx="2495600" cy="165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65"/>
            <a:ext cx="9144000" cy="684386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Всероссийские события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23528" y="1556792"/>
            <a:ext cx="8496944" cy="417646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Гран при России </a:t>
            </a:r>
            <a:r>
              <a:rPr lang="en-US" sz="2800" dirty="0" smtClean="0"/>
              <a:t>FORMULA1 </a:t>
            </a:r>
            <a:endParaRPr lang="en-US" sz="2800" dirty="0"/>
          </a:p>
          <a:p>
            <a:pPr algn="just"/>
            <a:r>
              <a:rPr lang="ru-RU" sz="2800" dirty="0" smtClean="0"/>
              <a:t>Летняя </a:t>
            </a:r>
            <a:r>
              <a:rPr lang="ru-RU" sz="2800" dirty="0" err="1" smtClean="0"/>
              <a:t>форумная</a:t>
            </a:r>
            <a:r>
              <a:rPr lang="ru-RU" sz="2800" dirty="0" smtClean="0"/>
              <a:t> компания   </a:t>
            </a:r>
          </a:p>
          <a:p>
            <a:pPr algn="just"/>
            <a:r>
              <a:rPr lang="ru-RU" sz="2800" dirty="0" smtClean="0"/>
              <a:t>Чемпионат Европы по биатлону</a:t>
            </a:r>
            <a:endParaRPr lang="ru-RU" sz="2800" dirty="0"/>
          </a:p>
          <a:p>
            <a:pPr algn="just"/>
            <a:r>
              <a:rPr lang="ru-RU" sz="2800" dirty="0" smtClean="0"/>
              <a:t>Всемирный фестиваль Молодежи и студентов</a:t>
            </a:r>
            <a:endParaRPr lang="en-US" sz="2800" dirty="0" smtClean="0"/>
          </a:p>
          <a:p>
            <a:pPr marL="109728" indent="0" algn="just">
              <a:buNone/>
            </a:pPr>
            <a:r>
              <a:rPr lang="ru-RU" sz="2800" dirty="0" smtClean="0"/>
              <a:t>  </a:t>
            </a:r>
          </a:p>
        </p:txBody>
      </p:sp>
      <p:pic>
        <p:nvPicPr>
          <p:cNvPr id="5123" name="Picture 3" descr="C:\Users\BabyukOS\Desktop\9QFt5PC2iQM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100000" l="4412" r="99706">
                        <a14:foregroundMark x1="76176" y1="77833" x2="25882" y2="93000"/>
                        <a14:foregroundMark x1="18824" y1="66667" x2="9706" y2="95333"/>
                        <a14:foregroundMark x1="90588" y1="72667" x2="80882" y2="97000"/>
                        <a14:foregroundMark x1="72353" y1="92333" x2="52059" y2="98833"/>
                        <a14:foregroundMark x1="99706" y1="89667" x2="99706" y2="8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4" y="3199063"/>
            <a:ext cx="1904340" cy="336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390144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1705</TotalTime>
  <Words>692</Words>
  <Application>Microsoft Office PowerPoint</Application>
  <PresentationFormat>Экран (4:3)</PresentationFormat>
  <Paragraphs>71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Презентация PowerPoint</vt:lpstr>
      <vt:lpstr> Добровольческое движение  «От сердца к сердцу» </vt:lpstr>
      <vt:lpstr>Добровольческий клуб  «Свет добра»</vt:lpstr>
      <vt:lpstr>Добровольческое объединение  «Оберег»</vt:lpstr>
      <vt:lpstr>Региональный штаб общероссийского движения «Волонтеры медики»   </vt:lpstr>
      <vt:lpstr>Презентация PowerPoint</vt:lpstr>
      <vt:lpstr>Образовательные проекты</vt:lpstr>
      <vt:lpstr>Продвижение социальных инициатив молодежи Республики коми</vt:lpstr>
      <vt:lpstr>Всероссийские события</vt:lpstr>
      <vt:lpstr>Ассоциация волонтерских центров. </vt:lpstr>
      <vt:lpstr>Предложение Центра волонтерства и добровольчества:</vt:lpstr>
      <vt:lpstr>Нас можно найти: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mariya</dc:creator>
  <cp:lastModifiedBy>Шушлянникова Светлана Валентиновна</cp:lastModifiedBy>
  <cp:revision>160</cp:revision>
  <dcterms:created xsi:type="dcterms:W3CDTF">2013-06-02T08:40:57Z</dcterms:created>
  <dcterms:modified xsi:type="dcterms:W3CDTF">2017-12-12T08:41:30Z</dcterms:modified>
</cp:coreProperties>
</file>