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7" r:id="rId4"/>
    <p:sldId id="269" r:id="rId5"/>
    <p:sldId id="257" r:id="rId6"/>
    <p:sldId id="260" r:id="rId7"/>
    <p:sldId id="266" r:id="rId8"/>
    <p:sldId id="268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A2"/>
    <a:srgbClr val="F8FCFE"/>
    <a:srgbClr val="FEFFFF"/>
    <a:srgbClr val="008ED7"/>
    <a:srgbClr val="2E75B6"/>
    <a:srgbClr val="818383"/>
    <a:srgbClr val="A4A6A6"/>
    <a:srgbClr val="919293"/>
    <a:srgbClr val="F1F2F3"/>
    <a:srgbClr val="E8F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23" d="100"/>
          <a:sy n="123" d="100"/>
        </p:scale>
        <p:origin x="1308" y="21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48BE-5840-4F74-9388-72197F21FFC4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0D26-6ACA-41B9-B92C-4E8D7B36A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071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48BE-5840-4F74-9388-72197F21FFC4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0D26-6ACA-41B9-B92C-4E8D7B36A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857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48BE-5840-4F74-9388-72197F21FFC4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0D26-6ACA-41B9-B92C-4E8D7B36A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832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2DE4-51DD-4698-B427-7B14A87F01C7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63A6-504B-41EC-98A0-E500D7E94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777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2DE4-51DD-4698-B427-7B14A87F01C7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63A6-504B-41EC-98A0-E500D7E94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344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2DE4-51DD-4698-B427-7B14A87F01C7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63A6-504B-41EC-98A0-E500D7E94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84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2DE4-51DD-4698-B427-7B14A87F01C7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63A6-504B-41EC-98A0-E500D7E94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776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2DE4-51DD-4698-B427-7B14A87F01C7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63A6-504B-41EC-98A0-E500D7E94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554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2DE4-51DD-4698-B427-7B14A87F01C7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63A6-504B-41EC-98A0-E500D7E94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505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2DE4-51DD-4698-B427-7B14A87F01C7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63A6-504B-41EC-98A0-E500D7E94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906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2DE4-51DD-4698-B427-7B14A87F01C7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63A6-504B-41EC-98A0-E500D7E94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73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48BE-5840-4F74-9388-72197F21FFC4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0D26-6ACA-41B9-B92C-4E8D7B36A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582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2DE4-51DD-4698-B427-7B14A87F01C7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63A6-504B-41EC-98A0-E500D7E94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721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2DE4-51DD-4698-B427-7B14A87F01C7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63A6-504B-41EC-98A0-E500D7E94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218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2DE4-51DD-4698-B427-7B14A87F01C7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63A6-504B-41EC-98A0-E500D7E94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675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48BE-5840-4F74-9388-72197F21FF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0D26-6ACA-41B9-B92C-4E8D7B36A5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2582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48BE-5840-4F74-9388-72197F21FF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0D26-6ACA-41B9-B92C-4E8D7B36A5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332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48BE-5840-4F74-9388-72197F21FF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0D26-6ACA-41B9-B92C-4E8D7B36A5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36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48BE-5840-4F74-9388-72197F21FF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0D26-6ACA-41B9-B92C-4E8D7B36A5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2905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48BE-5840-4F74-9388-72197F21FF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0D26-6ACA-41B9-B92C-4E8D7B36A5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1779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48BE-5840-4F74-9388-72197F21FF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0D26-6ACA-41B9-B92C-4E8D7B36A5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4229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48BE-5840-4F74-9388-72197F21FF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0D26-6ACA-41B9-B92C-4E8D7B36A5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35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48BE-5840-4F74-9388-72197F21FFC4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0D26-6ACA-41B9-B92C-4E8D7B36A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8897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48BE-5840-4F74-9388-72197F21FF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0D26-6ACA-41B9-B92C-4E8D7B36A5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2219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48BE-5840-4F74-9388-72197F21FF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0D26-6ACA-41B9-B92C-4E8D7B36A5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080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48BE-5840-4F74-9388-72197F21FF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0D26-6ACA-41B9-B92C-4E8D7B36A5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4210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48BE-5840-4F74-9388-72197F21FF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0D26-6ACA-41B9-B92C-4E8D7B36A5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62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48BE-5840-4F74-9388-72197F21FFC4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0D26-6ACA-41B9-B92C-4E8D7B36A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57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48BE-5840-4F74-9388-72197F21FFC4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0D26-6ACA-41B9-B92C-4E8D7B36A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747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48BE-5840-4F74-9388-72197F21FFC4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0D26-6ACA-41B9-B92C-4E8D7B36A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4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48BE-5840-4F74-9388-72197F21FFC4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0D26-6ACA-41B9-B92C-4E8D7B36A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98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48BE-5840-4F74-9388-72197F21FFC4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0D26-6ACA-41B9-B92C-4E8D7B36A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651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48BE-5840-4F74-9388-72197F21FFC4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0D26-6ACA-41B9-B92C-4E8D7B36A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199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48BE-5840-4F74-9388-72197F21FFC4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70D26-6ACA-41B9-B92C-4E8D7B36A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91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92DE4-51DD-4698-B427-7B14A87F01C7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163A6-504B-41EC-98A0-E500D7E94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24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48BE-5840-4F74-9388-72197F21FF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70D26-6ACA-41B9-B92C-4E8D7B36A5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92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jp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microsoft.com/office/2007/relationships/hdphoto" Target="../media/hdphoto3.wdp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522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6627" y="96252"/>
            <a:ext cx="12012329" cy="6660683"/>
          </a:xfrm>
          <a:prstGeom prst="rect">
            <a:avLst/>
          </a:prstGeom>
          <a:noFill/>
          <a:ln w="203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87098" y="4850969"/>
            <a:ext cx="9500461" cy="1154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64595" y="5106692"/>
            <a:ext cx="9608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53A2"/>
                </a:solidFill>
              </a:rPr>
              <a:t>Начальник </a:t>
            </a:r>
            <a:r>
              <a:rPr lang="en-US" b="1" dirty="0" smtClean="0">
                <a:solidFill>
                  <a:srgbClr val="0053A2"/>
                </a:solidFill>
              </a:rPr>
              <a:t> </a:t>
            </a:r>
            <a:r>
              <a:rPr lang="ru-RU" b="1" dirty="0" smtClean="0">
                <a:solidFill>
                  <a:srgbClr val="0053A2"/>
                </a:solidFill>
              </a:rPr>
              <a:t>отдела </a:t>
            </a:r>
            <a:r>
              <a:rPr lang="en-US" b="1" dirty="0" smtClean="0">
                <a:solidFill>
                  <a:srgbClr val="0053A2"/>
                </a:solidFill>
              </a:rPr>
              <a:t> </a:t>
            </a:r>
            <a:r>
              <a:rPr lang="ru-RU" b="1" dirty="0" err="1" smtClean="0">
                <a:solidFill>
                  <a:srgbClr val="0053A2"/>
                </a:solidFill>
              </a:rPr>
              <a:t>довузовской</a:t>
            </a:r>
            <a:r>
              <a:rPr lang="ru-RU" b="1" dirty="0" smtClean="0">
                <a:solidFill>
                  <a:srgbClr val="0053A2"/>
                </a:solidFill>
              </a:rPr>
              <a:t> </a:t>
            </a:r>
            <a:r>
              <a:rPr lang="en-US" b="1" dirty="0" smtClean="0">
                <a:solidFill>
                  <a:srgbClr val="0053A2"/>
                </a:solidFill>
              </a:rPr>
              <a:t> </a:t>
            </a:r>
            <a:r>
              <a:rPr lang="ru-RU" b="1" dirty="0" smtClean="0">
                <a:solidFill>
                  <a:srgbClr val="0053A2"/>
                </a:solidFill>
              </a:rPr>
              <a:t>подготовки</a:t>
            </a:r>
            <a:r>
              <a:rPr lang="en-US" b="1" dirty="0" smtClean="0">
                <a:solidFill>
                  <a:srgbClr val="0053A2"/>
                </a:solidFill>
              </a:rPr>
              <a:t>  </a:t>
            </a:r>
            <a:r>
              <a:rPr lang="ru-RU" b="1" dirty="0" smtClean="0">
                <a:solidFill>
                  <a:srgbClr val="0053A2"/>
                </a:solidFill>
              </a:rPr>
              <a:t> УПО и ПТМ </a:t>
            </a:r>
          </a:p>
          <a:p>
            <a:pPr algn="ctr"/>
            <a:r>
              <a:rPr lang="ru-RU" b="1" dirty="0" err="1" smtClean="0">
                <a:solidFill>
                  <a:srgbClr val="0053A2"/>
                </a:solidFill>
              </a:rPr>
              <a:t>Луганцева</a:t>
            </a:r>
            <a:r>
              <a:rPr lang="ru-RU" b="1" dirty="0" smtClean="0">
                <a:solidFill>
                  <a:srgbClr val="0053A2"/>
                </a:solidFill>
              </a:rPr>
              <a:t> </a:t>
            </a:r>
            <a:r>
              <a:rPr lang="en-US" b="1" dirty="0" smtClean="0">
                <a:solidFill>
                  <a:srgbClr val="0053A2"/>
                </a:solidFill>
              </a:rPr>
              <a:t> </a:t>
            </a:r>
            <a:r>
              <a:rPr lang="ru-RU" b="1" dirty="0" smtClean="0">
                <a:solidFill>
                  <a:srgbClr val="0053A2"/>
                </a:solidFill>
              </a:rPr>
              <a:t>Марина</a:t>
            </a:r>
            <a:r>
              <a:rPr lang="en-US" b="1" dirty="0" smtClean="0">
                <a:solidFill>
                  <a:srgbClr val="0053A2"/>
                </a:solidFill>
              </a:rPr>
              <a:t> </a:t>
            </a:r>
            <a:r>
              <a:rPr lang="ru-RU" b="1" dirty="0" smtClean="0">
                <a:solidFill>
                  <a:srgbClr val="0053A2"/>
                </a:solidFill>
              </a:rPr>
              <a:t> Владимировна</a:t>
            </a:r>
            <a:endParaRPr lang="ru-RU" b="1" dirty="0">
              <a:solidFill>
                <a:srgbClr val="0053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16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90152"/>
            <a:ext cx="12192000" cy="7057622"/>
          </a:xfrm>
          <a:prstGeom prst="rect">
            <a:avLst/>
          </a:prstGeom>
          <a:noFill/>
          <a:ln w="203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2676" y="259530"/>
            <a:ext cx="11456398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Региональный комплекс для одаренных </a:t>
            </a:r>
          </a:p>
          <a:p>
            <a:pPr algn="ctr"/>
            <a: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детей и молодежи Ростовской области</a:t>
            </a:r>
          </a:p>
          <a:p>
            <a:pPr algn="ctr"/>
            <a:endParaRPr lang="ru-RU" sz="1200" b="1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  <a:p>
            <a:pPr algn="ctr"/>
            <a:endParaRPr lang="ru-RU" dirty="0">
              <a:solidFill>
                <a:prstClr val="black"/>
              </a:solidFill>
            </a:endParaRPr>
          </a:p>
          <a:p>
            <a:pPr algn="ctr"/>
            <a:r>
              <a:rPr lang="ru-RU" dirty="0" smtClean="0">
                <a:solidFill>
                  <a:srgbClr val="44546A"/>
                </a:solidFill>
              </a:rPr>
              <a:t>инновационная </a:t>
            </a:r>
            <a:r>
              <a:rPr lang="ru-RU" dirty="0">
                <a:solidFill>
                  <a:srgbClr val="44546A"/>
                </a:solidFill>
              </a:rPr>
              <a:t>площадка </a:t>
            </a:r>
            <a:r>
              <a:rPr lang="ru-RU" dirty="0" smtClean="0">
                <a:solidFill>
                  <a:srgbClr val="44546A"/>
                </a:solidFill>
              </a:rPr>
              <a:t>региона</a:t>
            </a:r>
            <a:r>
              <a:rPr lang="ru-RU" dirty="0">
                <a:solidFill>
                  <a:srgbClr val="44546A"/>
                </a:solidFill>
              </a:rPr>
              <a:t>, в рамках которой реализуются образовательные проекты, нацеленные на формирование у обучающихся мотивации к познавательной и творческой деятельности</a:t>
            </a:r>
            <a:endParaRPr lang="ru-RU" sz="3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546A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2676" y="1680119"/>
            <a:ext cx="11456398" cy="6722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627" y="96252"/>
            <a:ext cx="12012329" cy="6660683"/>
          </a:xfrm>
          <a:prstGeom prst="rect">
            <a:avLst/>
          </a:prstGeom>
          <a:noFill/>
          <a:ln w="203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6" name="Picture 2" descr="C:\Users\AGAGONOV\Desktop\logodstu_cust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76" y="232011"/>
            <a:ext cx="808522" cy="83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017" b="41102" l="62510" r="74027">
                        <a14:foregroundMark x1="63860" y1="35311" x2="63860" y2="35311"/>
                        <a14:foregroundMark x1="64178" y1="35311" x2="64178" y2="35311"/>
                        <a14:foregroundMark x1="64893" y1="35028" x2="73392" y2="35169"/>
                        <a14:foregroundMark x1="64178" y1="37712" x2="72280" y2="37571"/>
                        <a14:foregroundMark x1="65528" y1="39831" x2="71088" y2="39972"/>
                        <a14:foregroundMark x1="72121" y1="37147" x2="71962" y2="36299"/>
                        <a14:foregroundMark x1="71724" y1="38136" x2="71724" y2="38136"/>
                        <a14:foregroundMark x1="72280" y1="38136" x2="72280" y2="381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815" t="10388" r="25282" b="57674"/>
          <a:stretch/>
        </p:blipFill>
        <p:spPr>
          <a:xfrm>
            <a:off x="11094466" y="203034"/>
            <a:ext cx="662175" cy="9216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52" b="43079" l="25179" r="40826">
                        <a14:foregroundMark x1="27800" y1="34746" x2="37569" y2="34746"/>
                        <a14:foregroundMark x1="25417" y1="37712" x2="40032" y2="37429"/>
                        <a14:foregroundMark x1="28435" y1="40113" x2="36934" y2="39689"/>
                        <a14:foregroundMark x1="28832" y1="42232" x2="36616" y2="41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06" t="8390" r="58718" b="56104"/>
          <a:stretch/>
        </p:blipFill>
        <p:spPr>
          <a:xfrm>
            <a:off x="10153055" y="174638"/>
            <a:ext cx="739279" cy="912547"/>
          </a:xfrm>
          <a:prstGeom prst="rect">
            <a:avLst/>
          </a:prstGeom>
        </p:spPr>
      </p:pic>
      <p:pic>
        <p:nvPicPr>
          <p:cNvPr id="14" name="Picture 2" descr="C:\Users\Mega\Desktop\пономарева-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567" y="2567003"/>
            <a:ext cx="9675767" cy="393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7727" y="4624719"/>
            <a:ext cx="2717075" cy="508692"/>
          </a:xfrm>
          <a:prstGeom prst="rect">
            <a:avLst/>
          </a:prstGeom>
          <a:solidFill>
            <a:srgbClr val="FE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97927" y="5646200"/>
            <a:ext cx="3259358" cy="653143"/>
          </a:xfrm>
          <a:prstGeom prst="rect">
            <a:avLst/>
          </a:prstGeom>
          <a:solidFill>
            <a:srgbClr val="F8F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63042" y="5658609"/>
            <a:ext cx="43828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7B7E7D"/>
                </a:solidFill>
                <a:latin typeface="MullerBold"/>
              </a:rPr>
              <a:t>РАСШИРЕНИЕ РЕГИОНАЛЬНОГО</a:t>
            </a:r>
          </a:p>
          <a:p>
            <a:pPr algn="ctr"/>
            <a:r>
              <a:rPr lang="ru-RU" sz="1400" b="1" dirty="0">
                <a:solidFill>
                  <a:srgbClr val="7B7E7D"/>
                </a:solidFill>
                <a:latin typeface="MullerBold"/>
              </a:rPr>
              <a:t>ПРОСТРАНСТВА ДОПОЛНИТЕЛЬНОГО</a:t>
            </a:r>
          </a:p>
          <a:p>
            <a:pPr algn="ctr"/>
            <a:r>
              <a:rPr lang="ru-RU" sz="1400" b="1" dirty="0">
                <a:solidFill>
                  <a:srgbClr val="7B7E7D"/>
                </a:solidFill>
                <a:latin typeface="MullerBold"/>
              </a:rPr>
              <a:t>ОБРАЗОВАНИЯ ДЕТЕЙ И МОЛОДЕЖИ</a:t>
            </a:r>
            <a:endParaRPr lang="ru-RU" sz="1400" b="1" dirty="0">
              <a:solidFill>
                <a:srgbClr val="8183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7925" y="4301553"/>
            <a:ext cx="3476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algn="ctr"/>
            <a:r>
              <a:rPr lang="ru-RU" sz="1400" b="1" dirty="0">
                <a:solidFill>
                  <a:srgbClr val="7B7E7D"/>
                </a:solidFill>
                <a:latin typeface="MullerBold"/>
              </a:rPr>
              <a:t>УСИЛЕНИЕ ТЕОРЕТИЧЕСКОЙ</a:t>
            </a:r>
          </a:p>
          <a:p>
            <a:pPr algn="ctr"/>
            <a:r>
              <a:rPr lang="ru-RU" sz="1400" b="1" dirty="0">
                <a:solidFill>
                  <a:srgbClr val="7B7E7D"/>
                </a:solidFill>
                <a:latin typeface="MullerBold"/>
              </a:rPr>
              <a:t>И МАТЕРИАЛЬНО-ТЕХНИЧЕСКОЙ</a:t>
            </a:r>
          </a:p>
          <a:p>
            <a:pPr algn="ctr"/>
            <a:r>
              <a:rPr lang="ru-RU" sz="1400" b="1" dirty="0">
                <a:solidFill>
                  <a:srgbClr val="7B7E7D"/>
                </a:solidFill>
                <a:latin typeface="MullerBold"/>
              </a:rPr>
              <a:t>БАЗЫ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/>
          <a:srcRect l="20454" t="154"/>
          <a:stretch/>
        </p:blipFill>
        <p:spPr>
          <a:xfrm>
            <a:off x="209714" y="2842543"/>
            <a:ext cx="1064904" cy="3190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726" y="4506749"/>
            <a:ext cx="744632" cy="7446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3623" y="5458567"/>
            <a:ext cx="609653" cy="17070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765" y="4049158"/>
            <a:ext cx="1446468" cy="4524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726" y="3356034"/>
            <a:ext cx="585267" cy="585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1065" y="5982324"/>
            <a:ext cx="646232" cy="31701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42969" y="2809158"/>
            <a:ext cx="1110247" cy="30952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09184" y="3201009"/>
            <a:ext cx="741448" cy="65182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800133" y="3784380"/>
            <a:ext cx="963251" cy="35969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970965" y="4146626"/>
            <a:ext cx="890093" cy="39017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902024" y="4591008"/>
            <a:ext cx="883997" cy="3718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171087" y="5744453"/>
            <a:ext cx="573074" cy="56697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019130" y="5058389"/>
            <a:ext cx="506012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3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98" y="1430324"/>
            <a:ext cx="2307575" cy="1590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344" y="4663536"/>
            <a:ext cx="2241869" cy="1492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2" t="71151" r="71503" b="7394"/>
          <a:stretch/>
        </p:blipFill>
        <p:spPr>
          <a:xfrm>
            <a:off x="352498" y="4663536"/>
            <a:ext cx="2389687" cy="1492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186" y="-87897"/>
            <a:ext cx="7022814" cy="70289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6627" y="96252"/>
            <a:ext cx="12012329" cy="6660683"/>
          </a:xfrm>
          <a:prstGeom prst="rect">
            <a:avLst/>
          </a:prstGeom>
          <a:noFill/>
          <a:ln w="203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E75B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627" y="192435"/>
            <a:ext cx="76385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Региональный комплекс для одаренных </a:t>
            </a:r>
          </a:p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детей и молодежи Ростовской области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8036" y="1431616"/>
            <a:ext cx="2345458" cy="1567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9341" y="3066039"/>
            <a:ext cx="2394263" cy="1597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179724" y="3308465"/>
            <a:ext cx="507076" cy="207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088281" y="3241964"/>
            <a:ext cx="706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53A2"/>
                </a:solidFill>
              </a:rPr>
              <a:t>2605</a:t>
            </a:r>
            <a:endParaRPr lang="ru-RU" sz="1600" dirty="0">
              <a:solidFill>
                <a:srgbClr val="0053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9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40000" sy="4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-87905"/>
            <a:ext cx="12192000" cy="7545145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580" y="1148278"/>
            <a:ext cx="3769486" cy="2155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52" y="1158482"/>
            <a:ext cx="3860502" cy="2138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113" y="1154438"/>
            <a:ext cx="3809508" cy="2142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r="6105"/>
          <a:stretch/>
        </p:blipFill>
        <p:spPr>
          <a:xfrm>
            <a:off x="8120146" y="4156416"/>
            <a:ext cx="3849667" cy="21702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1"/>
          <a:stretch/>
        </p:blipFill>
        <p:spPr>
          <a:xfrm>
            <a:off x="4397685" y="4156416"/>
            <a:ext cx="3593319" cy="2201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74"/>
          <a:stretch/>
        </p:blipFill>
        <p:spPr>
          <a:xfrm>
            <a:off x="111516" y="4114195"/>
            <a:ext cx="4118774" cy="22610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989409" y="183739"/>
            <a:ext cx="7846924" cy="65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0053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НОВАЯ ОБРАЗОВАТЕЛЬНАЯ СРЕДА</a:t>
            </a:r>
            <a:endParaRPr lang="ru-RU" sz="30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0053A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0" y="-39445"/>
            <a:ext cx="0" cy="6897445"/>
          </a:xfrm>
          <a:prstGeom prst="line">
            <a:avLst/>
          </a:prstGeom>
          <a:ln w="136525">
            <a:solidFill>
              <a:srgbClr val="0053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2192000" y="-39445"/>
            <a:ext cx="0" cy="6897445"/>
          </a:xfrm>
          <a:prstGeom prst="line">
            <a:avLst/>
          </a:prstGeom>
          <a:ln w="136525">
            <a:solidFill>
              <a:srgbClr val="0053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63421" y="838200"/>
            <a:ext cx="108494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0" y="-90152"/>
            <a:ext cx="12192000" cy="7057622"/>
          </a:xfrm>
          <a:prstGeom prst="rect">
            <a:avLst/>
          </a:prstGeom>
          <a:noFill/>
          <a:ln w="203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6627" y="96252"/>
            <a:ext cx="12012329" cy="6660683"/>
          </a:xfrm>
          <a:prstGeom prst="rect">
            <a:avLst/>
          </a:prstGeom>
          <a:noFill/>
          <a:ln w="203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94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90152"/>
            <a:ext cx="12192000" cy="7057622"/>
          </a:xfrm>
          <a:prstGeom prst="rect">
            <a:avLst/>
          </a:prstGeom>
          <a:noFill/>
          <a:ln w="203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6627" y="96252"/>
            <a:ext cx="12012329" cy="6660683"/>
          </a:xfrm>
          <a:prstGeom prst="rect">
            <a:avLst/>
          </a:prstGeom>
          <a:noFill/>
          <a:ln w="203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654876" y="185543"/>
            <a:ext cx="63571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ЭФФЕКТЫ ПРОЕКТА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4306" y="798054"/>
            <a:ext cx="11357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ИННОВАЦИОННАЯ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ОБРАЗОВАТЕЛЬНАЯ  СРЕДА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ПРОСТРАНСТВО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ЭФФЕКТИВНОГО  ВЗАИМОДЕЙСТВИЯ  УЧАСТНИКОВ  ОБРАЗОВАТЕЛЬНЫХ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436523" y="1591912"/>
            <a:ext cx="6043353" cy="87134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БОЛЕЕ 200 ПРОЕКТОВ ДЛЯ ТАЛАНТЛИВЫХ ДЕТЕЙ И МОЛОДЕЖИ, РОДИТЕЛЬСКОГО И ПЕДАГОГИЧЕСКОГО СООБЩЕСТВА РЕГИОНА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436523" y="2577784"/>
            <a:ext cx="6043353" cy="83043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55 ПРОГРАММ ДОПОЛНИТЕЛЬНОГО ОБРАЗОВАНИЯ, В ТОМ ЧИСЛЕ ДЛЯ ОБУЧАЮЩИХСЯ С ОВЗ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436523" y="3522749"/>
            <a:ext cx="6043353" cy="88299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БОЛЕЕ 2500 ОБУЧАЮЩИХСЯ, ОСВОИВШИХ ПРОГРАММЫ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436523" y="4520277"/>
            <a:ext cx="6043353" cy="84817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ПРОФИЛЬНЫЕ КЛАССЫ: 34 ОПОРНЫЕ ПЛОЩАДКИ, </a:t>
            </a:r>
          </a:p>
          <a:p>
            <a:pPr algn="ctr"/>
            <a:r>
              <a:rPr lang="ru-RU" dirty="0" smtClean="0"/>
              <a:t>15 НАПРАВЛЕНИЙ ПОДГОТОВКИ, </a:t>
            </a:r>
          </a:p>
          <a:p>
            <a:pPr algn="ctr"/>
            <a:r>
              <a:rPr lang="ru-RU" dirty="0" smtClean="0"/>
              <a:t>БОЛЕЕ 1000 ОБУЧАЮЩИХСЯ.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436523" y="5479574"/>
            <a:ext cx="6043353" cy="84817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ЦЕНТР ОДАРЕННЫХ ДЕТЕЙ И МОЛОДЕЖИ «МАКСИУМ»: 60 ОБУЧАЮЩИХСЯ (ПОБЕДИТЕЛИ И ПРИЗЕРЫ ОЛИМПИАД РАЗЛИЧНОГО УРОВНЯ), 4 НАПРАВЛЕНИЯ ПОДГОТОВКИ.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39" y="1305882"/>
            <a:ext cx="5584829" cy="531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2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334" y="1320887"/>
            <a:ext cx="3470779" cy="201598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155" y="960161"/>
            <a:ext cx="3619058" cy="21593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6" y="874565"/>
            <a:ext cx="4007114" cy="23305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-90152"/>
            <a:ext cx="12192000" cy="7057622"/>
          </a:xfrm>
          <a:prstGeom prst="rect">
            <a:avLst/>
          </a:prstGeom>
          <a:noFill/>
          <a:ln w="203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6627" y="96252"/>
            <a:ext cx="12012329" cy="6660683"/>
          </a:xfrm>
          <a:prstGeom prst="rect">
            <a:avLst/>
          </a:prstGeom>
          <a:noFill/>
          <a:ln w="203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654876" y="185543"/>
            <a:ext cx="63571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ЭФФЕКТЫ ПРОЕКТА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/>
          <a:srcRect l="1777" t="2885" r="2066" b="4067"/>
          <a:stretch/>
        </p:blipFill>
        <p:spPr>
          <a:xfrm>
            <a:off x="266007" y="4364182"/>
            <a:ext cx="3948545" cy="21862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/>
          <a:srcRect l="2548" t="1851" r="8422" b="3787"/>
          <a:stretch/>
        </p:blipFill>
        <p:spPr>
          <a:xfrm>
            <a:off x="8005155" y="4362513"/>
            <a:ext cx="3848793" cy="218791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83434" y="907623"/>
            <a:ext cx="2566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Олимпиада «Я 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БАКАЛАВР»  для обучающихся 8-11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классов</a:t>
            </a:r>
          </a:p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(организатор ДГТУ, </a:t>
            </a:r>
            <a:r>
              <a:rPr lang="ru-RU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соорганизаторы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10 опорных университетов)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2686" y="2239167"/>
            <a:ext cx="31736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более 1700 </a:t>
            </a:r>
            <a:r>
              <a:rPr lang="ru-RU" sz="1600" b="1" dirty="0" smtClean="0"/>
              <a:t>участников</a:t>
            </a:r>
            <a:endParaRPr lang="ru-RU" sz="1600" b="1" dirty="0"/>
          </a:p>
          <a:p>
            <a:pPr algn="ctr"/>
            <a:r>
              <a:rPr lang="ru-RU" sz="1600" b="1" dirty="0" smtClean="0"/>
              <a:t>67 </a:t>
            </a:r>
            <a:r>
              <a:rPr lang="ru-RU" sz="1600" b="1" dirty="0"/>
              <a:t>победителей и призеров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9811" y="1003642"/>
            <a:ext cx="1291118" cy="130592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7004" y="874565"/>
            <a:ext cx="2721021" cy="687786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4582490" y="816142"/>
            <a:ext cx="273624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</a:rPr>
              <a:t>Фестиваль науки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</a:rPr>
              <a:t> «Включай </a:t>
            </a:r>
            <a:r>
              <a:rPr kumimoji="0" lang="ru-RU" sz="1200" b="1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</a:rPr>
              <a:t>ЭКОлогику</a:t>
            </a:r>
            <a:r>
              <a:rPr kumimoji="0" lang="ru-RU" sz="12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</a:rPr>
              <a:t>» 7-8 октября 2017 года - более 30000 участников</a:t>
            </a:r>
          </a:p>
        </p:txBody>
      </p:sp>
      <p:pic>
        <p:nvPicPr>
          <p:cNvPr id="2048" name="Рисунок 20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77121" y="3539844"/>
            <a:ext cx="658425" cy="554784"/>
          </a:xfrm>
          <a:prstGeom prst="rect">
            <a:avLst/>
          </a:prstGeom>
        </p:spPr>
      </p:pic>
      <p:pic>
        <p:nvPicPr>
          <p:cNvPr id="2049" name="Рисунок 20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82490" y="4085724"/>
            <a:ext cx="3422665" cy="2317833"/>
          </a:xfrm>
          <a:prstGeom prst="rect">
            <a:avLst/>
          </a:prstGeom>
        </p:spPr>
      </p:pic>
      <p:pic>
        <p:nvPicPr>
          <p:cNvPr id="2053" name="Рисунок 205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06508" y="3388217"/>
            <a:ext cx="3572566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9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3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86627" y="96252"/>
            <a:ext cx="12012329" cy="6660683"/>
          </a:xfrm>
          <a:prstGeom prst="rect">
            <a:avLst/>
          </a:prstGeom>
          <a:noFill/>
          <a:ln w="203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02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194</Words>
  <Application>Microsoft Office PowerPoint</Application>
  <PresentationFormat>Произвольный</PresentationFormat>
  <Paragraphs>36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Тема Office</vt:lpstr>
      <vt:lpstr>Office Theme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Джемелла Анна Вадимовна</dc:creator>
  <cp:lastModifiedBy>User</cp:lastModifiedBy>
  <cp:revision>96</cp:revision>
  <dcterms:created xsi:type="dcterms:W3CDTF">2017-10-27T05:50:00Z</dcterms:created>
  <dcterms:modified xsi:type="dcterms:W3CDTF">2017-12-12T15:06:36Z</dcterms:modified>
</cp:coreProperties>
</file>