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5" r:id="rId3"/>
    <p:sldId id="260" r:id="rId4"/>
    <p:sldId id="261" r:id="rId5"/>
    <p:sldId id="262" r:id="rId6"/>
    <p:sldId id="263" r:id="rId7"/>
    <p:sldId id="264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957A"/>
    <a:srgbClr val="22930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57F0D-00D0-443F-9290-ADD226870368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1DC50-8E62-41FC-8DA6-E5794A7D62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5640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7224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6883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3060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8270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0042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>
                <a:solidFill>
                  <a:prstClr val="black"/>
                </a:solidFill>
              </a:rPr>
              <a:t>© Copyright Showeet.com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5640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E52-CC70-4BC0-8B2B-1877F6043B1C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F101-7D75-4957-AC61-A8DDBFF30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E52-CC70-4BC0-8B2B-1877F6043B1C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F101-7D75-4957-AC61-A8DDBFF30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E52-CC70-4BC0-8B2B-1877F6043B1C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F101-7D75-4957-AC61-A8DDBFF30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 userDrawn="1"/>
        </p:nvGrpSpPr>
        <p:grpSpPr>
          <a:xfrm>
            <a:off x="246125" y="6237312"/>
            <a:ext cx="329431" cy="439240"/>
            <a:chOff x="186858" y="6096003"/>
            <a:chExt cx="580550" cy="580549"/>
          </a:xfrm>
          <a:solidFill>
            <a:schemeClr val="bg1">
              <a:lumMod val="95000"/>
            </a:schemeClr>
          </a:solidFill>
        </p:grpSpPr>
        <p:sp>
          <p:nvSpPr>
            <p:cNvPr id="14" name="Rectangle 13"/>
            <p:cNvSpPr/>
            <p:nvPr userDrawn="1"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GeosansLight" panose="02000603020000020003"/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915817" y="620688"/>
            <a:ext cx="5770984" cy="288032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small" baseline="0">
                <a:solidFill>
                  <a:srgbClr val="2F3A4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2915817" y="3076"/>
            <a:ext cx="5770984" cy="617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2F3A46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8500" b="19391"/>
          <a:stretch/>
        </p:blipFill>
        <p:spPr>
          <a:xfrm>
            <a:off x="8322384" y="5774480"/>
            <a:ext cx="821616" cy="10835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7597" y="100098"/>
            <a:ext cx="1220830" cy="451143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7514" y="6237313"/>
            <a:ext cx="432048" cy="390437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rgbClr val="2F3A46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21968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E52-CC70-4BC0-8B2B-1877F6043B1C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F101-7D75-4957-AC61-A8DDBFF30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E52-CC70-4BC0-8B2B-1877F6043B1C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F101-7D75-4957-AC61-A8DDBFF30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E52-CC70-4BC0-8B2B-1877F6043B1C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F101-7D75-4957-AC61-A8DDBFF30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E52-CC70-4BC0-8B2B-1877F6043B1C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F101-7D75-4957-AC61-A8DDBFF30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E52-CC70-4BC0-8B2B-1877F6043B1C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F101-7D75-4957-AC61-A8DDBFF30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E52-CC70-4BC0-8B2B-1877F6043B1C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F101-7D75-4957-AC61-A8DDBFF30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E52-CC70-4BC0-8B2B-1877F6043B1C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F101-7D75-4957-AC61-A8DDBFF30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E52-CC70-4BC0-8B2B-1877F6043B1C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4F101-7D75-4957-AC61-A8DDBFF30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8DE52-CC70-4BC0-8B2B-1877F6043B1C}" type="datetimeFigureOut">
              <a:rPr lang="ru-RU" smtClean="0"/>
              <a:pPr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4F101-7D75-4957-AC61-A8DDBFF30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4.jpe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4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4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1.jpeg"/><Relationship Id="rId3" Type="http://schemas.openxmlformats.org/officeDocument/2006/relationships/image" Target="../media/image32.jpe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5" Type="http://schemas.openxmlformats.org/officeDocument/2006/relationships/image" Target="../media/image43.jpeg"/><Relationship Id="rId10" Type="http://schemas.openxmlformats.org/officeDocument/2006/relationships/image" Target="../media/image38.jpeg"/><Relationship Id="rId4" Type="http://schemas.openxmlformats.org/officeDocument/2006/relationships/image" Target="../media/image4.jpeg"/><Relationship Id="rId9" Type="http://schemas.openxmlformats.org/officeDocument/2006/relationships/image" Target="../media/image37.jpeg"/><Relationship Id="rId14" Type="http://schemas.openxmlformats.org/officeDocument/2006/relationships/image" Target="../media/image4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C:\Users\u00226\Desktop\НАРОДНЫЙ ИНСТИТУТ\для листовок Управдом\эмблема ВОУ.png"/>
          <p:cNvPicPr>
            <a:picLocks noChangeAspect="1" noChangeArrowheads="1"/>
          </p:cNvPicPr>
          <p:nvPr/>
        </p:nvPicPr>
        <p:blipFill>
          <a:blip r:embed="rId3" cstate="print"/>
          <a:srcRect l="26060" t="26060" r="28580" b="28580"/>
          <a:stretch>
            <a:fillRect/>
          </a:stretch>
        </p:blipFill>
        <p:spPr bwMode="auto">
          <a:xfrm>
            <a:off x="3275856" y="116632"/>
            <a:ext cx="2160240" cy="2160240"/>
          </a:xfrm>
          <a:prstGeom prst="rect">
            <a:avLst/>
          </a:prstGeom>
          <a:noFill/>
        </p:spPr>
      </p:pic>
      <p:sp>
        <p:nvSpPr>
          <p:cNvPr id="67" name="Прямоугольник 66"/>
          <p:cNvSpPr/>
          <p:nvPr/>
        </p:nvSpPr>
        <p:spPr>
          <a:xfrm>
            <a:off x="2123728" y="2276872"/>
            <a:ext cx="4572000" cy="1846659"/>
          </a:xfrm>
          <a:prstGeom prst="rect">
            <a:avLst/>
          </a:prstGeom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ПРЕДСТАВЛЯЕТ ПРОЕКТ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Народный </a:t>
            </a:r>
            <a:r>
              <a:rPr lang="ru-RU" sz="4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институт</a:t>
            </a: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КАК ПРОСВЕТИТЕЛЬСКИЙ ЦЕНТР РЕГИОНА</a:t>
            </a:r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6" name="Picture 8" descr="C:\Users\Сергей\Desktop\20 апреля\НИ объемная эмблема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03" t="29911" r="29653" b="32134"/>
          <a:stretch/>
        </p:blipFill>
        <p:spPr bwMode="auto">
          <a:xfrm>
            <a:off x="2987824" y="4365104"/>
            <a:ext cx="2524020" cy="239937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Прямоугольник 67"/>
          <p:cNvSpPr/>
          <p:nvPr/>
        </p:nvSpPr>
        <p:spPr>
          <a:xfrm>
            <a:off x="0" y="0"/>
            <a:ext cx="1475656" cy="512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ru-RU" cap="small" dirty="0"/>
          </a:p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ru-RU" cap="small" dirty="0" smtClean="0">
              <a:solidFill>
                <a:schemeClr val="tx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79512" y="6165304"/>
            <a:ext cx="1475656" cy="512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ru-RU" cap="small" dirty="0"/>
          </a:p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ru-RU" cap="small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694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2915817" y="620688"/>
            <a:ext cx="577098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0" i="0" u="none" strike="noStrike" kern="1200" cap="small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Forces Driving Industry Competition</a:t>
            </a:r>
            <a:endParaRPr kumimoji="0" lang="en-US" sz="1600" b="0" i="0" u="none" strike="noStrike" kern="1200" cap="small" spc="0" normalizeH="0" baseline="0" noProof="0" dirty="0">
              <a:ln>
                <a:noFill/>
              </a:ln>
              <a:solidFill>
                <a:srgbClr val="2F3A4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0" y="3076"/>
            <a:ext cx="9144000" cy="9056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Народный институт</a:t>
            </a: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КАК ПРОСВЕТИТЕЛЬСКИЙ ЦЕНТР РЕГИОНА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2F3A4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79512" y="6381328"/>
            <a:ext cx="2358262" cy="318430"/>
          </a:xfrm>
        </p:spPr>
        <p:txBody>
          <a:bodyPr/>
          <a:lstStyle/>
          <a:p>
            <a:pPr algn="l"/>
            <a:r>
              <a:rPr lang="en-US" sz="1200" dirty="0" smtClean="0">
                <a:solidFill>
                  <a:srgbClr val="FF0000"/>
                </a:solidFill>
              </a:rPr>
              <a:t>www</a:t>
            </a:r>
            <a:r>
              <a:rPr lang="ru-RU" sz="1200" dirty="0" smtClean="0">
                <a:solidFill>
                  <a:srgbClr val="FF0000"/>
                </a:solidFill>
              </a:rPr>
              <a:t>.народный-институт.рф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7" name="Rectangle 29"/>
          <p:cNvSpPr/>
          <p:nvPr/>
        </p:nvSpPr>
        <p:spPr>
          <a:xfrm>
            <a:off x="1763688" y="1628800"/>
            <a:ext cx="72008" cy="2146552"/>
          </a:xfrm>
          <a:prstGeom prst="rect">
            <a:avLst/>
          </a:prstGeom>
          <a:solidFill>
            <a:srgbClr val="16A0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8" name="Rectangle 30"/>
          <p:cNvSpPr/>
          <p:nvPr/>
        </p:nvSpPr>
        <p:spPr>
          <a:xfrm>
            <a:off x="0" y="1772816"/>
            <a:ext cx="1681414" cy="20025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cap="small" dirty="0" smtClean="0">
                <a:solidFill>
                  <a:schemeClr val="tx1"/>
                </a:solidFill>
              </a:rPr>
              <a:t>Постсопровождение выпускников</a:t>
            </a:r>
          </a:p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ru-RU" sz="1200" cap="small" dirty="0" smtClean="0">
              <a:solidFill>
                <a:schemeClr val="tx1"/>
              </a:solidFill>
            </a:endParaRPr>
          </a:p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cap="small" dirty="0" smtClean="0">
                <a:solidFill>
                  <a:schemeClr val="tx1"/>
                </a:solidFill>
                <a:cs typeface="Arial" pitchFamily="34" charset="0"/>
              </a:rPr>
              <a:t>Общественная приемная по ЖКХ</a:t>
            </a:r>
          </a:p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ru-RU" sz="1200" cap="small" dirty="0" smtClean="0">
              <a:solidFill>
                <a:schemeClr val="tx1"/>
              </a:solidFill>
              <a:cs typeface="Arial" pitchFamily="34" charset="0"/>
            </a:endParaRPr>
          </a:p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200" cap="small" dirty="0" smtClean="0">
                <a:solidFill>
                  <a:schemeClr val="tx1"/>
                </a:solidFill>
                <a:cs typeface="Arial" pitchFamily="34" charset="0"/>
              </a:rPr>
              <a:t>Обратная связь с населением</a:t>
            </a:r>
            <a:endParaRPr lang="en-US" sz="1200" cap="small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" name="Rectangle 33"/>
          <p:cNvSpPr/>
          <p:nvPr/>
        </p:nvSpPr>
        <p:spPr>
          <a:xfrm>
            <a:off x="1763688" y="4077072"/>
            <a:ext cx="72008" cy="20882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0" name="Rectangle 34"/>
          <p:cNvSpPr/>
          <p:nvPr/>
        </p:nvSpPr>
        <p:spPr>
          <a:xfrm>
            <a:off x="0" y="4077072"/>
            <a:ext cx="1681414" cy="20025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small" dirty="0" smtClean="0">
                <a:solidFill>
                  <a:schemeClr val="tx1"/>
                </a:solidFill>
                <a:cs typeface="Arial" pitchFamily="34" charset="0"/>
              </a:rPr>
              <a:t>Онлайн сервис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small" dirty="0" smtClean="0">
                <a:solidFill>
                  <a:schemeClr val="tx1"/>
                </a:solidFill>
                <a:cs typeface="Arial" pitchFamily="34" charset="0"/>
              </a:rPr>
              <a:t>«Электронный психолог»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cap="small" dirty="0" smtClean="0">
              <a:solidFill>
                <a:schemeClr val="tx1"/>
              </a:solidFill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cap="small" dirty="0" smtClean="0">
                <a:solidFill>
                  <a:schemeClr val="tx1"/>
                </a:solidFill>
                <a:cs typeface="Arial" pitchFamily="34" charset="0"/>
              </a:rPr>
              <a:t>WEB-</a:t>
            </a:r>
            <a:r>
              <a:rPr lang="ru-RU" sz="1200" cap="small" dirty="0" smtClean="0">
                <a:solidFill>
                  <a:schemeClr val="tx1"/>
                </a:solidFill>
                <a:cs typeface="Arial" pitchFamily="34" charset="0"/>
              </a:rPr>
              <a:t>сервис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small" dirty="0" smtClean="0">
                <a:solidFill>
                  <a:schemeClr val="tx1"/>
                </a:solidFill>
                <a:cs typeface="Arial" pitchFamily="34" charset="0"/>
              </a:rPr>
              <a:t>«Безопасный интернет для родителей»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cap="small" dirty="0">
              <a:solidFill>
                <a:schemeClr val="tx1"/>
              </a:solidFill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cap="small" dirty="0" smtClean="0">
                <a:solidFill>
                  <a:schemeClr val="tx1"/>
                </a:solidFill>
                <a:cs typeface="Arial" pitchFamily="34" charset="0"/>
              </a:rPr>
              <a:t>Дистанционная школа ЖКХ</a:t>
            </a:r>
          </a:p>
        </p:txBody>
      </p:sp>
      <p:sp>
        <p:nvSpPr>
          <p:cNvPr id="11" name="Rectangle 36"/>
          <p:cNvSpPr/>
          <p:nvPr/>
        </p:nvSpPr>
        <p:spPr>
          <a:xfrm>
            <a:off x="7308304" y="1700808"/>
            <a:ext cx="54592" cy="207454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2" name="Rectangle 37"/>
          <p:cNvSpPr/>
          <p:nvPr/>
        </p:nvSpPr>
        <p:spPr>
          <a:xfrm>
            <a:off x="7452320" y="1772816"/>
            <a:ext cx="1691680" cy="20025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Уникальные образовательные программы</a:t>
            </a:r>
          </a:p>
          <a:p>
            <a:pPr algn="ctr"/>
            <a:endParaRPr lang="ru-RU" sz="800" dirty="0" smtClean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Бесплатное обучение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Тематические семинары и круглые столы</a:t>
            </a:r>
          </a:p>
          <a:p>
            <a:pPr algn="ctr"/>
            <a:endParaRPr lang="ru-RU" sz="800" dirty="0" smtClean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Научный журнал</a:t>
            </a:r>
          </a:p>
        </p:txBody>
      </p:sp>
      <p:sp>
        <p:nvSpPr>
          <p:cNvPr id="13" name="Rectangle 39"/>
          <p:cNvSpPr/>
          <p:nvPr/>
        </p:nvSpPr>
        <p:spPr>
          <a:xfrm>
            <a:off x="7308304" y="4077072"/>
            <a:ext cx="54592" cy="20882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14" name="Rectangle 40"/>
          <p:cNvSpPr/>
          <p:nvPr/>
        </p:nvSpPr>
        <p:spPr>
          <a:xfrm>
            <a:off x="7452320" y="4077072"/>
            <a:ext cx="1691680" cy="20025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</a:rPr>
              <a:t>Индивидуальные образовательные траектории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dirty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</a:rPr>
              <a:t>«Городские реновации»</a:t>
            </a:r>
            <a:endParaRPr lang="ru-RU" sz="1200" dirty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200" dirty="0">
              <a:solidFill>
                <a:schemeClr val="tx1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</a:rPr>
              <a:t>«Молодой управдом»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15" name="Group 35"/>
          <p:cNvGrpSpPr/>
          <p:nvPr/>
        </p:nvGrpSpPr>
        <p:grpSpPr>
          <a:xfrm>
            <a:off x="1907704" y="1340768"/>
            <a:ext cx="5328592" cy="4968552"/>
            <a:chOff x="3535680" y="1388636"/>
            <a:chExt cx="5120640" cy="5120640"/>
          </a:xfrm>
        </p:grpSpPr>
        <p:sp>
          <p:nvSpPr>
            <p:cNvPr id="16" name="Freeform 38"/>
            <p:cNvSpPr/>
            <p:nvPr/>
          </p:nvSpPr>
          <p:spPr>
            <a:xfrm>
              <a:off x="4815732" y="1388636"/>
              <a:ext cx="2560102" cy="2560100"/>
            </a:xfrm>
            <a:custGeom>
              <a:avLst/>
              <a:gdLst>
                <a:gd name="connsiteX0" fmla="*/ 814677 w 1629355"/>
                <a:gd name="connsiteY0" fmla="*/ 0 h 1629354"/>
                <a:gd name="connsiteX1" fmla="*/ 1629355 w 1629355"/>
                <a:gd name="connsiteY1" fmla="*/ 814677 h 1629354"/>
                <a:gd name="connsiteX2" fmla="*/ 814678 w 1629355"/>
                <a:gd name="connsiteY2" fmla="*/ 1629354 h 1629354"/>
                <a:gd name="connsiteX3" fmla="*/ 0 w 1629355"/>
                <a:gd name="connsiteY3" fmla="*/ 814677 h 1629354"/>
                <a:gd name="connsiteX4" fmla="*/ 814677 w 1629355"/>
                <a:gd name="connsiteY4" fmla="*/ 0 h 1629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5" h="1629354">
                  <a:moveTo>
                    <a:pt x="814677" y="0"/>
                  </a:moveTo>
                  <a:lnTo>
                    <a:pt x="1629355" y="814677"/>
                  </a:lnTo>
                  <a:lnTo>
                    <a:pt x="814678" y="1629354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rgbClr val="C03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>
                <a:lnSpc>
                  <a:spcPts val="2500"/>
                </a:lnSpc>
              </a:pPr>
              <a:endParaRPr 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Freeform 41"/>
            <p:cNvSpPr/>
            <p:nvPr/>
          </p:nvSpPr>
          <p:spPr>
            <a:xfrm>
              <a:off x="3535680" y="2668688"/>
              <a:ext cx="2560100" cy="2560102"/>
            </a:xfrm>
            <a:custGeom>
              <a:avLst/>
              <a:gdLst>
                <a:gd name="connsiteX0" fmla="*/ 814677 w 1629354"/>
                <a:gd name="connsiteY0" fmla="*/ 0 h 1629355"/>
                <a:gd name="connsiteX1" fmla="*/ 1629354 w 1629354"/>
                <a:gd name="connsiteY1" fmla="*/ 814678 h 1629355"/>
                <a:gd name="connsiteX2" fmla="*/ 814677 w 1629354"/>
                <a:gd name="connsiteY2" fmla="*/ 1629355 h 1629355"/>
                <a:gd name="connsiteX3" fmla="*/ 0 w 1629354"/>
                <a:gd name="connsiteY3" fmla="*/ 814677 h 1629355"/>
                <a:gd name="connsiteX4" fmla="*/ 814677 w 1629354"/>
                <a:gd name="connsiteY4" fmla="*/ 0 h 1629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4" h="1629355">
                  <a:moveTo>
                    <a:pt x="814677" y="0"/>
                  </a:moveTo>
                  <a:lnTo>
                    <a:pt x="1629354" y="814678"/>
                  </a:lnTo>
                  <a:lnTo>
                    <a:pt x="814677" y="1629355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rgbClr val="16A0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Freeform 42"/>
            <p:cNvSpPr/>
            <p:nvPr/>
          </p:nvSpPr>
          <p:spPr>
            <a:xfrm>
              <a:off x="6096218" y="2669123"/>
              <a:ext cx="2560102" cy="2560100"/>
            </a:xfrm>
            <a:custGeom>
              <a:avLst/>
              <a:gdLst>
                <a:gd name="connsiteX0" fmla="*/ 814677 w 1629355"/>
                <a:gd name="connsiteY0" fmla="*/ 0 h 1629354"/>
                <a:gd name="connsiteX1" fmla="*/ 1629355 w 1629355"/>
                <a:gd name="connsiteY1" fmla="*/ 814677 h 1629354"/>
                <a:gd name="connsiteX2" fmla="*/ 814678 w 1629355"/>
                <a:gd name="connsiteY2" fmla="*/ 1629354 h 1629354"/>
                <a:gd name="connsiteX3" fmla="*/ 0 w 1629355"/>
                <a:gd name="connsiteY3" fmla="*/ 814677 h 1629354"/>
                <a:gd name="connsiteX4" fmla="*/ 814677 w 1629355"/>
                <a:gd name="connsiteY4" fmla="*/ 0 h 1629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5" h="1629354">
                  <a:moveTo>
                    <a:pt x="814677" y="0"/>
                  </a:moveTo>
                  <a:lnTo>
                    <a:pt x="1629355" y="814677"/>
                  </a:lnTo>
                  <a:lnTo>
                    <a:pt x="814678" y="1629354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Freeform 43"/>
            <p:cNvSpPr/>
            <p:nvPr/>
          </p:nvSpPr>
          <p:spPr>
            <a:xfrm>
              <a:off x="4816167" y="3949174"/>
              <a:ext cx="2560100" cy="2560102"/>
            </a:xfrm>
            <a:custGeom>
              <a:avLst/>
              <a:gdLst>
                <a:gd name="connsiteX0" fmla="*/ 814677 w 1629354"/>
                <a:gd name="connsiteY0" fmla="*/ 0 h 1629355"/>
                <a:gd name="connsiteX1" fmla="*/ 1629354 w 1629354"/>
                <a:gd name="connsiteY1" fmla="*/ 814678 h 1629355"/>
                <a:gd name="connsiteX2" fmla="*/ 814677 w 1629354"/>
                <a:gd name="connsiteY2" fmla="*/ 1629355 h 1629355"/>
                <a:gd name="connsiteX3" fmla="*/ 0 w 1629354"/>
                <a:gd name="connsiteY3" fmla="*/ 814677 h 1629355"/>
                <a:gd name="connsiteX4" fmla="*/ 814677 w 1629354"/>
                <a:gd name="connsiteY4" fmla="*/ 0 h 1629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4" h="1629355">
                  <a:moveTo>
                    <a:pt x="814677" y="0"/>
                  </a:moveTo>
                  <a:lnTo>
                    <a:pt x="1629354" y="814678"/>
                  </a:lnTo>
                  <a:lnTo>
                    <a:pt x="814677" y="1629355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Freeform 44"/>
            <p:cNvSpPr/>
            <p:nvPr/>
          </p:nvSpPr>
          <p:spPr>
            <a:xfrm>
              <a:off x="4815950" y="2668255"/>
              <a:ext cx="2560100" cy="2560102"/>
            </a:xfrm>
            <a:custGeom>
              <a:avLst/>
              <a:gdLst>
                <a:gd name="connsiteX0" fmla="*/ 814677 w 1629354"/>
                <a:gd name="connsiteY0" fmla="*/ 0 h 1629355"/>
                <a:gd name="connsiteX1" fmla="*/ 1629354 w 1629354"/>
                <a:gd name="connsiteY1" fmla="*/ 814678 h 1629355"/>
                <a:gd name="connsiteX2" fmla="*/ 814677 w 1629354"/>
                <a:gd name="connsiteY2" fmla="*/ 1629355 h 1629355"/>
                <a:gd name="connsiteX3" fmla="*/ 0 w 1629354"/>
                <a:gd name="connsiteY3" fmla="*/ 814677 h 1629355"/>
                <a:gd name="connsiteX4" fmla="*/ 814677 w 1629354"/>
                <a:gd name="connsiteY4" fmla="*/ 0 h 1629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4" h="1629355">
                  <a:moveTo>
                    <a:pt x="814677" y="0"/>
                  </a:moveTo>
                  <a:lnTo>
                    <a:pt x="1629354" y="814678"/>
                  </a:lnTo>
                  <a:lnTo>
                    <a:pt x="814677" y="1629355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48"/>
            <p:cNvSpPr/>
            <p:nvPr/>
          </p:nvSpPr>
          <p:spPr>
            <a:xfrm>
              <a:off x="3684768" y="3615001"/>
              <a:ext cx="1197138" cy="761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Ассоциация </a:t>
              </a:r>
            </a:p>
            <a:p>
              <a:pPr algn="ctr"/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старших по </a:t>
              </a:r>
            </a:p>
            <a:p>
              <a:pPr algn="ctr"/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домам</a:t>
              </a:r>
              <a:endParaRPr lang="en-US" sz="1400" dirty="0"/>
            </a:p>
          </p:txBody>
        </p:sp>
        <p:sp>
          <p:nvSpPr>
            <p:cNvPr id="22" name="Rectangle 49"/>
            <p:cNvSpPr/>
            <p:nvPr/>
          </p:nvSpPr>
          <p:spPr>
            <a:xfrm>
              <a:off x="7262892" y="3615001"/>
              <a:ext cx="1267252" cy="761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Реализация студенческих инициатив</a:t>
              </a:r>
              <a:endParaRPr lang="en-US" sz="1400" dirty="0"/>
            </a:p>
          </p:txBody>
        </p:sp>
        <p:sp>
          <p:nvSpPr>
            <p:cNvPr id="23" name="Rectangle 50"/>
            <p:cNvSpPr/>
            <p:nvPr/>
          </p:nvSpPr>
          <p:spPr>
            <a:xfrm>
              <a:off x="5324742" y="1982333"/>
              <a:ext cx="1548989" cy="68990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>
                <a:lnSpc>
                  <a:spcPts val="1500"/>
                </a:lnSpc>
              </a:pPr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Образование </a:t>
              </a:r>
            </a:p>
            <a:p>
              <a:pPr lvl="0" algn="ctr">
                <a:lnSpc>
                  <a:spcPts val="1500"/>
                </a:lnSpc>
              </a:pPr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 </a:t>
              </a:r>
            </a:p>
            <a:p>
              <a:pPr lvl="0" algn="ctr">
                <a:lnSpc>
                  <a:spcPts val="1500"/>
                </a:lnSpc>
              </a:pPr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просвещение</a:t>
              </a:r>
              <a:endPara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Rectangle 51"/>
            <p:cNvSpPr/>
            <p:nvPr/>
          </p:nvSpPr>
          <p:spPr>
            <a:xfrm>
              <a:off x="5175653" y="5321881"/>
              <a:ext cx="1920331" cy="5392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Социальные сервисы</a:t>
              </a:r>
            </a:p>
            <a:p>
              <a:pPr algn="ctr"/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для населения</a:t>
              </a:r>
              <a:endParaRPr lang="en-US" sz="1400" dirty="0"/>
            </a:p>
          </p:txBody>
        </p:sp>
      </p:grpSp>
      <p:pic>
        <p:nvPicPr>
          <p:cNvPr id="25" name="Picture 8" descr="C:\Users\Сергей\Desktop\20 апреля\НИ объемная эмблема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03" t="29911" r="29653" b="32134"/>
          <a:stretch/>
        </p:blipFill>
        <p:spPr bwMode="auto">
          <a:xfrm>
            <a:off x="3491880" y="2780928"/>
            <a:ext cx="2120962" cy="20162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36"/>
          <p:cNvSpPr/>
          <p:nvPr/>
        </p:nvSpPr>
        <p:spPr>
          <a:xfrm rot="16200000">
            <a:off x="8190147" y="746955"/>
            <a:ext cx="72008" cy="1835697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27" name="Rectangle 39"/>
          <p:cNvSpPr/>
          <p:nvPr/>
        </p:nvSpPr>
        <p:spPr>
          <a:xfrm rot="5400000">
            <a:off x="8198856" y="5274752"/>
            <a:ext cx="54592" cy="183569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28" name="Rectangle 33"/>
          <p:cNvSpPr/>
          <p:nvPr/>
        </p:nvSpPr>
        <p:spPr>
          <a:xfrm rot="5400000">
            <a:off x="890552" y="5274752"/>
            <a:ext cx="54592" cy="18356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/>
          </a:p>
        </p:txBody>
      </p:sp>
      <p:sp>
        <p:nvSpPr>
          <p:cNvPr id="29" name="Rectangle 29"/>
          <p:cNvSpPr/>
          <p:nvPr/>
        </p:nvSpPr>
        <p:spPr>
          <a:xfrm rot="5400000">
            <a:off x="890552" y="738248"/>
            <a:ext cx="54592" cy="1835696"/>
          </a:xfrm>
          <a:prstGeom prst="rect">
            <a:avLst/>
          </a:prstGeom>
          <a:solidFill>
            <a:srgbClr val="16A0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30" name="Title 4"/>
          <p:cNvSpPr txBox="1">
            <a:spLocks/>
          </p:cNvSpPr>
          <p:nvPr/>
        </p:nvSpPr>
        <p:spPr>
          <a:xfrm>
            <a:off x="0" y="0"/>
            <a:ext cx="9144000" cy="9056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Народный институт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КАК ПРОСВЕТИТЕЛЬСКИЙ ЦЕНТР РЕГИОНА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2F3A4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35"/>
          <p:cNvGrpSpPr/>
          <p:nvPr/>
        </p:nvGrpSpPr>
        <p:grpSpPr>
          <a:xfrm>
            <a:off x="1907704" y="1337692"/>
            <a:ext cx="5328592" cy="4968552"/>
            <a:chOff x="3535680" y="1388636"/>
            <a:chExt cx="5120640" cy="5120640"/>
          </a:xfrm>
        </p:grpSpPr>
        <p:sp>
          <p:nvSpPr>
            <p:cNvPr id="32" name="Freeform 38"/>
            <p:cNvSpPr/>
            <p:nvPr/>
          </p:nvSpPr>
          <p:spPr>
            <a:xfrm>
              <a:off x="4815732" y="1388636"/>
              <a:ext cx="2560102" cy="2560100"/>
            </a:xfrm>
            <a:custGeom>
              <a:avLst/>
              <a:gdLst>
                <a:gd name="connsiteX0" fmla="*/ 814677 w 1629355"/>
                <a:gd name="connsiteY0" fmla="*/ 0 h 1629354"/>
                <a:gd name="connsiteX1" fmla="*/ 1629355 w 1629355"/>
                <a:gd name="connsiteY1" fmla="*/ 814677 h 1629354"/>
                <a:gd name="connsiteX2" fmla="*/ 814678 w 1629355"/>
                <a:gd name="connsiteY2" fmla="*/ 1629354 h 1629354"/>
                <a:gd name="connsiteX3" fmla="*/ 0 w 1629355"/>
                <a:gd name="connsiteY3" fmla="*/ 814677 h 1629354"/>
                <a:gd name="connsiteX4" fmla="*/ 814677 w 1629355"/>
                <a:gd name="connsiteY4" fmla="*/ 0 h 1629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5" h="1629354">
                  <a:moveTo>
                    <a:pt x="814677" y="0"/>
                  </a:moveTo>
                  <a:lnTo>
                    <a:pt x="1629355" y="814677"/>
                  </a:lnTo>
                  <a:lnTo>
                    <a:pt x="814678" y="1629354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rgbClr val="C03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>
                <a:lnSpc>
                  <a:spcPts val="2500"/>
                </a:lnSpc>
              </a:pPr>
              <a:endParaRPr 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3" name="Freeform 41"/>
            <p:cNvSpPr/>
            <p:nvPr/>
          </p:nvSpPr>
          <p:spPr>
            <a:xfrm>
              <a:off x="3535680" y="2668688"/>
              <a:ext cx="2560100" cy="2560102"/>
            </a:xfrm>
            <a:custGeom>
              <a:avLst/>
              <a:gdLst>
                <a:gd name="connsiteX0" fmla="*/ 814677 w 1629354"/>
                <a:gd name="connsiteY0" fmla="*/ 0 h 1629355"/>
                <a:gd name="connsiteX1" fmla="*/ 1629354 w 1629354"/>
                <a:gd name="connsiteY1" fmla="*/ 814678 h 1629355"/>
                <a:gd name="connsiteX2" fmla="*/ 814677 w 1629354"/>
                <a:gd name="connsiteY2" fmla="*/ 1629355 h 1629355"/>
                <a:gd name="connsiteX3" fmla="*/ 0 w 1629354"/>
                <a:gd name="connsiteY3" fmla="*/ 814677 h 1629355"/>
                <a:gd name="connsiteX4" fmla="*/ 814677 w 1629354"/>
                <a:gd name="connsiteY4" fmla="*/ 0 h 1629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4" h="1629355">
                  <a:moveTo>
                    <a:pt x="814677" y="0"/>
                  </a:moveTo>
                  <a:lnTo>
                    <a:pt x="1629354" y="814678"/>
                  </a:lnTo>
                  <a:lnTo>
                    <a:pt x="814677" y="1629355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rgbClr val="16A0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4" name="Freeform 42"/>
            <p:cNvSpPr/>
            <p:nvPr/>
          </p:nvSpPr>
          <p:spPr>
            <a:xfrm>
              <a:off x="6096218" y="2669123"/>
              <a:ext cx="2560102" cy="2560100"/>
            </a:xfrm>
            <a:custGeom>
              <a:avLst/>
              <a:gdLst>
                <a:gd name="connsiteX0" fmla="*/ 814677 w 1629355"/>
                <a:gd name="connsiteY0" fmla="*/ 0 h 1629354"/>
                <a:gd name="connsiteX1" fmla="*/ 1629355 w 1629355"/>
                <a:gd name="connsiteY1" fmla="*/ 814677 h 1629354"/>
                <a:gd name="connsiteX2" fmla="*/ 814678 w 1629355"/>
                <a:gd name="connsiteY2" fmla="*/ 1629354 h 1629354"/>
                <a:gd name="connsiteX3" fmla="*/ 0 w 1629355"/>
                <a:gd name="connsiteY3" fmla="*/ 814677 h 1629354"/>
                <a:gd name="connsiteX4" fmla="*/ 814677 w 1629355"/>
                <a:gd name="connsiteY4" fmla="*/ 0 h 1629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5" h="1629354">
                  <a:moveTo>
                    <a:pt x="814677" y="0"/>
                  </a:moveTo>
                  <a:lnTo>
                    <a:pt x="1629355" y="814677"/>
                  </a:lnTo>
                  <a:lnTo>
                    <a:pt x="814678" y="1629354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5" name="Freeform 43"/>
            <p:cNvSpPr/>
            <p:nvPr/>
          </p:nvSpPr>
          <p:spPr>
            <a:xfrm>
              <a:off x="4816167" y="3949174"/>
              <a:ext cx="2560100" cy="2560102"/>
            </a:xfrm>
            <a:custGeom>
              <a:avLst/>
              <a:gdLst>
                <a:gd name="connsiteX0" fmla="*/ 814677 w 1629354"/>
                <a:gd name="connsiteY0" fmla="*/ 0 h 1629355"/>
                <a:gd name="connsiteX1" fmla="*/ 1629354 w 1629354"/>
                <a:gd name="connsiteY1" fmla="*/ 814678 h 1629355"/>
                <a:gd name="connsiteX2" fmla="*/ 814677 w 1629354"/>
                <a:gd name="connsiteY2" fmla="*/ 1629355 h 1629355"/>
                <a:gd name="connsiteX3" fmla="*/ 0 w 1629354"/>
                <a:gd name="connsiteY3" fmla="*/ 814677 h 1629355"/>
                <a:gd name="connsiteX4" fmla="*/ 814677 w 1629354"/>
                <a:gd name="connsiteY4" fmla="*/ 0 h 1629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4" h="1629355">
                  <a:moveTo>
                    <a:pt x="814677" y="0"/>
                  </a:moveTo>
                  <a:lnTo>
                    <a:pt x="1629354" y="814678"/>
                  </a:lnTo>
                  <a:lnTo>
                    <a:pt x="814677" y="1629355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6" name="Freeform 44"/>
            <p:cNvSpPr/>
            <p:nvPr/>
          </p:nvSpPr>
          <p:spPr>
            <a:xfrm>
              <a:off x="4815950" y="2668255"/>
              <a:ext cx="2560100" cy="2560102"/>
            </a:xfrm>
            <a:custGeom>
              <a:avLst/>
              <a:gdLst>
                <a:gd name="connsiteX0" fmla="*/ 814677 w 1629354"/>
                <a:gd name="connsiteY0" fmla="*/ 0 h 1629355"/>
                <a:gd name="connsiteX1" fmla="*/ 1629354 w 1629354"/>
                <a:gd name="connsiteY1" fmla="*/ 814678 h 1629355"/>
                <a:gd name="connsiteX2" fmla="*/ 814677 w 1629354"/>
                <a:gd name="connsiteY2" fmla="*/ 1629355 h 1629355"/>
                <a:gd name="connsiteX3" fmla="*/ 0 w 1629354"/>
                <a:gd name="connsiteY3" fmla="*/ 814677 h 1629355"/>
                <a:gd name="connsiteX4" fmla="*/ 814677 w 1629354"/>
                <a:gd name="connsiteY4" fmla="*/ 0 h 1629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4" h="1629355">
                  <a:moveTo>
                    <a:pt x="814677" y="0"/>
                  </a:moveTo>
                  <a:lnTo>
                    <a:pt x="1629354" y="814678"/>
                  </a:lnTo>
                  <a:lnTo>
                    <a:pt x="814677" y="1629355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48"/>
            <p:cNvSpPr/>
            <p:nvPr/>
          </p:nvSpPr>
          <p:spPr>
            <a:xfrm>
              <a:off x="3684768" y="3615001"/>
              <a:ext cx="1197138" cy="761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Ассоциация </a:t>
              </a:r>
            </a:p>
            <a:p>
              <a:pPr algn="ctr"/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старших по </a:t>
              </a:r>
            </a:p>
            <a:p>
              <a:pPr algn="ctr"/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домам</a:t>
              </a:r>
              <a:endParaRPr lang="en-US" sz="1400" dirty="0"/>
            </a:p>
          </p:txBody>
        </p:sp>
        <p:sp>
          <p:nvSpPr>
            <p:cNvPr id="38" name="Rectangle 49"/>
            <p:cNvSpPr/>
            <p:nvPr/>
          </p:nvSpPr>
          <p:spPr>
            <a:xfrm>
              <a:off x="7262892" y="3615001"/>
              <a:ext cx="1267252" cy="761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Реализация студенческих инициатив</a:t>
              </a:r>
              <a:endParaRPr lang="en-US" sz="1400" dirty="0"/>
            </a:p>
          </p:txBody>
        </p:sp>
        <p:sp>
          <p:nvSpPr>
            <p:cNvPr id="39" name="Rectangle 50"/>
            <p:cNvSpPr/>
            <p:nvPr/>
          </p:nvSpPr>
          <p:spPr>
            <a:xfrm>
              <a:off x="5324742" y="1982333"/>
              <a:ext cx="1548989" cy="68990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>
                <a:lnSpc>
                  <a:spcPts val="1500"/>
                </a:lnSpc>
              </a:pPr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Образование </a:t>
              </a:r>
            </a:p>
            <a:p>
              <a:pPr lvl="0" algn="ctr">
                <a:lnSpc>
                  <a:spcPts val="1500"/>
                </a:lnSpc>
              </a:pPr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 </a:t>
              </a:r>
            </a:p>
            <a:p>
              <a:pPr lvl="0" algn="ctr">
                <a:lnSpc>
                  <a:spcPts val="1500"/>
                </a:lnSpc>
              </a:pPr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просвещение</a:t>
              </a:r>
              <a:endPara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" name="Rectangle 51"/>
            <p:cNvSpPr/>
            <p:nvPr/>
          </p:nvSpPr>
          <p:spPr>
            <a:xfrm>
              <a:off x="5175653" y="5321881"/>
              <a:ext cx="1920331" cy="5392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Социальные сервисы</a:t>
              </a:r>
            </a:p>
            <a:p>
              <a:pPr algn="ctr"/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для населения</a:t>
              </a:r>
              <a:endParaRPr lang="en-US" sz="1400" dirty="0"/>
            </a:p>
          </p:txBody>
        </p:sp>
      </p:grpSp>
      <p:pic>
        <p:nvPicPr>
          <p:cNvPr id="41" name="Picture 8" descr="C:\Users\Сергей\Desktop\20 апреля\НИ объемная эмблема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03" t="29911" r="29653" b="32134"/>
          <a:stretch/>
        </p:blipFill>
        <p:spPr bwMode="auto">
          <a:xfrm>
            <a:off x="3491880" y="2777852"/>
            <a:ext cx="2120962" cy="20162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97514" y="6381328"/>
            <a:ext cx="2502278" cy="246422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FF0000"/>
                </a:solidFill>
              </a:rPr>
              <a:t>www</a:t>
            </a:r>
            <a:r>
              <a:rPr lang="ru-RU" dirty="0" smtClean="0">
                <a:solidFill>
                  <a:srgbClr val="FF0000"/>
                </a:solidFill>
              </a:rPr>
              <a:t>.народный-институт.рф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59832" y="1340768"/>
            <a:ext cx="5524196" cy="16561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37160" rIns="274320" rtlCol="0" anchor="ctr"/>
          <a:lstStyle/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 6 образовательно-просветительских программ;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обучено более 700 человек;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проведено более 30 массовых мероприятий;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Всероссийский методический центр жилищного просвещения;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открыт научный журнал…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674039" y="1398780"/>
            <a:ext cx="74426" cy="5126564"/>
          </a:xfrm>
          <a:prstGeom prst="rect">
            <a:avLst/>
          </a:prstGeom>
          <a:solidFill>
            <a:srgbClr val="C039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5" name="Group 35"/>
          <p:cNvGrpSpPr/>
          <p:nvPr/>
        </p:nvGrpSpPr>
        <p:grpSpPr>
          <a:xfrm>
            <a:off x="323528" y="1268760"/>
            <a:ext cx="2664294" cy="3725678"/>
            <a:chOff x="4815732" y="1388636"/>
            <a:chExt cx="2560318" cy="3839721"/>
          </a:xfrm>
        </p:grpSpPr>
        <p:sp>
          <p:nvSpPr>
            <p:cNvPr id="29" name="Freeform 38"/>
            <p:cNvSpPr/>
            <p:nvPr/>
          </p:nvSpPr>
          <p:spPr>
            <a:xfrm>
              <a:off x="4815732" y="1388636"/>
              <a:ext cx="2560102" cy="2560100"/>
            </a:xfrm>
            <a:custGeom>
              <a:avLst/>
              <a:gdLst>
                <a:gd name="connsiteX0" fmla="*/ 814677 w 1629355"/>
                <a:gd name="connsiteY0" fmla="*/ 0 h 1629354"/>
                <a:gd name="connsiteX1" fmla="*/ 1629355 w 1629355"/>
                <a:gd name="connsiteY1" fmla="*/ 814677 h 1629354"/>
                <a:gd name="connsiteX2" fmla="*/ 814678 w 1629355"/>
                <a:gd name="connsiteY2" fmla="*/ 1629354 h 1629354"/>
                <a:gd name="connsiteX3" fmla="*/ 0 w 1629355"/>
                <a:gd name="connsiteY3" fmla="*/ 814677 h 1629354"/>
                <a:gd name="connsiteX4" fmla="*/ 814677 w 1629355"/>
                <a:gd name="connsiteY4" fmla="*/ 0 h 1629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5" h="1629354">
                  <a:moveTo>
                    <a:pt x="814677" y="0"/>
                  </a:moveTo>
                  <a:lnTo>
                    <a:pt x="1629355" y="814677"/>
                  </a:lnTo>
                  <a:lnTo>
                    <a:pt x="814678" y="1629354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rgbClr val="C03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>
                <a:lnSpc>
                  <a:spcPts val="2500"/>
                </a:lnSpc>
              </a:pPr>
              <a:endParaRPr 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3" name="Freeform 44"/>
            <p:cNvSpPr/>
            <p:nvPr/>
          </p:nvSpPr>
          <p:spPr>
            <a:xfrm>
              <a:off x="4815950" y="2668255"/>
              <a:ext cx="2560100" cy="2560102"/>
            </a:xfrm>
            <a:custGeom>
              <a:avLst/>
              <a:gdLst>
                <a:gd name="connsiteX0" fmla="*/ 814677 w 1629354"/>
                <a:gd name="connsiteY0" fmla="*/ 0 h 1629355"/>
                <a:gd name="connsiteX1" fmla="*/ 1629354 w 1629354"/>
                <a:gd name="connsiteY1" fmla="*/ 814678 h 1629355"/>
                <a:gd name="connsiteX2" fmla="*/ 814677 w 1629354"/>
                <a:gd name="connsiteY2" fmla="*/ 1629355 h 1629355"/>
                <a:gd name="connsiteX3" fmla="*/ 0 w 1629354"/>
                <a:gd name="connsiteY3" fmla="*/ 814677 h 1629355"/>
                <a:gd name="connsiteX4" fmla="*/ 814677 w 1629354"/>
                <a:gd name="connsiteY4" fmla="*/ 0 h 1629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4" h="1629355">
                  <a:moveTo>
                    <a:pt x="814677" y="0"/>
                  </a:moveTo>
                  <a:lnTo>
                    <a:pt x="1629354" y="814678"/>
                  </a:lnTo>
                  <a:lnTo>
                    <a:pt x="814677" y="1629355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50"/>
            <p:cNvSpPr/>
            <p:nvPr/>
          </p:nvSpPr>
          <p:spPr>
            <a:xfrm>
              <a:off x="5324742" y="1982333"/>
              <a:ext cx="1548989" cy="68990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>
                <a:lnSpc>
                  <a:spcPts val="1500"/>
                </a:lnSpc>
              </a:pPr>
              <a:r>
                <a:rPr lang="ru-RU" sz="16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Образование </a:t>
              </a:r>
            </a:p>
            <a:p>
              <a:pPr lvl="0" algn="ctr">
                <a:lnSpc>
                  <a:spcPts val="1500"/>
                </a:lnSpc>
              </a:pPr>
              <a:r>
                <a:rPr lang="ru-RU" sz="16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 </a:t>
              </a:r>
            </a:p>
            <a:p>
              <a:pPr lvl="0" algn="ctr">
                <a:lnSpc>
                  <a:spcPts val="1500"/>
                </a:lnSpc>
              </a:pPr>
              <a:r>
                <a:rPr lang="ru-RU" sz="16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просвещение</a:t>
              </a:r>
              <a:endParaRPr lang="en-US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48" name="Picture 8" descr="C:\Users\Сергей\Desktop\20 апреля\НИ объемная эмблема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03" t="29911" r="29653" b="32134"/>
          <a:stretch/>
        </p:blipFill>
        <p:spPr bwMode="auto">
          <a:xfrm>
            <a:off x="395536" y="2636912"/>
            <a:ext cx="2488087" cy="23652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itle 4"/>
          <p:cNvSpPr>
            <a:spLocks noGrp="1"/>
          </p:cNvSpPr>
          <p:nvPr>
            <p:ph type="title"/>
          </p:nvPr>
        </p:nvSpPr>
        <p:spPr>
          <a:xfrm>
            <a:off x="0" y="3076"/>
            <a:ext cx="9144000" cy="90564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Народный институт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КАК ПРОСВЕТИТЕЛЬСКИЙ ЦЕНТР РЕГИОНА</a:t>
            </a:r>
            <a:endParaRPr lang="en-US" dirty="0"/>
          </a:p>
        </p:txBody>
      </p:sp>
      <p:sp>
        <p:nvSpPr>
          <p:cNvPr id="52" name="AutoShape 6"/>
          <p:cNvSpPr>
            <a:spLocks noChangeArrowheads="1"/>
          </p:cNvSpPr>
          <p:nvPr/>
        </p:nvSpPr>
        <p:spPr bwMode="ltGray">
          <a:xfrm>
            <a:off x="3059832" y="6165304"/>
            <a:ext cx="4662413" cy="527397"/>
          </a:xfrm>
          <a:prstGeom prst="roundRect">
            <a:avLst>
              <a:gd name="adj" fmla="val 50000"/>
            </a:avLst>
          </a:prstGeom>
          <a:solidFill>
            <a:srgbClr val="333399"/>
          </a:solidFill>
          <a:ln w="28575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3" name="Rectangle 7"/>
          <p:cNvSpPr>
            <a:spLocks noChangeArrowheads="1"/>
          </p:cNvSpPr>
          <p:nvPr/>
        </p:nvSpPr>
        <p:spPr bwMode="white">
          <a:xfrm>
            <a:off x="3419007" y="6189588"/>
            <a:ext cx="397749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EFEFE"/>
                </a:solidFill>
              </a:rPr>
              <a:t>Количество прошедших обучение</a:t>
            </a:r>
            <a:endParaRPr lang="en-US" sz="2000" b="1" dirty="0">
              <a:solidFill>
                <a:srgbClr val="FEFEFE"/>
              </a:solidFill>
            </a:endParaRPr>
          </a:p>
        </p:txBody>
      </p:sp>
      <p:sp>
        <p:nvSpPr>
          <p:cNvPr id="54" name="Freeform 8"/>
          <p:cNvSpPr>
            <a:spLocks/>
          </p:cNvSpPr>
          <p:nvPr/>
        </p:nvSpPr>
        <p:spPr bwMode="gray">
          <a:xfrm rot="9898311">
            <a:off x="3346617" y="3322424"/>
            <a:ext cx="2702729" cy="1457706"/>
          </a:xfrm>
          <a:custGeom>
            <a:avLst/>
            <a:gdLst/>
            <a:ahLst/>
            <a:cxnLst>
              <a:cxn ang="0">
                <a:pos x="0" y="756"/>
              </a:cxn>
              <a:cxn ang="0">
                <a:pos x="191" y="591"/>
              </a:cxn>
              <a:cxn ang="0">
                <a:pos x="190" y="672"/>
              </a:cxn>
              <a:cxn ang="0">
                <a:pos x="194" y="672"/>
              </a:cxn>
              <a:cxn ang="0">
                <a:pos x="205" y="672"/>
              </a:cxn>
              <a:cxn ang="0">
                <a:pos x="225" y="671"/>
              </a:cxn>
              <a:cxn ang="0">
                <a:pos x="250" y="667"/>
              </a:cxn>
              <a:cxn ang="0">
                <a:pos x="281" y="662"/>
              </a:cxn>
              <a:cxn ang="0">
                <a:pos x="316" y="653"/>
              </a:cxn>
              <a:cxn ang="0">
                <a:pos x="356" y="641"/>
              </a:cxn>
              <a:cxn ang="0">
                <a:pos x="399" y="626"/>
              </a:cxn>
              <a:cxn ang="0">
                <a:pos x="444" y="605"/>
              </a:cxn>
              <a:cxn ang="0">
                <a:pos x="492" y="578"/>
              </a:cxn>
              <a:cxn ang="0">
                <a:pos x="540" y="547"/>
              </a:cxn>
              <a:cxn ang="0">
                <a:pos x="587" y="508"/>
              </a:cxn>
              <a:cxn ang="0">
                <a:pos x="635" y="463"/>
              </a:cxn>
              <a:cxn ang="0">
                <a:pos x="689" y="405"/>
              </a:cxn>
              <a:cxn ang="0">
                <a:pos x="737" y="350"/>
              </a:cxn>
              <a:cxn ang="0">
                <a:pos x="780" y="298"/>
              </a:cxn>
              <a:cxn ang="0">
                <a:pos x="816" y="249"/>
              </a:cxn>
              <a:cxn ang="0">
                <a:pos x="847" y="204"/>
              </a:cxn>
              <a:cxn ang="0">
                <a:pos x="873" y="164"/>
              </a:cxn>
              <a:cxn ang="0">
                <a:pos x="895" y="126"/>
              </a:cxn>
              <a:cxn ang="0">
                <a:pos x="913" y="94"/>
              </a:cxn>
              <a:cxn ang="0">
                <a:pos x="926" y="66"/>
              </a:cxn>
              <a:cxn ang="0">
                <a:pos x="936" y="42"/>
              </a:cxn>
              <a:cxn ang="0">
                <a:pos x="944" y="24"/>
              </a:cxn>
              <a:cxn ang="0">
                <a:pos x="949" y="12"/>
              </a:cxn>
              <a:cxn ang="0">
                <a:pos x="952" y="2"/>
              </a:cxn>
              <a:cxn ang="0">
                <a:pos x="952" y="0"/>
              </a:cxn>
              <a:cxn ang="0">
                <a:pos x="952" y="4"/>
              </a:cxn>
              <a:cxn ang="0">
                <a:pos x="950" y="17"/>
              </a:cxn>
              <a:cxn ang="0">
                <a:pos x="948" y="36"/>
              </a:cxn>
              <a:cxn ang="0">
                <a:pos x="942" y="62"/>
              </a:cxn>
              <a:cxn ang="0">
                <a:pos x="936" y="93"/>
              </a:cxn>
              <a:cxn ang="0">
                <a:pos x="927" y="130"/>
              </a:cxn>
              <a:cxn ang="0">
                <a:pos x="914" y="172"/>
              </a:cxn>
              <a:cxn ang="0">
                <a:pos x="899" y="217"/>
              </a:cxn>
              <a:cxn ang="0">
                <a:pos x="881" y="264"/>
              </a:cxn>
              <a:cxn ang="0">
                <a:pos x="857" y="315"/>
              </a:cxn>
              <a:cxn ang="0">
                <a:pos x="830" y="368"/>
              </a:cxn>
              <a:cxn ang="0">
                <a:pos x="798" y="421"/>
              </a:cxn>
              <a:cxn ang="0">
                <a:pos x="762" y="475"/>
              </a:cxn>
              <a:cxn ang="0">
                <a:pos x="719" y="529"/>
              </a:cxn>
              <a:cxn ang="0">
                <a:pos x="671" y="582"/>
              </a:cxn>
              <a:cxn ang="0">
                <a:pos x="613" y="637"/>
              </a:cxn>
              <a:cxn ang="0">
                <a:pos x="555" y="685"/>
              </a:cxn>
              <a:cxn ang="0">
                <a:pos x="500" y="726"/>
              </a:cxn>
              <a:cxn ang="0">
                <a:pos x="447" y="761"/>
              </a:cxn>
              <a:cxn ang="0">
                <a:pos x="396" y="790"/>
              </a:cxn>
              <a:cxn ang="0">
                <a:pos x="350" y="813"/>
              </a:cxn>
              <a:cxn ang="0">
                <a:pos x="307" y="831"/>
              </a:cxn>
              <a:cxn ang="0">
                <a:pos x="270" y="845"/>
              </a:cxn>
              <a:cxn ang="0">
                <a:pos x="238" y="855"/>
              </a:cxn>
              <a:cxn ang="0">
                <a:pos x="212" y="862"/>
              </a:cxn>
              <a:cxn ang="0">
                <a:pos x="192" y="866"/>
              </a:cxn>
              <a:cxn ang="0">
                <a:pos x="181" y="868"/>
              </a:cxn>
              <a:cxn ang="0">
                <a:pos x="176" y="868"/>
              </a:cxn>
              <a:cxn ang="0">
                <a:pos x="167" y="947"/>
              </a:cxn>
              <a:cxn ang="0">
                <a:pos x="0" y="756"/>
              </a:cxn>
            </a:cxnLst>
            <a:rect l="0" t="0" r="r" b="b"/>
            <a:pathLst>
              <a:path w="952" h="947">
                <a:moveTo>
                  <a:pt x="0" y="756"/>
                </a:moveTo>
                <a:lnTo>
                  <a:pt x="191" y="591"/>
                </a:lnTo>
                <a:lnTo>
                  <a:pt x="190" y="672"/>
                </a:lnTo>
                <a:lnTo>
                  <a:pt x="194" y="672"/>
                </a:lnTo>
                <a:lnTo>
                  <a:pt x="205" y="672"/>
                </a:lnTo>
                <a:lnTo>
                  <a:pt x="225" y="671"/>
                </a:lnTo>
                <a:lnTo>
                  <a:pt x="250" y="667"/>
                </a:lnTo>
                <a:lnTo>
                  <a:pt x="281" y="662"/>
                </a:lnTo>
                <a:lnTo>
                  <a:pt x="316" y="653"/>
                </a:lnTo>
                <a:lnTo>
                  <a:pt x="356" y="641"/>
                </a:lnTo>
                <a:lnTo>
                  <a:pt x="399" y="626"/>
                </a:lnTo>
                <a:lnTo>
                  <a:pt x="444" y="605"/>
                </a:lnTo>
                <a:lnTo>
                  <a:pt x="492" y="578"/>
                </a:lnTo>
                <a:lnTo>
                  <a:pt x="540" y="547"/>
                </a:lnTo>
                <a:lnTo>
                  <a:pt x="587" y="508"/>
                </a:lnTo>
                <a:lnTo>
                  <a:pt x="635" y="463"/>
                </a:lnTo>
                <a:lnTo>
                  <a:pt x="689" y="405"/>
                </a:lnTo>
                <a:lnTo>
                  <a:pt x="737" y="350"/>
                </a:lnTo>
                <a:lnTo>
                  <a:pt x="780" y="298"/>
                </a:lnTo>
                <a:lnTo>
                  <a:pt x="816" y="249"/>
                </a:lnTo>
                <a:lnTo>
                  <a:pt x="847" y="204"/>
                </a:lnTo>
                <a:lnTo>
                  <a:pt x="873" y="164"/>
                </a:lnTo>
                <a:lnTo>
                  <a:pt x="895" y="126"/>
                </a:lnTo>
                <a:lnTo>
                  <a:pt x="913" y="94"/>
                </a:lnTo>
                <a:lnTo>
                  <a:pt x="926" y="66"/>
                </a:lnTo>
                <a:lnTo>
                  <a:pt x="936" y="42"/>
                </a:lnTo>
                <a:lnTo>
                  <a:pt x="944" y="24"/>
                </a:lnTo>
                <a:lnTo>
                  <a:pt x="949" y="12"/>
                </a:lnTo>
                <a:lnTo>
                  <a:pt x="952" y="2"/>
                </a:lnTo>
                <a:lnTo>
                  <a:pt x="952" y="0"/>
                </a:lnTo>
                <a:lnTo>
                  <a:pt x="952" y="4"/>
                </a:lnTo>
                <a:lnTo>
                  <a:pt x="950" y="17"/>
                </a:lnTo>
                <a:lnTo>
                  <a:pt x="948" y="36"/>
                </a:lnTo>
                <a:lnTo>
                  <a:pt x="942" y="62"/>
                </a:lnTo>
                <a:lnTo>
                  <a:pt x="936" y="93"/>
                </a:lnTo>
                <a:lnTo>
                  <a:pt x="927" y="130"/>
                </a:lnTo>
                <a:lnTo>
                  <a:pt x="914" y="172"/>
                </a:lnTo>
                <a:lnTo>
                  <a:pt x="899" y="217"/>
                </a:lnTo>
                <a:lnTo>
                  <a:pt x="881" y="264"/>
                </a:lnTo>
                <a:lnTo>
                  <a:pt x="857" y="315"/>
                </a:lnTo>
                <a:lnTo>
                  <a:pt x="830" y="368"/>
                </a:lnTo>
                <a:lnTo>
                  <a:pt x="798" y="421"/>
                </a:lnTo>
                <a:lnTo>
                  <a:pt x="762" y="475"/>
                </a:lnTo>
                <a:lnTo>
                  <a:pt x="719" y="529"/>
                </a:lnTo>
                <a:lnTo>
                  <a:pt x="671" y="582"/>
                </a:lnTo>
                <a:lnTo>
                  <a:pt x="613" y="637"/>
                </a:lnTo>
                <a:lnTo>
                  <a:pt x="555" y="685"/>
                </a:lnTo>
                <a:lnTo>
                  <a:pt x="500" y="726"/>
                </a:lnTo>
                <a:lnTo>
                  <a:pt x="447" y="761"/>
                </a:lnTo>
                <a:lnTo>
                  <a:pt x="396" y="790"/>
                </a:lnTo>
                <a:lnTo>
                  <a:pt x="350" y="813"/>
                </a:lnTo>
                <a:lnTo>
                  <a:pt x="307" y="831"/>
                </a:lnTo>
                <a:lnTo>
                  <a:pt x="270" y="845"/>
                </a:lnTo>
                <a:lnTo>
                  <a:pt x="238" y="855"/>
                </a:lnTo>
                <a:lnTo>
                  <a:pt x="212" y="862"/>
                </a:lnTo>
                <a:lnTo>
                  <a:pt x="192" y="866"/>
                </a:lnTo>
                <a:lnTo>
                  <a:pt x="181" y="868"/>
                </a:lnTo>
                <a:lnTo>
                  <a:pt x="176" y="868"/>
                </a:lnTo>
                <a:lnTo>
                  <a:pt x="167" y="947"/>
                </a:lnTo>
                <a:lnTo>
                  <a:pt x="0" y="756"/>
                </a:lnTo>
                <a:close/>
              </a:path>
            </a:pathLst>
          </a:custGeom>
          <a:solidFill>
            <a:schemeClr val="folHlink"/>
          </a:solidFill>
          <a:ln w="0">
            <a:noFill/>
            <a:prstDash val="solid"/>
            <a:round/>
            <a:headEnd/>
            <a:tailEnd/>
          </a:ln>
          <a:effectLst>
            <a:outerShdw dist="107763" dir="2700000" algn="ctr" rotWithShape="0">
              <a:srgbClr val="080808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55" name="AutoShape 9"/>
          <p:cNvSpPr>
            <a:spLocks noChangeArrowheads="1"/>
          </p:cNvSpPr>
          <p:nvPr/>
        </p:nvSpPr>
        <p:spPr bwMode="gray">
          <a:xfrm>
            <a:off x="3347864" y="5445224"/>
            <a:ext cx="4267200" cy="652463"/>
          </a:xfrm>
          <a:prstGeom prst="cube">
            <a:avLst>
              <a:gd name="adj" fmla="val 49880"/>
            </a:avLst>
          </a:prstGeom>
          <a:solidFill>
            <a:srgbClr val="96969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6" name="AutoShape 10"/>
          <p:cNvSpPr>
            <a:spLocks noChangeArrowheads="1"/>
          </p:cNvSpPr>
          <p:nvPr/>
        </p:nvSpPr>
        <p:spPr bwMode="ltGray">
          <a:xfrm rot="16200000" flipV="1">
            <a:off x="3835611" y="5077308"/>
            <a:ext cx="739006" cy="466725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rgbClr val="ECAE8C">
                  <a:gamma/>
                  <a:shade val="75686"/>
                  <a:invGamma/>
                </a:srgbClr>
              </a:gs>
              <a:gs pos="100000">
                <a:srgbClr val="ECAE8C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7" name="AutoShape 11"/>
          <p:cNvSpPr>
            <a:spLocks noChangeArrowheads="1"/>
          </p:cNvSpPr>
          <p:nvPr/>
        </p:nvSpPr>
        <p:spPr bwMode="ltGray">
          <a:xfrm rot="16200000" flipV="1">
            <a:off x="4291843" y="4717268"/>
            <a:ext cx="1459086" cy="466725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rgbClr val="F0CD74">
                  <a:gamma/>
                  <a:shade val="75686"/>
                  <a:invGamma/>
                </a:srgbClr>
              </a:gs>
              <a:gs pos="100000">
                <a:srgbClr val="F0CD74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8" name="AutoShape 12"/>
          <p:cNvSpPr>
            <a:spLocks noChangeArrowheads="1"/>
          </p:cNvSpPr>
          <p:nvPr/>
        </p:nvSpPr>
        <p:spPr bwMode="ltGray">
          <a:xfrm rot="16200000" flipV="1">
            <a:off x="4818683" y="4474468"/>
            <a:ext cx="1944687" cy="466725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rgbClr val="BDACE6">
                  <a:gamma/>
                  <a:shade val="75686"/>
                  <a:invGamma/>
                </a:srgbClr>
              </a:gs>
              <a:gs pos="100000">
                <a:srgbClr val="BDACE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9" name="AutoShape 13"/>
          <p:cNvSpPr>
            <a:spLocks noChangeArrowheads="1"/>
          </p:cNvSpPr>
          <p:nvPr/>
        </p:nvSpPr>
        <p:spPr bwMode="gray">
          <a:xfrm rot="16200000" flipV="1">
            <a:off x="5314094" y="4141203"/>
            <a:ext cx="2611213" cy="466725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rgbClr val="74ABC6">
                  <a:gamma/>
                  <a:shade val="75686"/>
                  <a:invGamma/>
                </a:srgbClr>
              </a:gs>
              <a:gs pos="100000">
                <a:srgbClr val="74ABC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0" name="Text Box 14"/>
          <p:cNvSpPr txBox="1">
            <a:spLocks noChangeArrowheads="1"/>
          </p:cNvSpPr>
          <p:nvPr/>
        </p:nvSpPr>
        <p:spPr bwMode="gray">
          <a:xfrm>
            <a:off x="3872640" y="5761137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15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61" name="Text Box 15"/>
          <p:cNvSpPr txBox="1">
            <a:spLocks noChangeArrowheads="1"/>
          </p:cNvSpPr>
          <p:nvPr/>
        </p:nvSpPr>
        <p:spPr bwMode="gray">
          <a:xfrm>
            <a:off x="4663215" y="5761137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16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62" name="Text Box 16"/>
          <p:cNvSpPr txBox="1">
            <a:spLocks noChangeArrowheads="1"/>
          </p:cNvSpPr>
          <p:nvPr/>
        </p:nvSpPr>
        <p:spPr bwMode="gray">
          <a:xfrm>
            <a:off x="5444265" y="5761137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17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63" name="Text Box 17"/>
          <p:cNvSpPr txBox="1">
            <a:spLocks noChangeArrowheads="1"/>
          </p:cNvSpPr>
          <p:nvPr/>
        </p:nvSpPr>
        <p:spPr bwMode="gray">
          <a:xfrm>
            <a:off x="6301515" y="5761137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EFEFE"/>
                </a:solidFill>
              </a:rPr>
              <a:t>20</a:t>
            </a:r>
            <a:r>
              <a:rPr lang="ru-RU" sz="1600" dirty="0" smtClean="0">
                <a:solidFill>
                  <a:srgbClr val="FEFEFE"/>
                </a:solidFill>
              </a:rPr>
              <a:t>18</a:t>
            </a:r>
            <a:endParaRPr lang="en-US" sz="1600" dirty="0">
              <a:solidFill>
                <a:srgbClr val="FEFEFE"/>
              </a:solidFill>
            </a:endParaRPr>
          </a:p>
        </p:txBody>
      </p:sp>
      <p:sp>
        <p:nvSpPr>
          <p:cNvPr id="64" name="Text Box 18"/>
          <p:cNvSpPr txBox="1">
            <a:spLocks noChangeArrowheads="1"/>
          </p:cNvSpPr>
          <p:nvPr/>
        </p:nvSpPr>
        <p:spPr bwMode="black">
          <a:xfrm>
            <a:off x="3923928" y="5085184"/>
            <a:ext cx="418704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65</a:t>
            </a:r>
            <a:endParaRPr lang="en-US" dirty="0"/>
          </a:p>
        </p:txBody>
      </p:sp>
      <p:sp>
        <p:nvSpPr>
          <p:cNvPr id="65" name="Text Box 19"/>
          <p:cNvSpPr txBox="1">
            <a:spLocks noChangeArrowheads="1"/>
          </p:cNvSpPr>
          <p:nvPr/>
        </p:nvSpPr>
        <p:spPr bwMode="black">
          <a:xfrm>
            <a:off x="4716016" y="4437112"/>
            <a:ext cx="535724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230</a:t>
            </a:r>
            <a:endParaRPr lang="en-US" dirty="0"/>
          </a:p>
        </p:txBody>
      </p:sp>
      <p:sp>
        <p:nvSpPr>
          <p:cNvPr id="66" name="Text Box 20"/>
          <p:cNvSpPr txBox="1">
            <a:spLocks noChangeArrowheads="1"/>
          </p:cNvSpPr>
          <p:nvPr/>
        </p:nvSpPr>
        <p:spPr bwMode="black">
          <a:xfrm>
            <a:off x="5470777" y="3845024"/>
            <a:ext cx="535724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435</a:t>
            </a:r>
            <a:endParaRPr lang="en-US" dirty="0"/>
          </a:p>
        </p:txBody>
      </p:sp>
      <p:sp>
        <p:nvSpPr>
          <p:cNvPr id="67" name="Text Box 21"/>
          <p:cNvSpPr txBox="1">
            <a:spLocks noChangeArrowheads="1"/>
          </p:cNvSpPr>
          <p:nvPr/>
        </p:nvSpPr>
        <p:spPr bwMode="black">
          <a:xfrm>
            <a:off x="6300192" y="3212976"/>
            <a:ext cx="599843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1600" dirty="0" smtClean="0"/>
              <a:t>600+</a:t>
            </a:r>
            <a:endParaRPr lang="en-US" sz="1600" dirty="0"/>
          </a:p>
        </p:txBody>
      </p:sp>
      <p:pic>
        <p:nvPicPr>
          <p:cNvPr id="68" name="Picture 5" descr="C:\Users\Сергей\Desktop\20 апреля\азбука 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021299"/>
            <a:ext cx="1512168" cy="12989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5051128"/>
            <a:ext cx="1444379" cy="12581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Rectangle 15"/>
          <p:cNvSpPr/>
          <p:nvPr/>
        </p:nvSpPr>
        <p:spPr>
          <a:xfrm>
            <a:off x="3059832" y="1337692"/>
            <a:ext cx="5524196" cy="16561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37160" rIns="274320" rtlCol="0" anchor="ctr"/>
          <a:lstStyle/>
          <a:p>
            <a:pPr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 6 образовательно-просветительских программ;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обучено более 700 человек;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проведено более 30 массовых мероприятий;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Всероссийский методический центр жилищного просвещения;</a:t>
            </a:r>
          </a:p>
          <a:p>
            <a:pPr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открыт научный журнал…</a:t>
            </a:r>
          </a:p>
        </p:txBody>
      </p:sp>
      <p:pic>
        <p:nvPicPr>
          <p:cNvPr id="72" name="Picture 8" descr="C:\Users\Сергей\Desktop\20 апреля\НИ объемная эмблема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03" t="29911" r="29653" b="32134"/>
          <a:stretch/>
        </p:blipFill>
        <p:spPr bwMode="auto">
          <a:xfrm>
            <a:off x="395536" y="2633836"/>
            <a:ext cx="2488087" cy="23652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Title 4"/>
          <p:cNvSpPr txBox="1">
            <a:spLocks/>
          </p:cNvSpPr>
          <p:nvPr/>
        </p:nvSpPr>
        <p:spPr>
          <a:xfrm>
            <a:off x="0" y="0"/>
            <a:ext cx="9144000" cy="9056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Народный институт</a:t>
            </a: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КАК ПРОСВЕТИТЕЛЬСКИЙ ЦЕНТР РЕГИОНА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2F3A4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173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3" descr="C:\Users\USER\Desktop\493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4077072"/>
            <a:ext cx="1596490" cy="1117543"/>
          </a:xfrm>
          <a:prstGeom prst="rect">
            <a:avLst/>
          </a:prstGeom>
          <a:noFill/>
        </p:spPr>
      </p:pic>
      <p:sp>
        <p:nvSpPr>
          <p:cNvPr id="49" name="Rectangle 15"/>
          <p:cNvSpPr/>
          <p:nvPr/>
        </p:nvSpPr>
        <p:spPr>
          <a:xfrm>
            <a:off x="4283968" y="1397499"/>
            <a:ext cx="4392488" cy="17281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37160" rIns="274320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Уникальные образовательный трек </a:t>
            </a:r>
            <a:r>
              <a:rPr lang="ru-RU" dirty="0" smtClean="0">
                <a:solidFill>
                  <a:srgbClr val="00B0F0"/>
                </a:solidFill>
              </a:rPr>
              <a:t>«Молодой управдом»</a:t>
            </a:r>
          </a:p>
          <a:p>
            <a:pPr algn="ctr"/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Проектные группы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студентов-волонтеров </a:t>
            </a:r>
          </a:p>
          <a:p>
            <a:pPr algn="ctr"/>
            <a:r>
              <a:rPr lang="ru-RU" dirty="0" smtClean="0">
                <a:solidFill>
                  <a:srgbClr val="00B0F0"/>
                </a:solidFill>
              </a:rPr>
              <a:t>«Городские реновации»</a:t>
            </a:r>
          </a:p>
        </p:txBody>
      </p:sp>
      <p:sp>
        <p:nvSpPr>
          <p:cNvPr id="22" name="Rectangle 21"/>
          <p:cNvSpPr/>
          <p:nvPr/>
        </p:nvSpPr>
        <p:spPr>
          <a:xfrm flipH="1">
            <a:off x="8748464" y="1268760"/>
            <a:ext cx="48817" cy="525658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5" name="Group 35"/>
          <p:cNvGrpSpPr/>
          <p:nvPr/>
        </p:nvGrpSpPr>
        <p:grpSpPr>
          <a:xfrm>
            <a:off x="0" y="1037459"/>
            <a:ext cx="4284362" cy="2718406"/>
            <a:chOff x="4815950" y="2668255"/>
            <a:chExt cx="3840370" cy="2560968"/>
          </a:xfrm>
        </p:grpSpPr>
        <p:sp>
          <p:nvSpPr>
            <p:cNvPr id="41" name="Freeform 42"/>
            <p:cNvSpPr/>
            <p:nvPr/>
          </p:nvSpPr>
          <p:spPr>
            <a:xfrm>
              <a:off x="6096218" y="2669123"/>
              <a:ext cx="2560102" cy="2560100"/>
            </a:xfrm>
            <a:custGeom>
              <a:avLst/>
              <a:gdLst>
                <a:gd name="connsiteX0" fmla="*/ 814677 w 1629355"/>
                <a:gd name="connsiteY0" fmla="*/ 0 h 1629354"/>
                <a:gd name="connsiteX1" fmla="*/ 1629355 w 1629355"/>
                <a:gd name="connsiteY1" fmla="*/ 814677 h 1629354"/>
                <a:gd name="connsiteX2" fmla="*/ 814678 w 1629355"/>
                <a:gd name="connsiteY2" fmla="*/ 1629354 h 1629354"/>
                <a:gd name="connsiteX3" fmla="*/ 0 w 1629355"/>
                <a:gd name="connsiteY3" fmla="*/ 814677 h 1629354"/>
                <a:gd name="connsiteX4" fmla="*/ 814677 w 1629355"/>
                <a:gd name="connsiteY4" fmla="*/ 0 h 1629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5" h="1629354">
                  <a:moveTo>
                    <a:pt x="814677" y="0"/>
                  </a:moveTo>
                  <a:lnTo>
                    <a:pt x="1629355" y="814677"/>
                  </a:lnTo>
                  <a:lnTo>
                    <a:pt x="814678" y="1629354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3" name="Freeform 44"/>
            <p:cNvSpPr/>
            <p:nvPr/>
          </p:nvSpPr>
          <p:spPr>
            <a:xfrm>
              <a:off x="4815950" y="2668255"/>
              <a:ext cx="2560100" cy="2560102"/>
            </a:xfrm>
            <a:custGeom>
              <a:avLst/>
              <a:gdLst>
                <a:gd name="connsiteX0" fmla="*/ 814677 w 1629354"/>
                <a:gd name="connsiteY0" fmla="*/ 0 h 1629355"/>
                <a:gd name="connsiteX1" fmla="*/ 1629354 w 1629354"/>
                <a:gd name="connsiteY1" fmla="*/ 814678 h 1629355"/>
                <a:gd name="connsiteX2" fmla="*/ 814677 w 1629354"/>
                <a:gd name="connsiteY2" fmla="*/ 1629355 h 1629355"/>
                <a:gd name="connsiteX3" fmla="*/ 0 w 1629354"/>
                <a:gd name="connsiteY3" fmla="*/ 814677 h 1629355"/>
                <a:gd name="connsiteX4" fmla="*/ 814677 w 1629354"/>
                <a:gd name="connsiteY4" fmla="*/ 0 h 1629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4" h="1629355">
                  <a:moveTo>
                    <a:pt x="814677" y="0"/>
                  </a:moveTo>
                  <a:lnTo>
                    <a:pt x="1629354" y="814678"/>
                  </a:lnTo>
                  <a:lnTo>
                    <a:pt x="814677" y="1629355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9"/>
            <p:cNvSpPr/>
            <p:nvPr/>
          </p:nvSpPr>
          <p:spPr>
            <a:xfrm>
              <a:off x="7272364" y="3540789"/>
              <a:ext cx="1324230" cy="7828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Реализация </a:t>
              </a:r>
            </a:p>
            <a:p>
              <a:pPr algn="ctr"/>
              <a:r>
                <a:rPr lang="ru-RU" sz="16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студенческих </a:t>
              </a:r>
            </a:p>
            <a:p>
              <a:r>
                <a:rPr lang="ru-RU" sz="16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инициатив</a:t>
              </a:r>
              <a:endParaRPr lang="en-US" sz="1600" dirty="0"/>
            </a:p>
          </p:txBody>
        </p:sp>
      </p:grpSp>
      <p:pic>
        <p:nvPicPr>
          <p:cNvPr id="50" name="Picture 8" descr="C:\Users\Сергей\Desktop\20 апреля\НИ объемная эмблема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03" t="29911" r="29653" b="32134"/>
          <a:stretch/>
        </p:blipFill>
        <p:spPr bwMode="auto">
          <a:xfrm>
            <a:off x="107898" y="1113021"/>
            <a:ext cx="2592288" cy="24642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itle 4"/>
          <p:cNvSpPr txBox="1">
            <a:spLocks/>
          </p:cNvSpPr>
          <p:nvPr/>
        </p:nvSpPr>
        <p:spPr>
          <a:xfrm>
            <a:off x="0" y="0"/>
            <a:ext cx="9144000" cy="9056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Народный институт</a:t>
            </a: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КАК ПРОСВЕТИТЕЛЬСКИЙ ЦЕНТР РЕГИОНА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2F3A4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2" name="Picture 2" descr="C:\Users\u00226\Desktop\НАРОДНЫЙ ИНСТИТУТ\для листовок Управдом\10.jpg"/>
          <p:cNvPicPr>
            <a:picLocks noChangeAspect="1" noChangeArrowheads="1"/>
          </p:cNvPicPr>
          <p:nvPr/>
        </p:nvPicPr>
        <p:blipFill>
          <a:blip r:embed="rId5" cstate="print"/>
          <a:srcRect t="23529" r="6234"/>
          <a:stretch>
            <a:fillRect/>
          </a:stretch>
        </p:blipFill>
        <p:spPr bwMode="auto">
          <a:xfrm>
            <a:off x="3563888" y="5085184"/>
            <a:ext cx="1737055" cy="864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00226\Desktop\Управдом\Логотип_МУ_НИ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468560" y="3933056"/>
            <a:ext cx="2520280" cy="2743314"/>
          </a:xfrm>
          <a:prstGeom prst="rect">
            <a:avLst/>
          </a:prstGeom>
          <a:noFill/>
        </p:spPr>
      </p:pic>
      <p:pic>
        <p:nvPicPr>
          <p:cNvPr id="55" name="Picture 4" descr="http://expocom.info/uploads/posts/2012-07/1342156073_w800h600_n461e_d20120403d38313a91501957a.jpg"/>
          <p:cNvPicPr>
            <a:picLocks noChangeAspect="1" noChangeArrowheads="1"/>
          </p:cNvPicPr>
          <p:nvPr/>
        </p:nvPicPr>
        <p:blipFill>
          <a:blip r:embed="rId7" cstate="print"/>
          <a:srcRect l="9302" t="9510" r="9302" b="12010"/>
          <a:stretch>
            <a:fillRect/>
          </a:stretch>
        </p:blipFill>
        <p:spPr bwMode="auto">
          <a:xfrm>
            <a:off x="3419872" y="4133803"/>
            <a:ext cx="1620180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61795"/>
            <a:ext cx="1872208" cy="10839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4" descr="C:\Users\USER\Desktop\илбои.png"/>
          <p:cNvPicPr>
            <a:picLocks noChangeAspect="1" noChangeArrowheads="1"/>
          </p:cNvPicPr>
          <p:nvPr/>
        </p:nvPicPr>
        <p:blipFill>
          <a:blip r:embed="rId9" cstate="print"/>
          <a:srcRect l="13236" t="4294" r="15547" b="39027"/>
          <a:stretch>
            <a:fillRect/>
          </a:stretch>
        </p:blipFill>
        <p:spPr bwMode="auto">
          <a:xfrm>
            <a:off x="4716016" y="4077072"/>
            <a:ext cx="2367855" cy="1039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2" name="TextBox 61"/>
          <p:cNvSpPr txBox="1"/>
          <p:nvPr/>
        </p:nvSpPr>
        <p:spPr>
          <a:xfrm>
            <a:off x="3491880" y="3197699"/>
            <a:ext cx="2664296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2017 год: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74 двора - инвентаризация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25 проектов благоустройства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084168" y="3197699"/>
            <a:ext cx="2664296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rgbClr val="00B0F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2018 год: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120 дворов - инвентаризация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ru-RU" sz="12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50 проектов благоустройства</a:t>
            </a:r>
          </a:p>
        </p:txBody>
      </p:sp>
      <p:pic>
        <p:nvPicPr>
          <p:cNvPr id="2" name="Picture 2" descr="C:\Users\u00226\Desktop\НАРОДНЫЙ ИНСТИТУТ\Управдом\ФОТО МОЛОДОЙ УПРАВДОМ_1\DSC_416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36096" y="5030898"/>
            <a:ext cx="2952328" cy="1827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00226\Desktop\НАРОДНЫЙ ИНСТИТУТ\Управдом\ФОТО МОЛОДОЙ УПРАВДОМ_1\DSC_4257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07904" y="5805264"/>
            <a:ext cx="1585852" cy="1052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47664" y="6021288"/>
            <a:ext cx="2170489" cy="836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19672" y="5085184"/>
            <a:ext cx="1933453" cy="990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4726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8748464" y="1124744"/>
            <a:ext cx="45719" cy="5400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5" name="Group 35"/>
          <p:cNvGrpSpPr/>
          <p:nvPr/>
        </p:nvGrpSpPr>
        <p:grpSpPr>
          <a:xfrm>
            <a:off x="575669" y="1070213"/>
            <a:ext cx="2664292" cy="3726939"/>
            <a:chOff x="4815950" y="2668255"/>
            <a:chExt cx="2560317" cy="3841021"/>
          </a:xfrm>
        </p:grpSpPr>
        <p:sp>
          <p:nvSpPr>
            <p:cNvPr id="42" name="Freeform 43"/>
            <p:cNvSpPr/>
            <p:nvPr/>
          </p:nvSpPr>
          <p:spPr>
            <a:xfrm>
              <a:off x="4816167" y="3949174"/>
              <a:ext cx="2560100" cy="2560102"/>
            </a:xfrm>
            <a:custGeom>
              <a:avLst/>
              <a:gdLst>
                <a:gd name="connsiteX0" fmla="*/ 814677 w 1629354"/>
                <a:gd name="connsiteY0" fmla="*/ 0 h 1629355"/>
                <a:gd name="connsiteX1" fmla="*/ 1629354 w 1629354"/>
                <a:gd name="connsiteY1" fmla="*/ 814678 h 1629355"/>
                <a:gd name="connsiteX2" fmla="*/ 814677 w 1629354"/>
                <a:gd name="connsiteY2" fmla="*/ 1629355 h 1629355"/>
                <a:gd name="connsiteX3" fmla="*/ 0 w 1629354"/>
                <a:gd name="connsiteY3" fmla="*/ 814677 h 1629355"/>
                <a:gd name="connsiteX4" fmla="*/ 814677 w 1629354"/>
                <a:gd name="connsiteY4" fmla="*/ 0 h 1629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4" h="1629355">
                  <a:moveTo>
                    <a:pt x="814677" y="0"/>
                  </a:moveTo>
                  <a:lnTo>
                    <a:pt x="1629354" y="814678"/>
                  </a:lnTo>
                  <a:lnTo>
                    <a:pt x="814677" y="1629355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3" name="Freeform 44"/>
            <p:cNvSpPr/>
            <p:nvPr/>
          </p:nvSpPr>
          <p:spPr>
            <a:xfrm>
              <a:off x="4815950" y="2668255"/>
              <a:ext cx="2560100" cy="2560102"/>
            </a:xfrm>
            <a:custGeom>
              <a:avLst/>
              <a:gdLst>
                <a:gd name="connsiteX0" fmla="*/ 814677 w 1629354"/>
                <a:gd name="connsiteY0" fmla="*/ 0 h 1629355"/>
                <a:gd name="connsiteX1" fmla="*/ 1629354 w 1629354"/>
                <a:gd name="connsiteY1" fmla="*/ 814678 h 1629355"/>
                <a:gd name="connsiteX2" fmla="*/ 814677 w 1629354"/>
                <a:gd name="connsiteY2" fmla="*/ 1629355 h 1629355"/>
                <a:gd name="connsiteX3" fmla="*/ 0 w 1629354"/>
                <a:gd name="connsiteY3" fmla="*/ 814677 h 1629355"/>
                <a:gd name="connsiteX4" fmla="*/ 814677 w 1629354"/>
                <a:gd name="connsiteY4" fmla="*/ 0 h 1629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4" h="1629355">
                  <a:moveTo>
                    <a:pt x="814677" y="0"/>
                  </a:moveTo>
                  <a:lnTo>
                    <a:pt x="1629354" y="814678"/>
                  </a:lnTo>
                  <a:lnTo>
                    <a:pt x="814677" y="1629355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51"/>
            <p:cNvSpPr/>
            <p:nvPr/>
          </p:nvSpPr>
          <p:spPr>
            <a:xfrm>
              <a:off x="5175653" y="5321881"/>
              <a:ext cx="1920331" cy="5392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Социальные сервисы</a:t>
              </a:r>
            </a:p>
            <a:p>
              <a:pPr algn="ctr"/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для населения</a:t>
              </a:r>
              <a:endParaRPr lang="en-US" sz="1400" dirty="0"/>
            </a:p>
          </p:txBody>
        </p:sp>
      </p:grpSp>
      <p:pic>
        <p:nvPicPr>
          <p:cNvPr id="48" name="Picture 8" descr="C:\Users\Сергей\Desktop\20 апреля\НИ объемная эмблема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03" t="29911" r="29653" b="32134"/>
          <a:stretch/>
        </p:blipFill>
        <p:spPr bwMode="auto">
          <a:xfrm>
            <a:off x="611560" y="980728"/>
            <a:ext cx="2575454" cy="24482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15"/>
          <p:cNvSpPr/>
          <p:nvPr/>
        </p:nvSpPr>
        <p:spPr>
          <a:xfrm>
            <a:off x="0" y="4869160"/>
            <a:ext cx="3851920" cy="1988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37160" rIns="27432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cap="small" dirty="0" smtClean="0">
                <a:solidFill>
                  <a:schemeClr val="tx1"/>
                </a:solidFill>
                <a:cs typeface="Arial" pitchFamily="34" charset="0"/>
              </a:rPr>
              <a:t>Онлайн сервис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cap="small" dirty="0" smtClean="0">
                <a:solidFill>
                  <a:schemeClr val="tx1"/>
                </a:solidFill>
                <a:cs typeface="Arial" pitchFamily="34" charset="0"/>
              </a:rPr>
              <a:t>«Электронный психолог»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cap="small" dirty="0" smtClean="0">
                <a:solidFill>
                  <a:schemeClr val="tx1"/>
                </a:solidFill>
                <a:cs typeface="Arial" pitchFamily="34" charset="0"/>
              </a:rPr>
              <a:t>WEB-</a:t>
            </a:r>
            <a:r>
              <a:rPr lang="ru-RU" cap="small" dirty="0" smtClean="0">
                <a:solidFill>
                  <a:schemeClr val="tx1"/>
                </a:solidFill>
                <a:cs typeface="Arial" pitchFamily="34" charset="0"/>
              </a:rPr>
              <a:t>сервис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cap="small" dirty="0" smtClean="0">
                <a:solidFill>
                  <a:schemeClr val="tx1"/>
                </a:solidFill>
                <a:cs typeface="Arial" pitchFamily="34" charset="0"/>
              </a:rPr>
              <a:t>«Безопасный интернет для родителей»</a:t>
            </a:r>
          </a:p>
          <a:p>
            <a:pPr algn="ctr"/>
            <a:r>
              <a:rPr lang="ru-RU" cap="small" dirty="0" smtClean="0">
                <a:solidFill>
                  <a:schemeClr val="tx1"/>
                </a:solidFill>
                <a:cs typeface="Arial" pitchFamily="34" charset="0"/>
              </a:rPr>
              <a:t>Дистанционная </a:t>
            </a:r>
            <a:r>
              <a:rPr lang="ru-RU" cap="small" dirty="0">
                <a:solidFill>
                  <a:schemeClr val="tx1"/>
                </a:solidFill>
                <a:cs typeface="Arial" pitchFamily="34" charset="0"/>
              </a:rPr>
              <a:t>школа ЖКХ</a:t>
            </a:r>
          </a:p>
        </p:txBody>
      </p:sp>
      <p:sp>
        <p:nvSpPr>
          <p:cNvPr id="50" name="Title 4"/>
          <p:cNvSpPr txBox="1">
            <a:spLocks/>
          </p:cNvSpPr>
          <p:nvPr/>
        </p:nvSpPr>
        <p:spPr>
          <a:xfrm>
            <a:off x="0" y="0"/>
            <a:ext cx="9144000" cy="9056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Народный институт</a:t>
            </a: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КАК ПРОСВЕТИТЕЛЬСКИЙ ЦЕНТР РЕГИОНА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2F3A4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C:\Users\u00226\Desktop\Infograph1_icecream_RU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794706"/>
            <a:ext cx="1959236" cy="1277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u00226\Desktop\slide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1844824"/>
            <a:ext cx="1868438" cy="1215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u00226\Desktop\orig_b8588e7b1186ffda18ad079e0fb19bd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1844824"/>
            <a:ext cx="1872208" cy="1247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C:\Users\u00226\Desktop\2017-11-17 10-15-15 Скриншот экрана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5229200"/>
            <a:ext cx="2411760" cy="1399286"/>
          </a:xfrm>
          <a:prstGeom prst="rect">
            <a:avLst/>
          </a:prstGeom>
          <a:noFill/>
        </p:spPr>
      </p:pic>
      <p:sp>
        <p:nvSpPr>
          <p:cNvPr id="51" name="Прямоугольник 50"/>
          <p:cNvSpPr/>
          <p:nvPr/>
        </p:nvSpPr>
        <p:spPr>
          <a:xfrm>
            <a:off x="3419872" y="4869160"/>
            <a:ext cx="51845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cap="small" dirty="0" smtClean="0">
                <a:solidFill>
                  <a:schemeClr val="tx1"/>
                </a:solidFill>
                <a:cs typeface="Arial" pitchFamily="34" charset="0"/>
              </a:rPr>
              <a:t>Более 20 видео-лекций для дистанционной школы ЖКХ</a:t>
            </a:r>
            <a:endParaRPr lang="ru-RU" sz="1600" cap="small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779912" y="112474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cap="small" dirty="0" smtClean="0">
                <a:solidFill>
                  <a:schemeClr val="tx1"/>
                </a:solidFill>
                <a:cs typeface="Arial" pitchFamily="34" charset="0"/>
              </a:rPr>
              <a:t>Серия вебинаров и видео лекций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cap="small" dirty="0" smtClean="0">
                <a:solidFill>
                  <a:schemeClr val="tx1"/>
                </a:solidFill>
                <a:cs typeface="Arial" pitchFamily="34" charset="0"/>
              </a:rPr>
              <a:t>«Безопасный интернет для родителей»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419872" y="3140968"/>
            <a:ext cx="5328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cap="small" dirty="0" smtClean="0">
                <a:solidFill>
                  <a:schemeClr val="tx1"/>
                </a:solidFill>
                <a:cs typeface="Arial" pitchFamily="34" charset="0"/>
              </a:rPr>
              <a:t>Онлайн сервис «Электронный психолог»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cap="small" dirty="0" smtClean="0">
                <a:cs typeface="Arial" pitchFamily="34" charset="0"/>
              </a:rPr>
              <a:t>на сайте университета</a:t>
            </a:r>
            <a:endParaRPr lang="ru-RU" sz="1600" cap="small" dirty="0" smtClean="0">
              <a:solidFill>
                <a:schemeClr val="tx1"/>
              </a:solidFill>
              <a:cs typeface="Arial" pitchFamily="34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0" y="3645024"/>
            <a:ext cx="1763241" cy="1151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C:\Users\u00226\Desktop\acd4b69549f96a5b6dcb8e374fb4d39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76256" y="3717032"/>
            <a:ext cx="1614561" cy="1072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7" name="Picture 9" descr="C:\Users\u00226\Desktop\uslovno-besplatnye-programmy-kakie-mozhno-tak-nazvat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92080" y="3789040"/>
            <a:ext cx="1561190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420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1"/>
          <p:cNvSpPr/>
          <p:nvPr/>
        </p:nvSpPr>
        <p:spPr>
          <a:xfrm>
            <a:off x="8748464" y="1124744"/>
            <a:ext cx="45719" cy="5400600"/>
          </a:xfrm>
          <a:prstGeom prst="rect">
            <a:avLst/>
          </a:prstGeom>
          <a:solidFill>
            <a:srgbClr val="2F95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Title 4"/>
          <p:cNvSpPr txBox="1">
            <a:spLocks/>
          </p:cNvSpPr>
          <p:nvPr/>
        </p:nvSpPr>
        <p:spPr>
          <a:xfrm>
            <a:off x="0" y="0"/>
            <a:ext cx="9144000" cy="9056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Народный институт</a:t>
            </a: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КАК ПРОСВЕТИТЕЛЬСКИЙ ЦЕНТР РЕГИОНА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2F3A4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40" name="Group 35"/>
          <p:cNvGrpSpPr/>
          <p:nvPr/>
        </p:nvGrpSpPr>
        <p:grpSpPr>
          <a:xfrm>
            <a:off x="251520" y="1340768"/>
            <a:ext cx="3996329" cy="2484485"/>
            <a:chOff x="3535680" y="2668255"/>
            <a:chExt cx="3840370" cy="2560535"/>
          </a:xfrm>
        </p:grpSpPr>
        <p:sp>
          <p:nvSpPr>
            <p:cNvPr id="42" name="Freeform 41"/>
            <p:cNvSpPr/>
            <p:nvPr/>
          </p:nvSpPr>
          <p:spPr>
            <a:xfrm>
              <a:off x="3535680" y="2668688"/>
              <a:ext cx="2560100" cy="2560102"/>
            </a:xfrm>
            <a:custGeom>
              <a:avLst/>
              <a:gdLst>
                <a:gd name="connsiteX0" fmla="*/ 814677 w 1629354"/>
                <a:gd name="connsiteY0" fmla="*/ 0 h 1629355"/>
                <a:gd name="connsiteX1" fmla="*/ 1629354 w 1629354"/>
                <a:gd name="connsiteY1" fmla="*/ 814678 h 1629355"/>
                <a:gd name="connsiteX2" fmla="*/ 814677 w 1629354"/>
                <a:gd name="connsiteY2" fmla="*/ 1629355 h 1629355"/>
                <a:gd name="connsiteX3" fmla="*/ 0 w 1629354"/>
                <a:gd name="connsiteY3" fmla="*/ 814677 h 1629355"/>
                <a:gd name="connsiteX4" fmla="*/ 814677 w 1629354"/>
                <a:gd name="connsiteY4" fmla="*/ 0 h 1629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4" h="1629355">
                  <a:moveTo>
                    <a:pt x="814677" y="0"/>
                  </a:moveTo>
                  <a:lnTo>
                    <a:pt x="1629354" y="814678"/>
                  </a:lnTo>
                  <a:lnTo>
                    <a:pt x="814677" y="1629355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rgbClr val="16A0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4815950" y="2668255"/>
              <a:ext cx="2560100" cy="2560102"/>
            </a:xfrm>
            <a:custGeom>
              <a:avLst/>
              <a:gdLst>
                <a:gd name="connsiteX0" fmla="*/ 814677 w 1629354"/>
                <a:gd name="connsiteY0" fmla="*/ 0 h 1629355"/>
                <a:gd name="connsiteX1" fmla="*/ 1629354 w 1629354"/>
                <a:gd name="connsiteY1" fmla="*/ 814678 h 1629355"/>
                <a:gd name="connsiteX2" fmla="*/ 814677 w 1629354"/>
                <a:gd name="connsiteY2" fmla="*/ 1629355 h 1629355"/>
                <a:gd name="connsiteX3" fmla="*/ 0 w 1629354"/>
                <a:gd name="connsiteY3" fmla="*/ 814677 h 1629355"/>
                <a:gd name="connsiteX4" fmla="*/ 814677 w 1629354"/>
                <a:gd name="connsiteY4" fmla="*/ 0 h 1629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9354" h="1629355">
                  <a:moveTo>
                    <a:pt x="814677" y="0"/>
                  </a:moveTo>
                  <a:lnTo>
                    <a:pt x="1629354" y="814678"/>
                  </a:lnTo>
                  <a:lnTo>
                    <a:pt x="814677" y="1629355"/>
                  </a:lnTo>
                  <a:lnTo>
                    <a:pt x="0" y="814677"/>
                  </a:lnTo>
                  <a:lnTo>
                    <a:pt x="814677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8"/>
            <p:cNvSpPr/>
            <p:nvPr/>
          </p:nvSpPr>
          <p:spPr>
            <a:xfrm>
              <a:off x="3684768" y="3615001"/>
              <a:ext cx="1197138" cy="761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Ассоциация </a:t>
              </a:r>
            </a:p>
            <a:p>
              <a:pPr algn="ctr"/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старших по </a:t>
              </a:r>
            </a:p>
            <a:p>
              <a:pPr algn="ctr"/>
              <a:r>
                <a:rPr lang="ru-RU" sz="14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домам</a:t>
              </a:r>
              <a:endParaRPr lang="en-US" sz="1400" dirty="0"/>
            </a:p>
          </p:txBody>
        </p:sp>
      </p:grpSp>
      <p:pic>
        <p:nvPicPr>
          <p:cNvPr id="50" name="Picture 8" descr="C:\Users\Сергей\Desktop\20 апреля\НИ объемная эмблема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03" t="29911" r="29653" b="32134"/>
          <a:stretch/>
        </p:blipFill>
        <p:spPr bwMode="auto">
          <a:xfrm>
            <a:off x="1608450" y="1323291"/>
            <a:ext cx="2531502" cy="240649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ectangle 15"/>
          <p:cNvSpPr/>
          <p:nvPr/>
        </p:nvSpPr>
        <p:spPr>
          <a:xfrm>
            <a:off x="3995936" y="1484784"/>
            <a:ext cx="4680520" cy="2448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37160" rIns="274320"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Выпускники «Народного института» являются членами 12 городских и областных общественных комиссий </a:t>
            </a:r>
            <a:endParaRPr lang="ru-RU" dirty="0" smtClean="0">
              <a:solidFill>
                <a:srgbClr val="00B0F0"/>
              </a:solidFill>
            </a:endParaRPr>
          </a:p>
          <a:p>
            <a:pPr algn="ctr"/>
            <a:endParaRPr lang="ru-RU" sz="1200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Функционирует общественная приемная по вопросам ЖКХ на базе университета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Реализован эффективный механизм обратной связи с населением региона</a:t>
            </a:r>
            <a:endParaRPr lang="ru-RU" dirty="0" smtClean="0">
              <a:solidFill>
                <a:srgbClr val="00B0F0"/>
              </a:solidFill>
            </a:endParaRPr>
          </a:p>
        </p:txBody>
      </p:sp>
      <p:pic>
        <p:nvPicPr>
          <p:cNvPr id="52" name="Picture 2" descr="C:\Users\Сергей\Desktop\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77072"/>
            <a:ext cx="2851680" cy="1368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C:\Users\Сергей\Desktop\ПАСПОРТИЗАЦИЯ\фото\ЖКХ\DSC_020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039" r="11685"/>
          <a:stretch/>
        </p:blipFill>
        <p:spPr bwMode="auto">
          <a:xfrm>
            <a:off x="467544" y="5589240"/>
            <a:ext cx="1584176" cy="1095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3" descr="C:\Users\u00226\Desktop\НАРОДНЫЙ ИНСТИТУТ\ФОТО строительный форум 2016\ЖКХ 23.11.16\DSC_12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5517232"/>
            <a:ext cx="1801852" cy="1196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u00226\Desktop\НАРОДНЫЙ ИНСТИТУТ\ФОТО строительный форум 2016\IMG_569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4221088"/>
            <a:ext cx="1979712" cy="1319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u00226\Desktop\НАРОДНЫЙ ИНСТИТУТ\ФОТО строительный форум 2016\ЖКХ 23.11.16\DSC_121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7984" y="5589240"/>
            <a:ext cx="1728192" cy="1147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" name="Picture 2" descr="H:\ВГАСУ\ВГАСУ\буклет\2017\img_3341-_1_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80112" y="4293096"/>
            <a:ext cx="1656184" cy="1237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6" name="Picture 3" descr="H:\ВГАСУ\ВГАСУ\буклет\2017\news_nid77563_94179-_1_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16216" y="5589240"/>
            <a:ext cx="1840235" cy="1150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" name="Picture 1" descr="C:\Users\USER\Desktop\DSCN399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380312" y="4221088"/>
            <a:ext cx="1170752" cy="1326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6286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u00226\Desktop\2018\Плакат\Фото 4\фото 4-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4581128"/>
            <a:ext cx="1357952" cy="959598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5364088" y="1772816"/>
            <a:ext cx="3435964" cy="41829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365760" rIns="274320" rtlCol="0" anchor="ctr"/>
          <a:lstStyle/>
          <a:p>
            <a:pPr algn="ctr">
              <a:spcBef>
                <a:spcPts val="1000"/>
              </a:spcBef>
            </a:pPr>
            <a:r>
              <a:rPr lang="ru-RU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Народный институт это системная основа реализации социальных  и образовательных сервисов для населения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8892480" y="1052736"/>
            <a:ext cx="48817" cy="5472608"/>
          </a:xfrm>
          <a:prstGeom prst="rect">
            <a:avLst/>
          </a:prstGeom>
          <a:solidFill>
            <a:srgbClr val="298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2080" y="1700808"/>
            <a:ext cx="74251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  <a:endParaRPr lang="en-US" sz="10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28384" y="5013176"/>
            <a:ext cx="74251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”</a:t>
            </a:r>
            <a:endParaRPr lang="en-US" sz="10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Title 4"/>
          <p:cNvSpPr txBox="1">
            <a:spLocks/>
          </p:cNvSpPr>
          <p:nvPr/>
        </p:nvSpPr>
        <p:spPr>
          <a:xfrm>
            <a:off x="0" y="0"/>
            <a:ext cx="9144000" cy="9056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Народный институт</a:t>
            </a: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2F3A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КАК ПРОСВЕТИТЕЛЬСКИЙ ЦЕНТР РЕГИОНА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2F3A4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8" name="Picture 8" descr="C:\Users\Сергей\Desktop\20 апреля\НИ объемная эмблема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03" t="29911" r="29653" b="32134"/>
          <a:stretch/>
        </p:blipFill>
        <p:spPr bwMode="auto">
          <a:xfrm>
            <a:off x="1475656" y="1988840"/>
            <a:ext cx="2700300" cy="24985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15"/>
          <p:cNvSpPr/>
          <p:nvPr/>
        </p:nvSpPr>
        <p:spPr>
          <a:xfrm>
            <a:off x="5364088" y="5949280"/>
            <a:ext cx="3456384" cy="404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37160" rIns="27432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Ректор </a:t>
            </a:r>
            <a:r>
              <a:rPr lang="ru-RU" sz="17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ВГТУ - </a:t>
            </a:r>
            <a:r>
              <a:rPr lang="ru-RU" sz="17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С.А. Колодяжный</a:t>
            </a:r>
          </a:p>
        </p:txBody>
      </p:sp>
      <p:sp>
        <p:nvSpPr>
          <p:cNvPr id="50" name="Slide Number Placeholder 3"/>
          <p:cNvSpPr txBox="1">
            <a:spLocks/>
          </p:cNvSpPr>
          <p:nvPr/>
        </p:nvSpPr>
        <p:spPr>
          <a:xfrm>
            <a:off x="107504" y="6309320"/>
            <a:ext cx="2520280" cy="360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smtClean="0">
                <a:solidFill>
                  <a:srgbClr val="FF0000"/>
                </a:solidFill>
              </a:rPr>
              <a:t>www.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народный-институт.рф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026" name="Picture 2" descr="C:\Users\u00226\Desktop\2018\Плакат\Фото 4\фото 4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509120"/>
            <a:ext cx="1283592" cy="537439"/>
          </a:xfrm>
          <a:prstGeom prst="rect">
            <a:avLst/>
          </a:prstGeom>
          <a:noFill/>
        </p:spPr>
      </p:pic>
      <p:pic>
        <p:nvPicPr>
          <p:cNvPr id="1027" name="Picture 3" descr="C:\Users\u00226\Desktop\2018\Плакат\Фото 4\фото 4-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6165304"/>
            <a:ext cx="2231912" cy="562702"/>
          </a:xfrm>
          <a:prstGeom prst="rect">
            <a:avLst/>
          </a:prstGeom>
          <a:noFill/>
        </p:spPr>
      </p:pic>
      <p:pic>
        <p:nvPicPr>
          <p:cNvPr id="1028" name="Picture 4" descr="C:\Users\u00226\Desktop\2018\Плакат\Фото 4\фото 4-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1880" y="4365104"/>
            <a:ext cx="1754512" cy="426197"/>
          </a:xfrm>
          <a:prstGeom prst="rect">
            <a:avLst/>
          </a:prstGeom>
          <a:noFill/>
        </p:spPr>
      </p:pic>
      <p:pic>
        <p:nvPicPr>
          <p:cNvPr id="1031" name="Picture 7" descr="C:\Users\u00226\Desktop\2018\Плакат\Фото 4\фото 4-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3645024"/>
            <a:ext cx="1115616" cy="557808"/>
          </a:xfrm>
          <a:prstGeom prst="rect">
            <a:avLst/>
          </a:prstGeom>
          <a:noFill/>
        </p:spPr>
      </p:pic>
      <p:pic>
        <p:nvPicPr>
          <p:cNvPr id="1032" name="Picture 8" descr="C:\Users\u00226\Desktop\2018\Плакат\Фото 4\фото 4-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75656" y="1124744"/>
            <a:ext cx="1944216" cy="967366"/>
          </a:xfrm>
          <a:prstGeom prst="rect">
            <a:avLst/>
          </a:prstGeom>
          <a:noFill/>
        </p:spPr>
      </p:pic>
      <p:pic>
        <p:nvPicPr>
          <p:cNvPr id="1033" name="Picture 9" descr="C:\Users\u00226\Desktop\2018\Плакат\Фото 4\фото 4-1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7504" y="5373216"/>
            <a:ext cx="2465134" cy="792088"/>
          </a:xfrm>
          <a:prstGeom prst="rect">
            <a:avLst/>
          </a:prstGeom>
          <a:noFill/>
        </p:spPr>
      </p:pic>
      <p:pic>
        <p:nvPicPr>
          <p:cNvPr id="1034" name="Picture 10" descr="C:\Users\u00226\Desktop\2018\Плакат\Фото 4\фото 4-1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1340768"/>
            <a:ext cx="1224136" cy="1122967"/>
          </a:xfrm>
          <a:prstGeom prst="rect">
            <a:avLst/>
          </a:prstGeom>
          <a:noFill/>
        </p:spPr>
      </p:pic>
      <p:pic>
        <p:nvPicPr>
          <p:cNvPr id="1035" name="Picture 11" descr="C:\Users\u00226\Desktop\2018\Плакат\Фото 4\фото 4-1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419872" y="1158047"/>
            <a:ext cx="1584176" cy="937304"/>
          </a:xfrm>
          <a:prstGeom prst="rect">
            <a:avLst/>
          </a:prstGeom>
          <a:noFill/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2708920"/>
            <a:ext cx="736408" cy="76533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3635896" y="4869160"/>
            <a:ext cx="1413352" cy="1191548"/>
          </a:xfrm>
          <a:prstGeom prst="rect">
            <a:avLst/>
          </a:prstGeom>
        </p:spPr>
      </p:pic>
      <p:pic>
        <p:nvPicPr>
          <p:cNvPr id="33" name="Picture 2" descr="C:\Users\u00226\Pictures\Департамент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139952" y="2564904"/>
            <a:ext cx="845253" cy="13407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4" name="TextBox 33"/>
          <p:cNvSpPr txBox="1"/>
          <p:nvPr/>
        </p:nvSpPr>
        <p:spPr>
          <a:xfrm>
            <a:off x="3635896" y="2060848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/>
              <a:t>Департамент </a:t>
            </a:r>
            <a:r>
              <a:rPr lang="ru-RU" sz="1000" b="1" dirty="0" err="1" smtClean="0"/>
              <a:t>ЖКХиЭ</a:t>
            </a:r>
            <a:endParaRPr lang="ru-RU" sz="1000" b="1" dirty="0" smtClean="0"/>
          </a:p>
          <a:p>
            <a:pPr algn="ctr"/>
            <a:r>
              <a:rPr lang="ru-RU" sz="1000" b="1" dirty="0" smtClean="0"/>
              <a:t>Воронежской области</a:t>
            </a:r>
            <a:endParaRPr lang="en-US" sz="10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383980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C:\Users\u00226\Desktop\НАРОДНЫЙ ИНСТИТУТ\для листовок Управдом\эмблема ВОУ.png"/>
          <p:cNvPicPr>
            <a:picLocks noChangeAspect="1" noChangeArrowheads="1"/>
          </p:cNvPicPr>
          <p:nvPr/>
        </p:nvPicPr>
        <p:blipFill>
          <a:blip r:embed="rId3" cstate="print"/>
          <a:srcRect l="26060" t="26060" r="28580" b="28580"/>
          <a:stretch>
            <a:fillRect/>
          </a:stretch>
        </p:blipFill>
        <p:spPr bwMode="auto">
          <a:xfrm>
            <a:off x="1691680" y="188640"/>
            <a:ext cx="2160240" cy="2160240"/>
          </a:xfrm>
          <a:prstGeom prst="rect">
            <a:avLst/>
          </a:prstGeom>
          <a:noFill/>
        </p:spPr>
      </p:pic>
      <p:sp>
        <p:nvSpPr>
          <p:cNvPr id="67" name="Прямоугольник 66"/>
          <p:cNvSpPr/>
          <p:nvPr/>
        </p:nvSpPr>
        <p:spPr>
          <a:xfrm>
            <a:off x="1403648" y="3068960"/>
            <a:ext cx="6552728" cy="738664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</a:t>
            </a:r>
            <a:endParaRPr lang="en-US" sz="4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6" name="Picture 8" descr="C:\Users\Сергей\Desktop\20 апреля\НИ объемная эмблема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03" t="29911" r="29653" b="32134"/>
          <a:stretch/>
        </p:blipFill>
        <p:spPr bwMode="auto">
          <a:xfrm>
            <a:off x="4698430" y="188640"/>
            <a:ext cx="2325581" cy="221073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Прямоугольник 67"/>
          <p:cNvSpPr/>
          <p:nvPr/>
        </p:nvSpPr>
        <p:spPr>
          <a:xfrm>
            <a:off x="0" y="0"/>
            <a:ext cx="1475656" cy="512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ru-RU" cap="small" dirty="0"/>
          </a:p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ru-RU" cap="small" dirty="0" smtClean="0">
              <a:solidFill>
                <a:schemeClr val="tx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79512" y="6165304"/>
            <a:ext cx="1475656" cy="512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ru-RU" cap="small" dirty="0"/>
          </a:p>
          <a:p>
            <a:pPr algn="ctr" fontAlgn="base">
              <a:lnSpc>
                <a:spcPts val="1600"/>
              </a:lnSpc>
              <a:spcBef>
                <a:spcPct val="0"/>
              </a:spcBef>
              <a:spcAft>
                <a:spcPct val="0"/>
              </a:spcAft>
            </a:pPr>
            <a:endParaRPr lang="ru-RU" cap="small" dirty="0" smtClean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5877272"/>
            <a:ext cx="5328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cap="small" dirty="0" smtClean="0">
                <a:solidFill>
                  <a:schemeClr val="tx1"/>
                </a:solidFill>
                <a:cs typeface="Arial" pitchFamily="34" charset="0"/>
              </a:rPr>
              <a:t>394006, г. Воронеж, ул. 20-летия Октября, 84, а. 1328А</a:t>
            </a:r>
            <a:endParaRPr lang="ru-RU" sz="1600" cap="small" dirty="0" smtClean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694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1506</TotalTime>
  <Words>378</Words>
  <Application>Microsoft Office PowerPoint</Application>
  <PresentationFormat>Экран (4:3)</PresentationFormat>
  <Paragraphs>134</Paragraphs>
  <Slides>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Народный институт КАК ПРОСВЕТИТЕЛЬСКИЙ ЦЕНТР РЕГИОНА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Народный институт КАК ПРОСВЕТИТЕЛЬСКИЙ ЦЕНТР РЕГИОНА</dc:title>
  <dc:creator>u00226</dc:creator>
  <cp:lastModifiedBy>u00226</cp:lastModifiedBy>
  <cp:revision>156</cp:revision>
  <dcterms:created xsi:type="dcterms:W3CDTF">2017-11-16T10:02:21Z</dcterms:created>
  <dcterms:modified xsi:type="dcterms:W3CDTF">2017-12-12T12:58:29Z</dcterms:modified>
</cp:coreProperties>
</file>