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4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02" r:id="rId4"/>
    <p:sldMasterId id="2147483714" r:id="rId5"/>
  </p:sldMasterIdLst>
  <p:notesMasterIdLst>
    <p:notesMasterId r:id="rId16"/>
  </p:notesMasterIdLst>
  <p:sldIdLst>
    <p:sldId id="583" r:id="rId6"/>
    <p:sldId id="584" r:id="rId7"/>
    <p:sldId id="612" r:id="rId8"/>
    <p:sldId id="613" r:id="rId9"/>
    <p:sldId id="614" r:id="rId10"/>
    <p:sldId id="611" r:id="rId11"/>
    <p:sldId id="601" r:id="rId12"/>
    <p:sldId id="590" r:id="rId13"/>
    <p:sldId id="615" r:id="rId14"/>
    <p:sldId id="616" r:id="rId15"/>
  </p:sldIdLst>
  <p:sldSz cx="9906000" cy="6858000" type="A4"/>
  <p:notesSz cx="6400800" cy="94472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205" userDrawn="1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6228B"/>
    <a:srgbClr val="13369C"/>
    <a:srgbClr val="C7BCF6"/>
    <a:srgbClr val="901026"/>
    <a:srgbClr val="1C0F7D"/>
    <a:srgbClr val="CCFFCC"/>
    <a:srgbClr val="6DAA3F"/>
    <a:srgbClr val="7A8B9E"/>
    <a:srgbClr val="DC9015"/>
    <a:srgbClr val="D475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EB9631B5-78F2-41C9-869B-9F39066F8104}" styleName="Medium Style 3 - 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548" autoAdjust="0"/>
    <p:restoredTop sz="98993" autoAdjust="0"/>
  </p:normalViewPr>
  <p:slideViewPr>
    <p:cSldViewPr>
      <p:cViewPr>
        <p:scale>
          <a:sx n="85" d="100"/>
          <a:sy n="85" d="100"/>
        </p:scale>
        <p:origin x="-1752" y="-136"/>
      </p:cViewPr>
      <p:guideLst>
        <p:guide orient="horz" pos="2205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12" d="100"/>
        <a:sy n="112" d="100"/>
      </p:scale>
      <p:origin x="0" y="0"/>
    </p:cViewPr>
  </p:sorterViewPr>
  <p:gridSpacing cx="72010" cy="7201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4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notesMaster" Target="notesMasters/notesMaster1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slideMaster" Target="slideMasters/slideMaster1.xml"/><Relationship Id="rId5" Type="http://schemas.openxmlformats.org/officeDocument/2006/relationships/slideMaster" Target="slideMasters/slideMaster2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6"/>
            <a:ext cx="2774378" cy="472361"/>
          </a:xfrm>
          <a:prstGeom prst="rect">
            <a:avLst/>
          </a:prstGeom>
        </p:spPr>
        <p:txBody>
          <a:bodyPr vert="horz" lIns="83430" tIns="41714" rIns="83430" bIns="41714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624929" y="16"/>
            <a:ext cx="2774378" cy="472361"/>
          </a:xfrm>
          <a:prstGeom prst="rect">
            <a:avLst/>
          </a:prstGeom>
        </p:spPr>
        <p:txBody>
          <a:bodyPr vert="horz" lIns="83430" tIns="41714" rIns="83430" bIns="41714" rtlCol="0"/>
          <a:lstStyle>
            <a:lvl1pPr algn="r">
              <a:defRPr sz="1100"/>
            </a:lvl1pPr>
          </a:lstStyle>
          <a:p>
            <a:fld id="{804B0FF3-0D1E-4323-8954-A8DCECC88215}" type="datetimeFigureOut">
              <a:rPr lang="en-US" smtClean="0"/>
              <a:pPr/>
              <a:t>13.12.17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41350" y="709613"/>
            <a:ext cx="5118100" cy="35433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3430" tIns="41714" rIns="83430" bIns="41714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39788" y="4488186"/>
            <a:ext cx="5121238" cy="4251246"/>
          </a:xfrm>
          <a:prstGeom prst="rect">
            <a:avLst/>
          </a:prstGeom>
        </p:spPr>
        <p:txBody>
          <a:bodyPr vert="horz" lIns="83430" tIns="41714" rIns="83430" bIns="41714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973349"/>
            <a:ext cx="2774378" cy="472361"/>
          </a:xfrm>
          <a:prstGeom prst="rect">
            <a:avLst/>
          </a:prstGeom>
        </p:spPr>
        <p:txBody>
          <a:bodyPr vert="horz" lIns="83430" tIns="41714" rIns="83430" bIns="41714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624929" y="8973349"/>
            <a:ext cx="2774378" cy="472361"/>
          </a:xfrm>
          <a:prstGeom prst="rect">
            <a:avLst/>
          </a:prstGeom>
        </p:spPr>
        <p:txBody>
          <a:bodyPr vert="horz" lIns="83430" tIns="41714" rIns="83430" bIns="41714" rtlCol="0" anchor="b"/>
          <a:lstStyle>
            <a:lvl1pPr algn="r">
              <a:defRPr sz="1100"/>
            </a:lvl1pPr>
          </a:lstStyle>
          <a:p>
            <a:fld id="{39C74771-06C2-4A9E-A027-92BE0D77E14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01010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1350" y="708025"/>
            <a:ext cx="5118100" cy="3543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794469-0E68-4CBE-A79E-C5317BD2209E}" type="slidenum">
              <a:rPr lang="en-GB" smtClean="0">
                <a:solidFill>
                  <a:prstClr val="black"/>
                </a:solidFill>
                <a:latin typeface="Calibri"/>
              </a:rPr>
              <a:pPr/>
              <a:t>1</a:t>
            </a:fld>
            <a:endParaRPr lang="en-GB" dirty="0">
              <a:solidFill>
                <a:prstClr val="black"/>
              </a:solidFill>
              <a:latin typeface="Calibri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41350" y="708025"/>
            <a:ext cx="5118100" cy="35433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BE56EE-F62D-4034-8025-9CB8A1B5336A}" type="slidenum">
              <a:rPr lang="en-US" smtClean="0">
                <a:solidFill>
                  <a:prstClr val="black"/>
                </a:solidFill>
                <a:latin typeface="Calibri"/>
              </a:rPr>
              <a:pPr/>
              <a:t>7</a:t>
            </a:fld>
            <a:endParaRPr lang="en-US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2951936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jpe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390" y="388938"/>
            <a:ext cx="141922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42950" y="2130463"/>
            <a:ext cx="84201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886200"/>
            <a:ext cx="69342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dirty="0" smtClean="0"/>
              <a:t>Образец подзаголовка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5421310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A950F-00B9-40AA-BD0C-2C542F3B7A80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4D3AB-9D2D-40BD-AF12-25C689F6B660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5749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7125" y="390525"/>
            <a:ext cx="1933575" cy="57356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5" y="390525"/>
            <a:ext cx="5648325" cy="5735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0F1F1-4921-49EB-B2D6-911472C8E255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06B48-C7F6-4242-B083-5CAF28BC3717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85405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ChangeAspect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0390" y="388938"/>
            <a:ext cx="141922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127" name="Rectangle 7"/>
          <p:cNvSpPr>
            <a:spLocks noGrp="1" noChangeArrowheads="1"/>
          </p:cNvSpPr>
          <p:nvPr>
            <p:ph type="ctrTitle"/>
          </p:nvPr>
        </p:nvSpPr>
        <p:spPr>
          <a:xfrm>
            <a:off x="742950" y="2130451"/>
            <a:ext cx="8420100" cy="1470025"/>
          </a:xfrm>
        </p:spPr>
        <p:txBody>
          <a:bodyPr/>
          <a:lstStyle>
            <a:lvl1pPr>
              <a:defRPr sz="4000"/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512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1403350" y="3886200"/>
            <a:ext cx="6934200" cy="685800"/>
          </a:xfrm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ru-RU" dirty="0" smtClean="0"/>
              <a:t>Образец подзаголовка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2594859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FD32F-260E-4BCC-9390-2899BB2A02EA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57ADC-75AE-4344-8C89-9F97EC0722FF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40335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26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34A49-2367-47F7-AB10-B9B49398E824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09DC-3ACD-4F31-A120-EDBEEF38475A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21932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773243"/>
            <a:ext cx="379095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9750" y="1773243"/>
            <a:ext cx="379095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617DC-0324-48D5-B327-9290959B9EE4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AA27C-4879-4C67-8D1F-99D907ECE378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23176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90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90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1B5A2-7E5E-4C2F-9C56-DC4426DD461C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541FF-F581-49E3-AAD2-F610B4C6F4C5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30974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D22BC-D7FB-491E-A50B-0F25EF98AB62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BA7DF-6DD4-4FAC-ACD3-93E10BB9FF12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799323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E969A-25CA-4610-A294-601AB51692D0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646D0-C75C-47E9-894F-36891E1ED298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917980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69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AE314-DE22-468A-85BF-23A433857342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46E2B-FBCF-4A5A-A043-16E5E7D02C3A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837320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ru-RU" dirty="0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3FD32F-260E-4BCC-9390-2899BB2A02EA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3D57ADC-75AE-4344-8C89-9F97EC0722FF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164361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00D82-F408-4DD4-94CD-A9D763422A7A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92BDE-EEED-4349-B3B0-C7FEE23B6B5B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204588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BA950F-00B9-40AA-BD0C-2C542F3B7A80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A4D3AB-9D2D-40BD-AF12-25C689F6B660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78236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477125" y="390525"/>
            <a:ext cx="1933575" cy="57356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76405" y="390525"/>
            <a:ext cx="5648325" cy="57356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F0F1F1-4921-49EB-B2D6-911472C8E255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6806B48-C7F6-4242-B083-5CAF28BC3717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7691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638" y="4406938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dirty="0" smtClean="0"/>
              <a:t>Click to edit Master title style</a:t>
            </a:r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638" y="2906713"/>
            <a:ext cx="84201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E34A49-2367-47F7-AB10-B9B49398E824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3C09DC-3ACD-4F31-A120-EDBEEF38475A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7448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76400" y="1773243"/>
            <a:ext cx="379095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19750" y="1773243"/>
            <a:ext cx="3790950" cy="43529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8617DC-0324-48D5-B327-9290959B9EE4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5BAA27C-4879-4C67-8D1F-99D907ECE378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21239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73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73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396" y="1535113"/>
            <a:ext cx="437832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396" y="2174875"/>
            <a:ext cx="437832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7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D1B5A2-7E5E-4C2F-9C56-DC4426DD461C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8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9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B541FF-F581-49E3-AAD2-F610B4C6F4C5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88769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6D22BC-D7FB-491E-A50B-0F25EF98AB62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9BA7DF-6DD4-4FAC-ACD3-93E10BB9FF12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6290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7E969A-25CA-4610-A294-601AB51692D0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3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4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E646D0-C75C-47E9-894F-36891E1ED298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90896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8" y="273050"/>
            <a:ext cx="3259138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3499" y="273081"/>
            <a:ext cx="553720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8" y="1435103"/>
            <a:ext cx="3259138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2AE314-DE22-468A-85BF-23A433857342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8546E2B-FBCF-4A5A-A043-16E5E7D02C3A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36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513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513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513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10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300D82-F408-4DD4-94CD-A9D763422A7A}" type="datetime1">
              <a:rPr lang="ru-RU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Rectangle 11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7" name="Rectangle 12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0592BDE-EEED-4349-B3B0-C7FEE23B6B5B}" type="slidenum">
              <a:rPr lang="en-US">
                <a:solidFill>
                  <a:srgbClr val="C0C0C0">
                    <a:lumMod val="50000"/>
                  </a:srgbClr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416167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2.xml"/><Relationship Id="rId12" Type="http://schemas.openxmlformats.org/officeDocument/2006/relationships/theme" Target="../theme/theme2.xml"/><Relationship Id="rId13" Type="http://schemas.openxmlformats.org/officeDocument/2006/relationships/image" Target="../media/image1.jpeg"/><Relationship Id="rId14" Type="http://schemas.openxmlformats.org/officeDocument/2006/relationships/image" Target="../media/image2.jpeg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4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6.xml"/><Relationship Id="rId6" Type="http://schemas.openxmlformats.org/officeDocument/2006/relationships/slideLayout" Target="../slideLayouts/slideLayout17.xml"/><Relationship Id="rId7" Type="http://schemas.openxmlformats.org/officeDocument/2006/relationships/slideLayout" Target="../slideLayouts/slideLayout18.xml"/><Relationship Id="rId8" Type="http://schemas.openxmlformats.org/officeDocument/2006/relationships/slideLayout" Target="../slideLayouts/slideLayout19.xml"/><Relationship Id="rId9" Type="http://schemas.openxmlformats.org/officeDocument/2006/relationships/slideLayout" Target="../slideLayouts/slideLayout20.xml"/><Relationship Id="rId10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457450" y="390556"/>
            <a:ext cx="695325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773243"/>
            <a:ext cx="77343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17475" y="6477038"/>
            <a:ext cx="231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D5276D-F72D-4CB2-AB18-E433F7C830B5}" type="datetime1">
              <a:rPr lang="ru-RU">
                <a:solidFill>
                  <a:srgbClr val="C0C0C0">
                    <a:lumMod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384550" y="6477038"/>
            <a:ext cx="3136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7450138" y="6477038"/>
            <a:ext cx="231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A6FF3B-E4AA-4F57-976D-621456ADAB97}" type="slidenum">
              <a:rPr lang="en-US">
                <a:solidFill>
                  <a:srgbClr val="C0C0C0">
                    <a:lumMod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1031" name="Picture 1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0390" y="388938"/>
            <a:ext cx="141922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0247732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hf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000000"/>
          </a:solidFill>
          <a:latin typeface="Georgia" pitchFamily="18" charset="0"/>
          <a:ea typeface="+mn-ea"/>
          <a:cs typeface="+mn-cs"/>
        </a:defRPr>
      </a:lvl1pPr>
      <a:lvl2pPr marL="10048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Georgia" pitchFamily="18" charset="0"/>
        </a:defRPr>
      </a:lvl2pPr>
      <a:lvl3pPr marL="1412875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Georgia" pitchFamily="18" charset="0"/>
        </a:defRPr>
      </a:lvl3pPr>
      <a:lvl4pPr marL="182086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Georgia" pitchFamily="18" charset="0"/>
        </a:defRPr>
      </a:lvl4pPr>
      <a:lvl5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eorgia" pitchFamily="18" charset="0"/>
        </a:defRPr>
      </a:lvl5pPr>
      <a:lvl6pPr marL="26860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1432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6004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0576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8"/>
          <p:cNvSpPr>
            <a:spLocks noGrp="1" noChangeArrowheads="1"/>
          </p:cNvSpPr>
          <p:nvPr>
            <p:ph type="title"/>
          </p:nvPr>
        </p:nvSpPr>
        <p:spPr bwMode="auto">
          <a:xfrm>
            <a:off x="2457450" y="390544"/>
            <a:ext cx="6953250" cy="868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7" name="Rectangle 9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76400" y="1773243"/>
            <a:ext cx="7734300" cy="4352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ru-RU" smtClean="0"/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dt" sz="half" idx="2"/>
          </p:nvPr>
        </p:nvSpPr>
        <p:spPr bwMode="white">
          <a:xfrm>
            <a:off x="117475" y="6477026"/>
            <a:ext cx="231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90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A1D5276D-F72D-4CB2-AB18-E433F7C830B5}" type="datetime1">
              <a:rPr lang="ru-RU">
                <a:solidFill>
                  <a:srgbClr val="C0C0C0">
                    <a:lumMod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ftr" sz="quarter" idx="3"/>
          </p:nvPr>
        </p:nvSpPr>
        <p:spPr bwMode="white">
          <a:xfrm>
            <a:off x="3384550" y="6477026"/>
            <a:ext cx="31369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900" dirty="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1036" name="Rectangle 12"/>
          <p:cNvSpPr>
            <a:spLocks noGrp="1" noChangeArrowheads="1"/>
          </p:cNvSpPr>
          <p:nvPr>
            <p:ph type="sldNum" sz="quarter" idx="4"/>
          </p:nvPr>
        </p:nvSpPr>
        <p:spPr bwMode="white">
          <a:xfrm>
            <a:off x="7450138" y="6477026"/>
            <a:ext cx="2311400" cy="24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900" smtClean="0">
                <a:solidFill>
                  <a:schemeClr val="accent1">
                    <a:lumMod val="50000"/>
                  </a:schemeClr>
                </a:solidFill>
                <a:latin typeface="Georgia" pitchFamily="18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EA6FF3B-E4AA-4F57-976D-621456ADAB97}" type="slidenum">
              <a:rPr lang="en-US">
                <a:solidFill>
                  <a:srgbClr val="C0C0C0">
                    <a:lumMod val="50000"/>
                  </a:srgbClr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1031" name="Picture 1"/>
          <p:cNvPicPr>
            <a:picLocks noChangeAspect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560390" y="388938"/>
            <a:ext cx="1419225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4434813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17" r:id="rId3"/>
    <p:sldLayoutId id="2147483718" r:id="rId4"/>
    <p:sldLayoutId id="2147483719" r:id="rId5"/>
    <p:sldLayoutId id="2147483720" r:id="rId6"/>
    <p:sldLayoutId id="2147483721" r:id="rId7"/>
    <p:sldLayoutId id="2147483722" r:id="rId8"/>
    <p:sldLayoutId id="2147483723" r:id="rId9"/>
    <p:sldLayoutId id="2147483724" r:id="rId10"/>
    <p:sldLayoutId id="2147483725" r:id="rId11"/>
  </p:sldLayoutIdLst>
  <p:hf hdr="0"/>
  <p:txStyles>
    <p:titleStyle>
      <a:lvl1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  <a:ea typeface="+mj-ea"/>
          <a:cs typeface="+mj-cs"/>
        </a:defRPr>
      </a:lvl1pPr>
      <a:lvl2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2pPr>
      <a:lvl3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3pPr>
      <a:lvl4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4pPr>
      <a:lvl5pPr algn="r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Trebuchet MS" pitchFamily="34" charset="0"/>
        </a:defRPr>
      </a:lvl5pPr>
      <a:lvl6pPr marL="4572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6pPr>
      <a:lvl7pPr marL="9144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7pPr>
      <a:lvl8pPr marL="13716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8pPr>
      <a:lvl9pPr marL="1828800" algn="r" rtl="0" fontAlgn="base">
        <a:spcBef>
          <a:spcPct val="0"/>
        </a:spcBef>
        <a:spcAft>
          <a:spcPct val="0"/>
        </a:spcAft>
        <a:defRPr sz="3200" b="1">
          <a:solidFill>
            <a:schemeClr val="tx2"/>
          </a:solidFill>
          <a:latin typeface="Arial" charset="0"/>
        </a:defRPr>
      </a:lvl9pPr>
    </p:titleStyle>
    <p:bodyStyle>
      <a:lvl1pPr marL="452438" indent="-452438" algn="l" rtl="0" eaLnBrk="0" fontAlgn="base" hangingPunct="0">
        <a:spcBef>
          <a:spcPct val="20000"/>
        </a:spcBef>
        <a:spcAft>
          <a:spcPct val="0"/>
        </a:spcAft>
        <a:buBlip>
          <a:blip r:embed="rId14"/>
        </a:buBlip>
        <a:defRPr sz="2400">
          <a:solidFill>
            <a:srgbClr val="000000"/>
          </a:solidFill>
          <a:latin typeface="Georgia" pitchFamily="18" charset="0"/>
          <a:ea typeface="+mn-ea"/>
          <a:cs typeface="+mn-cs"/>
        </a:defRPr>
      </a:lvl1pPr>
      <a:lvl2pPr marL="1004888" indent="-28575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Georgia" pitchFamily="18" charset="0"/>
        </a:defRPr>
      </a:lvl2pPr>
      <a:lvl3pPr marL="1412875" indent="-228600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Georgia" pitchFamily="18" charset="0"/>
        </a:defRPr>
      </a:lvl3pPr>
      <a:lvl4pPr marL="1820863" indent="-228600" algn="l" rtl="0" eaLnBrk="0" fontAlgn="base" hangingPunct="0">
        <a:spcBef>
          <a:spcPct val="20000"/>
        </a:spcBef>
        <a:spcAft>
          <a:spcPct val="0"/>
        </a:spcAft>
        <a:buChar char="–"/>
        <a:defRPr sz="1600">
          <a:solidFill>
            <a:schemeClr val="tx1"/>
          </a:solidFill>
          <a:latin typeface="Georgia" pitchFamily="18" charset="0"/>
        </a:defRPr>
      </a:lvl4pPr>
      <a:lvl5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Georgia" pitchFamily="18" charset="0"/>
        </a:defRPr>
      </a:lvl5pPr>
      <a:lvl6pPr marL="26860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6pPr>
      <a:lvl7pPr marL="31432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7pPr>
      <a:lvl8pPr marL="36004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8pPr>
      <a:lvl9pPr marL="4057650" indent="-228600" algn="l" rtl="0" fontAlgn="base">
        <a:spcBef>
          <a:spcPct val="20000"/>
        </a:spcBef>
        <a:spcAft>
          <a:spcPct val="0"/>
        </a:spcAft>
        <a:buChar char="»"/>
        <a:defRPr sz="16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746440-D1F6-426B-9167-D1BEF3A6BDFC}" type="datetime1">
              <a:rPr lang="ru-RU" smtClean="0">
                <a:solidFill>
                  <a:srgbClr val="C0C0C0">
                    <a:lumMod val="50000"/>
                  </a:srgbClr>
                </a:solidFill>
              </a:rPr>
              <a:pPr/>
              <a:t>13.12.17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ru-RU" smtClean="0">
                <a:solidFill>
                  <a:srgbClr val="C0C0C0">
                    <a:lumMod val="50000"/>
                  </a:srgbClr>
                </a:solidFill>
              </a:rPr>
              <a:t>Московская школа управления СКОЛКОВО</a:t>
            </a:r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E52476-7ABB-47AF-B862-619FD5635462}" type="slidenum">
              <a:rPr lang="en-US" smtClean="0">
                <a:solidFill>
                  <a:srgbClr val="C0C0C0">
                    <a:lumMod val="50000"/>
                  </a:srgbClr>
                </a:solidFill>
              </a:rPr>
              <a:pPr/>
              <a:t>1</a:t>
            </a:fld>
            <a:endParaRPr lang="en-US" dirty="0">
              <a:solidFill>
                <a:srgbClr val="C0C0C0">
                  <a:lumMod val="50000"/>
                </a:srgb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-1" y="0"/>
            <a:ext cx="991740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7412634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Вопросы для обсуждения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Какие возможности для кооперации Вы видите? Каковы должны быть эффекты и результаты кооперации? 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Какие ограничения для кооперации </a:t>
            </a:r>
            <a:r>
              <a:rPr lang="ru-RU" dirty="0" smtClean="0"/>
              <a:t>Вы видите? </a:t>
            </a:r>
            <a:r>
              <a:rPr lang="ru-RU" dirty="0"/>
              <a:t>Какие есть </a:t>
            </a:r>
            <a:r>
              <a:rPr lang="ru-RU" dirty="0" smtClean="0"/>
              <a:t>идеи по </a:t>
            </a:r>
            <a:r>
              <a:rPr lang="ru-RU" dirty="0"/>
              <a:t>устранению этих </a:t>
            </a:r>
            <a:r>
              <a:rPr lang="ru-RU" dirty="0" smtClean="0"/>
              <a:t>ограничений</a:t>
            </a:r>
            <a:r>
              <a:rPr lang="ru-RU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24584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7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ru-RU" sz="3600" dirty="0" smtClean="0"/>
              <a:t>Подготовка </a:t>
            </a:r>
            <a:r>
              <a:rPr lang="ru-RU" sz="3600" dirty="0"/>
              <a:t>управленческих команд опорных университетов. Кооперация как инструмент решения сложных </a:t>
            </a:r>
            <a:r>
              <a:rPr lang="ru-RU" sz="3600" dirty="0" smtClean="0"/>
              <a:t>задач </a:t>
            </a:r>
            <a:endParaRPr lang="ru-RU" sz="36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28850" y="4111390"/>
            <a:ext cx="6934200" cy="1117860"/>
          </a:xfrm>
        </p:spPr>
        <p:txBody>
          <a:bodyPr/>
          <a:lstStyle/>
          <a:p>
            <a:pPr algn="r"/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Ольга </a:t>
            </a:r>
            <a:r>
              <a:rPr lang="ru-RU" sz="2200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Назайкинская</a:t>
            </a:r>
            <a:endParaRPr lang="ru-RU" sz="22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algn="r"/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директор Центра образовательных разработок</a:t>
            </a:r>
          </a:p>
          <a:p>
            <a:pPr algn="r"/>
            <a:r>
              <a:rPr lang="ru-RU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Московской школы управления СКОЛКОВО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77850" y="6243966"/>
            <a:ext cx="89979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fontAlgn="base">
              <a:spcBef>
                <a:spcPct val="0"/>
              </a:spcBef>
              <a:spcAft>
                <a:spcPts val="600"/>
              </a:spcAft>
              <a:defRPr sz="2400" b="1">
                <a:solidFill>
                  <a:schemeClr val="tx2"/>
                </a:solidFill>
                <a:latin typeface="Georgia" pitchFamily="18" charset="0"/>
                <a:ea typeface="+mj-ea"/>
                <a:cs typeface="+mj-cs"/>
              </a:defRPr>
            </a:lvl1pPr>
            <a:lvl2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pPr algn="ctr"/>
            <a:r>
              <a:rPr lang="ru-RU" sz="1600" b="0" dirty="0" smtClean="0">
                <a:solidFill>
                  <a:srgbClr val="404040"/>
                </a:solidFill>
              </a:rPr>
              <a:t>Белгород, 13.12.2017 </a:t>
            </a:r>
            <a:endParaRPr lang="ru-RU" sz="1600" b="0" dirty="0">
              <a:solidFill>
                <a:srgbClr val="40404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572521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457450" y="476590"/>
            <a:ext cx="6953250" cy="868363"/>
          </a:xfrm>
        </p:spPr>
        <p:txBody>
          <a:bodyPr/>
          <a:lstStyle/>
          <a:p>
            <a:r>
              <a:rPr lang="ru-RU" dirty="0" smtClean="0"/>
              <a:t>Коротко о программах</a:t>
            </a:r>
            <a:br>
              <a:rPr lang="ru-RU" dirty="0" smtClean="0"/>
            </a:br>
            <a:r>
              <a:rPr lang="ru-RU" dirty="0" smtClean="0"/>
              <a:t>2016-2017 гг.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3 программы </a:t>
            </a:r>
            <a:r>
              <a:rPr lang="ru-RU" dirty="0" smtClean="0"/>
              <a:t>подготовки управленческих команд опорных университетов </a:t>
            </a:r>
          </a:p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283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человека </a:t>
            </a:r>
            <a:r>
              <a:rPr lang="ru-RU" dirty="0" smtClean="0"/>
              <a:t>из </a:t>
            </a:r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33 университетов </a:t>
            </a:r>
            <a:r>
              <a:rPr lang="mr-IN" dirty="0" smtClean="0"/>
              <a:t>–</a:t>
            </a:r>
            <a:r>
              <a:rPr lang="ru-RU" dirty="0" smtClean="0"/>
              <a:t> ректоры, проректоры, руководители подразделений и проектов, кадровый резерв</a:t>
            </a:r>
          </a:p>
          <a:p>
            <a:r>
              <a:rPr lang="ru-RU" sz="3200" dirty="0">
                <a:solidFill>
                  <a:schemeClr val="accent6">
                    <a:lumMod val="75000"/>
                  </a:schemeClr>
                </a:solidFill>
              </a:rPr>
              <a:t>31 </a:t>
            </a:r>
            <a:r>
              <a:rPr lang="ru-RU" sz="3200" dirty="0" smtClean="0">
                <a:solidFill>
                  <a:schemeClr val="accent6">
                    <a:lumMod val="75000"/>
                  </a:schemeClr>
                </a:solidFill>
              </a:rPr>
              <a:t>проект </a:t>
            </a:r>
            <a:r>
              <a:rPr lang="ru-RU" dirty="0" smtClean="0"/>
              <a:t>развития опорных университетов</a:t>
            </a:r>
          </a:p>
        </p:txBody>
      </p:sp>
    </p:spTree>
    <p:extLst>
      <p:ext uri="{BB962C8B-B14F-4D97-AF65-F5344CB8AC3E}">
        <p14:creationId xmlns:p14="http://schemas.microsoft.com/office/powerpoint/2010/main" val="24080387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61155" y="388789"/>
            <a:ext cx="9811949" cy="85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dirty="0" smtClean="0"/>
              <a:t>Участники программы 2016 года</a:t>
            </a:r>
          </a:p>
          <a:p>
            <a:r>
              <a:rPr lang="ru-RU" dirty="0" smtClean="0"/>
              <a:t>(«первая волна»)</a:t>
            </a:r>
          </a:p>
        </p:txBody>
      </p:sp>
      <p:pic>
        <p:nvPicPr>
          <p:cNvPr id="2" name="Picture 1" descr="TIM_4406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550"/>
          <a:stretch/>
        </p:blipFill>
        <p:spPr>
          <a:xfrm>
            <a:off x="-15690" y="1412720"/>
            <a:ext cx="9921690" cy="5284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8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61155" y="388789"/>
            <a:ext cx="9811949" cy="85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dirty="0" smtClean="0"/>
              <a:t>Участники программы 2017 г.</a:t>
            </a:r>
          </a:p>
          <a:p>
            <a:r>
              <a:rPr lang="ru-RU" dirty="0" smtClean="0"/>
              <a:t>(«первая волна»)</a:t>
            </a:r>
          </a:p>
        </p:txBody>
      </p:sp>
      <p:pic>
        <p:nvPicPr>
          <p:cNvPr id="4" name="Picture 3" descr="TIM29288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2" t="16579" r="1961" b="15582"/>
          <a:stretch/>
        </p:blipFill>
        <p:spPr>
          <a:xfrm>
            <a:off x="-15690" y="1484730"/>
            <a:ext cx="9937835" cy="504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7589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61155" y="388789"/>
            <a:ext cx="9811949" cy="85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dirty="0" smtClean="0"/>
              <a:t>Участники программы 2017 г.</a:t>
            </a:r>
          </a:p>
          <a:p>
            <a:r>
              <a:rPr lang="ru-RU" dirty="0" smtClean="0"/>
              <a:t>(«вторая волна»)</a:t>
            </a:r>
          </a:p>
        </p:txBody>
      </p:sp>
      <p:pic>
        <p:nvPicPr>
          <p:cNvPr id="3" name="Picture 2" descr="TIM21503.jpg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05" t="16447" r="3615" b="7696"/>
          <a:stretch/>
        </p:blipFill>
        <p:spPr>
          <a:xfrm>
            <a:off x="-15690" y="1412720"/>
            <a:ext cx="9921690" cy="54207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043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Rectangle 2"/>
          <p:cNvSpPr>
            <a:spLocks noGrp="1" noChangeArrowheads="1"/>
          </p:cNvSpPr>
          <p:nvPr>
            <p:ph type="title"/>
          </p:nvPr>
        </p:nvSpPr>
        <p:spPr>
          <a:xfrm>
            <a:off x="2705100" y="390546"/>
            <a:ext cx="6953250" cy="868363"/>
          </a:xfr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r>
              <a:rPr lang="ru-RU" kern="1200" dirty="0"/>
              <a:t>Организационное устройство программы</a:t>
            </a:r>
          </a:p>
        </p:txBody>
      </p:sp>
      <p:sp>
        <p:nvSpPr>
          <p:cNvPr id="48" name="Rectangle 12"/>
          <p:cNvSpPr/>
          <p:nvPr/>
        </p:nvSpPr>
        <p:spPr bwMode="auto">
          <a:xfrm>
            <a:off x="46881" y="1600200"/>
            <a:ext cx="1614659" cy="3657600"/>
          </a:xfrm>
          <a:prstGeom prst="rect">
            <a:avLst/>
          </a:prstGeom>
          <a:solidFill>
            <a:srgbClr val="FFFFFF">
              <a:lumMod val="85000"/>
            </a:srgbClr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pPr algn="just">
              <a:defRPr/>
            </a:pPr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Отбор:</a:t>
            </a:r>
          </a:p>
          <a:p>
            <a:pPr>
              <a:defRPr/>
            </a:pPr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77 / 100 / </a:t>
            </a:r>
          </a:p>
          <a:p>
            <a:pPr>
              <a:defRPr/>
            </a:pPr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106 чел. </a:t>
            </a:r>
          </a:p>
          <a:p>
            <a:pPr>
              <a:defRPr/>
            </a:pPr>
            <a:endParaRPr lang="ru-RU" sz="1200" kern="0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  <a:p>
            <a:pPr>
              <a:defRPr/>
            </a:pPr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управленческие команды опорных университетов</a:t>
            </a:r>
          </a:p>
        </p:txBody>
      </p:sp>
      <p:sp>
        <p:nvSpPr>
          <p:cNvPr id="50" name="Rectangle 49"/>
          <p:cNvSpPr/>
          <p:nvPr/>
        </p:nvSpPr>
        <p:spPr bwMode="auto">
          <a:xfrm>
            <a:off x="1815167" y="1599238"/>
            <a:ext cx="5651033" cy="3659531"/>
          </a:xfrm>
          <a:prstGeom prst="rect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kern="0" dirty="0" smtClean="0">
                <a:solidFill>
                  <a:srgbClr val="05427B"/>
                </a:solidFill>
                <a:latin typeface="Georgia" pitchFamily="18" charset="0"/>
              </a:rPr>
              <a:t>Интегрированная образовательная программа</a:t>
            </a:r>
            <a:endParaRPr lang="en-US" kern="0" dirty="0" smtClean="0">
              <a:solidFill>
                <a:srgbClr val="05427B"/>
              </a:solidFill>
              <a:latin typeface="Georgia" pitchFamily="18" charset="0"/>
            </a:endParaRPr>
          </a:p>
        </p:txBody>
      </p:sp>
      <p:sp>
        <p:nvSpPr>
          <p:cNvPr id="51" name="AutoShape 5"/>
          <p:cNvSpPr>
            <a:spLocks noChangeArrowheads="1"/>
          </p:cNvSpPr>
          <p:nvPr/>
        </p:nvSpPr>
        <p:spPr bwMode="gray">
          <a:xfrm>
            <a:off x="1935361" y="2141519"/>
            <a:ext cx="1045589" cy="629427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anchor="ctr"/>
          <a:lstStyle/>
          <a:p>
            <a:pPr algn="ctr">
              <a:defRPr/>
            </a:pPr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Модуль </a:t>
            </a:r>
            <a:r>
              <a:rPr lang="ru-RU" sz="13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1</a:t>
            </a:r>
            <a:endParaRPr lang="ru-RU" sz="1300" b="1" kern="0" dirty="0">
              <a:solidFill>
                <a:sysClr val="window" lastClr="FFFFFF"/>
              </a:solidFill>
              <a:latin typeface="Georgia" pitchFamily="18" charset="0"/>
            </a:endParaRPr>
          </a:p>
        </p:txBody>
      </p:sp>
      <p:sp>
        <p:nvSpPr>
          <p:cNvPr id="52" name="AutoShape 5"/>
          <p:cNvSpPr>
            <a:spLocks noChangeArrowheads="1"/>
          </p:cNvSpPr>
          <p:nvPr/>
        </p:nvSpPr>
        <p:spPr bwMode="gray">
          <a:xfrm>
            <a:off x="3006147" y="2139544"/>
            <a:ext cx="1045589" cy="629427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anchor="ctr"/>
          <a:lstStyle/>
          <a:p>
            <a:pPr algn="ctr">
              <a:defRPr/>
            </a:pPr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Модуль </a:t>
            </a:r>
            <a:r>
              <a:rPr lang="ru-RU" sz="13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2</a:t>
            </a:r>
            <a:endParaRPr lang="ru-RU" sz="1300" b="1" kern="0" dirty="0">
              <a:solidFill>
                <a:sysClr val="window" lastClr="FFFFFF"/>
              </a:solidFill>
              <a:latin typeface="Georgia" pitchFamily="18" charset="0"/>
            </a:endParaRPr>
          </a:p>
        </p:txBody>
      </p:sp>
      <p:sp>
        <p:nvSpPr>
          <p:cNvPr id="53" name="AutoShape 5"/>
          <p:cNvSpPr>
            <a:spLocks noChangeArrowheads="1"/>
          </p:cNvSpPr>
          <p:nvPr/>
        </p:nvSpPr>
        <p:spPr bwMode="gray">
          <a:xfrm>
            <a:off x="4106858" y="2137569"/>
            <a:ext cx="1045589" cy="629427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anchor="ctr"/>
          <a:lstStyle/>
          <a:p>
            <a:pPr algn="ctr">
              <a:defRPr/>
            </a:pPr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Модуль 3</a:t>
            </a:r>
            <a:endParaRPr lang="ru-RU" sz="1200" b="1" kern="0" dirty="0">
              <a:solidFill>
                <a:sysClr val="window" lastClr="FFFFFF"/>
              </a:solidFill>
              <a:latin typeface="Georgia" pitchFamily="18" charset="0"/>
            </a:endParaRPr>
          </a:p>
        </p:txBody>
      </p:sp>
      <p:sp>
        <p:nvSpPr>
          <p:cNvPr id="54" name="AutoShape 5"/>
          <p:cNvSpPr>
            <a:spLocks noChangeArrowheads="1"/>
          </p:cNvSpPr>
          <p:nvPr/>
        </p:nvSpPr>
        <p:spPr bwMode="gray">
          <a:xfrm>
            <a:off x="5180008" y="2137569"/>
            <a:ext cx="1045589" cy="629427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anchor="ctr"/>
          <a:lstStyle/>
          <a:p>
            <a:pPr algn="ctr">
              <a:defRPr/>
            </a:pPr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Модуль 4</a:t>
            </a:r>
            <a:endParaRPr lang="ru-RU" sz="1200" b="1" kern="0" dirty="0">
              <a:solidFill>
                <a:sysClr val="window" lastClr="FFFFFF"/>
              </a:solidFill>
              <a:latin typeface="Georgia" pitchFamily="18" charset="0"/>
            </a:endParaRPr>
          </a:p>
        </p:txBody>
      </p:sp>
      <p:sp>
        <p:nvSpPr>
          <p:cNvPr id="55" name="AutoShape 5"/>
          <p:cNvSpPr>
            <a:spLocks noChangeArrowheads="1"/>
          </p:cNvSpPr>
          <p:nvPr/>
        </p:nvSpPr>
        <p:spPr bwMode="gray">
          <a:xfrm>
            <a:off x="6253158" y="2135594"/>
            <a:ext cx="1045589" cy="629427"/>
          </a:xfrm>
          <a:prstGeom prst="rect">
            <a:avLst/>
          </a:prstGeom>
          <a:solidFill>
            <a:schemeClr val="accent2"/>
          </a:soli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anchor="ctr"/>
          <a:lstStyle/>
          <a:p>
            <a:pPr algn="ctr">
              <a:defRPr/>
            </a:pPr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Модуль 5</a:t>
            </a:r>
            <a:endParaRPr lang="ru-RU" sz="1200" b="1" kern="0" dirty="0">
              <a:solidFill>
                <a:sysClr val="window" lastClr="FFFFFF"/>
              </a:solidFill>
              <a:latin typeface="Georgia" pitchFamily="18" charset="0"/>
            </a:endParaRPr>
          </a:p>
        </p:txBody>
      </p:sp>
      <p:sp>
        <p:nvSpPr>
          <p:cNvPr id="57" name="Right Arrow 56"/>
          <p:cNvSpPr/>
          <p:nvPr/>
        </p:nvSpPr>
        <p:spPr bwMode="auto">
          <a:xfrm>
            <a:off x="2015537" y="3590336"/>
            <a:ext cx="5035550" cy="1591283"/>
          </a:xfrm>
          <a:prstGeom prst="rightArrow">
            <a:avLst/>
          </a:prstGeom>
          <a:solidFill>
            <a:schemeClr val="accent2"/>
          </a:soli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anchor="ctr"/>
          <a:lstStyle/>
          <a:p>
            <a:pPr marL="177800" indent="-177800" algn="ctr"/>
            <a:r>
              <a:rPr lang="ru-RU" sz="1600" b="1" kern="0" dirty="0">
                <a:solidFill>
                  <a:sysClr val="window" lastClr="FFFFFF"/>
                </a:solidFill>
                <a:latin typeface="Georgia" pitchFamily="18" charset="0"/>
              </a:rPr>
              <a:t>Проектная </a:t>
            </a:r>
            <a:r>
              <a:rPr lang="ru-RU" sz="16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работа</a:t>
            </a:r>
            <a:endParaRPr lang="en-US" sz="1600" b="1" kern="0" dirty="0" smtClean="0">
              <a:solidFill>
                <a:sysClr val="window" lastClr="FFFFFF"/>
              </a:solidFill>
              <a:latin typeface="Georgia" pitchFamily="18" charset="0"/>
            </a:endParaRPr>
          </a:p>
          <a:p>
            <a:pPr marL="177800" indent="-177800" algn="ctr"/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 в малых группах</a:t>
            </a:r>
          </a:p>
        </p:txBody>
      </p:sp>
      <p:sp>
        <p:nvSpPr>
          <p:cNvPr id="58" name="Right Arrow 57"/>
          <p:cNvSpPr/>
          <p:nvPr/>
        </p:nvSpPr>
        <p:spPr bwMode="auto">
          <a:xfrm>
            <a:off x="1284059" y="2868907"/>
            <a:ext cx="707681" cy="619472"/>
          </a:xfrm>
          <a:prstGeom prst="rightArrow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0" name="Rectangle 12"/>
          <p:cNvSpPr/>
          <p:nvPr/>
        </p:nvSpPr>
        <p:spPr bwMode="auto">
          <a:xfrm>
            <a:off x="7852790" y="1556740"/>
            <a:ext cx="2068900" cy="3657601"/>
          </a:xfrm>
          <a:prstGeom prst="rect">
            <a:avLst/>
          </a:prstGeom>
          <a:solidFill>
            <a:srgbClr val="FFFFFF">
              <a:lumMod val="85000"/>
            </a:srgbClr>
          </a:solidFill>
          <a:ln w="9525" cap="flat" cmpd="sng" algn="ctr">
            <a:solidFill>
              <a:srgbClr val="FFFFFF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wrap="square" anchor="ctr"/>
          <a:lstStyle/>
          <a:p>
            <a:pPr algn="just"/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Результаты </a:t>
            </a:r>
            <a:r>
              <a:rPr lang="ru-RU" sz="1200" b="1" kern="0" dirty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программы:</a:t>
            </a:r>
          </a:p>
          <a:p>
            <a:pPr marL="180975"/>
            <a:endParaRPr lang="ru-RU" sz="1200" b="1" kern="0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  <a:p>
            <a:pPr marL="90488"/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1.</a:t>
            </a:r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</a:t>
            </a:r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Управленческие </a:t>
            </a:r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команды: университетские и межуниверситетские</a:t>
            </a:r>
          </a:p>
          <a:p>
            <a:pPr marL="90488"/>
            <a:endParaRPr lang="ru-RU" sz="1200" kern="0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  <a:p>
            <a:pPr marL="90488"/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2. </a:t>
            </a:r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Проекты</a:t>
            </a:r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 развития</a:t>
            </a:r>
          </a:p>
          <a:p>
            <a:pPr marL="90488"/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опорных университетов</a:t>
            </a:r>
          </a:p>
          <a:p>
            <a:pPr marL="90488"/>
            <a:endParaRPr lang="ru-RU" sz="1200" kern="0" dirty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  <a:p>
            <a:pPr marL="90488"/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3.  </a:t>
            </a:r>
            <a:r>
              <a:rPr lang="ru-RU" sz="1200" b="1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Сетевое сообщество </a:t>
            </a:r>
            <a:r>
              <a:rPr lang="ru-RU" sz="1200" kern="0" dirty="0" smtClean="0">
                <a:solidFill>
                  <a:srgbClr val="000000"/>
                </a:solidFill>
                <a:latin typeface="Georgia" pitchFamily="18" charset="0"/>
                <a:cs typeface="Arial" pitchFamily="34" charset="0"/>
              </a:rPr>
              <a:t>лидеров опорных университетов</a:t>
            </a:r>
          </a:p>
          <a:p>
            <a:endParaRPr lang="en-US" sz="1200" b="1" kern="0" dirty="0" smtClean="0">
              <a:solidFill>
                <a:srgbClr val="000000"/>
              </a:solidFill>
              <a:latin typeface="Georgia" pitchFamily="18" charset="0"/>
              <a:cs typeface="Arial" pitchFamily="34" charset="0"/>
            </a:endParaRPr>
          </a:p>
        </p:txBody>
      </p:sp>
      <p:sp>
        <p:nvSpPr>
          <p:cNvPr id="62" name="Rounded Rectangle 61"/>
          <p:cNvSpPr/>
          <p:nvPr/>
        </p:nvSpPr>
        <p:spPr bwMode="auto">
          <a:xfrm>
            <a:off x="1767886" y="5379996"/>
            <a:ext cx="1507190" cy="3938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</a:rPr>
              <a:t>Профессора бизнес-школ</a:t>
            </a:r>
            <a:endParaRPr lang="en-US" sz="12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3" name="Rounded Rectangle 62"/>
          <p:cNvSpPr/>
          <p:nvPr/>
        </p:nvSpPr>
        <p:spPr bwMode="auto">
          <a:xfrm>
            <a:off x="2437778" y="5881266"/>
            <a:ext cx="1888782" cy="51955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</a:rPr>
              <a:t>Эксперты по управлению образованием</a:t>
            </a:r>
            <a:endParaRPr lang="en-US" sz="12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5" name="Rounded Rectangle 64"/>
          <p:cNvSpPr/>
          <p:nvPr/>
        </p:nvSpPr>
        <p:spPr bwMode="auto">
          <a:xfrm>
            <a:off x="3454637" y="5379995"/>
            <a:ext cx="1507190" cy="3938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</a:rPr>
              <a:t>Руководители ведомств </a:t>
            </a:r>
            <a:endParaRPr lang="en-US" sz="12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7" name="Rounded Rectangle 66"/>
          <p:cNvSpPr/>
          <p:nvPr/>
        </p:nvSpPr>
        <p:spPr bwMode="auto">
          <a:xfrm>
            <a:off x="5152057" y="5379996"/>
            <a:ext cx="2370533" cy="393893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</a:rPr>
              <a:t>Руководители вузов и крупных корпораций</a:t>
            </a:r>
            <a:endParaRPr lang="en-US" sz="12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8" name="Rounded Rectangle 67"/>
          <p:cNvSpPr/>
          <p:nvPr/>
        </p:nvSpPr>
        <p:spPr bwMode="auto">
          <a:xfrm>
            <a:off x="4904408" y="5867419"/>
            <a:ext cx="1507190" cy="2597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</a:rPr>
              <a:t>Тренеры</a:t>
            </a:r>
            <a:endParaRPr lang="en-US" sz="12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9" name="Rounded Rectangle 68"/>
          <p:cNvSpPr/>
          <p:nvPr/>
        </p:nvSpPr>
        <p:spPr bwMode="auto">
          <a:xfrm>
            <a:off x="4904408" y="6172219"/>
            <a:ext cx="1507190" cy="25977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bg1"/>
            </a:solidFill>
            <a:headEnd type="none" w="med" len="med"/>
            <a:tailEnd type="none" w="med" len="med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000000"/>
                </a:solidFill>
                <a:latin typeface="Georgia" pitchFamily="18" charset="0"/>
              </a:rPr>
              <a:t>Модераторы</a:t>
            </a:r>
            <a:endParaRPr lang="en-US" sz="120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5" name="Down Arrow Callout 4"/>
          <p:cNvSpPr/>
          <p:nvPr/>
        </p:nvSpPr>
        <p:spPr>
          <a:xfrm>
            <a:off x="2025405" y="3048000"/>
            <a:ext cx="5285564" cy="914400"/>
          </a:xfrm>
          <a:prstGeom prst="downArrowCallout">
            <a:avLst>
              <a:gd name="adj1" fmla="val 25000"/>
              <a:gd name="adj2" fmla="val 25000"/>
              <a:gd name="adj3" fmla="val 25000"/>
              <a:gd name="adj4" fmla="val 58033"/>
            </a:avLst>
          </a:prstGeom>
          <a:solidFill>
            <a:schemeClr val="accent2"/>
          </a:solidFill>
          <a:ln w="9525" cap="flat" cmpd="sng" algn="ctr">
            <a:solidFill>
              <a:srgbClr val="FFFFFF">
                <a:shade val="95000"/>
                <a:satMod val="105000"/>
              </a:srgbClr>
            </a:solidFill>
            <a:prstDash val="solid"/>
            <a:headEnd/>
            <a:tailEnd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</p:spPr>
        <p:txBody>
          <a:bodyPr lIns="36000" rIns="36000" anchor="ctr"/>
          <a:lstStyle/>
          <a:p>
            <a:pPr marL="177800" indent="-177800" algn="ctr"/>
            <a:r>
              <a:rPr lang="ru-RU" sz="1200" b="1" kern="0" dirty="0">
                <a:solidFill>
                  <a:sysClr val="window" lastClr="FFFFFF"/>
                </a:solidFill>
                <a:latin typeface="Georgia" pitchFamily="18" charset="0"/>
              </a:rPr>
              <a:t>Экспертиза по </a:t>
            </a:r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управлению и развитию </a:t>
            </a:r>
          </a:p>
          <a:p>
            <a:pPr marL="177800" indent="-177800" algn="ctr"/>
            <a:r>
              <a:rPr lang="ru-RU" sz="1200" b="1" kern="0" dirty="0" smtClean="0">
                <a:solidFill>
                  <a:sysClr val="window" lastClr="FFFFFF"/>
                </a:solidFill>
                <a:latin typeface="Georgia" pitchFamily="18" charset="0"/>
              </a:rPr>
              <a:t>в сфере высшего образования</a:t>
            </a:r>
            <a:endParaRPr lang="ru-RU" sz="1200" b="1" kern="0" dirty="0">
              <a:solidFill>
                <a:sysClr val="window" lastClr="FFFFFF"/>
              </a:solidFill>
              <a:latin typeface="Georgia" pitchFamily="18" charset="0"/>
            </a:endParaRPr>
          </a:p>
        </p:txBody>
      </p:sp>
      <p:sp>
        <p:nvSpPr>
          <p:cNvPr id="59" name="Right Arrow 58"/>
          <p:cNvSpPr/>
          <p:nvPr/>
        </p:nvSpPr>
        <p:spPr bwMode="auto">
          <a:xfrm>
            <a:off x="7359854" y="2885728"/>
            <a:ext cx="658036" cy="619472"/>
          </a:xfrm>
          <a:prstGeom prst="rightArrow">
            <a:avLst/>
          </a:prstGeom>
          <a:noFill/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en-US" sz="1200" kern="0" dirty="0" smtClean="0">
              <a:solidFill>
                <a:srgbClr val="000000"/>
              </a:solidFill>
              <a:latin typeface="Georgia" pitchFamily="18" charset="0"/>
            </a:endParaRPr>
          </a:p>
        </p:txBody>
      </p:sp>
      <p:sp>
        <p:nvSpPr>
          <p:cNvPr id="61" name="Rounded Rectangle 60"/>
          <p:cNvSpPr/>
          <p:nvPr/>
        </p:nvSpPr>
        <p:spPr bwMode="auto">
          <a:xfrm>
            <a:off x="6542637" y="3924300"/>
            <a:ext cx="1434784" cy="990600"/>
          </a:xfrm>
          <a:prstGeom prst="roundRect">
            <a:avLst/>
          </a:prstGeom>
          <a:solidFill>
            <a:schemeClr val="bg1"/>
          </a:solidFill>
          <a:ln w="38100" cap="flat" cmpd="sng" algn="ctr">
            <a:solidFill>
              <a:schemeClr val="accent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1200" b="1" kern="0" dirty="0">
                <a:solidFill>
                  <a:srgbClr val="05427B"/>
                </a:solidFill>
                <a:latin typeface="Georgia" pitchFamily="18" charset="0"/>
              </a:rPr>
              <a:t>Защита проектов </a:t>
            </a:r>
            <a:r>
              <a:rPr lang="ru-RU" sz="1200" kern="0" dirty="0" smtClean="0">
                <a:solidFill>
                  <a:srgbClr val="05427B"/>
                </a:solidFill>
                <a:latin typeface="Georgia" pitchFamily="18" charset="0"/>
              </a:rPr>
              <a:t>(</a:t>
            </a:r>
            <a:r>
              <a:rPr lang="ru-RU" sz="1200" kern="0" dirty="0" err="1" smtClean="0">
                <a:solidFill>
                  <a:srgbClr val="05427B"/>
                </a:solidFill>
                <a:latin typeface="Georgia" pitchFamily="18" charset="0"/>
              </a:rPr>
              <a:t>Минобрнауки</a:t>
            </a:r>
            <a:r>
              <a:rPr lang="ru-RU" sz="1200" kern="0" dirty="0" smtClean="0">
                <a:solidFill>
                  <a:srgbClr val="05427B"/>
                </a:solidFill>
                <a:latin typeface="Georgia" pitchFamily="18" charset="0"/>
              </a:rPr>
              <a:t> России, ректоры)</a:t>
            </a:r>
            <a:endParaRPr lang="en-US" sz="1200" kern="0" dirty="0">
              <a:solidFill>
                <a:srgbClr val="05427B"/>
              </a:solidFill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5681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-361155" y="388789"/>
            <a:ext cx="9811949" cy="854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  <a:ea typeface="+mj-ea"/>
                <a:cs typeface="+mj-cs"/>
              </a:defRPr>
            </a:lvl1pPr>
            <a:lvl2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2pPr>
            <a:lvl3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3pPr>
            <a:lvl4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4pPr>
            <a:lvl5pPr algn="r" eaLnBrk="0" fontAlgn="base" hangingPunct="0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Trebuchet MS" pitchFamily="34" charset="0"/>
              </a:defRPr>
            </a:lvl5pPr>
            <a:lvl6pPr marL="4572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6pPr>
            <a:lvl7pPr marL="9144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7pPr>
            <a:lvl8pPr marL="13716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8pPr>
            <a:lvl9pPr marL="1828800" algn="r" fontAlgn="base"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2"/>
                </a:solidFill>
                <a:latin typeface="Arial" charset="0"/>
              </a:defRPr>
            </a:lvl9pPr>
          </a:lstStyle>
          <a:p>
            <a:r>
              <a:rPr lang="ru-RU" dirty="0"/>
              <a:t>Цикл программ </a:t>
            </a:r>
          </a:p>
          <a:p>
            <a:r>
              <a:rPr lang="ru-RU" dirty="0"/>
              <a:t>для опорных университетов </a:t>
            </a:r>
            <a:endParaRPr lang="en-US" dirty="0"/>
          </a:p>
        </p:txBody>
      </p:sp>
      <p:pic>
        <p:nvPicPr>
          <p:cNvPr id="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410" y="5683930"/>
            <a:ext cx="276469" cy="66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8" name="Straight Connector 7"/>
          <p:cNvCxnSpPr/>
          <p:nvPr/>
        </p:nvCxnSpPr>
        <p:spPr>
          <a:xfrm flipV="1">
            <a:off x="128330" y="4221110"/>
            <a:ext cx="5184720" cy="1124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Rectangle 4"/>
          <p:cNvSpPr/>
          <p:nvPr/>
        </p:nvSpPr>
        <p:spPr>
          <a:xfrm>
            <a:off x="776421" y="3140960"/>
            <a:ext cx="2880400" cy="93613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УНИВЕРСИТЕТ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792700" y="2852920"/>
            <a:ext cx="1728240" cy="720100"/>
          </a:xfrm>
          <a:prstGeom prst="rightArrow">
            <a:avLst/>
          </a:prstGeom>
          <a:solidFill>
            <a:srgbClr val="064A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/>
              <a:t>СТРАТЕГИЯ</a:t>
            </a:r>
            <a:endParaRPr lang="en-US" b="1" dirty="0"/>
          </a:p>
        </p:txBody>
      </p:sp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7011" y="5107850"/>
            <a:ext cx="276469" cy="66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3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9175" y="5683930"/>
            <a:ext cx="276469" cy="6611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5" name="Straight Connector 14"/>
          <p:cNvCxnSpPr/>
          <p:nvPr/>
        </p:nvCxnSpPr>
        <p:spPr>
          <a:xfrm>
            <a:off x="1268918" y="6115990"/>
            <a:ext cx="158422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>
            <a:off x="2349068" y="5323880"/>
            <a:ext cx="576080" cy="432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V="1">
            <a:off x="1124898" y="5323880"/>
            <a:ext cx="576080" cy="43206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1477993" y="6188000"/>
            <a:ext cx="123112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КОМАНДА</a:t>
            </a:r>
            <a:endParaRPr lang="en-US" sz="1600" b="1" dirty="0"/>
          </a:p>
        </p:txBody>
      </p:sp>
      <p:grpSp>
        <p:nvGrpSpPr>
          <p:cNvPr id="24" name="Group 23"/>
          <p:cNvGrpSpPr/>
          <p:nvPr/>
        </p:nvGrpSpPr>
        <p:grpSpPr>
          <a:xfrm>
            <a:off x="416370" y="2780910"/>
            <a:ext cx="1584220" cy="432060"/>
            <a:chOff x="2360640" y="1844780"/>
            <a:chExt cx="1584220" cy="432060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2360640" y="1844780"/>
              <a:ext cx="1584220" cy="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V="1">
              <a:off x="2360640" y="1844780"/>
              <a:ext cx="0" cy="432060"/>
            </a:xfrm>
            <a:prstGeom prst="line">
              <a:avLst/>
            </a:pr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3" name="TextBox 22"/>
          <p:cNvSpPr txBox="1"/>
          <p:nvPr/>
        </p:nvSpPr>
        <p:spPr>
          <a:xfrm>
            <a:off x="272350" y="2370346"/>
            <a:ext cx="204775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600" b="1" dirty="0" smtClean="0"/>
              <a:t>«ОПОРНОСТЬ» - ?</a:t>
            </a:r>
            <a:endParaRPr lang="en-US" sz="1600" b="1" dirty="0"/>
          </a:p>
        </p:txBody>
      </p:sp>
      <p:sp>
        <p:nvSpPr>
          <p:cNvPr id="25" name="Rectangle 24"/>
          <p:cNvSpPr/>
          <p:nvPr/>
        </p:nvSpPr>
        <p:spPr>
          <a:xfrm>
            <a:off x="3008730" y="4582284"/>
            <a:ext cx="1368190" cy="936130"/>
          </a:xfrm>
          <a:prstGeom prst="rect">
            <a:avLst/>
          </a:prstGeom>
          <a:solidFill>
            <a:srgbClr val="064A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СТРАТ. ПРОЕКТ</a:t>
            </a:r>
            <a:endParaRPr lang="en-US" b="1" dirty="0"/>
          </a:p>
        </p:txBody>
      </p:sp>
      <p:sp>
        <p:nvSpPr>
          <p:cNvPr id="26" name="Oval 25"/>
          <p:cNvSpPr/>
          <p:nvPr/>
        </p:nvSpPr>
        <p:spPr>
          <a:xfrm>
            <a:off x="128330" y="1700760"/>
            <a:ext cx="720100" cy="6492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1</a:t>
            </a:r>
            <a:endParaRPr lang="ru-RU" sz="2600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  <p:sp>
        <p:nvSpPr>
          <p:cNvPr id="35" name="Freeform 34"/>
          <p:cNvSpPr/>
          <p:nvPr/>
        </p:nvSpPr>
        <p:spPr>
          <a:xfrm>
            <a:off x="4592950" y="3212970"/>
            <a:ext cx="432060" cy="1944270"/>
          </a:xfrm>
          <a:custGeom>
            <a:avLst/>
            <a:gdLst>
              <a:gd name="connsiteX0" fmla="*/ 0 w 734160"/>
              <a:gd name="connsiteY0" fmla="*/ 0 h 1610914"/>
              <a:gd name="connsiteX1" fmla="*/ 727899 w 734160"/>
              <a:gd name="connsiteY1" fmla="*/ 789967 h 1610914"/>
              <a:gd name="connsiteX2" fmla="*/ 371693 w 734160"/>
              <a:gd name="connsiteY2" fmla="*/ 1610914 h 1610914"/>
              <a:gd name="connsiteX0" fmla="*/ 23047 w 356818"/>
              <a:gd name="connsiteY0" fmla="*/ 0 h 1610914"/>
              <a:gd name="connsiteX1" fmla="*/ 356206 w 356818"/>
              <a:gd name="connsiteY1" fmla="*/ 789967 h 1610914"/>
              <a:gd name="connsiteX2" fmla="*/ 0 w 356818"/>
              <a:gd name="connsiteY2" fmla="*/ 1610914 h 161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6818" h="1610914">
                <a:moveTo>
                  <a:pt x="23047" y="0"/>
                </a:moveTo>
                <a:cubicBezTo>
                  <a:pt x="356022" y="260740"/>
                  <a:pt x="360047" y="521481"/>
                  <a:pt x="356206" y="789967"/>
                </a:cubicBezTo>
                <a:cubicBezTo>
                  <a:pt x="352365" y="1058453"/>
                  <a:pt x="0" y="1610914"/>
                  <a:pt x="0" y="1610914"/>
                </a:cubicBezTo>
              </a:path>
            </a:pathLst>
          </a:custGeom>
          <a:ln>
            <a:solidFill>
              <a:srgbClr val="05427B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2" name="Straight Connector 21"/>
          <p:cNvCxnSpPr/>
          <p:nvPr/>
        </p:nvCxnSpPr>
        <p:spPr>
          <a:xfrm>
            <a:off x="5313050" y="1844780"/>
            <a:ext cx="0" cy="4608640"/>
          </a:xfrm>
          <a:prstGeom prst="line">
            <a:avLst/>
          </a:prstGeom>
          <a:ln>
            <a:prstDash val="sysDash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6609230" y="4221110"/>
            <a:ext cx="1944270" cy="8641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УНИВЕРСИТЕТ 1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5385060" y="5229250"/>
            <a:ext cx="2016280" cy="8641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УНИВЕРСИТЕТ 2</a:t>
            </a:r>
            <a:endParaRPr lang="en-US" sz="1600" b="1" dirty="0">
              <a:solidFill>
                <a:schemeClr val="tx1"/>
              </a:solidFill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833400" y="5229250"/>
            <a:ext cx="2046618" cy="864120"/>
          </a:xfrm>
          <a:prstGeom prst="rect">
            <a:avLst/>
          </a:prstGeom>
          <a:solidFill>
            <a:schemeClr val="bg2">
              <a:lumMod val="60000"/>
              <a:lumOff val="40000"/>
            </a:schemeClr>
          </a:solidFill>
          <a:ln>
            <a:solidFill>
              <a:schemeClr val="bg2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</a:rPr>
              <a:t>УНИВЕРСИТЕТ </a:t>
            </a:r>
          </a:p>
          <a:p>
            <a:pPr algn="ctr"/>
            <a:r>
              <a:rPr lang="mr-IN" sz="1600" b="1" dirty="0">
                <a:solidFill>
                  <a:schemeClr val="tx1"/>
                </a:solidFill>
              </a:rPr>
              <a:t>…</a:t>
            </a:r>
            <a:endParaRPr lang="en-US" sz="1600" b="1" dirty="0">
              <a:solidFill>
                <a:schemeClr val="tx1"/>
              </a:solidFill>
            </a:endParaRPr>
          </a:p>
        </p:txBody>
      </p:sp>
      <p:cxnSp>
        <p:nvCxnSpPr>
          <p:cNvPr id="34" name="Straight Connector 33"/>
          <p:cNvCxnSpPr/>
          <p:nvPr/>
        </p:nvCxnSpPr>
        <p:spPr>
          <a:xfrm flipV="1">
            <a:off x="6321190" y="4725180"/>
            <a:ext cx="246368" cy="43206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/>
          <p:nvPr/>
        </p:nvCxnSpPr>
        <p:spPr>
          <a:xfrm>
            <a:off x="7431678" y="5733320"/>
            <a:ext cx="360050" cy="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Freeform 36"/>
          <p:cNvSpPr/>
          <p:nvPr/>
        </p:nvSpPr>
        <p:spPr>
          <a:xfrm>
            <a:off x="9345610" y="3284980"/>
            <a:ext cx="432060" cy="1944270"/>
          </a:xfrm>
          <a:custGeom>
            <a:avLst/>
            <a:gdLst>
              <a:gd name="connsiteX0" fmla="*/ 0 w 734160"/>
              <a:gd name="connsiteY0" fmla="*/ 0 h 1610914"/>
              <a:gd name="connsiteX1" fmla="*/ 727899 w 734160"/>
              <a:gd name="connsiteY1" fmla="*/ 789967 h 1610914"/>
              <a:gd name="connsiteX2" fmla="*/ 371693 w 734160"/>
              <a:gd name="connsiteY2" fmla="*/ 1610914 h 1610914"/>
              <a:gd name="connsiteX0" fmla="*/ 23047 w 356818"/>
              <a:gd name="connsiteY0" fmla="*/ 0 h 1610914"/>
              <a:gd name="connsiteX1" fmla="*/ 356206 w 356818"/>
              <a:gd name="connsiteY1" fmla="*/ 789967 h 1610914"/>
              <a:gd name="connsiteX2" fmla="*/ 0 w 356818"/>
              <a:gd name="connsiteY2" fmla="*/ 1610914 h 161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6818" h="1610914">
                <a:moveTo>
                  <a:pt x="23047" y="0"/>
                </a:moveTo>
                <a:cubicBezTo>
                  <a:pt x="356022" y="260740"/>
                  <a:pt x="360047" y="521481"/>
                  <a:pt x="356206" y="789967"/>
                </a:cubicBezTo>
                <a:cubicBezTo>
                  <a:pt x="352365" y="1058453"/>
                  <a:pt x="0" y="1610914"/>
                  <a:pt x="0" y="1610914"/>
                </a:cubicBezTo>
              </a:path>
            </a:pathLst>
          </a:custGeom>
          <a:ln>
            <a:solidFill>
              <a:srgbClr val="05427B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37"/>
          <p:cNvSpPr/>
          <p:nvPr/>
        </p:nvSpPr>
        <p:spPr>
          <a:xfrm flipH="1">
            <a:off x="5457070" y="3284980"/>
            <a:ext cx="432060" cy="1944270"/>
          </a:xfrm>
          <a:custGeom>
            <a:avLst/>
            <a:gdLst>
              <a:gd name="connsiteX0" fmla="*/ 0 w 734160"/>
              <a:gd name="connsiteY0" fmla="*/ 0 h 1610914"/>
              <a:gd name="connsiteX1" fmla="*/ 727899 w 734160"/>
              <a:gd name="connsiteY1" fmla="*/ 789967 h 1610914"/>
              <a:gd name="connsiteX2" fmla="*/ 371693 w 734160"/>
              <a:gd name="connsiteY2" fmla="*/ 1610914 h 1610914"/>
              <a:gd name="connsiteX0" fmla="*/ 23047 w 356818"/>
              <a:gd name="connsiteY0" fmla="*/ 0 h 1610914"/>
              <a:gd name="connsiteX1" fmla="*/ 356206 w 356818"/>
              <a:gd name="connsiteY1" fmla="*/ 789967 h 1610914"/>
              <a:gd name="connsiteX2" fmla="*/ 0 w 356818"/>
              <a:gd name="connsiteY2" fmla="*/ 1610914 h 161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6818" h="1610914">
                <a:moveTo>
                  <a:pt x="23047" y="0"/>
                </a:moveTo>
                <a:cubicBezTo>
                  <a:pt x="356022" y="260740"/>
                  <a:pt x="360047" y="521481"/>
                  <a:pt x="356206" y="789967"/>
                </a:cubicBezTo>
                <a:cubicBezTo>
                  <a:pt x="352365" y="1058453"/>
                  <a:pt x="0" y="1610914"/>
                  <a:pt x="0" y="1610914"/>
                </a:cubicBezTo>
              </a:path>
            </a:pathLst>
          </a:custGeom>
          <a:ln>
            <a:solidFill>
              <a:srgbClr val="05427B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0" name="Straight Connector 39"/>
          <p:cNvCxnSpPr/>
          <p:nvPr/>
        </p:nvCxnSpPr>
        <p:spPr>
          <a:xfrm flipH="1" flipV="1">
            <a:off x="8595172" y="4725180"/>
            <a:ext cx="246368" cy="432060"/>
          </a:xfrm>
          <a:prstGeom prst="line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Freeform 42"/>
          <p:cNvSpPr/>
          <p:nvPr/>
        </p:nvSpPr>
        <p:spPr>
          <a:xfrm>
            <a:off x="8481490" y="3573020"/>
            <a:ext cx="216030" cy="864120"/>
          </a:xfrm>
          <a:custGeom>
            <a:avLst/>
            <a:gdLst>
              <a:gd name="connsiteX0" fmla="*/ 0 w 734160"/>
              <a:gd name="connsiteY0" fmla="*/ 0 h 1610914"/>
              <a:gd name="connsiteX1" fmla="*/ 727899 w 734160"/>
              <a:gd name="connsiteY1" fmla="*/ 789967 h 1610914"/>
              <a:gd name="connsiteX2" fmla="*/ 371693 w 734160"/>
              <a:gd name="connsiteY2" fmla="*/ 1610914 h 1610914"/>
              <a:gd name="connsiteX0" fmla="*/ 23047 w 356818"/>
              <a:gd name="connsiteY0" fmla="*/ 0 h 1610914"/>
              <a:gd name="connsiteX1" fmla="*/ 356206 w 356818"/>
              <a:gd name="connsiteY1" fmla="*/ 789967 h 1610914"/>
              <a:gd name="connsiteX2" fmla="*/ 0 w 356818"/>
              <a:gd name="connsiteY2" fmla="*/ 1610914 h 16109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356818" h="1610914">
                <a:moveTo>
                  <a:pt x="23047" y="0"/>
                </a:moveTo>
                <a:cubicBezTo>
                  <a:pt x="356022" y="260740"/>
                  <a:pt x="360047" y="521481"/>
                  <a:pt x="356206" y="789967"/>
                </a:cubicBezTo>
                <a:cubicBezTo>
                  <a:pt x="352365" y="1058453"/>
                  <a:pt x="0" y="1610914"/>
                  <a:pt x="0" y="1610914"/>
                </a:cubicBezTo>
              </a:path>
            </a:pathLst>
          </a:custGeom>
          <a:ln>
            <a:solidFill>
              <a:srgbClr val="05427B"/>
            </a:solidFill>
            <a:prstDash val="solid"/>
            <a:headEnd type="none"/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5745110" y="2852920"/>
            <a:ext cx="3672510" cy="792110"/>
          </a:xfrm>
          <a:prstGeom prst="rect">
            <a:avLst/>
          </a:prstGeom>
          <a:solidFill>
            <a:srgbClr val="064A88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СОВМЕСТНЫЕ ПРОЕКТЫ ОПОРНЫХ УНИВЕРСИТЕТОВ</a:t>
            </a:r>
            <a:endParaRPr lang="en-US" b="1" dirty="0"/>
          </a:p>
        </p:txBody>
      </p:sp>
      <p:sp>
        <p:nvSpPr>
          <p:cNvPr id="33" name="Oval 32"/>
          <p:cNvSpPr/>
          <p:nvPr/>
        </p:nvSpPr>
        <p:spPr>
          <a:xfrm>
            <a:off x="128330" y="4365130"/>
            <a:ext cx="720100" cy="6492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dirty="0">
                <a:solidFill>
                  <a:srgbClr val="000000"/>
                </a:solidFill>
                <a:latin typeface="Georgia" panose="02040502050405020303" pitchFamily="18" charset="0"/>
              </a:rPr>
              <a:t>2</a:t>
            </a:r>
          </a:p>
        </p:txBody>
      </p:sp>
      <p:sp>
        <p:nvSpPr>
          <p:cNvPr id="39" name="Oval 38"/>
          <p:cNvSpPr/>
          <p:nvPr/>
        </p:nvSpPr>
        <p:spPr>
          <a:xfrm>
            <a:off x="8913550" y="1700760"/>
            <a:ext cx="720100" cy="649214"/>
          </a:xfrm>
          <a:prstGeom prst="ellipse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600" dirty="0" smtClean="0">
                <a:solidFill>
                  <a:srgbClr val="000000"/>
                </a:solidFill>
                <a:latin typeface="Georgia" panose="02040502050405020303" pitchFamily="18" charset="0"/>
              </a:rPr>
              <a:t>3</a:t>
            </a:r>
            <a:endParaRPr lang="ru-RU" sz="2600" dirty="0">
              <a:solidFill>
                <a:srgbClr val="000000"/>
              </a:solidFill>
              <a:latin typeface="Georgia" panose="020405020504050203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36366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1" grpId="0" animBg="1"/>
      <p:bldP spid="6" grpId="0"/>
      <p:bldP spid="23" grpId="0"/>
      <p:bldP spid="25" grpId="0" animBg="1"/>
      <p:bldP spid="26" grpId="0" animBg="1"/>
      <p:bldP spid="35" grpId="0" animBg="1"/>
      <p:bldP spid="29" grpId="0" animBg="1"/>
      <p:bldP spid="30" grpId="0" animBg="1"/>
      <p:bldP spid="31" grpId="0" animBg="1"/>
      <p:bldP spid="37" grpId="0" animBg="1"/>
      <p:bldP spid="38" grpId="0" animBg="1"/>
      <p:bldP spid="43" grpId="0" animBg="1"/>
      <p:bldP spid="19" grpId="0" animBg="1"/>
      <p:bldP spid="33" grpId="0" animBg="1"/>
      <p:bldP spid="3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Кооперационные проекты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64460" y="1773243"/>
            <a:ext cx="8346240" cy="4352925"/>
          </a:xfrm>
        </p:spPr>
        <p:txBody>
          <a:bodyPr/>
          <a:lstStyle/>
          <a:p>
            <a:pPr>
              <a:spcAft>
                <a:spcPts val="1200"/>
              </a:spcAft>
            </a:pPr>
            <a:r>
              <a:rPr lang="ru-RU" dirty="0" smtClean="0"/>
              <a:t>Сетевая образовательная программа </a:t>
            </a:r>
            <a:r>
              <a:rPr lang="ru-RU" dirty="0" err="1" smtClean="0"/>
              <a:t>бакалавриата</a:t>
            </a:r>
            <a:endParaRPr lang="ru-RU" dirty="0" smtClean="0"/>
          </a:p>
          <a:p>
            <a:pPr>
              <a:spcAft>
                <a:spcPts val="1200"/>
              </a:spcAft>
            </a:pPr>
            <a:r>
              <a:rPr lang="ru-RU" dirty="0"/>
              <a:t>Магистерская программа</a:t>
            </a:r>
          </a:p>
          <a:p>
            <a:pPr>
              <a:spcAft>
                <a:spcPts val="1200"/>
              </a:spcAft>
            </a:pPr>
            <a:r>
              <a:rPr lang="ru-RU" dirty="0"/>
              <a:t>Научный </a:t>
            </a:r>
            <a:r>
              <a:rPr lang="ru-RU" dirty="0" err="1"/>
              <a:t>агрегатор</a:t>
            </a:r>
            <a:r>
              <a:rPr lang="ru-RU" dirty="0"/>
              <a:t> проектов мирового уровня</a:t>
            </a:r>
            <a:endParaRPr lang="en-US" dirty="0"/>
          </a:p>
          <a:p>
            <a:pPr>
              <a:spcAft>
                <a:spcPts val="1200"/>
              </a:spcAft>
            </a:pPr>
            <a:r>
              <a:rPr lang="ru-RU" dirty="0" smtClean="0"/>
              <a:t>Межвузовский сетевой </a:t>
            </a:r>
            <a:r>
              <a:rPr lang="ru-RU" dirty="0"/>
              <a:t>акселератор </a:t>
            </a:r>
            <a:r>
              <a:rPr lang="ru-RU" dirty="0" err="1" smtClean="0"/>
              <a:t>стартапов</a:t>
            </a:r>
            <a:endParaRPr lang="ru-RU" dirty="0" smtClean="0"/>
          </a:p>
        </p:txBody>
      </p:sp>
    </p:spTree>
    <p:extLst>
      <p:ext uri="{BB962C8B-B14F-4D97-AF65-F5344CB8AC3E}">
        <p14:creationId xmlns:p14="http://schemas.microsoft.com/office/powerpoint/2010/main" val="39941198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Презентация brand">
  <a:themeElements>
    <a:clrScheme name="Презентация brand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64A88"/>
      </a:accent2>
      <a:accent3>
        <a:srgbClr val="FFFFFF"/>
      </a:accent3>
      <a:accent4>
        <a:srgbClr val="000000"/>
      </a:accent4>
      <a:accent5>
        <a:srgbClr val="DCDCDC"/>
      </a:accent5>
      <a:accent6>
        <a:srgbClr val="05427B"/>
      </a:accent6>
      <a:hlink>
        <a:srgbClr val="2A6D12"/>
      </a:hlink>
      <a:folHlink>
        <a:srgbClr val="C9630F"/>
      </a:folHlink>
    </a:clrScheme>
    <a:fontScheme name="Презентация 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езентация bra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47411"/>
        </a:accent1>
        <a:accent2>
          <a:srgbClr val="095CAD"/>
        </a:accent2>
        <a:accent3>
          <a:srgbClr val="FFFFFF"/>
        </a:accent3>
        <a:accent4>
          <a:srgbClr val="000000"/>
        </a:accent4>
        <a:accent5>
          <a:srgbClr val="EFBCAA"/>
        </a:accent5>
        <a:accent6>
          <a:srgbClr val="07539C"/>
        </a:accent6>
        <a:hlink>
          <a:srgbClr val="219119"/>
        </a:hlink>
        <a:folHlink>
          <a:srgbClr val="F2C0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95CA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7539C"/>
        </a:accent6>
        <a:hlink>
          <a:srgbClr val="219119"/>
        </a:hlink>
        <a:folHlink>
          <a:srgbClr val="E474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64A88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5427B"/>
        </a:accent6>
        <a:hlink>
          <a:srgbClr val="2A6D12"/>
        </a:hlink>
        <a:folHlink>
          <a:srgbClr val="C9630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Презентация brand">
  <a:themeElements>
    <a:clrScheme name="Презентация brand 15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C0C0C0"/>
      </a:accent1>
      <a:accent2>
        <a:srgbClr val="064A88"/>
      </a:accent2>
      <a:accent3>
        <a:srgbClr val="FFFFFF"/>
      </a:accent3>
      <a:accent4>
        <a:srgbClr val="000000"/>
      </a:accent4>
      <a:accent5>
        <a:srgbClr val="DCDCDC"/>
      </a:accent5>
      <a:accent6>
        <a:srgbClr val="05427B"/>
      </a:accent6>
      <a:hlink>
        <a:srgbClr val="2A6D12"/>
      </a:hlink>
      <a:folHlink>
        <a:srgbClr val="C9630F"/>
      </a:folHlink>
    </a:clrScheme>
    <a:fontScheme name="Презентация brand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Презентация brand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Презентация brand 1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E47411"/>
        </a:accent1>
        <a:accent2>
          <a:srgbClr val="095CAD"/>
        </a:accent2>
        <a:accent3>
          <a:srgbClr val="FFFFFF"/>
        </a:accent3>
        <a:accent4>
          <a:srgbClr val="000000"/>
        </a:accent4>
        <a:accent5>
          <a:srgbClr val="EFBCAA"/>
        </a:accent5>
        <a:accent6>
          <a:srgbClr val="07539C"/>
        </a:accent6>
        <a:hlink>
          <a:srgbClr val="219119"/>
        </a:hlink>
        <a:folHlink>
          <a:srgbClr val="F2C017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14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95CAD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7539C"/>
        </a:accent6>
        <a:hlink>
          <a:srgbClr val="219119"/>
        </a:hlink>
        <a:folHlink>
          <a:srgbClr val="E4741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Презентация brand 1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64A88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5427B"/>
        </a:accent6>
        <a:hlink>
          <a:srgbClr val="2A6D12"/>
        </a:hlink>
        <a:folHlink>
          <a:srgbClr val="C9630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Документ" ma:contentTypeID="0x01010018EECDD469EC4445906E183725A6F060" ma:contentTypeVersion="0" ma:contentTypeDescription="Создание документа." ma:contentTypeScope="" ma:versionID="477f3cdccc2f561f44f6bb10b5cd3599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2f955febea7e716b4e91cddba171100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Тип контента"/>
        <xsd:element ref="dc:title" minOccurs="0" maxOccurs="1" ma:index="4" ma:displayName="Название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BC7D2773-F8C6-4E89-BFDA-740A3B15AEA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B9E6A973-79E3-409C-ABA5-ADA5CC98F979}">
  <ds:schemaRefs>
    <ds:schemaRef ds:uri="http://schemas.openxmlformats.org/package/2006/metadata/core-properties"/>
    <ds:schemaRef ds:uri="http://purl.org/dc/dcmitype/"/>
    <ds:schemaRef ds:uri="http://purl.org/dc/terms/"/>
    <ds:schemaRef ds:uri="http://schemas.microsoft.com/office/infopath/2007/PartnerControls"/>
    <ds:schemaRef ds:uri="http://www.w3.org/XML/1998/namespace"/>
    <ds:schemaRef ds:uri="http://schemas.microsoft.com/office/2006/documentManagement/types"/>
    <ds:schemaRef ds:uri="http://schemas.microsoft.com/office/2006/metadata/properties"/>
    <ds:schemaRef ds:uri="http://purl.org/dc/elements/1.1/"/>
  </ds:schemaRefs>
</ds:datastoreItem>
</file>

<file path=customXml/itemProps3.xml><?xml version="1.0" encoding="utf-8"?>
<ds:datastoreItem xmlns:ds="http://schemas.openxmlformats.org/officeDocument/2006/customXml" ds:itemID="{DAB117E8-BB99-475A-85FA-177784A038B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General Presentation_ReBrand_rus_2013_Georg&amp;Treb template2</Template>
  <TotalTime>6132</TotalTime>
  <Words>269</Words>
  <Application>Microsoft Macintosh PowerPoint</Application>
  <PresentationFormat>A4 Paper (210x297 mm)</PresentationFormat>
  <Paragraphs>75</Paragraphs>
  <Slides>10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Презентация brand</vt:lpstr>
      <vt:lpstr>1_Презентация brand</vt:lpstr>
      <vt:lpstr>PowerPoint Presentation</vt:lpstr>
      <vt:lpstr>Подготовка управленческих команд опорных университетов. Кооперация как инструмент решения сложных задач </vt:lpstr>
      <vt:lpstr>Коротко о программах 2016-2017 гг. </vt:lpstr>
      <vt:lpstr>PowerPoint Presentation</vt:lpstr>
      <vt:lpstr>PowerPoint Presentation</vt:lpstr>
      <vt:lpstr>PowerPoint Presentation</vt:lpstr>
      <vt:lpstr>Организационное устройство программы</vt:lpstr>
      <vt:lpstr>PowerPoint Presentation</vt:lpstr>
      <vt:lpstr>Кооперационные проекты </vt:lpstr>
      <vt:lpstr>Вопросы для обсуждения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Julia Poll</dc:creator>
  <cp:lastModifiedBy>Olga Nazaykinskaya</cp:lastModifiedBy>
  <cp:revision>1172</cp:revision>
  <cp:lastPrinted>2016-05-04T10:42:19Z</cp:lastPrinted>
  <dcterms:created xsi:type="dcterms:W3CDTF">2013-07-29T09:59:55Z</dcterms:created>
  <dcterms:modified xsi:type="dcterms:W3CDTF">2017-12-13T09:08:31Z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0x01010018EECDD469EC4445906E183725A6F060</vt:lpwstr>
  </property>
</Properties>
</file>