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4"/>
    <p:sldMasterId id="2147483714" r:id="rId5"/>
  </p:sldMasterIdLst>
  <p:notesMasterIdLst>
    <p:notesMasterId r:id="rId16"/>
  </p:notesMasterIdLst>
  <p:sldIdLst>
    <p:sldId id="583" r:id="rId6"/>
    <p:sldId id="584" r:id="rId7"/>
    <p:sldId id="612" r:id="rId8"/>
    <p:sldId id="613" r:id="rId9"/>
    <p:sldId id="614" r:id="rId10"/>
    <p:sldId id="611" r:id="rId11"/>
    <p:sldId id="601" r:id="rId12"/>
    <p:sldId id="590" r:id="rId13"/>
    <p:sldId id="615" r:id="rId14"/>
    <p:sldId id="616" r:id="rId15"/>
  </p:sldIdLst>
  <p:sldSz cx="9906000" cy="6858000" type="A4"/>
  <p:notesSz cx="6400800" cy="94472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8B"/>
    <a:srgbClr val="13369C"/>
    <a:srgbClr val="C7BCF6"/>
    <a:srgbClr val="901026"/>
    <a:srgbClr val="1C0F7D"/>
    <a:srgbClr val="CCFFCC"/>
    <a:srgbClr val="6DAA3F"/>
    <a:srgbClr val="7A8B9E"/>
    <a:srgbClr val="DC9015"/>
    <a:srgbClr val="D47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8" autoAdjust="0"/>
    <p:restoredTop sz="98993" autoAdjust="0"/>
  </p:normalViewPr>
  <p:slideViewPr>
    <p:cSldViewPr>
      <p:cViewPr>
        <p:scale>
          <a:sx n="85" d="100"/>
          <a:sy n="85" d="100"/>
        </p:scale>
        <p:origin x="-1752" y="-136"/>
      </p:cViewPr>
      <p:guideLst>
        <p:guide orient="horz" pos="2205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6"/>
            <a:ext cx="2774378" cy="472361"/>
          </a:xfrm>
          <a:prstGeom prst="rect">
            <a:avLst/>
          </a:prstGeom>
        </p:spPr>
        <p:txBody>
          <a:bodyPr vert="horz" lIns="83430" tIns="41714" rIns="83430" bIns="4171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4929" y="16"/>
            <a:ext cx="2774378" cy="472361"/>
          </a:xfrm>
          <a:prstGeom prst="rect">
            <a:avLst/>
          </a:prstGeom>
        </p:spPr>
        <p:txBody>
          <a:bodyPr vert="horz" lIns="83430" tIns="41714" rIns="83430" bIns="41714" rtlCol="0"/>
          <a:lstStyle>
            <a:lvl1pPr algn="r">
              <a:defRPr sz="1100"/>
            </a:lvl1pPr>
          </a:lstStyle>
          <a:p>
            <a:fld id="{804B0FF3-0D1E-4323-8954-A8DCECC88215}" type="datetimeFigureOut">
              <a:rPr lang="en-US" smtClean="0"/>
              <a:pPr/>
              <a:t>13.12.17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709613"/>
            <a:ext cx="51181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430" tIns="41714" rIns="83430" bIns="41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88" y="4488186"/>
            <a:ext cx="5121238" cy="4251246"/>
          </a:xfrm>
          <a:prstGeom prst="rect">
            <a:avLst/>
          </a:prstGeom>
        </p:spPr>
        <p:txBody>
          <a:bodyPr vert="horz" lIns="83430" tIns="41714" rIns="83430" bIns="41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73349"/>
            <a:ext cx="2774378" cy="472361"/>
          </a:xfrm>
          <a:prstGeom prst="rect">
            <a:avLst/>
          </a:prstGeom>
        </p:spPr>
        <p:txBody>
          <a:bodyPr vert="horz" lIns="83430" tIns="41714" rIns="83430" bIns="4171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4929" y="8973349"/>
            <a:ext cx="2774378" cy="472361"/>
          </a:xfrm>
          <a:prstGeom prst="rect">
            <a:avLst/>
          </a:prstGeom>
        </p:spPr>
        <p:txBody>
          <a:bodyPr vert="horz" lIns="83430" tIns="41714" rIns="83430" bIns="41714" rtlCol="0" anchor="b"/>
          <a:lstStyle>
            <a:lvl1pPr algn="r">
              <a:defRPr sz="1100"/>
            </a:lvl1pPr>
          </a:lstStyle>
          <a:p>
            <a:fld id="{39C74771-06C2-4A9E-A027-92BE0D77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708025"/>
            <a:ext cx="51181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94469-0E68-4CBE-A79E-C5317BD2209E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708025"/>
            <a:ext cx="51181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E56EE-F62D-4034-8025-9CB8A1B5336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19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90" y="388938"/>
            <a:ext cx="1419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2950" y="2130463"/>
            <a:ext cx="84201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86200"/>
            <a:ext cx="69342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213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950F-00B9-40AA-BD0C-2C542F3B7A80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D3AB-9D2D-40BD-AF12-25C689F6B660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7125" y="390525"/>
            <a:ext cx="1933575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5" y="390525"/>
            <a:ext cx="5648325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F1F1-4921-49EB-B2D6-911472C8E255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6B48-C7F6-4242-B083-5CAF28BC3717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4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90" y="388938"/>
            <a:ext cx="1419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86200"/>
            <a:ext cx="69342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94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D32F-260E-4BCC-9390-2899BB2A02EA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7ADC-75AE-4344-8C89-9F97EC0722FF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3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4A49-2367-47F7-AB10-B9B49398E824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09DC-3ACD-4F31-A120-EDBEEF38475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773243"/>
            <a:ext cx="37909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9750" y="1773243"/>
            <a:ext cx="37909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17DC-0324-48D5-B327-9290959B9EE4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A27C-4879-4C67-8D1F-99D907ECE37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1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B5A2-7E5E-4C2F-9C56-DC4426DD461C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41FF-F581-49E3-AAD2-F610B4C6F4C5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22BC-D7FB-491E-A50B-0F25EF98AB62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A7DF-6DD4-4FAC-ACD3-93E10BB9FF12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9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969A-25CA-4610-A294-601AB51692D0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46D0-C75C-47E9-894F-36891E1ED29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E314-DE22-468A-85BF-23A433857342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6E2B-FBCF-4A5A-A043-16E5E7D02C3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3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D32F-260E-4BCC-9390-2899BB2A02EA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7ADC-75AE-4344-8C89-9F97EC0722FF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43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0D82-F408-4DD4-94CD-A9D763422A7A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2BDE-EEED-4349-B3B0-C7FEE23B6B5B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950F-00B9-40AA-BD0C-2C542F3B7A80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D3AB-9D2D-40BD-AF12-25C689F6B660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8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7125" y="390525"/>
            <a:ext cx="1933575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5" y="390525"/>
            <a:ext cx="5648325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F1F1-4921-49EB-B2D6-911472C8E255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6B48-C7F6-4242-B083-5CAF28BC3717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3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4A49-2367-47F7-AB10-B9B49398E824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09DC-3ACD-4F31-A120-EDBEEF38475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773243"/>
            <a:ext cx="37909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9750" y="1773243"/>
            <a:ext cx="37909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17DC-0324-48D5-B327-9290959B9EE4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A27C-4879-4C67-8D1F-99D907ECE37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2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B5A2-7E5E-4C2F-9C56-DC4426DD461C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41FF-F581-49E3-AAD2-F610B4C6F4C5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7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22BC-D7FB-491E-A50B-0F25EF98AB62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A7DF-6DD4-4FAC-ACD3-93E10BB9FF12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969A-25CA-4610-A294-601AB51692D0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46D0-C75C-47E9-894F-36891E1ED298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8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81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E314-DE22-468A-85BF-23A433857342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6E2B-FBCF-4A5A-A043-16E5E7D02C3A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0D82-F408-4DD4-94CD-A9D763422A7A}" type="datetime1">
              <a:rPr lang="ru-RU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2BDE-EEED-4349-B3B0-C7FEE23B6B5B}" type="slidenum">
              <a:rPr lang="en-US">
                <a:solidFill>
                  <a:srgbClr val="C0C0C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457450" y="390556"/>
            <a:ext cx="69532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773243"/>
            <a:ext cx="77343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17475" y="6477038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5276D-F72D-4CB2-AB18-E433F7C830B5}" type="datetime1">
              <a:rPr lang="ru-RU">
                <a:solidFill>
                  <a:srgbClr val="C0C0C0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384550" y="6477038"/>
            <a:ext cx="313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7450138" y="6477038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6FF3B-E4AA-4F57-976D-621456ADAB97}" type="slidenum">
              <a:rPr lang="en-US">
                <a:solidFill>
                  <a:srgbClr val="C0C0C0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390" y="388938"/>
            <a:ext cx="1419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77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0000"/>
          </a:solidFill>
          <a:latin typeface="Georgia" pitchFamily="18" charset="0"/>
          <a:ea typeface="+mn-ea"/>
          <a:cs typeface="+mn-cs"/>
        </a:defRPr>
      </a:lvl1pPr>
      <a:lvl2pPr marL="10048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itchFamily="18" charset="0"/>
        </a:defRPr>
      </a:lvl2pPr>
      <a:lvl3pPr marL="1412875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Georgia" pitchFamily="18" charset="0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Georgia" pitchFamily="18" charset="0"/>
        </a:defRPr>
      </a:lvl4pPr>
      <a:lvl5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6860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1432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6004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0576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457450" y="390544"/>
            <a:ext cx="69532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773243"/>
            <a:ext cx="77343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17475" y="6477026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5276D-F72D-4CB2-AB18-E433F7C830B5}" type="datetime1">
              <a:rPr lang="ru-RU">
                <a:solidFill>
                  <a:srgbClr val="C0C0C0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384550" y="6477026"/>
            <a:ext cx="313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7450138" y="6477026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6FF3B-E4AA-4F57-976D-621456ADAB97}" type="slidenum">
              <a:rPr lang="en-US">
                <a:solidFill>
                  <a:srgbClr val="C0C0C0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390" y="388938"/>
            <a:ext cx="1419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4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0000"/>
          </a:solidFill>
          <a:latin typeface="Georgia" pitchFamily="18" charset="0"/>
          <a:ea typeface="+mn-ea"/>
          <a:cs typeface="+mn-cs"/>
        </a:defRPr>
      </a:lvl1pPr>
      <a:lvl2pPr marL="10048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itchFamily="18" charset="0"/>
        </a:defRPr>
      </a:lvl2pPr>
      <a:lvl3pPr marL="1412875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Georgia" pitchFamily="18" charset="0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Georgia" pitchFamily="18" charset="0"/>
        </a:defRPr>
      </a:lvl4pPr>
      <a:lvl5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6860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1432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6004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0576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6440-D1F6-426B-9167-D1BEF3A6BDFC}" type="datetime1">
              <a:rPr lang="ru-RU" smtClean="0">
                <a:solidFill>
                  <a:srgbClr val="C0C0C0">
                    <a:lumMod val="50000"/>
                  </a:srgbClr>
                </a:solidFill>
              </a:rPr>
              <a:pPr/>
              <a:t>13.12.17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C0C0C0">
                    <a:lumMod val="50000"/>
                  </a:srgbClr>
                </a:solidFill>
              </a:rPr>
              <a:t>Московская школа управления СКОЛКОВО</a:t>
            </a:r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2476-7ABB-47AF-B862-619FD5635462}" type="slidenum">
              <a:rPr lang="en-US" smtClean="0">
                <a:solidFill>
                  <a:srgbClr val="C0C0C0">
                    <a:lumMod val="50000"/>
                  </a:srgbClr>
                </a:solidFill>
              </a:rPr>
              <a:pPr/>
              <a:t>1</a:t>
            </a:fld>
            <a:endParaRPr lang="en-US" dirty="0">
              <a:solidFill>
                <a:srgbClr val="C0C0C0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917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26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возможности для кооперации Вы видите? Каковы должны быть эффекты и результаты кооперации?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Какие ограничения для кооперации </a:t>
            </a:r>
            <a:r>
              <a:rPr lang="ru-RU" dirty="0" smtClean="0"/>
              <a:t>Вы видите? </a:t>
            </a:r>
            <a:r>
              <a:rPr lang="ru-RU" dirty="0"/>
              <a:t>Какие есть </a:t>
            </a:r>
            <a:r>
              <a:rPr lang="ru-RU" dirty="0" smtClean="0"/>
              <a:t>идеи по </a:t>
            </a:r>
            <a:r>
              <a:rPr lang="ru-RU" dirty="0"/>
              <a:t>устранению этих </a:t>
            </a:r>
            <a:r>
              <a:rPr lang="ru-RU" dirty="0" smtClean="0"/>
              <a:t>ограничений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45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Подготовка </a:t>
            </a:r>
            <a:r>
              <a:rPr lang="ru-RU" sz="3600" dirty="0"/>
              <a:t>управленческих команд опорных университетов. Кооперация как инструмент решения сложных </a:t>
            </a:r>
            <a:r>
              <a:rPr lang="ru-RU" sz="3600" dirty="0" smtClean="0"/>
              <a:t>задач </a:t>
            </a: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50" y="4111390"/>
            <a:ext cx="6934200" cy="1117860"/>
          </a:xfrm>
        </p:spPr>
        <p:txBody>
          <a:bodyPr/>
          <a:lstStyle/>
          <a:p>
            <a:pPr algn="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Назайкинская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Центра образовательных разработок</a:t>
            </a:r>
          </a:p>
          <a:p>
            <a:pPr algn="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Московской школы управления СКОЛКОВО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850" y="6243966"/>
            <a:ext cx="8997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ts val="600"/>
              </a:spcAft>
              <a:defRPr sz="2400" b="1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600" b="0" dirty="0" smtClean="0">
                <a:solidFill>
                  <a:srgbClr val="404040"/>
                </a:solidFill>
              </a:rPr>
              <a:t>Белгород, 13.12.2017 </a:t>
            </a:r>
            <a:endParaRPr lang="ru-RU" sz="1600" b="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5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476590"/>
            <a:ext cx="6953250" cy="868363"/>
          </a:xfrm>
        </p:spPr>
        <p:txBody>
          <a:bodyPr/>
          <a:lstStyle/>
          <a:p>
            <a:r>
              <a:rPr lang="ru-RU" dirty="0" smtClean="0"/>
              <a:t>Коротко о программах</a:t>
            </a:r>
            <a:br>
              <a:rPr lang="ru-RU" dirty="0" smtClean="0"/>
            </a:br>
            <a:r>
              <a:rPr lang="ru-RU" dirty="0" smtClean="0"/>
              <a:t>2016-2017 гг.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3 программы </a:t>
            </a:r>
            <a:r>
              <a:rPr lang="ru-RU" dirty="0" smtClean="0"/>
              <a:t>подготовки управленческих команд опорных университетов </a:t>
            </a:r>
          </a:p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283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человека </a:t>
            </a:r>
            <a:r>
              <a:rPr lang="ru-RU" dirty="0" smtClean="0"/>
              <a:t>из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33 университетов </a:t>
            </a:r>
            <a:r>
              <a:rPr lang="mr-IN" dirty="0" smtClean="0"/>
              <a:t>–</a:t>
            </a:r>
            <a:r>
              <a:rPr lang="ru-RU" dirty="0" smtClean="0"/>
              <a:t> ректоры, проректоры, руководители подразделений и проектов, кадровый резерв</a:t>
            </a:r>
          </a:p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31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r>
              <a:rPr lang="ru-RU" dirty="0" smtClean="0"/>
              <a:t>развития опорных университетов</a:t>
            </a:r>
          </a:p>
        </p:txBody>
      </p:sp>
    </p:spTree>
    <p:extLst>
      <p:ext uri="{BB962C8B-B14F-4D97-AF65-F5344CB8AC3E}">
        <p14:creationId xmlns:p14="http://schemas.microsoft.com/office/powerpoint/2010/main" val="240803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61155" y="388789"/>
            <a:ext cx="9811949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Участники программы 2016 года</a:t>
            </a:r>
          </a:p>
          <a:p>
            <a:r>
              <a:rPr lang="ru-RU" dirty="0" smtClean="0"/>
              <a:t>(«первая волна»)</a:t>
            </a:r>
          </a:p>
        </p:txBody>
      </p:sp>
      <p:pic>
        <p:nvPicPr>
          <p:cNvPr id="2" name="Picture 1" descr="TIM_440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0"/>
          <a:stretch/>
        </p:blipFill>
        <p:spPr>
          <a:xfrm>
            <a:off x="-15690" y="1412720"/>
            <a:ext cx="9921690" cy="52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61155" y="388789"/>
            <a:ext cx="9811949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Участники программы 2017 г.</a:t>
            </a:r>
          </a:p>
          <a:p>
            <a:r>
              <a:rPr lang="ru-RU" dirty="0" smtClean="0"/>
              <a:t>(«первая волна»)</a:t>
            </a:r>
          </a:p>
        </p:txBody>
      </p:sp>
      <p:pic>
        <p:nvPicPr>
          <p:cNvPr id="4" name="Picture 3" descr="TIM2928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16579" r="1961" b="15582"/>
          <a:stretch/>
        </p:blipFill>
        <p:spPr>
          <a:xfrm>
            <a:off x="-15690" y="1484730"/>
            <a:ext cx="9937835" cy="50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61155" y="388789"/>
            <a:ext cx="9811949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Участники программы 2017 г.</a:t>
            </a:r>
          </a:p>
          <a:p>
            <a:r>
              <a:rPr lang="ru-RU" dirty="0" smtClean="0"/>
              <a:t>(«вторая волна»)</a:t>
            </a:r>
          </a:p>
        </p:txBody>
      </p:sp>
      <p:pic>
        <p:nvPicPr>
          <p:cNvPr id="3" name="Picture 2" descr="TIM215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16447" r="3615" b="7696"/>
          <a:stretch/>
        </p:blipFill>
        <p:spPr>
          <a:xfrm>
            <a:off x="-15690" y="1412720"/>
            <a:ext cx="9921690" cy="54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390546"/>
            <a:ext cx="6953250" cy="868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kern="1200" dirty="0"/>
              <a:t>Организационное устройство программы</a:t>
            </a:r>
          </a:p>
        </p:txBody>
      </p:sp>
      <p:sp>
        <p:nvSpPr>
          <p:cNvPr id="48" name="Rectangle 12"/>
          <p:cNvSpPr/>
          <p:nvPr/>
        </p:nvSpPr>
        <p:spPr bwMode="auto">
          <a:xfrm>
            <a:off x="46881" y="1600200"/>
            <a:ext cx="1614659" cy="365760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algn="just"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Отбор:</a:t>
            </a:r>
          </a:p>
          <a:p>
            <a:pPr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77 / 100 / </a:t>
            </a:r>
          </a:p>
          <a:p>
            <a:pPr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106 чел. </a:t>
            </a:r>
          </a:p>
          <a:p>
            <a:pPr>
              <a:defRPr/>
            </a:pPr>
            <a:endParaRPr lang="ru-RU" sz="1200" kern="0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управленческие команды опорных университетов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815167" y="1599238"/>
            <a:ext cx="5651033" cy="365953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solidFill>
                  <a:srgbClr val="05427B"/>
                </a:solidFill>
                <a:latin typeface="Georgia" pitchFamily="18" charset="0"/>
              </a:rPr>
              <a:t>Интегрированная образовательная программа</a:t>
            </a:r>
            <a:endParaRPr lang="en-US" kern="0" dirty="0" smtClean="0">
              <a:solidFill>
                <a:srgbClr val="05427B"/>
              </a:solidFill>
              <a:latin typeface="Georgia" pitchFamily="18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gray">
          <a:xfrm>
            <a:off x="1935361" y="2141519"/>
            <a:ext cx="1045589" cy="62942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Модуль </a:t>
            </a:r>
            <a:r>
              <a:rPr lang="ru-RU" sz="13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1</a:t>
            </a:r>
            <a:endParaRPr lang="ru-RU" sz="1300" b="1" kern="0" dirty="0">
              <a:solidFill>
                <a:sysClr val="window" lastClr="FFFFFF"/>
              </a:solidFill>
              <a:latin typeface="Georgia" pitchFamily="18" charset="0"/>
            </a:endParaRP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gray">
          <a:xfrm>
            <a:off x="3006147" y="2139544"/>
            <a:ext cx="1045589" cy="62942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Модуль </a:t>
            </a:r>
            <a:r>
              <a:rPr lang="ru-RU" sz="13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2</a:t>
            </a:r>
            <a:endParaRPr lang="ru-RU" sz="1300" b="1" kern="0" dirty="0">
              <a:solidFill>
                <a:sysClr val="window" lastClr="FFFFFF"/>
              </a:solidFill>
              <a:latin typeface="Georgia" pitchFamily="18" charset="0"/>
            </a:endParaRP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4106858" y="2137569"/>
            <a:ext cx="1045589" cy="62942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Модуль 3</a:t>
            </a:r>
            <a:endParaRPr lang="ru-RU" sz="1200" b="1" kern="0" dirty="0">
              <a:solidFill>
                <a:sysClr val="window" lastClr="FFFFFF"/>
              </a:solidFill>
              <a:latin typeface="Georgia" pitchFamily="18" charset="0"/>
            </a:endParaRP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gray">
          <a:xfrm>
            <a:off x="5180008" y="2137569"/>
            <a:ext cx="1045589" cy="62942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Модуль 4</a:t>
            </a:r>
            <a:endParaRPr lang="ru-RU" sz="1200" b="1" kern="0" dirty="0">
              <a:solidFill>
                <a:sysClr val="window" lastClr="FFFFFF"/>
              </a:solidFill>
              <a:latin typeface="Georgia" pitchFamily="18" charset="0"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gray">
          <a:xfrm>
            <a:off x="6253158" y="2135594"/>
            <a:ext cx="1045589" cy="62942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Модуль 5</a:t>
            </a:r>
            <a:endParaRPr lang="ru-RU" sz="1200" b="1" kern="0" dirty="0">
              <a:solidFill>
                <a:sysClr val="window" lastClr="FFFFFF"/>
              </a:solidFill>
              <a:latin typeface="Georgia" pitchFamily="18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>
            <a:off x="2015537" y="3590336"/>
            <a:ext cx="5035550" cy="159128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marL="177800" indent="-177800" algn="ctr"/>
            <a:r>
              <a:rPr lang="ru-RU" sz="1600" b="1" kern="0" dirty="0">
                <a:solidFill>
                  <a:sysClr val="window" lastClr="FFFFFF"/>
                </a:solidFill>
                <a:latin typeface="Georgia" pitchFamily="18" charset="0"/>
              </a:rPr>
              <a:t>Проектная </a:t>
            </a:r>
            <a:r>
              <a:rPr lang="ru-RU" sz="16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работа</a:t>
            </a:r>
            <a:endParaRPr lang="en-US" sz="1600" b="1" kern="0" dirty="0" smtClean="0">
              <a:solidFill>
                <a:sysClr val="window" lastClr="FFFFFF"/>
              </a:solidFill>
              <a:latin typeface="Georgia" pitchFamily="18" charset="0"/>
            </a:endParaRPr>
          </a:p>
          <a:p>
            <a:pPr marL="177800" indent="-177800" algn="ctr"/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 в малых группах</a:t>
            </a:r>
          </a:p>
        </p:txBody>
      </p:sp>
      <p:sp>
        <p:nvSpPr>
          <p:cNvPr id="58" name="Right Arrow 57"/>
          <p:cNvSpPr/>
          <p:nvPr/>
        </p:nvSpPr>
        <p:spPr bwMode="auto">
          <a:xfrm>
            <a:off x="1284059" y="2868907"/>
            <a:ext cx="707681" cy="619472"/>
          </a:xfrm>
          <a:prstGeom prst="rightArrow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0" name="Rectangle 12"/>
          <p:cNvSpPr/>
          <p:nvPr/>
        </p:nvSpPr>
        <p:spPr bwMode="auto">
          <a:xfrm>
            <a:off x="7852790" y="1556740"/>
            <a:ext cx="2068900" cy="3657601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algn="just"/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Результаты </a:t>
            </a:r>
            <a:r>
              <a:rPr lang="ru-RU" sz="1200" b="1" kern="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программы:</a:t>
            </a:r>
          </a:p>
          <a:p>
            <a:pPr marL="180975"/>
            <a:endParaRPr lang="ru-RU" sz="1200" b="1" kern="0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  <a:p>
            <a:pPr marL="90488"/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1.</a:t>
            </a:r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Управленческие </a:t>
            </a:r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команды: университетские и межуниверситетские</a:t>
            </a:r>
          </a:p>
          <a:p>
            <a:pPr marL="90488"/>
            <a:endParaRPr lang="ru-RU" sz="1200" kern="0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  <a:p>
            <a:pPr marL="90488"/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2. </a:t>
            </a:r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Проекты</a:t>
            </a:r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развития</a:t>
            </a:r>
          </a:p>
          <a:p>
            <a:pPr marL="90488"/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опорных университетов</a:t>
            </a:r>
          </a:p>
          <a:p>
            <a:pPr marL="90488"/>
            <a:endParaRPr lang="ru-RU" sz="1200" kern="0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  <a:p>
            <a:pPr marL="90488"/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3.  </a:t>
            </a:r>
            <a:r>
              <a:rPr lang="ru-RU" sz="1200" b="1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Сетевое сообщество </a:t>
            </a:r>
            <a:r>
              <a:rPr lang="ru-RU" sz="1200" kern="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лидеров опорных университетов</a:t>
            </a:r>
          </a:p>
          <a:p>
            <a:endParaRPr lang="en-US" sz="1200" b="1" kern="0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1767886" y="5379996"/>
            <a:ext cx="1507190" cy="3938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Профессора бизнес-школ</a:t>
            </a:r>
            <a:endParaRPr lang="en-US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7778" y="5881266"/>
            <a:ext cx="1888782" cy="5195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Эксперты по управлению образованием</a:t>
            </a:r>
            <a:endParaRPr lang="en-US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3454637" y="5379995"/>
            <a:ext cx="1507190" cy="3938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Руководители ведомств </a:t>
            </a:r>
            <a:endParaRPr lang="en-US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5152057" y="5379996"/>
            <a:ext cx="2370533" cy="3938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Руководители вузов и крупных корпораций</a:t>
            </a:r>
            <a:endParaRPr lang="en-US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4904408" y="5867419"/>
            <a:ext cx="1507190" cy="259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Тренеры</a:t>
            </a:r>
            <a:endParaRPr lang="en-US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4904408" y="6172219"/>
            <a:ext cx="1507190" cy="259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Модераторы</a:t>
            </a:r>
            <a:endParaRPr lang="en-US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025405" y="3048000"/>
            <a:ext cx="5285564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8033"/>
            </a:avLst>
          </a:prstGeom>
          <a:solidFill>
            <a:schemeClr val="accent2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marL="177800" indent="-177800" algn="ctr"/>
            <a:r>
              <a:rPr lang="ru-RU" sz="1200" b="1" kern="0" dirty="0">
                <a:solidFill>
                  <a:sysClr val="window" lastClr="FFFFFF"/>
                </a:solidFill>
                <a:latin typeface="Georgia" pitchFamily="18" charset="0"/>
              </a:rPr>
              <a:t>Экспертиза по </a:t>
            </a:r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управлению и развитию </a:t>
            </a:r>
          </a:p>
          <a:p>
            <a:pPr marL="177800" indent="-177800" algn="ctr"/>
            <a:r>
              <a:rPr lang="ru-RU" sz="1200" b="1" kern="0" dirty="0" smtClean="0">
                <a:solidFill>
                  <a:sysClr val="window" lastClr="FFFFFF"/>
                </a:solidFill>
                <a:latin typeface="Georgia" pitchFamily="18" charset="0"/>
              </a:rPr>
              <a:t>в сфере высшего образования</a:t>
            </a:r>
            <a:endParaRPr lang="ru-RU" sz="1200" b="1" kern="0" dirty="0">
              <a:solidFill>
                <a:sysClr val="window" lastClr="FFFFFF"/>
              </a:solidFill>
              <a:latin typeface="Georgia" pitchFamily="18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>
            <a:off x="7359854" y="2885728"/>
            <a:ext cx="658036" cy="619472"/>
          </a:xfrm>
          <a:prstGeom prst="rightArrow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6542637" y="3924300"/>
            <a:ext cx="1434784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>
                <a:solidFill>
                  <a:srgbClr val="05427B"/>
                </a:solidFill>
                <a:latin typeface="Georgia" pitchFamily="18" charset="0"/>
              </a:rPr>
              <a:t>Защита проектов </a:t>
            </a:r>
            <a:r>
              <a:rPr lang="ru-RU" sz="1200" kern="0" dirty="0" smtClean="0">
                <a:solidFill>
                  <a:srgbClr val="05427B"/>
                </a:solidFill>
                <a:latin typeface="Georgia" pitchFamily="18" charset="0"/>
              </a:rPr>
              <a:t>(</a:t>
            </a:r>
            <a:r>
              <a:rPr lang="ru-RU" sz="1200" kern="0" dirty="0" err="1" smtClean="0">
                <a:solidFill>
                  <a:srgbClr val="05427B"/>
                </a:solidFill>
                <a:latin typeface="Georgia" pitchFamily="18" charset="0"/>
              </a:rPr>
              <a:t>Минобрнауки</a:t>
            </a:r>
            <a:r>
              <a:rPr lang="ru-RU" sz="1200" kern="0" dirty="0" smtClean="0">
                <a:solidFill>
                  <a:srgbClr val="05427B"/>
                </a:solidFill>
                <a:latin typeface="Georgia" pitchFamily="18" charset="0"/>
              </a:rPr>
              <a:t> России, ректоры)</a:t>
            </a:r>
            <a:endParaRPr lang="en-US" sz="1200" kern="0" dirty="0">
              <a:solidFill>
                <a:srgbClr val="05427B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6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61155" y="388789"/>
            <a:ext cx="9811949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Цикл программ </a:t>
            </a:r>
          </a:p>
          <a:p>
            <a:r>
              <a:rPr lang="ru-RU" dirty="0"/>
              <a:t>для опорных университетов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0" y="5683930"/>
            <a:ext cx="276469" cy="66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28330" y="4221110"/>
            <a:ext cx="5184720" cy="112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6421" y="3140960"/>
            <a:ext cx="2880400" cy="9361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УНИВЕРСИТЕТ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92700" y="2852920"/>
            <a:ext cx="1728240" cy="720100"/>
          </a:xfrm>
          <a:prstGeom prst="rightArrow">
            <a:avLst/>
          </a:prstGeom>
          <a:solidFill>
            <a:srgbClr val="064A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СТРАТЕГИЯ</a:t>
            </a:r>
            <a:endParaRPr lang="en-US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11" y="5107850"/>
            <a:ext cx="276469" cy="66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5" y="5683930"/>
            <a:ext cx="276469" cy="66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268918" y="6115990"/>
            <a:ext cx="1584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49068" y="5323880"/>
            <a:ext cx="576080" cy="432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24898" y="5323880"/>
            <a:ext cx="576080" cy="432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77993" y="6188000"/>
            <a:ext cx="123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КОМАНДА</a:t>
            </a:r>
            <a:endParaRPr lang="en-US" sz="1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16370" y="2780910"/>
            <a:ext cx="1584220" cy="432060"/>
            <a:chOff x="2360640" y="1844780"/>
            <a:chExt cx="1584220" cy="43206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360640" y="1844780"/>
              <a:ext cx="1584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60640" y="1844780"/>
              <a:ext cx="0" cy="43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72350" y="2370346"/>
            <a:ext cx="2047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«ОПОРНОСТЬ» - ?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3008730" y="4582284"/>
            <a:ext cx="1368190" cy="936130"/>
          </a:xfrm>
          <a:prstGeom prst="rect">
            <a:avLst/>
          </a:prstGeom>
          <a:solidFill>
            <a:srgbClr val="064A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СТРАТ. ПРОЕКТ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128330" y="1700760"/>
            <a:ext cx="720100" cy="6492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1</a:t>
            </a:r>
            <a:endParaRPr lang="ru-RU" sz="2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592950" y="3212970"/>
            <a:ext cx="432060" cy="1944270"/>
          </a:xfrm>
          <a:custGeom>
            <a:avLst/>
            <a:gdLst>
              <a:gd name="connsiteX0" fmla="*/ 0 w 734160"/>
              <a:gd name="connsiteY0" fmla="*/ 0 h 1610914"/>
              <a:gd name="connsiteX1" fmla="*/ 727899 w 734160"/>
              <a:gd name="connsiteY1" fmla="*/ 789967 h 1610914"/>
              <a:gd name="connsiteX2" fmla="*/ 371693 w 734160"/>
              <a:gd name="connsiteY2" fmla="*/ 1610914 h 1610914"/>
              <a:gd name="connsiteX0" fmla="*/ 23047 w 356818"/>
              <a:gd name="connsiteY0" fmla="*/ 0 h 1610914"/>
              <a:gd name="connsiteX1" fmla="*/ 356206 w 356818"/>
              <a:gd name="connsiteY1" fmla="*/ 789967 h 1610914"/>
              <a:gd name="connsiteX2" fmla="*/ 0 w 356818"/>
              <a:gd name="connsiteY2" fmla="*/ 1610914 h 161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818" h="1610914">
                <a:moveTo>
                  <a:pt x="23047" y="0"/>
                </a:moveTo>
                <a:cubicBezTo>
                  <a:pt x="356022" y="260740"/>
                  <a:pt x="360047" y="521481"/>
                  <a:pt x="356206" y="789967"/>
                </a:cubicBezTo>
                <a:cubicBezTo>
                  <a:pt x="352365" y="1058453"/>
                  <a:pt x="0" y="1610914"/>
                  <a:pt x="0" y="1610914"/>
                </a:cubicBezTo>
              </a:path>
            </a:pathLst>
          </a:custGeom>
          <a:ln>
            <a:solidFill>
              <a:srgbClr val="05427B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313050" y="1844780"/>
            <a:ext cx="0" cy="46086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09230" y="4221110"/>
            <a:ext cx="1944270" cy="864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УНИВЕРСИТЕТ 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85060" y="5229250"/>
            <a:ext cx="2016280" cy="864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УНИВЕРСИТЕТ 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33400" y="5229250"/>
            <a:ext cx="2046618" cy="864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УНИВЕРСИТЕТ </a:t>
            </a:r>
          </a:p>
          <a:p>
            <a:pPr algn="ctr"/>
            <a:r>
              <a:rPr lang="mr-IN" sz="1600" b="1" dirty="0">
                <a:solidFill>
                  <a:schemeClr val="tx1"/>
                </a:solidFill>
              </a:rPr>
              <a:t>…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321190" y="4725180"/>
            <a:ext cx="246368" cy="4320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1678" y="5733320"/>
            <a:ext cx="360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9345610" y="3284980"/>
            <a:ext cx="432060" cy="1944270"/>
          </a:xfrm>
          <a:custGeom>
            <a:avLst/>
            <a:gdLst>
              <a:gd name="connsiteX0" fmla="*/ 0 w 734160"/>
              <a:gd name="connsiteY0" fmla="*/ 0 h 1610914"/>
              <a:gd name="connsiteX1" fmla="*/ 727899 w 734160"/>
              <a:gd name="connsiteY1" fmla="*/ 789967 h 1610914"/>
              <a:gd name="connsiteX2" fmla="*/ 371693 w 734160"/>
              <a:gd name="connsiteY2" fmla="*/ 1610914 h 1610914"/>
              <a:gd name="connsiteX0" fmla="*/ 23047 w 356818"/>
              <a:gd name="connsiteY0" fmla="*/ 0 h 1610914"/>
              <a:gd name="connsiteX1" fmla="*/ 356206 w 356818"/>
              <a:gd name="connsiteY1" fmla="*/ 789967 h 1610914"/>
              <a:gd name="connsiteX2" fmla="*/ 0 w 356818"/>
              <a:gd name="connsiteY2" fmla="*/ 1610914 h 161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818" h="1610914">
                <a:moveTo>
                  <a:pt x="23047" y="0"/>
                </a:moveTo>
                <a:cubicBezTo>
                  <a:pt x="356022" y="260740"/>
                  <a:pt x="360047" y="521481"/>
                  <a:pt x="356206" y="789967"/>
                </a:cubicBezTo>
                <a:cubicBezTo>
                  <a:pt x="352365" y="1058453"/>
                  <a:pt x="0" y="1610914"/>
                  <a:pt x="0" y="1610914"/>
                </a:cubicBezTo>
              </a:path>
            </a:pathLst>
          </a:custGeom>
          <a:ln>
            <a:solidFill>
              <a:srgbClr val="05427B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H="1">
            <a:off x="5457070" y="3284980"/>
            <a:ext cx="432060" cy="1944270"/>
          </a:xfrm>
          <a:custGeom>
            <a:avLst/>
            <a:gdLst>
              <a:gd name="connsiteX0" fmla="*/ 0 w 734160"/>
              <a:gd name="connsiteY0" fmla="*/ 0 h 1610914"/>
              <a:gd name="connsiteX1" fmla="*/ 727899 w 734160"/>
              <a:gd name="connsiteY1" fmla="*/ 789967 h 1610914"/>
              <a:gd name="connsiteX2" fmla="*/ 371693 w 734160"/>
              <a:gd name="connsiteY2" fmla="*/ 1610914 h 1610914"/>
              <a:gd name="connsiteX0" fmla="*/ 23047 w 356818"/>
              <a:gd name="connsiteY0" fmla="*/ 0 h 1610914"/>
              <a:gd name="connsiteX1" fmla="*/ 356206 w 356818"/>
              <a:gd name="connsiteY1" fmla="*/ 789967 h 1610914"/>
              <a:gd name="connsiteX2" fmla="*/ 0 w 356818"/>
              <a:gd name="connsiteY2" fmla="*/ 1610914 h 161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818" h="1610914">
                <a:moveTo>
                  <a:pt x="23047" y="0"/>
                </a:moveTo>
                <a:cubicBezTo>
                  <a:pt x="356022" y="260740"/>
                  <a:pt x="360047" y="521481"/>
                  <a:pt x="356206" y="789967"/>
                </a:cubicBezTo>
                <a:cubicBezTo>
                  <a:pt x="352365" y="1058453"/>
                  <a:pt x="0" y="1610914"/>
                  <a:pt x="0" y="1610914"/>
                </a:cubicBezTo>
              </a:path>
            </a:pathLst>
          </a:custGeom>
          <a:ln>
            <a:solidFill>
              <a:srgbClr val="05427B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8595172" y="4725180"/>
            <a:ext cx="246368" cy="4320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8481490" y="3573020"/>
            <a:ext cx="216030" cy="864120"/>
          </a:xfrm>
          <a:custGeom>
            <a:avLst/>
            <a:gdLst>
              <a:gd name="connsiteX0" fmla="*/ 0 w 734160"/>
              <a:gd name="connsiteY0" fmla="*/ 0 h 1610914"/>
              <a:gd name="connsiteX1" fmla="*/ 727899 w 734160"/>
              <a:gd name="connsiteY1" fmla="*/ 789967 h 1610914"/>
              <a:gd name="connsiteX2" fmla="*/ 371693 w 734160"/>
              <a:gd name="connsiteY2" fmla="*/ 1610914 h 1610914"/>
              <a:gd name="connsiteX0" fmla="*/ 23047 w 356818"/>
              <a:gd name="connsiteY0" fmla="*/ 0 h 1610914"/>
              <a:gd name="connsiteX1" fmla="*/ 356206 w 356818"/>
              <a:gd name="connsiteY1" fmla="*/ 789967 h 1610914"/>
              <a:gd name="connsiteX2" fmla="*/ 0 w 356818"/>
              <a:gd name="connsiteY2" fmla="*/ 1610914 h 161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818" h="1610914">
                <a:moveTo>
                  <a:pt x="23047" y="0"/>
                </a:moveTo>
                <a:cubicBezTo>
                  <a:pt x="356022" y="260740"/>
                  <a:pt x="360047" y="521481"/>
                  <a:pt x="356206" y="789967"/>
                </a:cubicBezTo>
                <a:cubicBezTo>
                  <a:pt x="352365" y="1058453"/>
                  <a:pt x="0" y="1610914"/>
                  <a:pt x="0" y="1610914"/>
                </a:cubicBezTo>
              </a:path>
            </a:pathLst>
          </a:custGeom>
          <a:ln>
            <a:solidFill>
              <a:srgbClr val="05427B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5110" y="2852920"/>
            <a:ext cx="3672510" cy="792110"/>
          </a:xfrm>
          <a:prstGeom prst="rect">
            <a:avLst/>
          </a:prstGeom>
          <a:solidFill>
            <a:srgbClr val="064A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СОВМЕСТНЫЕ ПРОЕКТЫ ОПОРНЫХ УНИВЕРСИТЕТОВ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128330" y="4365130"/>
            <a:ext cx="720100" cy="6492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8913550" y="1700760"/>
            <a:ext cx="720100" cy="6492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  <a:endParaRPr lang="ru-RU" sz="2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/>
      <p:bldP spid="23" grpId="0"/>
      <p:bldP spid="25" grpId="0" animBg="1"/>
      <p:bldP spid="26" grpId="0" animBg="1"/>
      <p:bldP spid="35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43" grpId="0" animBg="1"/>
      <p:bldP spid="19" grpId="0" animBg="1"/>
      <p:bldP spid="33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Кооперационные проекты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460" y="1773243"/>
            <a:ext cx="8346240" cy="43529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 smtClean="0"/>
              <a:t>Сетевая образовательная программа </a:t>
            </a:r>
            <a:r>
              <a:rPr lang="ru-RU" dirty="0" err="1" smtClean="0"/>
              <a:t>бакалавриата</a:t>
            </a: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dirty="0"/>
              <a:t>Магистерская программа</a:t>
            </a:r>
          </a:p>
          <a:p>
            <a:pPr>
              <a:spcAft>
                <a:spcPts val="1200"/>
              </a:spcAft>
            </a:pPr>
            <a:r>
              <a:rPr lang="ru-RU" dirty="0"/>
              <a:t>Научный </a:t>
            </a:r>
            <a:r>
              <a:rPr lang="ru-RU" dirty="0" err="1"/>
              <a:t>агрегатор</a:t>
            </a:r>
            <a:r>
              <a:rPr lang="ru-RU" dirty="0"/>
              <a:t> проектов мирового уровня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ru-RU" dirty="0" smtClean="0"/>
              <a:t>Межвузовский сетевой </a:t>
            </a:r>
            <a:r>
              <a:rPr lang="ru-RU" dirty="0"/>
              <a:t>акселератор </a:t>
            </a:r>
            <a:r>
              <a:rPr lang="ru-RU" dirty="0" err="1" smtClean="0"/>
              <a:t>стартапов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411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brand">
  <a:themeElements>
    <a:clrScheme name="Презентация brand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64A88"/>
      </a:accent2>
      <a:accent3>
        <a:srgbClr val="FFFFFF"/>
      </a:accent3>
      <a:accent4>
        <a:srgbClr val="000000"/>
      </a:accent4>
      <a:accent5>
        <a:srgbClr val="DCDCDC"/>
      </a:accent5>
      <a:accent6>
        <a:srgbClr val="05427B"/>
      </a:accent6>
      <a:hlink>
        <a:srgbClr val="2A6D12"/>
      </a:hlink>
      <a:folHlink>
        <a:srgbClr val="C9630F"/>
      </a:folHlink>
    </a:clrScheme>
    <a:fontScheme name="Презентация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7411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EFBCAA"/>
        </a:accent5>
        <a:accent6>
          <a:srgbClr val="07539C"/>
        </a:accent6>
        <a:hlink>
          <a:srgbClr val="219119"/>
        </a:hlink>
        <a:folHlink>
          <a:srgbClr val="F2C0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7539C"/>
        </a:accent6>
        <a:hlink>
          <a:srgbClr val="219119"/>
        </a:hlink>
        <a:folHlink>
          <a:srgbClr val="E474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64A8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5427B"/>
        </a:accent6>
        <a:hlink>
          <a:srgbClr val="2A6D12"/>
        </a:hlink>
        <a:folHlink>
          <a:srgbClr val="C963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езентация brand">
  <a:themeElements>
    <a:clrScheme name="Презентация brand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64A88"/>
      </a:accent2>
      <a:accent3>
        <a:srgbClr val="FFFFFF"/>
      </a:accent3>
      <a:accent4>
        <a:srgbClr val="000000"/>
      </a:accent4>
      <a:accent5>
        <a:srgbClr val="DCDCDC"/>
      </a:accent5>
      <a:accent6>
        <a:srgbClr val="05427B"/>
      </a:accent6>
      <a:hlink>
        <a:srgbClr val="2A6D12"/>
      </a:hlink>
      <a:folHlink>
        <a:srgbClr val="C9630F"/>
      </a:folHlink>
    </a:clrScheme>
    <a:fontScheme name="Презентация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7411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EFBCAA"/>
        </a:accent5>
        <a:accent6>
          <a:srgbClr val="07539C"/>
        </a:accent6>
        <a:hlink>
          <a:srgbClr val="219119"/>
        </a:hlink>
        <a:folHlink>
          <a:srgbClr val="F2C0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7539C"/>
        </a:accent6>
        <a:hlink>
          <a:srgbClr val="219119"/>
        </a:hlink>
        <a:folHlink>
          <a:srgbClr val="E474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64A8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5427B"/>
        </a:accent6>
        <a:hlink>
          <a:srgbClr val="2A6D12"/>
        </a:hlink>
        <a:folHlink>
          <a:srgbClr val="C963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8EECDD469EC4445906E183725A6F060" ma:contentTypeVersion="0" ma:contentTypeDescription="Создание документа." ma:contentTypeScope="" ma:versionID="477f3cdccc2f561f44f6bb10b5cd35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7D2773-F8C6-4E89-BFDA-740A3B15A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E6A973-79E3-409C-ABA5-ADA5CC98F979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B117E8-BB99-475A-85FA-177784A038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 Presentation_ReBrand_rus_2013_Georg&amp;Treb template2</Template>
  <TotalTime>6132</TotalTime>
  <Words>269</Words>
  <Application>Microsoft Macintosh PowerPoint</Application>
  <PresentationFormat>A4 Paper (210x297 mm)</PresentationFormat>
  <Paragraphs>75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Презентация brand</vt:lpstr>
      <vt:lpstr>1_Презентация brand</vt:lpstr>
      <vt:lpstr>PowerPoint Presentation</vt:lpstr>
      <vt:lpstr>Подготовка управленческих команд опорных университетов. Кооперация как инструмент решения сложных задач </vt:lpstr>
      <vt:lpstr>Коротко о программах 2016-2017 гг. </vt:lpstr>
      <vt:lpstr>PowerPoint Presentation</vt:lpstr>
      <vt:lpstr>PowerPoint Presentation</vt:lpstr>
      <vt:lpstr>PowerPoint Presentation</vt:lpstr>
      <vt:lpstr>Организационное устройство программы</vt:lpstr>
      <vt:lpstr>PowerPoint Presentation</vt:lpstr>
      <vt:lpstr>Кооперационные проекты </vt:lpstr>
      <vt:lpstr>Вопросы для обсуждения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Poll</dc:creator>
  <cp:lastModifiedBy>Olga Nazaykinskaya</cp:lastModifiedBy>
  <cp:revision>1172</cp:revision>
  <cp:lastPrinted>2016-05-04T10:42:19Z</cp:lastPrinted>
  <dcterms:created xsi:type="dcterms:W3CDTF">2013-07-29T09:59:55Z</dcterms:created>
  <dcterms:modified xsi:type="dcterms:W3CDTF">2017-12-13T09:08:31Z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0x01010018EECDD469EC4445906E183725A6F060</vt:lpwstr>
  </property>
</Properties>
</file>