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9" r:id="rId6"/>
    <p:sldId id="261" r:id="rId7"/>
    <p:sldId id="262" r:id="rId8"/>
    <p:sldId id="263" r:id="rId9"/>
    <p:sldId id="264" r:id="rId10"/>
    <p:sldId id="266" r:id="rId11"/>
    <p:sldId id="268" r:id="rId12"/>
    <p:sldId id="272" r:id="rId13"/>
    <p:sldId id="273" r:id="rId14"/>
    <p:sldId id="280" r:id="rId15"/>
    <p:sldId id="282" r:id="rId1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18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8F633-AAB9-4111-BA9B-2860FF6F2A78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76C07-99FB-49F9-ABD4-62CAE5CA5C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Статус Всероссийская для олимпиады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76C07-99FB-49F9-ABD4-62CAE5CA5CF9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11983" y="346290"/>
            <a:ext cx="1298023" cy="860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416670" y="5396501"/>
            <a:ext cx="727710" cy="788035"/>
          </a:xfrm>
          <a:custGeom>
            <a:avLst/>
            <a:gdLst/>
            <a:ahLst/>
            <a:cxnLst/>
            <a:rect l="l" t="t" r="r" b="b"/>
            <a:pathLst>
              <a:path w="727709" h="788035">
                <a:moveTo>
                  <a:pt x="727328" y="0"/>
                </a:moveTo>
                <a:lnTo>
                  <a:pt x="6857" y="127108"/>
                </a:lnTo>
                <a:lnTo>
                  <a:pt x="0" y="787610"/>
                </a:lnTo>
                <a:lnTo>
                  <a:pt x="727328" y="659212"/>
                </a:lnTo>
                <a:lnTo>
                  <a:pt x="727328" y="0"/>
                </a:lnTo>
                <a:close/>
              </a:path>
            </a:pathLst>
          </a:custGeom>
          <a:solidFill>
            <a:srgbClr val="1E4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416670" y="5087896"/>
            <a:ext cx="727710" cy="292735"/>
          </a:xfrm>
          <a:custGeom>
            <a:avLst/>
            <a:gdLst/>
            <a:ahLst/>
            <a:cxnLst/>
            <a:rect l="l" t="t" r="r" b="b"/>
            <a:pathLst>
              <a:path w="727709" h="292735">
                <a:moveTo>
                  <a:pt x="727328" y="0"/>
                </a:moveTo>
                <a:lnTo>
                  <a:pt x="1650" y="128120"/>
                </a:lnTo>
                <a:lnTo>
                  <a:pt x="0" y="292204"/>
                </a:lnTo>
                <a:lnTo>
                  <a:pt x="727328" y="163792"/>
                </a:lnTo>
                <a:lnTo>
                  <a:pt x="727328" y="0"/>
                </a:lnTo>
                <a:close/>
              </a:path>
            </a:pathLst>
          </a:custGeom>
          <a:solidFill>
            <a:srgbClr val="1E4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418269" y="6224296"/>
            <a:ext cx="725805" cy="633730"/>
          </a:xfrm>
          <a:custGeom>
            <a:avLst/>
            <a:gdLst/>
            <a:ahLst/>
            <a:cxnLst/>
            <a:rect l="l" t="t" r="r" b="b"/>
            <a:pathLst>
              <a:path w="725804" h="633729">
                <a:moveTo>
                  <a:pt x="725730" y="0"/>
                </a:moveTo>
                <a:lnTo>
                  <a:pt x="5259" y="127176"/>
                </a:lnTo>
                <a:lnTo>
                  <a:pt x="0" y="633701"/>
                </a:lnTo>
                <a:lnTo>
                  <a:pt x="725730" y="633701"/>
                </a:lnTo>
                <a:lnTo>
                  <a:pt x="725730" y="0"/>
                </a:lnTo>
                <a:close/>
              </a:path>
            </a:pathLst>
          </a:custGeom>
          <a:solidFill>
            <a:srgbClr val="67A7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787697" y="195311"/>
            <a:ext cx="1035860" cy="1205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31481" y="2438272"/>
            <a:ext cx="7153275" cy="4419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78152" y="430225"/>
            <a:ext cx="6187694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1261A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261A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261A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12/11/2017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261A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12/11/2017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12/11/2017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11983" y="346290"/>
            <a:ext cx="1298023" cy="8608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416670" y="5396501"/>
            <a:ext cx="727710" cy="788035"/>
          </a:xfrm>
          <a:custGeom>
            <a:avLst/>
            <a:gdLst/>
            <a:ahLst/>
            <a:cxnLst/>
            <a:rect l="l" t="t" r="r" b="b"/>
            <a:pathLst>
              <a:path w="727709" h="788035">
                <a:moveTo>
                  <a:pt x="727328" y="0"/>
                </a:moveTo>
                <a:lnTo>
                  <a:pt x="6857" y="127108"/>
                </a:lnTo>
                <a:lnTo>
                  <a:pt x="0" y="787610"/>
                </a:lnTo>
                <a:lnTo>
                  <a:pt x="727328" y="659212"/>
                </a:lnTo>
                <a:lnTo>
                  <a:pt x="727328" y="0"/>
                </a:lnTo>
                <a:close/>
              </a:path>
            </a:pathLst>
          </a:custGeom>
          <a:solidFill>
            <a:srgbClr val="1E4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416670" y="5087896"/>
            <a:ext cx="727710" cy="292735"/>
          </a:xfrm>
          <a:custGeom>
            <a:avLst/>
            <a:gdLst/>
            <a:ahLst/>
            <a:cxnLst/>
            <a:rect l="l" t="t" r="r" b="b"/>
            <a:pathLst>
              <a:path w="727709" h="292735">
                <a:moveTo>
                  <a:pt x="727328" y="0"/>
                </a:moveTo>
                <a:lnTo>
                  <a:pt x="1650" y="128120"/>
                </a:lnTo>
                <a:lnTo>
                  <a:pt x="0" y="292204"/>
                </a:lnTo>
                <a:lnTo>
                  <a:pt x="727328" y="163792"/>
                </a:lnTo>
                <a:lnTo>
                  <a:pt x="727328" y="0"/>
                </a:lnTo>
                <a:close/>
              </a:path>
            </a:pathLst>
          </a:custGeom>
          <a:solidFill>
            <a:srgbClr val="1E4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418269" y="6224296"/>
            <a:ext cx="725805" cy="633730"/>
          </a:xfrm>
          <a:custGeom>
            <a:avLst/>
            <a:gdLst/>
            <a:ahLst/>
            <a:cxnLst/>
            <a:rect l="l" t="t" r="r" b="b"/>
            <a:pathLst>
              <a:path w="725804" h="633729">
                <a:moveTo>
                  <a:pt x="725730" y="0"/>
                </a:moveTo>
                <a:lnTo>
                  <a:pt x="5259" y="127176"/>
                </a:lnTo>
                <a:lnTo>
                  <a:pt x="0" y="633701"/>
                </a:lnTo>
                <a:lnTo>
                  <a:pt x="725730" y="633701"/>
                </a:lnTo>
                <a:lnTo>
                  <a:pt x="725730" y="0"/>
                </a:lnTo>
                <a:close/>
              </a:path>
            </a:pathLst>
          </a:custGeom>
          <a:solidFill>
            <a:srgbClr val="67A7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787697" y="195311"/>
            <a:ext cx="1035860" cy="12051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281" y="95504"/>
            <a:ext cx="8965437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1261A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5851" y="1942210"/>
            <a:ext cx="7972297" cy="366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73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8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84.png"/><Relationship Id="rId4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60611" y="6595973"/>
            <a:ext cx="920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Trebuchet MS"/>
                <a:cs typeface="Trebuchet MS"/>
              </a:rPr>
              <a:t>1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43200" y="533400"/>
            <a:ext cx="388683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D5485"/>
                </a:solidFill>
                <a:latin typeface="Trebuchet MS"/>
                <a:cs typeface="Trebuchet MS"/>
              </a:rPr>
              <a:t>Школа </a:t>
            </a:r>
            <a:r>
              <a:rPr sz="2400" b="1" dirty="0">
                <a:solidFill>
                  <a:srgbClr val="1D5485"/>
                </a:solidFill>
                <a:latin typeface="Trebuchet MS"/>
                <a:cs typeface="Trebuchet MS"/>
              </a:rPr>
              <a:t>ректоров </a:t>
            </a:r>
            <a:r>
              <a:rPr sz="2400" b="1" spc="-5" dirty="0">
                <a:solidFill>
                  <a:srgbClr val="1D5485"/>
                </a:solidFill>
                <a:latin typeface="Trebuchet MS"/>
                <a:cs typeface="Trebuchet MS"/>
              </a:rPr>
              <a:t>13:  Управленческие</a:t>
            </a:r>
            <a:r>
              <a:rPr sz="2400" b="1" spc="-55" dirty="0">
                <a:solidFill>
                  <a:srgbClr val="1D5485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1D5485"/>
                </a:solidFill>
                <a:latin typeface="Trebuchet MS"/>
                <a:cs typeface="Trebuchet MS"/>
              </a:rPr>
              <a:t>команды  </a:t>
            </a:r>
            <a:r>
              <a:rPr sz="2400" b="1" spc="-5" dirty="0" err="1">
                <a:solidFill>
                  <a:srgbClr val="1D5485"/>
                </a:solidFill>
                <a:latin typeface="Trebuchet MS"/>
                <a:cs typeface="Trebuchet MS"/>
              </a:rPr>
              <a:t>опорных</a:t>
            </a:r>
            <a:r>
              <a:rPr sz="2400" b="1" spc="-45" dirty="0">
                <a:solidFill>
                  <a:srgbClr val="1D5485"/>
                </a:solidFill>
                <a:latin typeface="Trebuchet MS"/>
                <a:cs typeface="Trebuchet MS"/>
              </a:rPr>
              <a:t> </a:t>
            </a:r>
            <a:r>
              <a:rPr sz="2400" b="1" spc="-5" dirty="0" err="1" smtClean="0">
                <a:solidFill>
                  <a:srgbClr val="1D5485"/>
                </a:solidFill>
                <a:latin typeface="Trebuchet MS"/>
                <a:cs typeface="Trebuchet MS"/>
              </a:rPr>
              <a:t>университетов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0952" y="4026406"/>
            <a:ext cx="6574535" cy="2831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16404" y="4221086"/>
            <a:ext cx="5986780" cy="2444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89354" y="2182113"/>
            <a:ext cx="604012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2540" algn="ctr">
              <a:lnSpc>
                <a:spcPts val="4800"/>
              </a:lnSpc>
              <a:spcBef>
                <a:spcPts val="150"/>
              </a:spcBef>
            </a:pPr>
            <a:r>
              <a:rPr sz="4000" b="1" spc="-5" dirty="0" smtClean="0">
                <a:solidFill>
                  <a:srgbClr val="006FC0"/>
                </a:solidFill>
                <a:latin typeface="Trebuchet MS"/>
                <a:cs typeface="Trebuchet MS"/>
              </a:rPr>
              <a:t>«</a:t>
            </a:r>
            <a:r>
              <a:rPr sz="4000" b="1" spc="-5" dirty="0">
                <a:solidFill>
                  <a:srgbClr val="006FC0"/>
                </a:solidFill>
                <a:latin typeface="Trebuchet MS"/>
                <a:cs typeface="Trebuchet MS"/>
              </a:rPr>
              <a:t>Межвузовский</a:t>
            </a:r>
            <a:r>
              <a:rPr sz="4000" b="1" spc="-4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4000" b="1" spc="-10" dirty="0">
                <a:solidFill>
                  <a:srgbClr val="006FC0"/>
                </a:solidFill>
                <a:latin typeface="Trebuchet MS"/>
                <a:cs typeface="Trebuchet MS"/>
              </a:rPr>
              <a:t>сетевой  </a:t>
            </a:r>
            <a:r>
              <a:rPr sz="4000" b="1" spc="-5" dirty="0">
                <a:solidFill>
                  <a:srgbClr val="006FC0"/>
                </a:solidFill>
                <a:latin typeface="Trebuchet MS"/>
                <a:cs typeface="Trebuchet MS"/>
              </a:rPr>
              <a:t>акселератор</a:t>
            </a:r>
            <a:r>
              <a:rPr sz="4000" b="1" spc="-3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4000" b="1" spc="-10" dirty="0">
                <a:solidFill>
                  <a:srgbClr val="006FC0"/>
                </a:solidFill>
                <a:latin typeface="Trebuchet MS"/>
                <a:cs typeface="Trebuchet MS"/>
              </a:rPr>
              <a:t>стартапов»</a:t>
            </a:r>
            <a:endParaRPr sz="4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03" y="555498"/>
            <a:ext cx="2083435" cy="641350"/>
          </a:xfrm>
          <a:custGeom>
            <a:avLst/>
            <a:gdLst/>
            <a:ahLst/>
            <a:cxnLst/>
            <a:rect l="l" t="t" r="r" b="b"/>
            <a:pathLst>
              <a:path w="2083435" h="641350">
                <a:moveTo>
                  <a:pt x="0" y="641223"/>
                </a:moveTo>
                <a:lnTo>
                  <a:pt x="2083435" y="641223"/>
                </a:lnTo>
                <a:lnTo>
                  <a:pt x="2083435" y="0"/>
                </a:lnTo>
                <a:lnTo>
                  <a:pt x="0" y="0"/>
                </a:lnTo>
                <a:lnTo>
                  <a:pt x="0" y="6412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93556" y="6595973"/>
            <a:ext cx="16002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000" dirty="0" smtClean="0">
                <a:latin typeface="Trebuchet MS"/>
                <a:cs typeface="Trebuchet MS"/>
              </a:rPr>
              <a:t>7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6664" y="6807"/>
            <a:ext cx="30219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Бизнес-модель</a:t>
            </a:r>
          </a:p>
        </p:txBody>
      </p:sp>
      <p:sp>
        <p:nvSpPr>
          <p:cNvPr id="5" name="object 5"/>
          <p:cNvSpPr/>
          <p:nvPr/>
        </p:nvSpPr>
        <p:spPr>
          <a:xfrm>
            <a:off x="3635883" y="1196721"/>
            <a:ext cx="1224152" cy="845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35883" y="1196721"/>
            <a:ext cx="1224280" cy="845819"/>
          </a:xfrm>
          <a:custGeom>
            <a:avLst/>
            <a:gdLst/>
            <a:ahLst/>
            <a:cxnLst/>
            <a:rect l="l" t="t" r="r" b="b"/>
            <a:pathLst>
              <a:path w="1224279" h="845819">
                <a:moveTo>
                  <a:pt x="0" y="0"/>
                </a:moveTo>
                <a:lnTo>
                  <a:pt x="1224152" y="0"/>
                </a:lnTo>
                <a:lnTo>
                  <a:pt x="1224152" y="845692"/>
                </a:lnTo>
                <a:lnTo>
                  <a:pt x="0" y="84569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41546" y="1302511"/>
            <a:ext cx="1012825" cy="634365"/>
          </a:xfrm>
          <a:custGeom>
            <a:avLst/>
            <a:gdLst/>
            <a:ahLst/>
            <a:cxnLst/>
            <a:rect l="l" t="t" r="r" b="b"/>
            <a:pathLst>
              <a:path w="1012825" h="634364">
                <a:moveTo>
                  <a:pt x="0" y="0"/>
                </a:moveTo>
                <a:lnTo>
                  <a:pt x="1012825" y="0"/>
                </a:lnTo>
                <a:lnTo>
                  <a:pt x="1012825" y="634238"/>
                </a:lnTo>
                <a:lnTo>
                  <a:pt x="0" y="634238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35883" y="1196721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5" h="106044">
                <a:moveTo>
                  <a:pt x="0" y="0"/>
                </a:moveTo>
                <a:lnTo>
                  <a:pt x="105663" y="105790"/>
                </a:lnTo>
              </a:path>
            </a:pathLst>
          </a:custGeom>
          <a:ln w="25399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35883" y="1936750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5" h="106044">
                <a:moveTo>
                  <a:pt x="0" y="105663"/>
                </a:moveTo>
                <a:lnTo>
                  <a:pt x="105663" y="0"/>
                </a:lnTo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54371" y="1196721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5" h="106044">
                <a:moveTo>
                  <a:pt x="105663" y="0"/>
                </a:moveTo>
                <a:lnTo>
                  <a:pt x="0" y="105790"/>
                </a:lnTo>
              </a:path>
            </a:pathLst>
          </a:custGeom>
          <a:ln w="25399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54371" y="1936750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5" h="106044">
                <a:moveTo>
                  <a:pt x="105663" y="105663"/>
                </a:moveTo>
                <a:lnTo>
                  <a:pt x="0" y="0"/>
                </a:lnTo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801871" y="1326896"/>
            <a:ext cx="892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 marR="5080" indent="-108585">
              <a:lnSpc>
                <a:spcPct val="100000"/>
              </a:lnSpc>
              <a:spcBef>
                <a:spcPts val="100"/>
              </a:spcBef>
            </a:pPr>
            <a:r>
              <a:rPr sz="1800" b="1" spc="-55" dirty="0">
                <a:solidFill>
                  <a:srgbClr val="0A162E"/>
                </a:solidFill>
                <a:latin typeface="Arial"/>
                <a:cs typeface="Arial"/>
              </a:rPr>
              <a:t>А</a:t>
            </a:r>
            <a:r>
              <a:rPr sz="1800" b="1" spc="-25" dirty="0">
                <a:solidFill>
                  <a:srgbClr val="0A162E"/>
                </a:solidFill>
                <a:latin typeface="Arial"/>
                <a:cs typeface="Arial"/>
              </a:rPr>
              <a:t>к</a:t>
            </a:r>
            <a:r>
              <a:rPr sz="1800" b="1" spc="-5" dirty="0">
                <a:solidFill>
                  <a:srgbClr val="0A162E"/>
                </a:solidFill>
                <a:latin typeface="Arial"/>
                <a:cs typeface="Arial"/>
              </a:rPr>
              <a:t>с</a:t>
            </a:r>
            <a:r>
              <a:rPr sz="1800" b="1" spc="-10" dirty="0">
                <a:solidFill>
                  <a:srgbClr val="0A162E"/>
                </a:solidFill>
                <a:latin typeface="Arial"/>
                <a:cs typeface="Arial"/>
              </a:rPr>
              <a:t>е</a:t>
            </a:r>
            <a:r>
              <a:rPr sz="1800" b="1" spc="-30" dirty="0">
                <a:solidFill>
                  <a:srgbClr val="0A162E"/>
                </a:solidFill>
                <a:latin typeface="Arial"/>
                <a:cs typeface="Arial"/>
              </a:rPr>
              <a:t>л</a:t>
            </a:r>
            <a:r>
              <a:rPr sz="1800" b="1" spc="-10" dirty="0">
                <a:solidFill>
                  <a:srgbClr val="0A162E"/>
                </a:solidFill>
                <a:latin typeface="Arial"/>
                <a:cs typeface="Arial"/>
              </a:rPr>
              <a:t>е</a:t>
            </a:r>
            <a:r>
              <a:rPr sz="1800" b="1" dirty="0">
                <a:solidFill>
                  <a:srgbClr val="0A162E"/>
                </a:solidFill>
                <a:latin typeface="Arial"/>
                <a:cs typeface="Arial"/>
              </a:rPr>
              <a:t>-  </a:t>
            </a:r>
            <a:r>
              <a:rPr sz="1800" b="1" spc="-15" dirty="0">
                <a:solidFill>
                  <a:srgbClr val="0A162E"/>
                </a:solidFill>
                <a:latin typeface="Arial"/>
                <a:cs typeface="Arial"/>
              </a:rPr>
              <a:t>ратор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64563" y="1408175"/>
            <a:ext cx="2386584" cy="449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80464" y="1516125"/>
            <a:ext cx="1955800" cy="187960"/>
          </a:xfrm>
          <a:custGeom>
            <a:avLst/>
            <a:gdLst/>
            <a:ahLst/>
            <a:cxnLst/>
            <a:rect l="l" t="t" r="r" b="b"/>
            <a:pathLst>
              <a:path w="1955800" h="187960">
                <a:moveTo>
                  <a:pt x="1784858" y="16001"/>
                </a:moveTo>
                <a:lnTo>
                  <a:pt x="1784264" y="73248"/>
                </a:lnTo>
                <a:lnTo>
                  <a:pt x="1812798" y="73533"/>
                </a:lnTo>
                <a:lnTo>
                  <a:pt x="1812289" y="130683"/>
                </a:lnTo>
                <a:lnTo>
                  <a:pt x="1783668" y="130683"/>
                </a:lnTo>
                <a:lnTo>
                  <a:pt x="1783080" y="187451"/>
                </a:lnTo>
                <a:lnTo>
                  <a:pt x="1899623" y="130683"/>
                </a:lnTo>
                <a:lnTo>
                  <a:pt x="1812289" y="130683"/>
                </a:lnTo>
                <a:lnTo>
                  <a:pt x="1900209" y="130397"/>
                </a:lnTo>
                <a:lnTo>
                  <a:pt x="1955419" y="103504"/>
                </a:lnTo>
                <a:lnTo>
                  <a:pt x="1784858" y="16001"/>
                </a:lnTo>
                <a:close/>
              </a:path>
              <a:path w="1955800" h="187960">
                <a:moveTo>
                  <a:pt x="172338" y="0"/>
                </a:moveTo>
                <a:lnTo>
                  <a:pt x="0" y="84074"/>
                </a:lnTo>
                <a:lnTo>
                  <a:pt x="170561" y="171450"/>
                </a:lnTo>
                <a:lnTo>
                  <a:pt x="171153" y="114330"/>
                </a:lnTo>
                <a:lnTo>
                  <a:pt x="142621" y="114046"/>
                </a:lnTo>
                <a:lnTo>
                  <a:pt x="143129" y="56896"/>
                </a:lnTo>
                <a:lnTo>
                  <a:pt x="171748" y="56896"/>
                </a:lnTo>
                <a:lnTo>
                  <a:pt x="172338" y="0"/>
                </a:lnTo>
                <a:close/>
              </a:path>
              <a:path w="1955800" h="187960">
                <a:moveTo>
                  <a:pt x="1784264" y="73248"/>
                </a:moveTo>
                <a:lnTo>
                  <a:pt x="1783671" y="130397"/>
                </a:lnTo>
                <a:lnTo>
                  <a:pt x="1812289" y="130683"/>
                </a:lnTo>
                <a:lnTo>
                  <a:pt x="1812798" y="73533"/>
                </a:lnTo>
                <a:lnTo>
                  <a:pt x="1784264" y="73248"/>
                </a:lnTo>
                <a:close/>
              </a:path>
              <a:path w="1955800" h="187960">
                <a:moveTo>
                  <a:pt x="171746" y="57181"/>
                </a:moveTo>
                <a:lnTo>
                  <a:pt x="171153" y="114330"/>
                </a:lnTo>
                <a:lnTo>
                  <a:pt x="1783671" y="130397"/>
                </a:lnTo>
                <a:lnTo>
                  <a:pt x="1784264" y="73248"/>
                </a:lnTo>
                <a:lnTo>
                  <a:pt x="171746" y="57181"/>
                </a:lnTo>
                <a:close/>
              </a:path>
              <a:path w="1955800" h="187960">
                <a:moveTo>
                  <a:pt x="143129" y="56896"/>
                </a:moveTo>
                <a:lnTo>
                  <a:pt x="142621" y="114046"/>
                </a:lnTo>
                <a:lnTo>
                  <a:pt x="171153" y="114330"/>
                </a:lnTo>
                <a:lnTo>
                  <a:pt x="171746" y="57181"/>
                </a:lnTo>
                <a:lnTo>
                  <a:pt x="143129" y="56896"/>
                </a:lnTo>
                <a:close/>
              </a:path>
              <a:path w="1955800" h="187960">
                <a:moveTo>
                  <a:pt x="171748" y="56896"/>
                </a:moveTo>
                <a:lnTo>
                  <a:pt x="143129" y="56896"/>
                </a:lnTo>
                <a:lnTo>
                  <a:pt x="171746" y="57181"/>
                </a:lnTo>
                <a:lnTo>
                  <a:pt x="171748" y="56896"/>
                </a:lnTo>
                <a:close/>
              </a:path>
            </a:pathLst>
          </a:custGeom>
          <a:solidFill>
            <a:srgbClr val="567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3564" y="1268730"/>
            <a:ext cx="996899" cy="6629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3564" y="1268730"/>
            <a:ext cx="996950" cy="662940"/>
          </a:xfrm>
          <a:custGeom>
            <a:avLst/>
            <a:gdLst/>
            <a:ahLst/>
            <a:cxnLst/>
            <a:rect l="l" t="t" r="r" b="b"/>
            <a:pathLst>
              <a:path w="996950" h="662939">
                <a:moveTo>
                  <a:pt x="0" y="110490"/>
                </a:moveTo>
                <a:lnTo>
                  <a:pt x="8682" y="67508"/>
                </a:lnTo>
                <a:lnTo>
                  <a:pt x="32361" y="32385"/>
                </a:lnTo>
                <a:lnTo>
                  <a:pt x="67481" y="8691"/>
                </a:lnTo>
                <a:lnTo>
                  <a:pt x="110490" y="0"/>
                </a:lnTo>
                <a:lnTo>
                  <a:pt x="886409" y="0"/>
                </a:lnTo>
                <a:lnTo>
                  <a:pt x="929444" y="8691"/>
                </a:lnTo>
                <a:lnTo>
                  <a:pt x="964561" y="32385"/>
                </a:lnTo>
                <a:lnTo>
                  <a:pt x="988225" y="67508"/>
                </a:lnTo>
                <a:lnTo>
                  <a:pt x="996899" y="110490"/>
                </a:lnTo>
                <a:lnTo>
                  <a:pt x="996899" y="552450"/>
                </a:lnTo>
                <a:lnTo>
                  <a:pt x="988225" y="595431"/>
                </a:lnTo>
                <a:lnTo>
                  <a:pt x="964561" y="630555"/>
                </a:lnTo>
                <a:lnTo>
                  <a:pt x="929444" y="654248"/>
                </a:lnTo>
                <a:lnTo>
                  <a:pt x="886409" y="662940"/>
                </a:lnTo>
                <a:lnTo>
                  <a:pt x="110490" y="662940"/>
                </a:lnTo>
                <a:lnTo>
                  <a:pt x="67481" y="654248"/>
                </a:lnTo>
                <a:lnTo>
                  <a:pt x="32361" y="630555"/>
                </a:lnTo>
                <a:lnTo>
                  <a:pt x="8682" y="595431"/>
                </a:lnTo>
                <a:lnTo>
                  <a:pt x="0" y="552450"/>
                </a:lnTo>
                <a:lnTo>
                  <a:pt x="0" y="110490"/>
                </a:lnTo>
                <a:close/>
              </a:path>
            </a:pathLst>
          </a:custGeom>
          <a:ln w="25399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49553" y="1442973"/>
            <a:ext cx="465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A162E"/>
                </a:solidFill>
                <a:latin typeface="Georgia"/>
                <a:cs typeface="Georgia"/>
              </a:rPr>
              <a:t>В</a:t>
            </a:r>
            <a:r>
              <a:rPr sz="1800" spc="0" dirty="0">
                <a:solidFill>
                  <a:srgbClr val="0A162E"/>
                </a:solidFill>
                <a:latin typeface="Georgia"/>
                <a:cs typeface="Georgia"/>
              </a:rPr>
              <a:t>У</a:t>
            </a:r>
            <a:r>
              <a:rPr sz="1800" dirty="0">
                <a:solidFill>
                  <a:srgbClr val="0A162E"/>
                </a:solidFill>
                <a:latin typeface="Georgia"/>
                <a:cs typeface="Georgia"/>
              </a:rPr>
              <a:t>З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491865" y="278002"/>
            <a:ext cx="1440180" cy="432434"/>
          </a:xfrm>
          <a:custGeom>
            <a:avLst/>
            <a:gdLst/>
            <a:ahLst/>
            <a:cxnLst/>
            <a:rect l="l" t="t" r="r" b="b"/>
            <a:pathLst>
              <a:path w="1440179" h="432434">
                <a:moveTo>
                  <a:pt x="1368171" y="0"/>
                </a:moveTo>
                <a:lnTo>
                  <a:pt x="72009" y="0"/>
                </a:lnTo>
                <a:lnTo>
                  <a:pt x="43987" y="5661"/>
                </a:lnTo>
                <a:lnTo>
                  <a:pt x="21097" y="21097"/>
                </a:lnTo>
                <a:lnTo>
                  <a:pt x="5661" y="43987"/>
                </a:lnTo>
                <a:lnTo>
                  <a:pt x="0" y="72008"/>
                </a:lnTo>
                <a:lnTo>
                  <a:pt x="0" y="432054"/>
                </a:lnTo>
                <a:lnTo>
                  <a:pt x="1440180" y="432054"/>
                </a:lnTo>
                <a:lnTo>
                  <a:pt x="1440180" y="72008"/>
                </a:lnTo>
                <a:lnTo>
                  <a:pt x="1434518" y="43987"/>
                </a:lnTo>
                <a:lnTo>
                  <a:pt x="1419082" y="21097"/>
                </a:lnTo>
                <a:lnTo>
                  <a:pt x="1396192" y="5661"/>
                </a:lnTo>
                <a:lnTo>
                  <a:pt x="1368171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91865" y="278002"/>
            <a:ext cx="1440180" cy="432434"/>
          </a:xfrm>
          <a:custGeom>
            <a:avLst/>
            <a:gdLst/>
            <a:ahLst/>
            <a:cxnLst/>
            <a:rect l="l" t="t" r="r" b="b"/>
            <a:pathLst>
              <a:path w="1440179" h="432434">
                <a:moveTo>
                  <a:pt x="72009" y="0"/>
                </a:moveTo>
                <a:lnTo>
                  <a:pt x="1368171" y="0"/>
                </a:lnTo>
                <a:lnTo>
                  <a:pt x="1396192" y="5661"/>
                </a:lnTo>
                <a:lnTo>
                  <a:pt x="1419082" y="21097"/>
                </a:lnTo>
                <a:lnTo>
                  <a:pt x="1434518" y="43987"/>
                </a:lnTo>
                <a:lnTo>
                  <a:pt x="1440180" y="72008"/>
                </a:lnTo>
                <a:lnTo>
                  <a:pt x="1440180" y="432054"/>
                </a:lnTo>
                <a:lnTo>
                  <a:pt x="0" y="432054"/>
                </a:lnTo>
                <a:lnTo>
                  <a:pt x="0" y="72008"/>
                </a:lnTo>
                <a:lnTo>
                  <a:pt x="5661" y="43987"/>
                </a:lnTo>
                <a:lnTo>
                  <a:pt x="21097" y="21097"/>
                </a:lnTo>
                <a:lnTo>
                  <a:pt x="43987" y="5661"/>
                </a:lnTo>
                <a:lnTo>
                  <a:pt x="72009" y="0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05071" y="690372"/>
            <a:ext cx="429768" cy="7269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31309" y="709548"/>
            <a:ext cx="171450" cy="469900"/>
          </a:xfrm>
          <a:custGeom>
            <a:avLst/>
            <a:gdLst/>
            <a:ahLst/>
            <a:cxnLst/>
            <a:rect l="l" t="t" r="r" b="b"/>
            <a:pathLst>
              <a:path w="171450" h="469900">
                <a:moveTo>
                  <a:pt x="57169" y="298619"/>
                </a:moveTo>
                <a:lnTo>
                  <a:pt x="0" y="299592"/>
                </a:lnTo>
                <a:lnTo>
                  <a:pt x="88645" y="469518"/>
                </a:lnTo>
                <a:lnTo>
                  <a:pt x="156848" y="327151"/>
                </a:lnTo>
                <a:lnTo>
                  <a:pt x="57657" y="327151"/>
                </a:lnTo>
                <a:lnTo>
                  <a:pt x="57169" y="298619"/>
                </a:lnTo>
                <a:close/>
              </a:path>
              <a:path w="171450" h="469900">
                <a:moveTo>
                  <a:pt x="114319" y="297645"/>
                </a:moveTo>
                <a:lnTo>
                  <a:pt x="57169" y="298619"/>
                </a:lnTo>
                <a:lnTo>
                  <a:pt x="57657" y="327151"/>
                </a:lnTo>
                <a:lnTo>
                  <a:pt x="114807" y="326136"/>
                </a:lnTo>
                <a:lnTo>
                  <a:pt x="114319" y="297645"/>
                </a:lnTo>
                <a:close/>
              </a:path>
              <a:path w="171450" h="469900">
                <a:moveTo>
                  <a:pt x="171450" y="296672"/>
                </a:moveTo>
                <a:lnTo>
                  <a:pt x="114319" y="297645"/>
                </a:lnTo>
                <a:lnTo>
                  <a:pt x="114807" y="326136"/>
                </a:lnTo>
                <a:lnTo>
                  <a:pt x="57657" y="327151"/>
                </a:lnTo>
                <a:lnTo>
                  <a:pt x="156848" y="327151"/>
                </a:lnTo>
                <a:lnTo>
                  <a:pt x="171450" y="296672"/>
                </a:lnTo>
                <a:close/>
              </a:path>
              <a:path w="171450" h="469900">
                <a:moveTo>
                  <a:pt x="109219" y="0"/>
                </a:moveTo>
                <a:lnTo>
                  <a:pt x="52069" y="1015"/>
                </a:lnTo>
                <a:lnTo>
                  <a:pt x="57169" y="298619"/>
                </a:lnTo>
                <a:lnTo>
                  <a:pt x="114319" y="297645"/>
                </a:lnTo>
                <a:lnTo>
                  <a:pt x="109219" y="0"/>
                </a:lnTo>
                <a:close/>
              </a:path>
            </a:pathLst>
          </a:custGeom>
          <a:solidFill>
            <a:srgbClr val="567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08140" y="1196721"/>
            <a:ext cx="1152525" cy="735330"/>
          </a:xfrm>
          <a:custGeom>
            <a:avLst/>
            <a:gdLst/>
            <a:ahLst/>
            <a:cxnLst/>
            <a:rect l="l" t="t" r="r" b="b"/>
            <a:pathLst>
              <a:path w="1152525" h="735330">
                <a:moveTo>
                  <a:pt x="576072" y="0"/>
                </a:moveTo>
                <a:lnTo>
                  <a:pt x="517154" y="1897"/>
                </a:lnTo>
                <a:lnTo>
                  <a:pt x="459942" y="7468"/>
                </a:lnTo>
                <a:lnTo>
                  <a:pt x="404726" y="16527"/>
                </a:lnTo>
                <a:lnTo>
                  <a:pt x="351793" y="28888"/>
                </a:lnTo>
                <a:lnTo>
                  <a:pt x="301434" y="44367"/>
                </a:lnTo>
                <a:lnTo>
                  <a:pt x="253937" y="62780"/>
                </a:lnTo>
                <a:lnTo>
                  <a:pt x="209592" y="83940"/>
                </a:lnTo>
                <a:lnTo>
                  <a:pt x="168687" y="107664"/>
                </a:lnTo>
                <a:lnTo>
                  <a:pt x="131512" y="133766"/>
                </a:lnTo>
                <a:lnTo>
                  <a:pt x="98356" y="162061"/>
                </a:lnTo>
                <a:lnTo>
                  <a:pt x="69507" y="192365"/>
                </a:lnTo>
                <a:lnTo>
                  <a:pt x="45255" y="224492"/>
                </a:lnTo>
                <a:lnTo>
                  <a:pt x="25889" y="258258"/>
                </a:lnTo>
                <a:lnTo>
                  <a:pt x="2973" y="329965"/>
                </a:lnTo>
                <a:lnTo>
                  <a:pt x="0" y="367538"/>
                </a:lnTo>
                <a:lnTo>
                  <a:pt x="2973" y="405087"/>
                </a:lnTo>
                <a:lnTo>
                  <a:pt x="25889" y="476758"/>
                </a:lnTo>
                <a:lnTo>
                  <a:pt x="45255" y="510510"/>
                </a:lnTo>
                <a:lnTo>
                  <a:pt x="69507" y="542625"/>
                </a:lnTo>
                <a:lnTo>
                  <a:pt x="98356" y="572918"/>
                </a:lnTo>
                <a:lnTo>
                  <a:pt x="131512" y="601205"/>
                </a:lnTo>
                <a:lnTo>
                  <a:pt x="168687" y="627300"/>
                </a:lnTo>
                <a:lnTo>
                  <a:pt x="209592" y="651019"/>
                </a:lnTo>
                <a:lnTo>
                  <a:pt x="253937" y="672175"/>
                </a:lnTo>
                <a:lnTo>
                  <a:pt x="301434" y="690585"/>
                </a:lnTo>
                <a:lnTo>
                  <a:pt x="351793" y="706062"/>
                </a:lnTo>
                <a:lnTo>
                  <a:pt x="404726" y="718422"/>
                </a:lnTo>
                <a:lnTo>
                  <a:pt x="459942" y="727480"/>
                </a:lnTo>
                <a:lnTo>
                  <a:pt x="517154" y="733051"/>
                </a:lnTo>
                <a:lnTo>
                  <a:pt x="576072" y="734949"/>
                </a:lnTo>
                <a:lnTo>
                  <a:pt x="634967" y="733051"/>
                </a:lnTo>
                <a:lnTo>
                  <a:pt x="692159" y="727480"/>
                </a:lnTo>
                <a:lnTo>
                  <a:pt x="747358" y="718422"/>
                </a:lnTo>
                <a:lnTo>
                  <a:pt x="800276" y="706062"/>
                </a:lnTo>
                <a:lnTo>
                  <a:pt x="850623" y="690585"/>
                </a:lnTo>
                <a:lnTo>
                  <a:pt x="898110" y="672175"/>
                </a:lnTo>
                <a:lnTo>
                  <a:pt x="942447" y="651019"/>
                </a:lnTo>
                <a:lnTo>
                  <a:pt x="983345" y="627300"/>
                </a:lnTo>
                <a:lnTo>
                  <a:pt x="1020515" y="601205"/>
                </a:lnTo>
                <a:lnTo>
                  <a:pt x="1053667" y="572918"/>
                </a:lnTo>
                <a:lnTo>
                  <a:pt x="1082513" y="542625"/>
                </a:lnTo>
                <a:lnTo>
                  <a:pt x="1106763" y="510510"/>
                </a:lnTo>
                <a:lnTo>
                  <a:pt x="1126127" y="476758"/>
                </a:lnTo>
                <a:lnTo>
                  <a:pt x="1149044" y="405087"/>
                </a:lnTo>
                <a:lnTo>
                  <a:pt x="1152016" y="367538"/>
                </a:lnTo>
                <a:lnTo>
                  <a:pt x="1149044" y="329965"/>
                </a:lnTo>
                <a:lnTo>
                  <a:pt x="1126127" y="258258"/>
                </a:lnTo>
                <a:lnTo>
                  <a:pt x="1106763" y="224492"/>
                </a:lnTo>
                <a:lnTo>
                  <a:pt x="1082513" y="192365"/>
                </a:lnTo>
                <a:lnTo>
                  <a:pt x="1053667" y="162061"/>
                </a:lnTo>
                <a:lnTo>
                  <a:pt x="1020515" y="133766"/>
                </a:lnTo>
                <a:lnTo>
                  <a:pt x="983345" y="107664"/>
                </a:lnTo>
                <a:lnTo>
                  <a:pt x="942447" y="83940"/>
                </a:lnTo>
                <a:lnTo>
                  <a:pt x="898110" y="62780"/>
                </a:lnTo>
                <a:lnTo>
                  <a:pt x="850623" y="44367"/>
                </a:lnTo>
                <a:lnTo>
                  <a:pt x="800276" y="28888"/>
                </a:lnTo>
                <a:lnTo>
                  <a:pt x="747358" y="16527"/>
                </a:lnTo>
                <a:lnTo>
                  <a:pt x="692159" y="7468"/>
                </a:lnTo>
                <a:lnTo>
                  <a:pt x="634967" y="1897"/>
                </a:lnTo>
                <a:lnTo>
                  <a:pt x="576072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08140" y="1196721"/>
            <a:ext cx="1152525" cy="735330"/>
          </a:xfrm>
          <a:custGeom>
            <a:avLst/>
            <a:gdLst/>
            <a:ahLst/>
            <a:cxnLst/>
            <a:rect l="l" t="t" r="r" b="b"/>
            <a:pathLst>
              <a:path w="1152525" h="735330">
                <a:moveTo>
                  <a:pt x="0" y="367538"/>
                </a:moveTo>
                <a:lnTo>
                  <a:pt x="11699" y="293477"/>
                </a:lnTo>
                <a:lnTo>
                  <a:pt x="45255" y="224492"/>
                </a:lnTo>
                <a:lnTo>
                  <a:pt x="69507" y="192365"/>
                </a:lnTo>
                <a:lnTo>
                  <a:pt x="98356" y="162061"/>
                </a:lnTo>
                <a:lnTo>
                  <a:pt x="131512" y="133766"/>
                </a:lnTo>
                <a:lnTo>
                  <a:pt x="168687" y="107664"/>
                </a:lnTo>
                <a:lnTo>
                  <a:pt x="209592" y="83940"/>
                </a:lnTo>
                <a:lnTo>
                  <a:pt x="253937" y="62780"/>
                </a:lnTo>
                <a:lnTo>
                  <a:pt x="301434" y="44367"/>
                </a:lnTo>
                <a:lnTo>
                  <a:pt x="351793" y="28888"/>
                </a:lnTo>
                <a:lnTo>
                  <a:pt x="404726" y="16527"/>
                </a:lnTo>
                <a:lnTo>
                  <a:pt x="459942" y="7468"/>
                </a:lnTo>
                <a:lnTo>
                  <a:pt x="517154" y="1897"/>
                </a:lnTo>
                <a:lnTo>
                  <a:pt x="576072" y="0"/>
                </a:lnTo>
                <a:lnTo>
                  <a:pt x="634967" y="1897"/>
                </a:lnTo>
                <a:lnTo>
                  <a:pt x="692159" y="7468"/>
                </a:lnTo>
                <a:lnTo>
                  <a:pt x="747358" y="16527"/>
                </a:lnTo>
                <a:lnTo>
                  <a:pt x="800276" y="28888"/>
                </a:lnTo>
                <a:lnTo>
                  <a:pt x="850623" y="44367"/>
                </a:lnTo>
                <a:lnTo>
                  <a:pt x="898110" y="62780"/>
                </a:lnTo>
                <a:lnTo>
                  <a:pt x="942447" y="83940"/>
                </a:lnTo>
                <a:lnTo>
                  <a:pt x="983345" y="107664"/>
                </a:lnTo>
                <a:lnTo>
                  <a:pt x="1020515" y="133766"/>
                </a:lnTo>
                <a:lnTo>
                  <a:pt x="1053667" y="162061"/>
                </a:lnTo>
                <a:lnTo>
                  <a:pt x="1082513" y="192365"/>
                </a:lnTo>
                <a:lnTo>
                  <a:pt x="1106763" y="224492"/>
                </a:lnTo>
                <a:lnTo>
                  <a:pt x="1126127" y="258258"/>
                </a:lnTo>
                <a:lnTo>
                  <a:pt x="1149044" y="329965"/>
                </a:lnTo>
                <a:lnTo>
                  <a:pt x="1152016" y="367538"/>
                </a:lnTo>
                <a:lnTo>
                  <a:pt x="1149044" y="405087"/>
                </a:lnTo>
                <a:lnTo>
                  <a:pt x="1126127" y="476758"/>
                </a:lnTo>
                <a:lnTo>
                  <a:pt x="1106763" y="510510"/>
                </a:lnTo>
                <a:lnTo>
                  <a:pt x="1082513" y="542625"/>
                </a:lnTo>
                <a:lnTo>
                  <a:pt x="1053667" y="572918"/>
                </a:lnTo>
                <a:lnTo>
                  <a:pt x="1020515" y="601205"/>
                </a:lnTo>
                <a:lnTo>
                  <a:pt x="983345" y="627300"/>
                </a:lnTo>
                <a:lnTo>
                  <a:pt x="942447" y="651019"/>
                </a:lnTo>
                <a:lnTo>
                  <a:pt x="898110" y="672175"/>
                </a:lnTo>
                <a:lnTo>
                  <a:pt x="850623" y="690585"/>
                </a:lnTo>
                <a:lnTo>
                  <a:pt x="800276" y="706062"/>
                </a:lnTo>
                <a:lnTo>
                  <a:pt x="747358" y="718422"/>
                </a:lnTo>
                <a:lnTo>
                  <a:pt x="692159" y="727480"/>
                </a:lnTo>
                <a:lnTo>
                  <a:pt x="634967" y="733051"/>
                </a:lnTo>
                <a:lnTo>
                  <a:pt x="576072" y="734949"/>
                </a:lnTo>
                <a:lnTo>
                  <a:pt x="517154" y="733051"/>
                </a:lnTo>
                <a:lnTo>
                  <a:pt x="459942" y="727480"/>
                </a:lnTo>
                <a:lnTo>
                  <a:pt x="404726" y="718422"/>
                </a:lnTo>
                <a:lnTo>
                  <a:pt x="351793" y="706062"/>
                </a:lnTo>
                <a:lnTo>
                  <a:pt x="301434" y="690585"/>
                </a:lnTo>
                <a:lnTo>
                  <a:pt x="253937" y="672175"/>
                </a:lnTo>
                <a:lnTo>
                  <a:pt x="209592" y="651019"/>
                </a:lnTo>
                <a:lnTo>
                  <a:pt x="168687" y="627300"/>
                </a:lnTo>
                <a:lnTo>
                  <a:pt x="131512" y="601205"/>
                </a:lnTo>
                <a:lnTo>
                  <a:pt x="98356" y="572918"/>
                </a:lnTo>
                <a:lnTo>
                  <a:pt x="69507" y="542625"/>
                </a:lnTo>
                <a:lnTo>
                  <a:pt x="45255" y="510510"/>
                </a:lnTo>
                <a:lnTo>
                  <a:pt x="25889" y="476758"/>
                </a:lnTo>
                <a:lnTo>
                  <a:pt x="2973" y="405087"/>
                </a:lnTo>
                <a:lnTo>
                  <a:pt x="0" y="367538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499352" y="1263777"/>
            <a:ext cx="571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A162E"/>
                </a:solidFill>
                <a:latin typeface="Georgia"/>
                <a:cs typeface="Georgia"/>
              </a:rPr>
              <a:t>S</a:t>
            </a:r>
            <a:r>
              <a:rPr sz="3600" dirty="0">
                <a:solidFill>
                  <a:srgbClr val="0A162E"/>
                </a:solidFill>
                <a:latin typeface="Georgia"/>
                <a:cs typeface="Georgia"/>
              </a:rPr>
              <a:t>t</a:t>
            </a:r>
            <a:r>
              <a:rPr sz="2400" dirty="0">
                <a:solidFill>
                  <a:srgbClr val="0A162E"/>
                </a:solidFill>
                <a:latin typeface="Georgia"/>
                <a:cs typeface="Georgia"/>
              </a:rPr>
              <a:t>1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645152" y="1469136"/>
            <a:ext cx="1798320" cy="4297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60035" y="1575561"/>
            <a:ext cx="1368425" cy="171450"/>
          </a:xfrm>
          <a:custGeom>
            <a:avLst/>
            <a:gdLst/>
            <a:ahLst/>
            <a:cxnLst/>
            <a:rect l="l" t="t" r="r" b="b"/>
            <a:pathLst>
              <a:path w="1368425" h="171450">
                <a:moveTo>
                  <a:pt x="171450" y="0"/>
                </a:moveTo>
                <a:lnTo>
                  <a:pt x="0" y="85725"/>
                </a:lnTo>
                <a:lnTo>
                  <a:pt x="171450" y="171450"/>
                </a:lnTo>
                <a:lnTo>
                  <a:pt x="171450" y="114300"/>
                </a:lnTo>
                <a:lnTo>
                  <a:pt x="142875" y="114300"/>
                </a:lnTo>
                <a:lnTo>
                  <a:pt x="142875" y="57150"/>
                </a:lnTo>
                <a:lnTo>
                  <a:pt x="171450" y="57150"/>
                </a:lnTo>
                <a:lnTo>
                  <a:pt x="171450" y="0"/>
                </a:lnTo>
                <a:close/>
              </a:path>
              <a:path w="1368425" h="171450">
                <a:moveTo>
                  <a:pt x="1196721" y="0"/>
                </a:moveTo>
                <a:lnTo>
                  <a:pt x="1196721" y="171450"/>
                </a:lnTo>
                <a:lnTo>
                  <a:pt x="1311021" y="114300"/>
                </a:lnTo>
                <a:lnTo>
                  <a:pt x="1225296" y="114300"/>
                </a:lnTo>
                <a:lnTo>
                  <a:pt x="1225296" y="57150"/>
                </a:lnTo>
                <a:lnTo>
                  <a:pt x="1311021" y="57150"/>
                </a:lnTo>
                <a:lnTo>
                  <a:pt x="1196721" y="0"/>
                </a:lnTo>
                <a:close/>
              </a:path>
              <a:path w="1368425" h="171450">
                <a:moveTo>
                  <a:pt x="171450" y="57150"/>
                </a:moveTo>
                <a:lnTo>
                  <a:pt x="142875" y="57150"/>
                </a:lnTo>
                <a:lnTo>
                  <a:pt x="142875" y="114300"/>
                </a:lnTo>
                <a:lnTo>
                  <a:pt x="171450" y="114300"/>
                </a:lnTo>
                <a:lnTo>
                  <a:pt x="171450" y="57150"/>
                </a:lnTo>
                <a:close/>
              </a:path>
              <a:path w="1368425" h="171450">
                <a:moveTo>
                  <a:pt x="1196721" y="57150"/>
                </a:moveTo>
                <a:lnTo>
                  <a:pt x="171450" y="57150"/>
                </a:lnTo>
                <a:lnTo>
                  <a:pt x="171450" y="114300"/>
                </a:lnTo>
                <a:lnTo>
                  <a:pt x="1196721" y="114300"/>
                </a:lnTo>
                <a:lnTo>
                  <a:pt x="1196721" y="57150"/>
                </a:lnTo>
                <a:close/>
              </a:path>
              <a:path w="1368425" h="171450">
                <a:moveTo>
                  <a:pt x="1311021" y="57150"/>
                </a:moveTo>
                <a:lnTo>
                  <a:pt x="1225296" y="57150"/>
                </a:lnTo>
                <a:lnTo>
                  <a:pt x="1225296" y="114300"/>
                </a:lnTo>
                <a:lnTo>
                  <a:pt x="1311021" y="114300"/>
                </a:lnTo>
                <a:lnTo>
                  <a:pt x="1368171" y="85725"/>
                </a:lnTo>
                <a:lnTo>
                  <a:pt x="1311021" y="57150"/>
                </a:lnTo>
                <a:close/>
              </a:path>
            </a:pathLst>
          </a:custGeom>
          <a:solidFill>
            <a:srgbClr val="567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712845" y="187705"/>
            <a:ext cx="997585" cy="893444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Банк,</a:t>
            </a:r>
            <a:r>
              <a:rPr sz="18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ВФ</a:t>
            </a:r>
            <a:endParaRPr sz="1800">
              <a:latin typeface="Georgia"/>
              <a:cs typeface="Georgia"/>
            </a:endParaRPr>
          </a:p>
          <a:p>
            <a:pPr marL="662940">
              <a:lnSpc>
                <a:spcPct val="100000"/>
              </a:lnSpc>
              <a:spcBef>
                <a:spcPts val="1255"/>
              </a:spcBef>
            </a:pPr>
            <a:r>
              <a:rPr sz="1800" dirty="0">
                <a:latin typeface="Georgia"/>
                <a:cs typeface="Georgia"/>
              </a:rPr>
              <a:t>$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96923" y="1200150"/>
            <a:ext cx="16586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136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$</a:t>
            </a:r>
            <a:endParaRPr sz="1800">
              <a:latin typeface="Georgia"/>
              <a:cs typeface="Georgia"/>
            </a:endParaRPr>
          </a:p>
          <a:p>
            <a:pPr marL="12700" marR="5080" indent="185420">
              <a:lnSpc>
                <a:spcPct val="100000"/>
              </a:lnSpc>
              <a:spcBef>
                <a:spcPts val="1440"/>
              </a:spcBef>
            </a:pPr>
            <a:r>
              <a:rPr sz="1200" spc="-5" dirty="0">
                <a:latin typeface="Arial"/>
                <a:cs typeface="Arial"/>
              </a:rPr>
              <a:t>Инфраструктура,  коммерциализация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ИС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868161" y="285368"/>
            <a:ext cx="1728215" cy="4320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68161" y="285368"/>
            <a:ext cx="1728470" cy="432434"/>
          </a:xfrm>
          <a:custGeom>
            <a:avLst/>
            <a:gdLst/>
            <a:ahLst/>
            <a:cxnLst/>
            <a:rect l="l" t="t" r="r" b="b"/>
            <a:pathLst>
              <a:path w="1728470" h="432434">
                <a:moveTo>
                  <a:pt x="0" y="72008"/>
                </a:moveTo>
                <a:lnTo>
                  <a:pt x="5661" y="43987"/>
                </a:lnTo>
                <a:lnTo>
                  <a:pt x="21097" y="21097"/>
                </a:lnTo>
                <a:lnTo>
                  <a:pt x="43987" y="5661"/>
                </a:lnTo>
                <a:lnTo>
                  <a:pt x="72009" y="0"/>
                </a:lnTo>
                <a:lnTo>
                  <a:pt x="1656207" y="0"/>
                </a:lnTo>
                <a:lnTo>
                  <a:pt x="1684228" y="5661"/>
                </a:lnTo>
                <a:lnTo>
                  <a:pt x="1707118" y="21097"/>
                </a:lnTo>
                <a:lnTo>
                  <a:pt x="1722554" y="43987"/>
                </a:lnTo>
                <a:lnTo>
                  <a:pt x="1728215" y="72008"/>
                </a:lnTo>
                <a:lnTo>
                  <a:pt x="1728215" y="360044"/>
                </a:lnTo>
                <a:lnTo>
                  <a:pt x="1722554" y="388066"/>
                </a:lnTo>
                <a:lnTo>
                  <a:pt x="1707118" y="410956"/>
                </a:lnTo>
                <a:lnTo>
                  <a:pt x="1684228" y="426392"/>
                </a:lnTo>
                <a:lnTo>
                  <a:pt x="1656207" y="432053"/>
                </a:lnTo>
                <a:lnTo>
                  <a:pt x="72009" y="432053"/>
                </a:lnTo>
                <a:lnTo>
                  <a:pt x="43987" y="426392"/>
                </a:lnTo>
                <a:lnTo>
                  <a:pt x="21097" y="410956"/>
                </a:lnTo>
                <a:lnTo>
                  <a:pt x="5661" y="388066"/>
                </a:lnTo>
                <a:lnTo>
                  <a:pt x="0" y="360044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122034" y="343915"/>
            <a:ext cx="1221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A162E"/>
                </a:solidFill>
                <a:latin typeface="Georgia"/>
                <a:cs typeface="Georgia"/>
              </a:rPr>
              <a:t>Инвесторы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589776" y="518159"/>
            <a:ext cx="429768" cy="9174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18554" y="710056"/>
            <a:ext cx="171450" cy="487045"/>
          </a:xfrm>
          <a:custGeom>
            <a:avLst/>
            <a:gdLst/>
            <a:ahLst/>
            <a:cxnLst/>
            <a:rect l="l" t="t" r="r" b="b"/>
            <a:pathLst>
              <a:path w="171450" h="487044">
                <a:moveTo>
                  <a:pt x="57150" y="315213"/>
                </a:moveTo>
                <a:lnTo>
                  <a:pt x="0" y="315213"/>
                </a:lnTo>
                <a:lnTo>
                  <a:pt x="85725" y="486663"/>
                </a:lnTo>
                <a:lnTo>
                  <a:pt x="157162" y="343788"/>
                </a:lnTo>
                <a:lnTo>
                  <a:pt x="57150" y="343788"/>
                </a:lnTo>
                <a:lnTo>
                  <a:pt x="57150" y="315213"/>
                </a:lnTo>
                <a:close/>
              </a:path>
              <a:path w="171450" h="487044">
                <a:moveTo>
                  <a:pt x="114300" y="142875"/>
                </a:moveTo>
                <a:lnTo>
                  <a:pt x="57150" y="142875"/>
                </a:lnTo>
                <a:lnTo>
                  <a:pt x="57150" y="343788"/>
                </a:lnTo>
                <a:lnTo>
                  <a:pt x="114300" y="343788"/>
                </a:lnTo>
                <a:lnTo>
                  <a:pt x="114300" y="142875"/>
                </a:lnTo>
                <a:close/>
              </a:path>
              <a:path w="171450" h="487044">
                <a:moveTo>
                  <a:pt x="171450" y="315213"/>
                </a:moveTo>
                <a:lnTo>
                  <a:pt x="114300" y="315213"/>
                </a:lnTo>
                <a:lnTo>
                  <a:pt x="114300" y="343788"/>
                </a:lnTo>
                <a:lnTo>
                  <a:pt x="157162" y="343788"/>
                </a:lnTo>
                <a:lnTo>
                  <a:pt x="171450" y="315213"/>
                </a:lnTo>
                <a:close/>
              </a:path>
              <a:path w="171450" h="487044">
                <a:moveTo>
                  <a:pt x="85725" y="0"/>
                </a:moveTo>
                <a:lnTo>
                  <a:pt x="0" y="171450"/>
                </a:lnTo>
                <a:lnTo>
                  <a:pt x="57150" y="171450"/>
                </a:lnTo>
                <a:lnTo>
                  <a:pt x="57150" y="142875"/>
                </a:lnTo>
                <a:lnTo>
                  <a:pt x="157162" y="142875"/>
                </a:lnTo>
                <a:lnTo>
                  <a:pt x="85725" y="0"/>
                </a:lnTo>
                <a:close/>
              </a:path>
              <a:path w="171450" h="487044">
                <a:moveTo>
                  <a:pt x="157162" y="142875"/>
                </a:moveTo>
                <a:lnTo>
                  <a:pt x="114300" y="142875"/>
                </a:lnTo>
                <a:lnTo>
                  <a:pt x="114300" y="171450"/>
                </a:lnTo>
                <a:lnTo>
                  <a:pt x="171450" y="171450"/>
                </a:lnTo>
                <a:lnTo>
                  <a:pt x="157162" y="142875"/>
                </a:lnTo>
                <a:close/>
              </a:path>
            </a:pathLst>
          </a:custGeom>
          <a:solidFill>
            <a:srgbClr val="567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227701" y="1729485"/>
            <a:ext cx="5480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Се</a:t>
            </a:r>
            <a:r>
              <a:rPr sz="1200" spc="0" dirty="0">
                <a:latin typeface="Arial"/>
                <a:cs typeface="Arial"/>
              </a:rPr>
              <a:t>р</a:t>
            </a:r>
            <a:r>
              <a:rPr sz="1200" spc="-5" dirty="0">
                <a:latin typeface="Arial"/>
                <a:cs typeface="Arial"/>
              </a:rPr>
              <a:t>вис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155438" y="1308608"/>
            <a:ext cx="8680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Доля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5-10%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176898" y="763651"/>
            <a:ext cx="548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096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Доля  до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50%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028180" y="713613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$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635883" y="3615435"/>
            <a:ext cx="1224152" cy="8456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35883" y="3615435"/>
            <a:ext cx="1224280" cy="845819"/>
          </a:xfrm>
          <a:custGeom>
            <a:avLst/>
            <a:gdLst/>
            <a:ahLst/>
            <a:cxnLst/>
            <a:rect l="l" t="t" r="r" b="b"/>
            <a:pathLst>
              <a:path w="1224279" h="845820">
                <a:moveTo>
                  <a:pt x="0" y="0"/>
                </a:moveTo>
                <a:lnTo>
                  <a:pt x="1224152" y="0"/>
                </a:lnTo>
                <a:lnTo>
                  <a:pt x="1224152" y="845693"/>
                </a:lnTo>
                <a:lnTo>
                  <a:pt x="0" y="84569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41546" y="3721100"/>
            <a:ext cx="1012825" cy="634365"/>
          </a:xfrm>
          <a:custGeom>
            <a:avLst/>
            <a:gdLst/>
            <a:ahLst/>
            <a:cxnLst/>
            <a:rect l="l" t="t" r="r" b="b"/>
            <a:pathLst>
              <a:path w="1012825" h="634364">
                <a:moveTo>
                  <a:pt x="0" y="0"/>
                </a:moveTo>
                <a:lnTo>
                  <a:pt x="1012825" y="0"/>
                </a:lnTo>
                <a:lnTo>
                  <a:pt x="1012825" y="634238"/>
                </a:lnTo>
                <a:lnTo>
                  <a:pt x="0" y="634238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35883" y="3615435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5" h="106045">
                <a:moveTo>
                  <a:pt x="0" y="0"/>
                </a:moveTo>
                <a:lnTo>
                  <a:pt x="105663" y="105663"/>
                </a:lnTo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35883" y="4355338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5" h="106045">
                <a:moveTo>
                  <a:pt x="0" y="105791"/>
                </a:moveTo>
                <a:lnTo>
                  <a:pt x="105663" y="0"/>
                </a:lnTo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54371" y="3615435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5" h="106045">
                <a:moveTo>
                  <a:pt x="105663" y="0"/>
                </a:moveTo>
                <a:lnTo>
                  <a:pt x="0" y="105663"/>
                </a:lnTo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54371" y="4355338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5" h="106045">
                <a:moveTo>
                  <a:pt x="105663" y="105791"/>
                </a:moveTo>
                <a:lnTo>
                  <a:pt x="0" y="0"/>
                </a:lnTo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801871" y="3745738"/>
            <a:ext cx="8928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 marR="5080" indent="-108585">
              <a:lnSpc>
                <a:spcPct val="100000"/>
              </a:lnSpc>
              <a:spcBef>
                <a:spcPts val="100"/>
              </a:spcBef>
            </a:pPr>
            <a:r>
              <a:rPr sz="1800" b="1" spc="-55" dirty="0">
                <a:solidFill>
                  <a:srgbClr val="0A162E"/>
                </a:solidFill>
                <a:latin typeface="Arial"/>
                <a:cs typeface="Arial"/>
              </a:rPr>
              <a:t>А</a:t>
            </a:r>
            <a:r>
              <a:rPr sz="1800" b="1" spc="-25" dirty="0">
                <a:solidFill>
                  <a:srgbClr val="0A162E"/>
                </a:solidFill>
                <a:latin typeface="Arial"/>
                <a:cs typeface="Arial"/>
              </a:rPr>
              <a:t>к</a:t>
            </a:r>
            <a:r>
              <a:rPr sz="1800" b="1" spc="-5" dirty="0">
                <a:solidFill>
                  <a:srgbClr val="0A162E"/>
                </a:solidFill>
                <a:latin typeface="Arial"/>
                <a:cs typeface="Arial"/>
              </a:rPr>
              <a:t>с</a:t>
            </a:r>
            <a:r>
              <a:rPr sz="1800" b="1" spc="-10" dirty="0">
                <a:solidFill>
                  <a:srgbClr val="0A162E"/>
                </a:solidFill>
                <a:latin typeface="Arial"/>
                <a:cs typeface="Arial"/>
              </a:rPr>
              <a:t>е</a:t>
            </a:r>
            <a:r>
              <a:rPr sz="1800" b="1" spc="-30" dirty="0">
                <a:solidFill>
                  <a:srgbClr val="0A162E"/>
                </a:solidFill>
                <a:latin typeface="Arial"/>
                <a:cs typeface="Arial"/>
              </a:rPr>
              <a:t>л</a:t>
            </a:r>
            <a:r>
              <a:rPr sz="1800" b="1" spc="-10" dirty="0">
                <a:solidFill>
                  <a:srgbClr val="0A162E"/>
                </a:solidFill>
                <a:latin typeface="Arial"/>
                <a:cs typeface="Arial"/>
              </a:rPr>
              <a:t>е</a:t>
            </a:r>
            <a:r>
              <a:rPr sz="1800" b="1" dirty="0">
                <a:solidFill>
                  <a:srgbClr val="0A162E"/>
                </a:solidFill>
                <a:latin typeface="Arial"/>
                <a:cs typeface="Arial"/>
              </a:rPr>
              <a:t>-  </a:t>
            </a:r>
            <a:r>
              <a:rPr sz="1800" b="1" spc="-15" dirty="0">
                <a:solidFill>
                  <a:srgbClr val="0A162E"/>
                </a:solidFill>
                <a:latin typeface="Arial"/>
                <a:cs typeface="Arial"/>
              </a:rPr>
              <a:t>ратор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464563" y="3826764"/>
            <a:ext cx="2386584" cy="4495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80464" y="3934840"/>
            <a:ext cx="1955800" cy="187960"/>
          </a:xfrm>
          <a:custGeom>
            <a:avLst/>
            <a:gdLst/>
            <a:ahLst/>
            <a:cxnLst/>
            <a:rect l="l" t="t" r="r" b="b"/>
            <a:pathLst>
              <a:path w="1955800" h="187960">
                <a:moveTo>
                  <a:pt x="1784858" y="16001"/>
                </a:moveTo>
                <a:lnTo>
                  <a:pt x="1784265" y="73123"/>
                </a:lnTo>
                <a:lnTo>
                  <a:pt x="1812798" y="73405"/>
                </a:lnTo>
                <a:lnTo>
                  <a:pt x="1812289" y="130555"/>
                </a:lnTo>
                <a:lnTo>
                  <a:pt x="1783670" y="130555"/>
                </a:lnTo>
                <a:lnTo>
                  <a:pt x="1783080" y="187451"/>
                </a:lnTo>
                <a:lnTo>
                  <a:pt x="1899708" y="130555"/>
                </a:lnTo>
                <a:lnTo>
                  <a:pt x="1812289" y="130555"/>
                </a:lnTo>
                <a:lnTo>
                  <a:pt x="1900288" y="130273"/>
                </a:lnTo>
                <a:lnTo>
                  <a:pt x="1955419" y="103377"/>
                </a:lnTo>
                <a:lnTo>
                  <a:pt x="1784858" y="16001"/>
                </a:lnTo>
                <a:close/>
              </a:path>
              <a:path w="1955800" h="187960">
                <a:moveTo>
                  <a:pt x="172338" y="0"/>
                </a:moveTo>
                <a:lnTo>
                  <a:pt x="0" y="84073"/>
                </a:lnTo>
                <a:lnTo>
                  <a:pt x="170561" y="171449"/>
                </a:lnTo>
                <a:lnTo>
                  <a:pt x="171153" y="114328"/>
                </a:lnTo>
                <a:lnTo>
                  <a:pt x="142621" y="114045"/>
                </a:lnTo>
                <a:lnTo>
                  <a:pt x="143129" y="56895"/>
                </a:lnTo>
                <a:lnTo>
                  <a:pt x="171748" y="56895"/>
                </a:lnTo>
                <a:lnTo>
                  <a:pt x="172338" y="0"/>
                </a:lnTo>
                <a:close/>
              </a:path>
              <a:path w="1955800" h="187960">
                <a:moveTo>
                  <a:pt x="1784265" y="73123"/>
                </a:moveTo>
                <a:lnTo>
                  <a:pt x="1783672" y="130273"/>
                </a:lnTo>
                <a:lnTo>
                  <a:pt x="1812289" y="130555"/>
                </a:lnTo>
                <a:lnTo>
                  <a:pt x="1812798" y="73405"/>
                </a:lnTo>
                <a:lnTo>
                  <a:pt x="1784265" y="73123"/>
                </a:lnTo>
                <a:close/>
              </a:path>
              <a:path w="1955800" h="187960">
                <a:moveTo>
                  <a:pt x="171746" y="57178"/>
                </a:moveTo>
                <a:lnTo>
                  <a:pt x="171153" y="114328"/>
                </a:lnTo>
                <a:lnTo>
                  <a:pt x="1783672" y="130273"/>
                </a:lnTo>
                <a:lnTo>
                  <a:pt x="1784265" y="73123"/>
                </a:lnTo>
                <a:lnTo>
                  <a:pt x="171746" y="57178"/>
                </a:lnTo>
                <a:close/>
              </a:path>
              <a:path w="1955800" h="187960">
                <a:moveTo>
                  <a:pt x="143129" y="56895"/>
                </a:moveTo>
                <a:lnTo>
                  <a:pt x="142621" y="114045"/>
                </a:lnTo>
                <a:lnTo>
                  <a:pt x="171153" y="114328"/>
                </a:lnTo>
                <a:lnTo>
                  <a:pt x="171746" y="57178"/>
                </a:lnTo>
                <a:lnTo>
                  <a:pt x="143129" y="56895"/>
                </a:lnTo>
                <a:close/>
              </a:path>
              <a:path w="1955800" h="187960">
                <a:moveTo>
                  <a:pt x="171748" y="56895"/>
                </a:moveTo>
                <a:lnTo>
                  <a:pt x="143129" y="56895"/>
                </a:lnTo>
                <a:lnTo>
                  <a:pt x="171746" y="57178"/>
                </a:lnTo>
                <a:lnTo>
                  <a:pt x="171748" y="56895"/>
                </a:lnTo>
                <a:close/>
              </a:path>
            </a:pathLst>
          </a:custGeom>
          <a:solidFill>
            <a:srgbClr val="567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3564" y="3687445"/>
            <a:ext cx="996899" cy="66281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3564" y="3687445"/>
            <a:ext cx="996950" cy="662940"/>
          </a:xfrm>
          <a:custGeom>
            <a:avLst/>
            <a:gdLst/>
            <a:ahLst/>
            <a:cxnLst/>
            <a:rect l="l" t="t" r="r" b="b"/>
            <a:pathLst>
              <a:path w="996950" h="662939">
                <a:moveTo>
                  <a:pt x="0" y="110489"/>
                </a:moveTo>
                <a:lnTo>
                  <a:pt x="8682" y="67454"/>
                </a:lnTo>
                <a:lnTo>
                  <a:pt x="32361" y="32337"/>
                </a:lnTo>
                <a:lnTo>
                  <a:pt x="67481" y="8673"/>
                </a:lnTo>
                <a:lnTo>
                  <a:pt x="110490" y="0"/>
                </a:lnTo>
                <a:lnTo>
                  <a:pt x="886409" y="0"/>
                </a:lnTo>
                <a:lnTo>
                  <a:pt x="929444" y="8673"/>
                </a:lnTo>
                <a:lnTo>
                  <a:pt x="964561" y="32337"/>
                </a:lnTo>
                <a:lnTo>
                  <a:pt x="988225" y="67454"/>
                </a:lnTo>
                <a:lnTo>
                  <a:pt x="996899" y="110489"/>
                </a:lnTo>
                <a:lnTo>
                  <a:pt x="996899" y="552322"/>
                </a:lnTo>
                <a:lnTo>
                  <a:pt x="988225" y="595358"/>
                </a:lnTo>
                <a:lnTo>
                  <a:pt x="964561" y="630475"/>
                </a:lnTo>
                <a:lnTo>
                  <a:pt x="929444" y="654139"/>
                </a:lnTo>
                <a:lnTo>
                  <a:pt x="886409" y="662812"/>
                </a:lnTo>
                <a:lnTo>
                  <a:pt x="110490" y="662812"/>
                </a:lnTo>
                <a:lnTo>
                  <a:pt x="67481" y="654139"/>
                </a:lnTo>
                <a:lnTo>
                  <a:pt x="32361" y="630475"/>
                </a:lnTo>
                <a:lnTo>
                  <a:pt x="8682" y="595358"/>
                </a:lnTo>
                <a:lnTo>
                  <a:pt x="0" y="552322"/>
                </a:lnTo>
                <a:lnTo>
                  <a:pt x="0" y="110489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949553" y="3862196"/>
            <a:ext cx="465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A162E"/>
                </a:solidFill>
                <a:latin typeface="Georgia"/>
                <a:cs typeface="Georgia"/>
              </a:rPr>
              <a:t>В</a:t>
            </a:r>
            <a:r>
              <a:rPr sz="1800" spc="0" dirty="0">
                <a:solidFill>
                  <a:srgbClr val="0A162E"/>
                </a:solidFill>
                <a:latin typeface="Georgia"/>
                <a:cs typeface="Georgia"/>
              </a:rPr>
              <a:t>У</a:t>
            </a:r>
            <a:r>
              <a:rPr sz="1800" dirty="0">
                <a:solidFill>
                  <a:srgbClr val="0A162E"/>
                </a:solidFill>
                <a:latin typeface="Georgia"/>
                <a:cs typeface="Georgia"/>
              </a:rPr>
              <a:t>З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491865" y="2696717"/>
            <a:ext cx="1440180" cy="432434"/>
          </a:xfrm>
          <a:custGeom>
            <a:avLst/>
            <a:gdLst/>
            <a:ahLst/>
            <a:cxnLst/>
            <a:rect l="l" t="t" r="r" b="b"/>
            <a:pathLst>
              <a:path w="1440179" h="432435">
                <a:moveTo>
                  <a:pt x="1368171" y="0"/>
                </a:moveTo>
                <a:lnTo>
                  <a:pt x="72009" y="0"/>
                </a:lnTo>
                <a:lnTo>
                  <a:pt x="43987" y="5643"/>
                </a:lnTo>
                <a:lnTo>
                  <a:pt x="21097" y="21050"/>
                </a:lnTo>
                <a:lnTo>
                  <a:pt x="5661" y="43934"/>
                </a:lnTo>
                <a:lnTo>
                  <a:pt x="0" y="72009"/>
                </a:lnTo>
                <a:lnTo>
                  <a:pt x="0" y="431927"/>
                </a:lnTo>
                <a:lnTo>
                  <a:pt x="1440180" y="431927"/>
                </a:lnTo>
                <a:lnTo>
                  <a:pt x="1440180" y="72009"/>
                </a:lnTo>
                <a:lnTo>
                  <a:pt x="1434518" y="43934"/>
                </a:lnTo>
                <a:lnTo>
                  <a:pt x="1419082" y="21050"/>
                </a:lnTo>
                <a:lnTo>
                  <a:pt x="1396192" y="5643"/>
                </a:lnTo>
                <a:lnTo>
                  <a:pt x="1368171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91865" y="2696717"/>
            <a:ext cx="1440180" cy="432434"/>
          </a:xfrm>
          <a:custGeom>
            <a:avLst/>
            <a:gdLst/>
            <a:ahLst/>
            <a:cxnLst/>
            <a:rect l="l" t="t" r="r" b="b"/>
            <a:pathLst>
              <a:path w="1440179" h="432435">
                <a:moveTo>
                  <a:pt x="72009" y="0"/>
                </a:moveTo>
                <a:lnTo>
                  <a:pt x="1368171" y="0"/>
                </a:lnTo>
                <a:lnTo>
                  <a:pt x="1396192" y="5643"/>
                </a:lnTo>
                <a:lnTo>
                  <a:pt x="1419082" y="21050"/>
                </a:lnTo>
                <a:lnTo>
                  <a:pt x="1434518" y="43934"/>
                </a:lnTo>
                <a:lnTo>
                  <a:pt x="1440180" y="72009"/>
                </a:lnTo>
                <a:lnTo>
                  <a:pt x="1440180" y="431927"/>
                </a:lnTo>
                <a:lnTo>
                  <a:pt x="0" y="431927"/>
                </a:lnTo>
                <a:lnTo>
                  <a:pt x="0" y="72009"/>
                </a:lnTo>
                <a:lnTo>
                  <a:pt x="5661" y="43934"/>
                </a:lnTo>
                <a:lnTo>
                  <a:pt x="21097" y="21050"/>
                </a:lnTo>
                <a:lnTo>
                  <a:pt x="43987" y="5643"/>
                </a:lnTo>
                <a:lnTo>
                  <a:pt x="72009" y="0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997452" y="2936748"/>
            <a:ext cx="429768" cy="7269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129151" y="3128645"/>
            <a:ext cx="171450" cy="469900"/>
          </a:xfrm>
          <a:custGeom>
            <a:avLst/>
            <a:gdLst/>
            <a:ahLst/>
            <a:cxnLst/>
            <a:rect l="l" t="t" r="r" b="b"/>
            <a:pathLst>
              <a:path w="171450" h="469900">
                <a:moveTo>
                  <a:pt x="114282" y="171026"/>
                </a:moveTo>
                <a:lnTo>
                  <a:pt x="57132" y="172000"/>
                </a:lnTo>
                <a:lnTo>
                  <a:pt x="62229" y="469518"/>
                </a:lnTo>
                <a:lnTo>
                  <a:pt x="119379" y="468629"/>
                </a:lnTo>
                <a:lnTo>
                  <a:pt x="114282" y="171026"/>
                </a:lnTo>
                <a:close/>
              </a:path>
              <a:path w="171450" h="469900">
                <a:moveTo>
                  <a:pt x="82803" y="0"/>
                </a:moveTo>
                <a:lnTo>
                  <a:pt x="0" y="172974"/>
                </a:lnTo>
                <a:lnTo>
                  <a:pt x="57132" y="172000"/>
                </a:lnTo>
                <a:lnTo>
                  <a:pt x="56641" y="143382"/>
                </a:lnTo>
                <a:lnTo>
                  <a:pt x="113791" y="142366"/>
                </a:lnTo>
                <a:lnTo>
                  <a:pt x="157017" y="142366"/>
                </a:lnTo>
                <a:lnTo>
                  <a:pt x="82803" y="0"/>
                </a:lnTo>
                <a:close/>
              </a:path>
              <a:path w="171450" h="469900">
                <a:moveTo>
                  <a:pt x="113791" y="142366"/>
                </a:moveTo>
                <a:lnTo>
                  <a:pt x="56641" y="143382"/>
                </a:lnTo>
                <a:lnTo>
                  <a:pt x="57132" y="172000"/>
                </a:lnTo>
                <a:lnTo>
                  <a:pt x="114282" y="171026"/>
                </a:lnTo>
                <a:lnTo>
                  <a:pt x="113791" y="142366"/>
                </a:lnTo>
                <a:close/>
              </a:path>
              <a:path w="171450" h="469900">
                <a:moveTo>
                  <a:pt x="157017" y="142366"/>
                </a:moveTo>
                <a:lnTo>
                  <a:pt x="113791" y="142366"/>
                </a:lnTo>
                <a:lnTo>
                  <a:pt x="114282" y="171026"/>
                </a:lnTo>
                <a:lnTo>
                  <a:pt x="171450" y="170052"/>
                </a:lnTo>
                <a:lnTo>
                  <a:pt x="157017" y="142366"/>
                </a:lnTo>
                <a:close/>
              </a:path>
            </a:pathLst>
          </a:custGeom>
          <a:solidFill>
            <a:srgbClr val="567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784213" y="3284982"/>
            <a:ext cx="1152525" cy="735330"/>
          </a:xfrm>
          <a:custGeom>
            <a:avLst/>
            <a:gdLst/>
            <a:ahLst/>
            <a:cxnLst/>
            <a:rect l="l" t="t" r="r" b="b"/>
            <a:pathLst>
              <a:path w="1152525" h="735329">
                <a:moveTo>
                  <a:pt x="575944" y="0"/>
                </a:moveTo>
                <a:lnTo>
                  <a:pt x="517049" y="1896"/>
                </a:lnTo>
                <a:lnTo>
                  <a:pt x="459857" y="7463"/>
                </a:lnTo>
                <a:lnTo>
                  <a:pt x="404658" y="16515"/>
                </a:lnTo>
                <a:lnTo>
                  <a:pt x="351740" y="28868"/>
                </a:lnTo>
                <a:lnTo>
                  <a:pt x="301393" y="44338"/>
                </a:lnTo>
                <a:lnTo>
                  <a:pt x="253906" y="62739"/>
                </a:lnTo>
                <a:lnTo>
                  <a:pt x="209569" y="83888"/>
                </a:lnTo>
                <a:lnTo>
                  <a:pt x="168671" y="107600"/>
                </a:lnTo>
                <a:lnTo>
                  <a:pt x="131501" y="133690"/>
                </a:lnTo>
                <a:lnTo>
                  <a:pt x="98349" y="161974"/>
                </a:lnTo>
                <a:lnTo>
                  <a:pt x="69503" y="192267"/>
                </a:lnTo>
                <a:lnTo>
                  <a:pt x="45253" y="224385"/>
                </a:lnTo>
                <a:lnTo>
                  <a:pt x="25889" y="258142"/>
                </a:lnTo>
                <a:lnTo>
                  <a:pt x="2972" y="329840"/>
                </a:lnTo>
                <a:lnTo>
                  <a:pt x="0" y="367410"/>
                </a:lnTo>
                <a:lnTo>
                  <a:pt x="2972" y="404983"/>
                </a:lnTo>
                <a:lnTo>
                  <a:pt x="25889" y="476690"/>
                </a:lnTo>
                <a:lnTo>
                  <a:pt x="45253" y="510456"/>
                </a:lnTo>
                <a:lnTo>
                  <a:pt x="69503" y="542583"/>
                </a:lnTo>
                <a:lnTo>
                  <a:pt x="98349" y="572887"/>
                </a:lnTo>
                <a:lnTo>
                  <a:pt x="131501" y="601182"/>
                </a:lnTo>
                <a:lnTo>
                  <a:pt x="168671" y="627284"/>
                </a:lnTo>
                <a:lnTo>
                  <a:pt x="209569" y="651008"/>
                </a:lnTo>
                <a:lnTo>
                  <a:pt x="253906" y="672168"/>
                </a:lnTo>
                <a:lnTo>
                  <a:pt x="301393" y="690581"/>
                </a:lnTo>
                <a:lnTo>
                  <a:pt x="351740" y="706060"/>
                </a:lnTo>
                <a:lnTo>
                  <a:pt x="404658" y="718421"/>
                </a:lnTo>
                <a:lnTo>
                  <a:pt x="459857" y="727480"/>
                </a:lnTo>
                <a:lnTo>
                  <a:pt x="517049" y="733051"/>
                </a:lnTo>
                <a:lnTo>
                  <a:pt x="575944" y="734948"/>
                </a:lnTo>
                <a:lnTo>
                  <a:pt x="634862" y="733051"/>
                </a:lnTo>
                <a:lnTo>
                  <a:pt x="692074" y="727480"/>
                </a:lnTo>
                <a:lnTo>
                  <a:pt x="747290" y="718421"/>
                </a:lnTo>
                <a:lnTo>
                  <a:pt x="800223" y="706060"/>
                </a:lnTo>
                <a:lnTo>
                  <a:pt x="850582" y="690581"/>
                </a:lnTo>
                <a:lnTo>
                  <a:pt x="898079" y="672168"/>
                </a:lnTo>
                <a:lnTo>
                  <a:pt x="942424" y="651008"/>
                </a:lnTo>
                <a:lnTo>
                  <a:pt x="983329" y="627284"/>
                </a:lnTo>
                <a:lnTo>
                  <a:pt x="1020504" y="601182"/>
                </a:lnTo>
                <a:lnTo>
                  <a:pt x="1053660" y="572887"/>
                </a:lnTo>
                <a:lnTo>
                  <a:pt x="1082509" y="542583"/>
                </a:lnTo>
                <a:lnTo>
                  <a:pt x="1106761" y="510456"/>
                </a:lnTo>
                <a:lnTo>
                  <a:pt x="1126127" y="476690"/>
                </a:lnTo>
                <a:lnTo>
                  <a:pt x="1149043" y="404983"/>
                </a:lnTo>
                <a:lnTo>
                  <a:pt x="1152016" y="367410"/>
                </a:lnTo>
                <a:lnTo>
                  <a:pt x="1149043" y="329840"/>
                </a:lnTo>
                <a:lnTo>
                  <a:pt x="1126127" y="258142"/>
                </a:lnTo>
                <a:lnTo>
                  <a:pt x="1106761" y="224385"/>
                </a:lnTo>
                <a:lnTo>
                  <a:pt x="1082509" y="192267"/>
                </a:lnTo>
                <a:lnTo>
                  <a:pt x="1053660" y="161974"/>
                </a:lnTo>
                <a:lnTo>
                  <a:pt x="1020504" y="133690"/>
                </a:lnTo>
                <a:lnTo>
                  <a:pt x="983329" y="107600"/>
                </a:lnTo>
                <a:lnTo>
                  <a:pt x="942424" y="83888"/>
                </a:lnTo>
                <a:lnTo>
                  <a:pt x="898079" y="62739"/>
                </a:lnTo>
                <a:lnTo>
                  <a:pt x="850582" y="44338"/>
                </a:lnTo>
                <a:lnTo>
                  <a:pt x="800223" y="28868"/>
                </a:lnTo>
                <a:lnTo>
                  <a:pt x="747290" y="16515"/>
                </a:lnTo>
                <a:lnTo>
                  <a:pt x="692074" y="7463"/>
                </a:lnTo>
                <a:lnTo>
                  <a:pt x="634862" y="1896"/>
                </a:lnTo>
                <a:lnTo>
                  <a:pt x="575944" y="0"/>
                </a:lnTo>
                <a:close/>
              </a:path>
            </a:pathLst>
          </a:custGeom>
          <a:solidFill>
            <a:srgbClr val="C2D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784213" y="3284982"/>
            <a:ext cx="1152525" cy="735330"/>
          </a:xfrm>
          <a:custGeom>
            <a:avLst/>
            <a:gdLst/>
            <a:ahLst/>
            <a:cxnLst/>
            <a:rect l="l" t="t" r="r" b="b"/>
            <a:pathLst>
              <a:path w="1152525" h="735329">
                <a:moveTo>
                  <a:pt x="0" y="367410"/>
                </a:moveTo>
                <a:lnTo>
                  <a:pt x="11699" y="293356"/>
                </a:lnTo>
                <a:lnTo>
                  <a:pt x="45253" y="224385"/>
                </a:lnTo>
                <a:lnTo>
                  <a:pt x="69503" y="192267"/>
                </a:lnTo>
                <a:lnTo>
                  <a:pt x="98349" y="161974"/>
                </a:lnTo>
                <a:lnTo>
                  <a:pt x="131501" y="133690"/>
                </a:lnTo>
                <a:lnTo>
                  <a:pt x="168671" y="107600"/>
                </a:lnTo>
                <a:lnTo>
                  <a:pt x="209569" y="83888"/>
                </a:lnTo>
                <a:lnTo>
                  <a:pt x="253906" y="62739"/>
                </a:lnTo>
                <a:lnTo>
                  <a:pt x="301393" y="44338"/>
                </a:lnTo>
                <a:lnTo>
                  <a:pt x="351740" y="28868"/>
                </a:lnTo>
                <a:lnTo>
                  <a:pt x="404658" y="16515"/>
                </a:lnTo>
                <a:lnTo>
                  <a:pt x="459857" y="7463"/>
                </a:lnTo>
                <a:lnTo>
                  <a:pt x="517049" y="1896"/>
                </a:lnTo>
                <a:lnTo>
                  <a:pt x="575944" y="0"/>
                </a:lnTo>
                <a:lnTo>
                  <a:pt x="634862" y="1896"/>
                </a:lnTo>
                <a:lnTo>
                  <a:pt x="692074" y="7463"/>
                </a:lnTo>
                <a:lnTo>
                  <a:pt x="747290" y="16515"/>
                </a:lnTo>
                <a:lnTo>
                  <a:pt x="800223" y="28868"/>
                </a:lnTo>
                <a:lnTo>
                  <a:pt x="850582" y="44338"/>
                </a:lnTo>
                <a:lnTo>
                  <a:pt x="898079" y="62739"/>
                </a:lnTo>
                <a:lnTo>
                  <a:pt x="942424" y="83888"/>
                </a:lnTo>
                <a:lnTo>
                  <a:pt x="983329" y="107600"/>
                </a:lnTo>
                <a:lnTo>
                  <a:pt x="1020504" y="133690"/>
                </a:lnTo>
                <a:lnTo>
                  <a:pt x="1053660" y="161974"/>
                </a:lnTo>
                <a:lnTo>
                  <a:pt x="1082509" y="192267"/>
                </a:lnTo>
                <a:lnTo>
                  <a:pt x="1106761" y="224385"/>
                </a:lnTo>
                <a:lnTo>
                  <a:pt x="1126127" y="258142"/>
                </a:lnTo>
                <a:lnTo>
                  <a:pt x="1149043" y="329840"/>
                </a:lnTo>
                <a:lnTo>
                  <a:pt x="1152016" y="367410"/>
                </a:lnTo>
                <a:lnTo>
                  <a:pt x="1149043" y="404983"/>
                </a:lnTo>
                <a:lnTo>
                  <a:pt x="1126127" y="476690"/>
                </a:lnTo>
                <a:lnTo>
                  <a:pt x="1106761" y="510456"/>
                </a:lnTo>
                <a:lnTo>
                  <a:pt x="1082509" y="542583"/>
                </a:lnTo>
                <a:lnTo>
                  <a:pt x="1053660" y="572887"/>
                </a:lnTo>
                <a:lnTo>
                  <a:pt x="1020504" y="601182"/>
                </a:lnTo>
                <a:lnTo>
                  <a:pt x="983329" y="627284"/>
                </a:lnTo>
                <a:lnTo>
                  <a:pt x="942424" y="651008"/>
                </a:lnTo>
                <a:lnTo>
                  <a:pt x="898079" y="672168"/>
                </a:lnTo>
                <a:lnTo>
                  <a:pt x="850582" y="690581"/>
                </a:lnTo>
                <a:lnTo>
                  <a:pt x="800223" y="706060"/>
                </a:lnTo>
                <a:lnTo>
                  <a:pt x="747290" y="718421"/>
                </a:lnTo>
                <a:lnTo>
                  <a:pt x="692074" y="727480"/>
                </a:lnTo>
                <a:lnTo>
                  <a:pt x="634862" y="733051"/>
                </a:lnTo>
                <a:lnTo>
                  <a:pt x="575944" y="734948"/>
                </a:lnTo>
                <a:lnTo>
                  <a:pt x="517049" y="733051"/>
                </a:lnTo>
                <a:lnTo>
                  <a:pt x="459857" y="727480"/>
                </a:lnTo>
                <a:lnTo>
                  <a:pt x="404658" y="718421"/>
                </a:lnTo>
                <a:lnTo>
                  <a:pt x="351740" y="706060"/>
                </a:lnTo>
                <a:lnTo>
                  <a:pt x="301393" y="690581"/>
                </a:lnTo>
                <a:lnTo>
                  <a:pt x="253906" y="672168"/>
                </a:lnTo>
                <a:lnTo>
                  <a:pt x="209569" y="651008"/>
                </a:lnTo>
                <a:lnTo>
                  <a:pt x="168671" y="627284"/>
                </a:lnTo>
                <a:lnTo>
                  <a:pt x="131501" y="601182"/>
                </a:lnTo>
                <a:lnTo>
                  <a:pt x="98349" y="572887"/>
                </a:lnTo>
                <a:lnTo>
                  <a:pt x="69503" y="542583"/>
                </a:lnTo>
                <a:lnTo>
                  <a:pt x="45253" y="510456"/>
                </a:lnTo>
                <a:lnTo>
                  <a:pt x="25889" y="476690"/>
                </a:lnTo>
                <a:lnTo>
                  <a:pt x="2972" y="404983"/>
                </a:lnTo>
                <a:lnTo>
                  <a:pt x="0" y="367410"/>
                </a:lnTo>
                <a:close/>
              </a:path>
            </a:pathLst>
          </a:custGeom>
          <a:ln w="25400">
            <a:solidFill>
              <a:srgbClr val="3D5468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7076058" y="3352292"/>
            <a:ext cx="571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A162E"/>
                </a:solidFill>
                <a:latin typeface="Georgia"/>
                <a:cs typeface="Georgia"/>
              </a:rPr>
              <a:t>S</a:t>
            </a:r>
            <a:r>
              <a:rPr sz="3600" spc="0" dirty="0">
                <a:solidFill>
                  <a:srgbClr val="0A162E"/>
                </a:solidFill>
                <a:latin typeface="Georgia"/>
                <a:cs typeface="Georgia"/>
              </a:rPr>
              <a:t>t</a:t>
            </a:r>
            <a:r>
              <a:rPr sz="2400" dirty="0">
                <a:solidFill>
                  <a:srgbClr val="0A162E"/>
                </a:solidFill>
                <a:latin typeface="Georgia"/>
                <a:cs typeface="Georgia"/>
              </a:rPr>
              <a:t>1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645152" y="2944367"/>
            <a:ext cx="2302763" cy="13731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860035" y="3136010"/>
            <a:ext cx="1872614" cy="944244"/>
          </a:xfrm>
          <a:custGeom>
            <a:avLst/>
            <a:gdLst/>
            <a:ahLst/>
            <a:cxnLst/>
            <a:rect l="l" t="t" r="r" b="b"/>
            <a:pathLst>
              <a:path w="1872615" h="944245">
                <a:moveTo>
                  <a:pt x="114553" y="790194"/>
                </a:moveTo>
                <a:lnTo>
                  <a:pt x="0" y="943863"/>
                </a:lnTo>
                <a:lnTo>
                  <a:pt x="191642" y="943228"/>
                </a:lnTo>
                <a:lnTo>
                  <a:pt x="172450" y="905128"/>
                </a:lnTo>
                <a:lnTo>
                  <a:pt x="140462" y="905128"/>
                </a:lnTo>
                <a:lnTo>
                  <a:pt x="114680" y="854075"/>
                </a:lnTo>
                <a:lnTo>
                  <a:pt x="140241" y="841189"/>
                </a:lnTo>
                <a:lnTo>
                  <a:pt x="114553" y="790194"/>
                </a:lnTo>
                <a:close/>
              </a:path>
              <a:path w="1872615" h="944245">
                <a:moveTo>
                  <a:pt x="140241" y="841189"/>
                </a:moveTo>
                <a:lnTo>
                  <a:pt x="114680" y="854075"/>
                </a:lnTo>
                <a:lnTo>
                  <a:pt x="140462" y="905128"/>
                </a:lnTo>
                <a:lnTo>
                  <a:pt x="165972" y="892267"/>
                </a:lnTo>
                <a:lnTo>
                  <a:pt x="140241" y="841189"/>
                </a:lnTo>
                <a:close/>
              </a:path>
              <a:path w="1872615" h="944245">
                <a:moveTo>
                  <a:pt x="165972" y="892267"/>
                </a:moveTo>
                <a:lnTo>
                  <a:pt x="140462" y="905128"/>
                </a:lnTo>
                <a:lnTo>
                  <a:pt x="172450" y="905128"/>
                </a:lnTo>
                <a:lnTo>
                  <a:pt x="165972" y="892267"/>
                </a:lnTo>
                <a:close/>
              </a:path>
              <a:path w="1872615" h="944245">
                <a:moveTo>
                  <a:pt x="1706228" y="51739"/>
                </a:moveTo>
                <a:lnTo>
                  <a:pt x="140241" y="841189"/>
                </a:lnTo>
                <a:lnTo>
                  <a:pt x="165972" y="892267"/>
                </a:lnTo>
                <a:lnTo>
                  <a:pt x="1731949" y="102760"/>
                </a:lnTo>
                <a:lnTo>
                  <a:pt x="1706228" y="51739"/>
                </a:lnTo>
                <a:close/>
              </a:path>
              <a:path w="1872615" h="944245">
                <a:moveTo>
                  <a:pt x="1843288" y="38862"/>
                </a:moveTo>
                <a:lnTo>
                  <a:pt x="1731771" y="38862"/>
                </a:lnTo>
                <a:lnTo>
                  <a:pt x="1757425" y="89915"/>
                </a:lnTo>
                <a:lnTo>
                  <a:pt x="1731949" y="102760"/>
                </a:lnTo>
                <a:lnTo>
                  <a:pt x="1757680" y="153797"/>
                </a:lnTo>
                <a:lnTo>
                  <a:pt x="1843288" y="38862"/>
                </a:lnTo>
                <a:close/>
              </a:path>
              <a:path w="1872615" h="944245">
                <a:moveTo>
                  <a:pt x="1731771" y="38862"/>
                </a:moveTo>
                <a:lnTo>
                  <a:pt x="1706228" y="51739"/>
                </a:lnTo>
                <a:lnTo>
                  <a:pt x="1731949" y="102760"/>
                </a:lnTo>
                <a:lnTo>
                  <a:pt x="1757425" y="89915"/>
                </a:lnTo>
                <a:lnTo>
                  <a:pt x="1731771" y="38862"/>
                </a:lnTo>
                <a:close/>
              </a:path>
              <a:path w="1872615" h="944245">
                <a:moveTo>
                  <a:pt x="1872234" y="0"/>
                </a:moveTo>
                <a:lnTo>
                  <a:pt x="1680464" y="635"/>
                </a:lnTo>
                <a:lnTo>
                  <a:pt x="1706228" y="51739"/>
                </a:lnTo>
                <a:lnTo>
                  <a:pt x="1731771" y="38862"/>
                </a:lnTo>
                <a:lnTo>
                  <a:pt x="1843288" y="38862"/>
                </a:lnTo>
                <a:lnTo>
                  <a:pt x="1872234" y="0"/>
                </a:lnTo>
                <a:close/>
              </a:path>
            </a:pathLst>
          </a:custGeom>
          <a:solidFill>
            <a:srgbClr val="567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3712845" y="2691675"/>
            <a:ext cx="998219" cy="72326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Банк,</a:t>
            </a:r>
            <a:r>
              <a:rPr sz="18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ВФ</a:t>
            </a:r>
            <a:endParaRPr sz="1800">
              <a:latin typeface="Georgia"/>
              <a:cs typeface="Georgia"/>
            </a:endParaRPr>
          </a:p>
          <a:p>
            <a:pPr marL="662940">
              <a:lnSpc>
                <a:spcPct val="100000"/>
              </a:lnSpc>
              <a:spcBef>
                <a:spcPts val="590"/>
              </a:spcBef>
            </a:pPr>
            <a:r>
              <a:rPr sz="1800" dirty="0">
                <a:latin typeface="Georgia"/>
                <a:cs typeface="Georgia"/>
              </a:rPr>
              <a:t>$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081022" y="3757421"/>
            <a:ext cx="996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Заказ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НИОКР</a:t>
            </a:r>
            <a:endParaRPr sz="12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504313" y="4076827"/>
            <a:ext cx="245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ИС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868161" y="2703957"/>
            <a:ext cx="1728215" cy="43205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868161" y="2703957"/>
            <a:ext cx="1728470" cy="432434"/>
          </a:xfrm>
          <a:custGeom>
            <a:avLst/>
            <a:gdLst/>
            <a:ahLst/>
            <a:cxnLst/>
            <a:rect l="l" t="t" r="r" b="b"/>
            <a:pathLst>
              <a:path w="1728470" h="432435">
                <a:moveTo>
                  <a:pt x="0" y="72008"/>
                </a:moveTo>
                <a:lnTo>
                  <a:pt x="5661" y="43987"/>
                </a:lnTo>
                <a:lnTo>
                  <a:pt x="21097" y="21097"/>
                </a:lnTo>
                <a:lnTo>
                  <a:pt x="43987" y="5661"/>
                </a:lnTo>
                <a:lnTo>
                  <a:pt x="72009" y="0"/>
                </a:lnTo>
                <a:lnTo>
                  <a:pt x="1656207" y="0"/>
                </a:lnTo>
                <a:lnTo>
                  <a:pt x="1684228" y="5661"/>
                </a:lnTo>
                <a:lnTo>
                  <a:pt x="1707118" y="21097"/>
                </a:lnTo>
                <a:lnTo>
                  <a:pt x="1722554" y="43987"/>
                </a:lnTo>
                <a:lnTo>
                  <a:pt x="1728215" y="72008"/>
                </a:lnTo>
                <a:lnTo>
                  <a:pt x="1728215" y="360044"/>
                </a:lnTo>
                <a:lnTo>
                  <a:pt x="1722554" y="388119"/>
                </a:lnTo>
                <a:lnTo>
                  <a:pt x="1707118" y="411003"/>
                </a:lnTo>
                <a:lnTo>
                  <a:pt x="1684228" y="426410"/>
                </a:lnTo>
                <a:lnTo>
                  <a:pt x="1656207" y="432053"/>
                </a:lnTo>
                <a:lnTo>
                  <a:pt x="72009" y="432053"/>
                </a:lnTo>
                <a:lnTo>
                  <a:pt x="43987" y="426410"/>
                </a:lnTo>
                <a:lnTo>
                  <a:pt x="21097" y="411003"/>
                </a:lnTo>
                <a:lnTo>
                  <a:pt x="5661" y="388119"/>
                </a:lnTo>
                <a:lnTo>
                  <a:pt x="0" y="360044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6122034" y="2763139"/>
            <a:ext cx="1221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A162E"/>
                </a:solidFill>
                <a:latin typeface="Georgia"/>
                <a:cs typeface="Georgia"/>
              </a:rPr>
              <a:t>Инвесторы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559678" y="3726307"/>
            <a:ext cx="448309" cy="292735"/>
          </a:xfrm>
          <a:custGeom>
            <a:avLst/>
            <a:gdLst/>
            <a:ahLst/>
            <a:cxnLst/>
            <a:rect l="l" t="t" r="r" b="b"/>
            <a:pathLst>
              <a:path w="448310" h="292735">
                <a:moveTo>
                  <a:pt x="59690" y="132842"/>
                </a:moveTo>
                <a:lnTo>
                  <a:pt x="0" y="161798"/>
                </a:lnTo>
                <a:lnTo>
                  <a:pt x="7041" y="176276"/>
                </a:lnTo>
                <a:lnTo>
                  <a:pt x="18293" y="201388"/>
                </a:lnTo>
                <a:lnTo>
                  <a:pt x="25923" y="222805"/>
                </a:lnTo>
                <a:lnTo>
                  <a:pt x="29862" y="240389"/>
                </a:lnTo>
                <a:lnTo>
                  <a:pt x="30099" y="254127"/>
                </a:lnTo>
                <a:lnTo>
                  <a:pt x="22479" y="257810"/>
                </a:lnTo>
                <a:lnTo>
                  <a:pt x="39243" y="292227"/>
                </a:lnTo>
                <a:lnTo>
                  <a:pt x="50800" y="286639"/>
                </a:lnTo>
                <a:lnTo>
                  <a:pt x="39750" y="263779"/>
                </a:lnTo>
                <a:lnTo>
                  <a:pt x="72919" y="247650"/>
                </a:lnTo>
                <a:lnTo>
                  <a:pt x="43434" y="247650"/>
                </a:lnTo>
                <a:lnTo>
                  <a:pt x="42836" y="238720"/>
                </a:lnTo>
                <a:lnTo>
                  <a:pt x="41227" y="229076"/>
                </a:lnTo>
                <a:lnTo>
                  <a:pt x="27177" y="187372"/>
                </a:lnTo>
                <a:lnTo>
                  <a:pt x="18161" y="167259"/>
                </a:lnTo>
                <a:lnTo>
                  <a:pt x="52324" y="150749"/>
                </a:lnTo>
                <a:lnTo>
                  <a:pt x="68393" y="150749"/>
                </a:lnTo>
                <a:lnTo>
                  <a:pt x="59690" y="132842"/>
                </a:lnTo>
                <a:close/>
              </a:path>
              <a:path w="448310" h="292735">
                <a:moveTo>
                  <a:pt x="118841" y="232283"/>
                </a:moveTo>
                <a:lnTo>
                  <a:pt x="104521" y="232283"/>
                </a:lnTo>
                <a:lnTo>
                  <a:pt x="115697" y="255143"/>
                </a:lnTo>
                <a:lnTo>
                  <a:pt x="127254" y="249555"/>
                </a:lnTo>
                <a:lnTo>
                  <a:pt x="118841" y="232283"/>
                </a:lnTo>
                <a:close/>
              </a:path>
              <a:path w="448310" h="292735">
                <a:moveTo>
                  <a:pt x="68393" y="150749"/>
                </a:moveTo>
                <a:lnTo>
                  <a:pt x="52324" y="150749"/>
                </a:lnTo>
                <a:lnTo>
                  <a:pt x="88646" y="225679"/>
                </a:lnTo>
                <a:lnTo>
                  <a:pt x="43434" y="247650"/>
                </a:lnTo>
                <a:lnTo>
                  <a:pt x="72919" y="247650"/>
                </a:lnTo>
                <a:lnTo>
                  <a:pt x="104521" y="232283"/>
                </a:lnTo>
                <a:lnTo>
                  <a:pt x="118841" y="232283"/>
                </a:lnTo>
                <a:lnTo>
                  <a:pt x="112531" y="219329"/>
                </a:lnTo>
                <a:lnTo>
                  <a:pt x="101726" y="219329"/>
                </a:lnTo>
                <a:lnTo>
                  <a:pt x="68393" y="150749"/>
                </a:lnTo>
                <a:close/>
              </a:path>
              <a:path w="448310" h="292735">
                <a:moveTo>
                  <a:pt x="110490" y="215138"/>
                </a:moveTo>
                <a:lnTo>
                  <a:pt x="101726" y="219329"/>
                </a:lnTo>
                <a:lnTo>
                  <a:pt x="112531" y="219329"/>
                </a:lnTo>
                <a:lnTo>
                  <a:pt x="110490" y="215138"/>
                </a:lnTo>
                <a:close/>
              </a:path>
              <a:path w="448310" h="292735">
                <a:moveTo>
                  <a:pt x="139827" y="128349"/>
                </a:moveTo>
                <a:lnTo>
                  <a:pt x="106807" y="151130"/>
                </a:lnTo>
                <a:lnTo>
                  <a:pt x="104451" y="167259"/>
                </a:lnTo>
                <a:lnTo>
                  <a:pt x="106192" y="176022"/>
                </a:lnTo>
                <a:lnTo>
                  <a:pt x="132587" y="208915"/>
                </a:lnTo>
                <a:lnTo>
                  <a:pt x="146716" y="210883"/>
                </a:lnTo>
                <a:lnTo>
                  <a:pt x="153983" y="209593"/>
                </a:lnTo>
                <a:lnTo>
                  <a:pt x="161417" y="206756"/>
                </a:lnTo>
                <a:lnTo>
                  <a:pt x="167640" y="203708"/>
                </a:lnTo>
                <a:lnTo>
                  <a:pt x="172142" y="199898"/>
                </a:lnTo>
                <a:lnTo>
                  <a:pt x="144525" y="199898"/>
                </a:lnTo>
                <a:lnTo>
                  <a:pt x="138303" y="197231"/>
                </a:lnTo>
                <a:lnTo>
                  <a:pt x="132080" y="194691"/>
                </a:lnTo>
                <a:lnTo>
                  <a:pt x="126873" y="188849"/>
                </a:lnTo>
                <a:lnTo>
                  <a:pt x="117983" y="170561"/>
                </a:lnTo>
                <a:lnTo>
                  <a:pt x="116712" y="162814"/>
                </a:lnTo>
                <a:lnTo>
                  <a:pt x="118595" y="156083"/>
                </a:lnTo>
                <a:lnTo>
                  <a:pt x="120269" y="149987"/>
                </a:lnTo>
                <a:lnTo>
                  <a:pt x="124206" y="145288"/>
                </a:lnTo>
                <a:lnTo>
                  <a:pt x="136144" y="139446"/>
                </a:lnTo>
                <a:lnTo>
                  <a:pt x="142240" y="139319"/>
                </a:lnTo>
                <a:lnTo>
                  <a:pt x="167263" y="139319"/>
                </a:lnTo>
                <a:lnTo>
                  <a:pt x="166512" y="138414"/>
                </a:lnTo>
                <a:lnTo>
                  <a:pt x="160593" y="133665"/>
                </a:lnTo>
                <a:lnTo>
                  <a:pt x="153924" y="130429"/>
                </a:lnTo>
                <a:lnTo>
                  <a:pt x="146923" y="128621"/>
                </a:lnTo>
                <a:lnTo>
                  <a:pt x="139827" y="128349"/>
                </a:lnTo>
                <a:close/>
              </a:path>
              <a:path w="448310" h="292735">
                <a:moveTo>
                  <a:pt x="167263" y="139319"/>
                </a:moveTo>
                <a:lnTo>
                  <a:pt x="142240" y="139319"/>
                </a:lnTo>
                <a:lnTo>
                  <a:pt x="148336" y="141986"/>
                </a:lnTo>
                <a:lnTo>
                  <a:pt x="154559" y="144526"/>
                </a:lnTo>
                <a:lnTo>
                  <a:pt x="159766" y="150241"/>
                </a:lnTo>
                <a:lnTo>
                  <a:pt x="165937" y="162814"/>
                </a:lnTo>
                <a:lnTo>
                  <a:pt x="168656" y="168402"/>
                </a:lnTo>
                <a:lnTo>
                  <a:pt x="169885" y="176022"/>
                </a:lnTo>
                <a:lnTo>
                  <a:pt x="169821" y="176657"/>
                </a:lnTo>
                <a:lnTo>
                  <a:pt x="168148" y="182753"/>
                </a:lnTo>
                <a:lnTo>
                  <a:pt x="166497" y="189230"/>
                </a:lnTo>
                <a:lnTo>
                  <a:pt x="162560" y="193929"/>
                </a:lnTo>
                <a:lnTo>
                  <a:pt x="150622" y="199771"/>
                </a:lnTo>
                <a:lnTo>
                  <a:pt x="144525" y="199898"/>
                </a:lnTo>
                <a:lnTo>
                  <a:pt x="172142" y="199898"/>
                </a:lnTo>
                <a:lnTo>
                  <a:pt x="172593" y="199517"/>
                </a:lnTo>
                <a:lnTo>
                  <a:pt x="176506" y="193913"/>
                </a:lnTo>
                <a:lnTo>
                  <a:pt x="180340" y="188595"/>
                </a:lnTo>
                <a:lnTo>
                  <a:pt x="182328" y="182753"/>
                </a:lnTo>
                <a:lnTo>
                  <a:pt x="182557" y="174498"/>
                </a:lnTo>
                <a:lnTo>
                  <a:pt x="182753" y="169418"/>
                </a:lnTo>
                <a:lnTo>
                  <a:pt x="180594" y="161544"/>
                </a:lnTo>
                <a:lnTo>
                  <a:pt x="176149" y="152400"/>
                </a:lnTo>
                <a:lnTo>
                  <a:pt x="171694" y="144662"/>
                </a:lnTo>
                <a:lnTo>
                  <a:pt x="167263" y="139319"/>
                </a:lnTo>
                <a:close/>
              </a:path>
              <a:path w="448310" h="292735">
                <a:moveTo>
                  <a:pt x="233172" y="82042"/>
                </a:moveTo>
                <a:lnTo>
                  <a:pt x="177165" y="109220"/>
                </a:lnTo>
                <a:lnTo>
                  <a:pt x="202946" y="162306"/>
                </a:lnTo>
                <a:lnTo>
                  <a:pt x="204470" y="165989"/>
                </a:lnTo>
                <a:lnTo>
                  <a:pt x="204724" y="167259"/>
                </a:lnTo>
                <a:lnTo>
                  <a:pt x="204850" y="168529"/>
                </a:lnTo>
                <a:lnTo>
                  <a:pt x="204597" y="169672"/>
                </a:lnTo>
                <a:lnTo>
                  <a:pt x="202946" y="171831"/>
                </a:lnTo>
                <a:lnTo>
                  <a:pt x="201295" y="172974"/>
                </a:lnTo>
                <a:lnTo>
                  <a:pt x="198755" y="174117"/>
                </a:lnTo>
                <a:lnTo>
                  <a:pt x="193421" y="176657"/>
                </a:lnTo>
                <a:lnTo>
                  <a:pt x="198374" y="186690"/>
                </a:lnTo>
                <a:lnTo>
                  <a:pt x="202184" y="185293"/>
                </a:lnTo>
                <a:lnTo>
                  <a:pt x="205486" y="183896"/>
                </a:lnTo>
                <a:lnTo>
                  <a:pt x="208280" y="182499"/>
                </a:lnTo>
                <a:lnTo>
                  <a:pt x="212851" y="180340"/>
                </a:lnTo>
                <a:lnTo>
                  <a:pt x="215900" y="177673"/>
                </a:lnTo>
                <a:lnTo>
                  <a:pt x="217297" y="174498"/>
                </a:lnTo>
                <a:lnTo>
                  <a:pt x="218821" y="171450"/>
                </a:lnTo>
                <a:lnTo>
                  <a:pt x="194056" y="113411"/>
                </a:lnTo>
                <a:lnTo>
                  <a:pt x="226060" y="97917"/>
                </a:lnTo>
                <a:lnTo>
                  <a:pt x="240882" y="97917"/>
                </a:lnTo>
                <a:lnTo>
                  <a:pt x="233172" y="82042"/>
                </a:lnTo>
                <a:close/>
              </a:path>
              <a:path w="448310" h="292735">
                <a:moveTo>
                  <a:pt x="240882" y="97917"/>
                </a:moveTo>
                <a:lnTo>
                  <a:pt x="226060" y="97917"/>
                </a:lnTo>
                <a:lnTo>
                  <a:pt x="255650" y="159004"/>
                </a:lnTo>
                <a:lnTo>
                  <a:pt x="267716" y="153162"/>
                </a:lnTo>
                <a:lnTo>
                  <a:pt x="240882" y="97917"/>
                </a:lnTo>
                <a:close/>
              </a:path>
              <a:path w="448310" h="292735">
                <a:moveTo>
                  <a:pt x="298972" y="106934"/>
                </a:moveTo>
                <a:lnTo>
                  <a:pt x="289179" y="106934"/>
                </a:lnTo>
                <a:lnTo>
                  <a:pt x="285623" y="109601"/>
                </a:lnTo>
                <a:lnTo>
                  <a:pt x="283210" y="114808"/>
                </a:lnTo>
                <a:lnTo>
                  <a:pt x="278384" y="147955"/>
                </a:lnTo>
                <a:lnTo>
                  <a:pt x="293370" y="140716"/>
                </a:lnTo>
                <a:lnTo>
                  <a:pt x="296291" y="120142"/>
                </a:lnTo>
                <a:lnTo>
                  <a:pt x="297434" y="112268"/>
                </a:lnTo>
                <a:lnTo>
                  <a:pt x="298704" y="107315"/>
                </a:lnTo>
                <a:lnTo>
                  <a:pt x="298972" y="106934"/>
                </a:lnTo>
                <a:close/>
              </a:path>
              <a:path w="448310" h="292735">
                <a:moveTo>
                  <a:pt x="330704" y="95504"/>
                </a:moveTo>
                <a:lnTo>
                  <a:pt x="315849" y="95504"/>
                </a:lnTo>
                <a:lnTo>
                  <a:pt x="329311" y="123317"/>
                </a:lnTo>
                <a:lnTo>
                  <a:pt x="341375" y="117475"/>
                </a:lnTo>
                <a:lnTo>
                  <a:pt x="330704" y="95504"/>
                </a:lnTo>
                <a:close/>
              </a:path>
              <a:path w="448310" h="292735">
                <a:moveTo>
                  <a:pt x="306832" y="46355"/>
                </a:moveTo>
                <a:lnTo>
                  <a:pt x="265684" y="66294"/>
                </a:lnTo>
                <a:lnTo>
                  <a:pt x="260223" y="71374"/>
                </a:lnTo>
                <a:lnTo>
                  <a:pt x="257755" y="77343"/>
                </a:lnTo>
                <a:lnTo>
                  <a:pt x="255270" y="83185"/>
                </a:lnTo>
                <a:lnTo>
                  <a:pt x="255524" y="89281"/>
                </a:lnTo>
                <a:lnTo>
                  <a:pt x="260985" y="100711"/>
                </a:lnTo>
                <a:lnTo>
                  <a:pt x="264922" y="104521"/>
                </a:lnTo>
                <a:lnTo>
                  <a:pt x="270256" y="106934"/>
                </a:lnTo>
                <a:lnTo>
                  <a:pt x="275463" y="109347"/>
                </a:lnTo>
                <a:lnTo>
                  <a:pt x="281813" y="109347"/>
                </a:lnTo>
                <a:lnTo>
                  <a:pt x="289179" y="106934"/>
                </a:lnTo>
                <a:lnTo>
                  <a:pt x="298972" y="106934"/>
                </a:lnTo>
                <a:lnTo>
                  <a:pt x="300228" y="105156"/>
                </a:lnTo>
                <a:lnTo>
                  <a:pt x="301751" y="103124"/>
                </a:lnTo>
                <a:lnTo>
                  <a:pt x="304673" y="100965"/>
                </a:lnTo>
                <a:lnTo>
                  <a:pt x="311709" y="97536"/>
                </a:lnTo>
                <a:lnTo>
                  <a:pt x="284099" y="97536"/>
                </a:lnTo>
                <a:lnTo>
                  <a:pt x="276098" y="96520"/>
                </a:lnTo>
                <a:lnTo>
                  <a:pt x="273050" y="94107"/>
                </a:lnTo>
                <a:lnTo>
                  <a:pt x="271018" y="89916"/>
                </a:lnTo>
                <a:lnTo>
                  <a:pt x="269494" y="86868"/>
                </a:lnTo>
                <a:lnTo>
                  <a:pt x="282575" y="70485"/>
                </a:lnTo>
                <a:lnTo>
                  <a:pt x="299720" y="62103"/>
                </a:lnTo>
                <a:lnTo>
                  <a:pt x="314481" y="62103"/>
                </a:lnTo>
                <a:lnTo>
                  <a:pt x="306832" y="46355"/>
                </a:lnTo>
                <a:close/>
              </a:path>
              <a:path w="448310" h="292735">
                <a:moveTo>
                  <a:pt x="314481" y="62103"/>
                </a:moveTo>
                <a:lnTo>
                  <a:pt x="299720" y="62103"/>
                </a:lnTo>
                <a:lnTo>
                  <a:pt x="311023" y="85598"/>
                </a:lnTo>
                <a:lnTo>
                  <a:pt x="289941" y="95885"/>
                </a:lnTo>
                <a:lnTo>
                  <a:pt x="284099" y="97536"/>
                </a:lnTo>
                <a:lnTo>
                  <a:pt x="311709" y="97536"/>
                </a:lnTo>
                <a:lnTo>
                  <a:pt x="315849" y="95504"/>
                </a:lnTo>
                <a:lnTo>
                  <a:pt x="330704" y="95504"/>
                </a:lnTo>
                <a:lnTo>
                  <a:pt x="314481" y="62103"/>
                </a:lnTo>
                <a:close/>
              </a:path>
              <a:path w="448310" h="292735">
                <a:moveTo>
                  <a:pt x="409701" y="0"/>
                </a:moveTo>
                <a:lnTo>
                  <a:pt x="405892" y="508"/>
                </a:lnTo>
                <a:lnTo>
                  <a:pt x="401955" y="889"/>
                </a:lnTo>
                <a:lnTo>
                  <a:pt x="396621" y="2794"/>
                </a:lnTo>
                <a:lnTo>
                  <a:pt x="361950" y="19558"/>
                </a:lnTo>
                <a:lnTo>
                  <a:pt x="396494" y="90678"/>
                </a:lnTo>
                <a:lnTo>
                  <a:pt x="429012" y="74930"/>
                </a:lnTo>
                <a:lnTo>
                  <a:pt x="403733" y="74930"/>
                </a:lnTo>
                <a:lnTo>
                  <a:pt x="393319" y="53594"/>
                </a:lnTo>
                <a:lnTo>
                  <a:pt x="413131" y="43942"/>
                </a:lnTo>
                <a:lnTo>
                  <a:pt x="413787" y="43688"/>
                </a:lnTo>
                <a:lnTo>
                  <a:pt x="388493" y="43688"/>
                </a:lnTo>
                <a:lnTo>
                  <a:pt x="378841" y="23749"/>
                </a:lnTo>
                <a:lnTo>
                  <a:pt x="398525" y="14224"/>
                </a:lnTo>
                <a:lnTo>
                  <a:pt x="403479" y="12700"/>
                </a:lnTo>
                <a:lnTo>
                  <a:pt x="426823" y="12700"/>
                </a:lnTo>
                <a:lnTo>
                  <a:pt x="424307" y="7493"/>
                </a:lnTo>
                <a:lnTo>
                  <a:pt x="421259" y="4445"/>
                </a:lnTo>
                <a:lnTo>
                  <a:pt x="413638" y="635"/>
                </a:lnTo>
                <a:lnTo>
                  <a:pt x="409701" y="0"/>
                </a:lnTo>
                <a:close/>
              </a:path>
              <a:path w="448310" h="292735">
                <a:moveTo>
                  <a:pt x="444584" y="41148"/>
                </a:moveTo>
                <a:lnTo>
                  <a:pt x="422275" y="41148"/>
                </a:lnTo>
                <a:lnTo>
                  <a:pt x="424815" y="41402"/>
                </a:lnTo>
                <a:lnTo>
                  <a:pt x="429641" y="43942"/>
                </a:lnTo>
                <a:lnTo>
                  <a:pt x="431419" y="45593"/>
                </a:lnTo>
                <a:lnTo>
                  <a:pt x="432562" y="47879"/>
                </a:lnTo>
                <a:lnTo>
                  <a:pt x="434340" y="51816"/>
                </a:lnTo>
                <a:lnTo>
                  <a:pt x="434213" y="55245"/>
                </a:lnTo>
                <a:lnTo>
                  <a:pt x="432435" y="58039"/>
                </a:lnTo>
                <a:lnTo>
                  <a:pt x="430784" y="60833"/>
                </a:lnTo>
                <a:lnTo>
                  <a:pt x="426466" y="64008"/>
                </a:lnTo>
                <a:lnTo>
                  <a:pt x="403733" y="74930"/>
                </a:lnTo>
                <a:lnTo>
                  <a:pt x="429012" y="74930"/>
                </a:lnTo>
                <a:lnTo>
                  <a:pt x="436880" y="71120"/>
                </a:lnTo>
                <a:lnTo>
                  <a:pt x="442468" y="66421"/>
                </a:lnTo>
                <a:lnTo>
                  <a:pt x="445328" y="60833"/>
                </a:lnTo>
                <a:lnTo>
                  <a:pt x="448056" y="55626"/>
                </a:lnTo>
                <a:lnTo>
                  <a:pt x="448056" y="49530"/>
                </a:lnTo>
                <a:lnTo>
                  <a:pt x="445200" y="42418"/>
                </a:lnTo>
                <a:lnTo>
                  <a:pt x="444584" y="41148"/>
                </a:lnTo>
                <a:close/>
              </a:path>
              <a:path w="448310" h="292735">
                <a:moveTo>
                  <a:pt x="426823" y="12700"/>
                </a:moveTo>
                <a:lnTo>
                  <a:pt x="403479" y="12700"/>
                </a:lnTo>
                <a:lnTo>
                  <a:pt x="406781" y="12954"/>
                </a:lnTo>
                <a:lnTo>
                  <a:pt x="410210" y="13081"/>
                </a:lnTo>
                <a:lnTo>
                  <a:pt x="412750" y="15113"/>
                </a:lnTo>
                <a:lnTo>
                  <a:pt x="414655" y="18796"/>
                </a:lnTo>
                <a:lnTo>
                  <a:pt x="415671" y="21082"/>
                </a:lnTo>
                <a:lnTo>
                  <a:pt x="415727" y="21590"/>
                </a:lnTo>
                <a:lnTo>
                  <a:pt x="415804" y="23749"/>
                </a:lnTo>
                <a:lnTo>
                  <a:pt x="414400" y="28194"/>
                </a:lnTo>
                <a:lnTo>
                  <a:pt x="413258" y="30099"/>
                </a:lnTo>
                <a:lnTo>
                  <a:pt x="411607" y="31496"/>
                </a:lnTo>
                <a:lnTo>
                  <a:pt x="409956" y="33020"/>
                </a:lnTo>
                <a:lnTo>
                  <a:pt x="406526" y="34925"/>
                </a:lnTo>
                <a:lnTo>
                  <a:pt x="401447" y="37465"/>
                </a:lnTo>
                <a:lnTo>
                  <a:pt x="388493" y="43688"/>
                </a:lnTo>
                <a:lnTo>
                  <a:pt x="413787" y="43688"/>
                </a:lnTo>
                <a:lnTo>
                  <a:pt x="417068" y="42418"/>
                </a:lnTo>
                <a:lnTo>
                  <a:pt x="419735" y="41783"/>
                </a:lnTo>
                <a:lnTo>
                  <a:pt x="422275" y="41148"/>
                </a:lnTo>
                <a:lnTo>
                  <a:pt x="444584" y="41148"/>
                </a:lnTo>
                <a:lnTo>
                  <a:pt x="443230" y="38354"/>
                </a:lnTo>
                <a:lnTo>
                  <a:pt x="440309" y="35179"/>
                </a:lnTo>
                <a:lnTo>
                  <a:pt x="436625" y="33274"/>
                </a:lnTo>
                <a:lnTo>
                  <a:pt x="432943" y="31242"/>
                </a:lnTo>
                <a:lnTo>
                  <a:pt x="431673" y="30988"/>
                </a:lnTo>
                <a:lnTo>
                  <a:pt x="425196" y="30988"/>
                </a:lnTo>
                <a:lnTo>
                  <a:pt x="427228" y="27940"/>
                </a:lnTo>
                <a:lnTo>
                  <a:pt x="428371" y="24892"/>
                </a:lnTo>
                <a:lnTo>
                  <a:pt x="428498" y="21590"/>
                </a:lnTo>
                <a:lnTo>
                  <a:pt x="428751" y="18415"/>
                </a:lnTo>
                <a:lnTo>
                  <a:pt x="427990" y="15113"/>
                </a:lnTo>
                <a:lnTo>
                  <a:pt x="426823" y="12700"/>
                </a:lnTo>
                <a:close/>
              </a:path>
              <a:path w="448310" h="292735">
                <a:moveTo>
                  <a:pt x="429133" y="30480"/>
                </a:moveTo>
                <a:lnTo>
                  <a:pt x="425196" y="30988"/>
                </a:lnTo>
                <a:lnTo>
                  <a:pt x="431673" y="30988"/>
                </a:lnTo>
                <a:lnTo>
                  <a:pt x="429133" y="30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030848" y="3615182"/>
            <a:ext cx="157479" cy="13741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5500496" y="3248405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$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635883" y="5919660"/>
            <a:ext cx="1224152" cy="84570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35883" y="5919660"/>
            <a:ext cx="1224280" cy="845819"/>
          </a:xfrm>
          <a:custGeom>
            <a:avLst/>
            <a:gdLst/>
            <a:ahLst/>
            <a:cxnLst/>
            <a:rect l="l" t="t" r="r" b="b"/>
            <a:pathLst>
              <a:path w="1224279" h="845820">
                <a:moveTo>
                  <a:pt x="0" y="0"/>
                </a:moveTo>
                <a:lnTo>
                  <a:pt x="1224152" y="0"/>
                </a:lnTo>
                <a:lnTo>
                  <a:pt x="1224152" y="845701"/>
                </a:lnTo>
                <a:lnTo>
                  <a:pt x="0" y="845701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741546" y="6025375"/>
            <a:ext cx="1012825" cy="634365"/>
          </a:xfrm>
          <a:custGeom>
            <a:avLst/>
            <a:gdLst/>
            <a:ahLst/>
            <a:cxnLst/>
            <a:rect l="l" t="t" r="r" b="b"/>
            <a:pathLst>
              <a:path w="1012825" h="634365">
                <a:moveTo>
                  <a:pt x="0" y="0"/>
                </a:moveTo>
                <a:lnTo>
                  <a:pt x="1012825" y="0"/>
                </a:lnTo>
                <a:lnTo>
                  <a:pt x="1012825" y="634276"/>
                </a:lnTo>
                <a:lnTo>
                  <a:pt x="0" y="63427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635883" y="5919660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5" h="106045">
                <a:moveTo>
                  <a:pt x="0" y="0"/>
                </a:moveTo>
                <a:lnTo>
                  <a:pt x="105663" y="105714"/>
                </a:lnTo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35883" y="6659651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5" h="106045">
                <a:moveTo>
                  <a:pt x="0" y="105710"/>
                </a:moveTo>
                <a:lnTo>
                  <a:pt x="105663" y="0"/>
                </a:lnTo>
              </a:path>
            </a:pathLst>
          </a:custGeom>
          <a:ln w="25399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754371" y="5919660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5" h="106045">
                <a:moveTo>
                  <a:pt x="105663" y="0"/>
                </a:moveTo>
                <a:lnTo>
                  <a:pt x="0" y="105714"/>
                </a:lnTo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754371" y="6659651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5" h="106045">
                <a:moveTo>
                  <a:pt x="105663" y="105710"/>
                </a:moveTo>
                <a:lnTo>
                  <a:pt x="0" y="0"/>
                </a:lnTo>
              </a:path>
            </a:pathLst>
          </a:custGeom>
          <a:ln w="25399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3801871" y="6050686"/>
            <a:ext cx="892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 marR="5080" indent="-108585">
              <a:lnSpc>
                <a:spcPct val="100000"/>
              </a:lnSpc>
              <a:spcBef>
                <a:spcPts val="100"/>
              </a:spcBef>
            </a:pPr>
            <a:r>
              <a:rPr sz="1800" b="1" spc="-55" dirty="0">
                <a:solidFill>
                  <a:srgbClr val="0A162E"/>
                </a:solidFill>
                <a:latin typeface="Arial"/>
                <a:cs typeface="Arial"/>
              </a:rPr>
              <a:t>А</a:t>
            </a:r>
            <a:r>
              <a:rPr sz="1800" b="1" spc="-25" dirty="0">
                <a:solidFill>
                  <a:srgbClr val="0A162E"/>
                </a:solidFill>
                <a:latin typeface="Arial"/>
                <a:cs typeface="Arial"/>
              </a:rPr>
              <a:t>к</a:t>
            </a:r>
            <a:r>
              <a:rPr sz="1800" b="1" spc="-5" dirty="0">
                <a:solidFill>
                  <a:srgbClr val="0A162E"/>
                </a:solidFill>
                <a:latin typeface="Arial"/>
                <a:cs typeface="Arial"/>
              </a:rPr>
              <a:t>с</a:t>
            </a:r>
            <a:r>
              <a:rPr sz="1800" b="1" spc="-10" dirty="0">
                <a:solidFill>
                  <a:srgbClr val="0A162E"/>
                </a:solidFill>
                <a:latin typeface="Arial"/>
                <a:cs typeface="Arial"/>
              </a:rPr>
              <a:t>е</a:t>
            </a:r>
            <a:r>
              <a:rPr sz="1800" b="1" spc="-30" dirty="0">
                <a:solidFill>
                  <a:srgbClr val="0A162E"/>
                </a:solidFill>
                <a:latin typeface="Arial"/>
                <a:cs typeface="Arial"/>
              </a:rPr>
              <a:t>л</a:t>
            </a:r>
            <a:r>
              <a:rPr sz="1800" b="1" spc="-10" dirty="0">
                <a:solidFill>
                  <a:srgbClr val="0A162E"/>
                </a:solidFill>
                <a:latin typeface="Arial"/>
                <a:cs typeface="Arial"/>
              </a:rPr>
              <a:t>е</a:t>
            </a:r>
            <a:r>
              <a:rPr sz="1800" b="1" dirty="0">
                <a:solidFill>
                  <a:srgbClr val="0A162E"/>
                </a:solidFill>
                <a:latin typeface="Arial"/>
                <a:cs typeface="Arial"/>
              </a:rPr>
              <a:t>-  </a:t>
            </a:r>
            <a:r>
              <a:rPr sz="1800" b="1" spc="-15" dirty="0">
                <a:solidFill>
                  <a:srgbClr val="0A162E"/>
                </a:solidFill>
                <a:latin typeface="Arial"/>
                <a:cs typeface="Arial"/>
              </a:rPr>
              <a:t>ратор</a:t>
            </a:r>
            <a:endParaRPr sz="18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464563" y="6131052"/>
            <a:ext cx="2386584" cy="4495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680464" y="6239090"/>
            <a:ext cx="1955800" cy="187960"/>
          </a:xfrm>
          <a:custGeom>
            <a:avLst/>
            <a:gdLst/>
            <a:ahLst/>
            <a:cxnLst/>
            <a:rect l="l" t="t" r="r" b="b"/>
            <a:pathLst>
              <a:path w="1955800" h="187960">
                <a:moveTo>
                  <a:pt x="1784858" y="16002"/>
                </a:moveTo>
                <a:lnTo>
                  <a:pt x="1784265" y="73148"/>
                </a:lnTo>
                <a:lnTo>
                  <a:pt x="1812798" y="73431"/>
                </a:lnTo>
                <a:lnTo>
                  <a:pt x="1812289" y="130581"/>
                </a:lnTo>
                <a:lnTo>
                  <a:pt x="1783669" y="130581"/>
                </a:lnTo>
                <a:lnTo>
                  <a:pt x="1783080" y="187439"/>
                </a:lnTo>
                <a:lnTo>
                  <a:pt x="1899700" y="130581"/>
                </a:lnTo>
                <a:lnTo>
                  <a:pt x="1812289" y="130581"/>
                </a:lnTo>
                <a:lnTo>
                  <a:pt x="1900283" y="130297"/>
                </a:lnTo>
                <a:lnTo>
                  <a:pt x="1955419" y="103416"/>
                </a:lnTo>
                <a:lnTo>
                  <a:pt x="1784858" y="16002"/>
                </a:lnTo>
                <a:close/>
              </a:path>
              <a:path w="1955800" h="187960">
                <a:moveTo>
                  <a:pt x="172338" y="0"/>
                </a:moveTo>
                <a:lnTo>
                  <a:pt x="0" y="84023"/>
                </a:lnTo>
                <a:lnTo>
                  <a:pt x="170561" y="171437"/>
                </a:lnTo>
                <a:lnTo>
                  <a:pt x="171153" y="114291"/>
                </a:lnTo>
                <a:lnTo>
                  <a:pt x="142621" y="114007"/>
                </a:lnTo>
                <a:lnTo>
                  <a:pt x="143129" y="56857"/>
                </a:lnTo>
                <a:lnTo>
                  <a:pt x="171749" y="56857"/>
                </a:lnTo>
                <a:lnTo>
                  <a:pt x="172338" y="0"/>
                </a:lnTo>
                <a:close/>
              </a:path>
              <a:path w="1955800" h="187960">
                <a:moveTo>
                  <a:pt x="1784265" y="73148"/>
                </a:moveTo>
                <a:lnTo>
                  <a:pt x="1783672" y="130297"/>
                </a:lnTo>
                <a:lnTo>
                  <a:pt x="1812289" y="130581"/>
                </a:lnTo>
                <a:lnTo>
                  <a:pt x="1812798" y="73431"/>
                </a:lnTo>
                <a:lnTo>
                  <a:pt x="1784265" y="73148"/>
                </a:lnTo>
                <a:close/>
              </a:path>
              <a:path w="1955800" h="187960">
                <a:moveTo>
                  <a:pt x="171746" y="57141"/>
                </a:moveTo>
                <a:lnTo>
                  <a:pt x="171153" y="114291"/>
                </a:lnTo>
                <a:lnTo>
                  <a:pt x="1783672" y="130297"/>
                </a:lnTo>
                <a:lnTo>
                  <a:pt x="1784265" y="73148"/>
                </a:lnTo>
                <a:lnTo>
                  <a:pt x="171746" y="57141"/>
                </a:lnTo>
                <a:close/>
              </a:path>
              <a:path w="1955800" h="187960">
                <a:moveTo>
                  <a:pt x="143129" y="56857"/>
                </a:moveTo>
                <a:lnTo>
                  <a:pt x="142621" y="114007"/>
                </a:lnTo>
                <a:lnTo>
                  <a:pt x="171153" y="114291"/>
                </a:lnTo>
                <a:lnTo>
                  <a:pt x="171746" y="57141"/>
                </a:lnTo>
                <a:lnTo>
                  <a:pt x="143129" y="56857"/>
                </a:lnTo>
                <a:close/>
              </a:path>
              <a:path w="1955800" h="187960">
                <a:moveTo>
                  <a:pt x="171749" y="56857"/>
                </a:moveTo>
                <a:lnTo>
                  <a:pt x="143129" y="56857"/>
                </a:lnTo>
                <a:lnTo>
                  <a:pt x="171746" y="57141"/>
                </a:lnTo>
                <a:lnTo>
                  <a:pt x="171749" y="56857"/>
                </a:lnTo>
                <a:close/>
              </a:path>
            </a:pathLst>
          </a:custGeom>
          <a:solidFill>
            <a:srgbClr val="567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83564" y="5991669"/>
            <a:ext cx="996899" cy="6628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83564" y="5991669"/>
            <a:ext cx="996950" cy="662940"/>
          </a:xfrm>
          <a:custGeom>
            <a:avLst/>
            <a:gdLst/>
            <a:ahLst/>
            <a:cxnLst/>
            <a:rect l="l" t="t" r="r" b="b"/>
            <a:pathLst>
              <a:path w="996950" h="662940">
                <a:moveTo>
                  <a:pt x="0" y="110477"/>
                </a:moveTo>
                <a:lnTo>
                  <a:pt x="8682" y="67476"/>
                </a:lnTo>
                <a:lnTo>
                  <a:pt x="32361" y="32359"/>
                </a:lnTo>
                <a:lnTo>
                  <a:pt x="67481" y="8682"/>
                </a:lnTo>
                <a:lnTo>
                  <a:pt x="110490" y="0"/>
                </a:lnTo>
                <a:lnTo>
                  <a:pt x="886409" y="0"/>
                </a:lnTo>
                <a:lnTo>
                  <a:pt x="929444" y="8682"/>
                </a:lnTo>
                <a:lnTo>
                  <a:pt x="964561" y="32359"/>
                </a:lnTo>
                <a:lnTo>
                  <a:pt x="988225" y="67476"/>
                </a:lnTo>
                <a:lnTo>
                  <a:pt x="996899" y="110477"/>
                </a:lnTo>
                <a:lnTo>
                  <a:pt x="996899" y="552399"/>
                </a:lnTo>
                <a:lnTo>
                  <a:pt x="988225" y="595405"/>
                </a:lnTo>
                <a:lnTo>
                  <a:pt x="964561" y="630521"/>
                </a:lnTo>
                <a:lnTo>
                  <a:pt x="929444" y="654195"/>
                </a:lnTo>
                <a:lnTo>
                  <a:pt x="886409" y="662876"/>
                </a:lnTo>
                <a:lnTo>
                  <a:pt x="110490" y="662876"/>
                </a:lnTo>
                <a:lnTo>
                  <a:pt x="67481" y="654195"/>
                </a:lnTo>
                <a:lnTo>
                  <a:pt x="32361" y="630521"/>
                </a:lnTo>
                <a:lnTo>
                  <a:pt x="8682" y="595405"/>
                </a:lnTo>
                <a:lnTo>
                  <a:pt x="0" y="552399"/>
                </a:lnTo>
                <a:lnTo>
                  <a:pt x="0" y="110477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949553" y="6166815"/>
            <a:ext cx="465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A162E"/>
                </a:solidFill>
                <a:latin typeface="Georgia"/>
                <a:cs typeface="Georgia"/>
              </a:rPr>
              <a:t>В</a:t>
            </a:r>
            <a:r>
              <a:rPr sz="1800" spc="0" dirty="0">
                <a:solidFill>
                  <a:srgbClr val="0A162E"/>
                </a:solidFill>
                <a:latin typeface="Georgia"/>
                <a:cs typeface="Georgia"/>
              </a:rPr>
              <a:t>У</a:t>
            </a:r>
            <a:r>
              <a:rPr sz="1800" dirty="0">
                <a:solidFill>
                  <a:srgbClr val="0A162E"/>
                </a:solidFill>
                <a:latin typeface="Georgia"/>
                <a:cs typeface="Georgia"/>
              </a:rPr>
              <a:t>З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6208140" y="5919660"/>
            <a:ext cx="1152525" cy="735330"/>
          </a:xfrm>
          <a:custGeom>
            <a:avLst/>
            <a:gdLst/>
            <a:ahLst/>
            <a:cxnLst/>
            <a:rect l="l" t="t" r="r" b="b"/>
            <a:pathLst>
              <a:path w="1152525" h="735329">
                <a:moveTo>
                  <a:pt x="576072" y="0"/>
                </a:moveTo>
                <a:lnTo>
                  <a:pt x="517154" y="1897"/>
                </a:lnTo>
                <a:lnTo>
                  <a:pt x="459942" y="7465"/>
                </a:lnTo>
                <a:lnTo>
                  <a:pt x="404726" y="16520"/>
                </a:lnTo>
                <a:lnTo>
                  <a:pt x="351793" y="28876"/>
                </a:lnTo>
                <a:lnTo>
                  <a:pt x="301434" y="44349"/>
                </a:lnTo>
                <a:lnTo>
                  <a:pt x="253937" y="62755"/>
                </a:lnTo>
                <a:lnTo>
                  <a:pt x="209592" y="83908"/>
                </a:lnTo>
                <a:lnTo>
                  <a:pt x="168687" y="107624"/>
                </a:lnTo>
                <a:lnTo>
                  <a:pt x="131512" y="133718"/>
                </a:lnTo>
                <a:lnTo>
                  <a:pt x="98356" y="162006"/>
                </a:lnTo>
                <a:lnTo>
                  <a:pt x="69507" y="192302"/>
                </a:lnTo>
                <a:lnTo>
                  <a:pt x="45255" y="224422"/>
                </a:lnTo>
                <a:lnTo>
                  <a:pt x="25889" y="258182"/>
                </a:lnTo>
                <a:lnTo>
                  <a:pt x="2973" y="329880"/>
                </a:lnTo>
                <a:lnTo>
                  <a:pt x="0" y="367449"/>
                </a:lnTo>
                <a:lnTo>
                  <a:pt x="2973" y="405017"/>
                </a:lnTo>
                <a:lnTo>
                  <a:pt x="25889" y="476714"/>
                </a:lnTo>
                <a:lnTo>
                  <a:pt x="45255" y="510473"/>
                </a:lnTo>
                <a:lnTo>
                  <a:pt x="69507" y="542592"/>
                </a:lnTo>
                <a:lnTo>
                  <a:pt x="98356" y="572887"/>
                </a:lnTo>
                <a:lnTo>
                  <a:pt x="131512" y="601174"/>
                </a:lnTo>
                <a:lnTo>
                  <a:pt x="168687" y="627267"/>
                </a:lnTo>
                <a:lnTo>
                  <a:pt x="209592" y="650982"/>
                </a:lnTo>
                <a:lnTo>
                  <a:pt x="253937" y="672134"/>
                </a:lnTo>
                <a:lnTo>
                  <a:pt x="301434" y="690538"/>
                </a:lnTo>
                <a:lnTo>
                  <a:pt x="351793" y="706011"/>
                </a:lnTo>
                <a:lnTo>
                  <a:pt x="404726" y="718366"/>
                </a:lnTo>
                <a:lnTo>
                  <a:pt x="459942" y="727420"/>
                </a:lnTo>
                <a:lnTo>
                  <a:pt x="517154" y="732988"/>
                </a:lnTo>
                <a:lnTo>
                  <a:pt x="576072" y="734885"/>
                </a:lnTo>
                <a:lnTo>
                  <a:pt x="634967" y="732988"/>
                </a:lnTo>
                <a:lnTo>
                  <a:pt x="692159" y="727420"/>
                </a:lnTo>
                <a:lnTo>
                  <a:pt x="747358" y="718366"/>
                </a:lnTo>
                <a:lnTo>
                  <a:pt x="800276" y="706011"/>
                </a:lnTo>
                <a:lnTo>
                  <a:pt x="850623" y="690538"/>
                </a:lnTo>
                <a:lnTo>
                  <a:pt x="898110" y="672134"/>
                </a:lnTo>
                <a:lnTo>
                  <a:pt x="942447" y="650982"/>
                </a:lnTo>
                <a:lnTo>
                  <a:pt x="983345" y="627267"/>
                </a:lnTo>
                <a:lnTo>
                  <a:pt x="1020515" y="601174"/>
                </a:lnTo>
                <a:lnTo>
                  <a:pt x="1053667" y="572887"/>
                </a:lnTo>
                <a:lnTo>
                  <a:pt x="1082513" y="542592"/>
                </a:lnTo>
                <a:lnTo>
                  <a:pt x="1106763" y="510473"/>
                </a:lnTo>
                <a:lnTo>
                  <a:pt x="1126127" y="476714"/>
                </a:lnTo>
                <a:lnTo>
                  <a:pt x="1149044" y="405017"/>
                </a:lnTo>
                <a:lnTo>
                  <a:pt x="1152016" y="367449"/>
                </a:lnTo>
                <a:lnTo>
                  <a:pt x="1149044" y="329880"/>
                </a:lnTo>
                <a:lnTo>
                  <a:pt x="1126127" y="258182"/>
                </a:lnTo>
                <a:lnTo>
                  <a:pt x="1106763" y="224422"/>
                </a:lnTo>
                <a:lnTo>
                  <a:pt x="1082513" y="192302"/>
                </a:lnTo>
                <a:lnTo>
                  <a:pt x="1053667" y="162006"/>
                </a:lnTo>
                <a:lnTo>
                  <a:pt x="1020515" y="133718"/>
                </a:lnTo>
                <a:lnTo>
                  <a:pt x="983345" y="107624"/>
                </a:lnTo>
                <a:lnTo>
                  <a:pt x="942447" y="83908"/>
                </a:lnTo>
                <a:lnTo>
                  <a:pt x="898110" y="62755"/>
                </a:lnTo>
                <a:lnTo>
                  <a:pt x="850623" y="44349"/>
                </a:lnTo>
                <a:lnTo>
                  <a:pt x="800276" y="28876"/>
                </a:lnTo>
                <a:lnTo>
                  <a:pt x="747358" y="16520"/>
                </a:lnTo>
                <a:lnTo>
                  <a:pt x="692159" y="7465"/>
                </a:lnTo>
                <a:lnTo>
                  <a:pt x="634967" y="1897"/>
                </a:lnTo>
                <a:lnTo>
                  <a:pt x="576072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208140" y="5919660"/>
            <a:ext cx="1152525" cy="735330"/>
          </a:xfrm>
          <a:custGeom>
            <a:avLst/>
            <a:gdLst/>
            <a:ahLst/>
            <a:cxnLst/>
            <a:rect l="l" t="t" r="r" b="b"/>
            <a:pathLst>
              <a:path w="1152525" h="735329">
                <a:moveTo>
                  <a:pt x="0" y="367449"/>
                </a:moveTo>
                <a:lnTo>
                  <a:pt x="11699" y="293396"/>
                </a:lnTo>
                <a:lnTo>
                  <a:pt x="45255" y="224422"/>
                </a:lnTo>
                <a:lnTo>
                  <a:pt x="69507" y="192302"/>
                </a:lnTo>
                <a:lnTo>
                  <a:pt x="98356" y="162006"/>
                </a:lnTo>
                <a:lnTo>
                  <a:pt x="131512" y="133718"/>
                </a:lnTo>
                <a:lnTo>
                  <a:pt x="168687" y="107624"/>
                </a:lnTo>
                <a:lnTo>
                  <a:pt x="209592" y="83908"/>
                </a:lnTo>
                <a:lnTo>
                  <a:pt x="253937" y="62755"/>
                </a:lnTo>
                <a:lnTo>
                  <a:pt x="301434" y="44349"/>
                </a:lnTo>
                <a:lnTo>
                  <a:pt x="351793" y="28876"/>
                </a:lnTo>
                <a:lnTo>
                  <a:pt x="404726" y="16520"/>
                </a:lnTo>
                <a:lnTo>
                  <a:pt x="459942" y="7465"/>
                </a:lnTo>
                <a:lnTo>
                  <a:pt x="517154" y="1897"/>
                </a:lnTo>
                <a:lnTo>
                  <a:pt x="576072" y="0"/>
                </a:lnTo>
                <a:lnTo>
                  <a:pt x="634967" y="1897"/>
                </a:lnTo>
                <a:lnTo>
                  <a:pt x="692159" y="7465"/>
                </a:lnTo>
                <a:lnTo>
                  <a:pt x="747358" y="16520"/>
                </a:lnTo>
                <a:lnTo>
                  <a:pt x="800276" y="28876"/>
                </a:lnTo>
                <a:lnTo>
                  <a:pt x="850623" y="44349"/>
                </a:lnTo>
                <a:lnTo>
                  <a:pt x="898110" y="62755"/>
                </a:lnTo>
                <a:lnTo>
                  <a:pt x="942447" y="83908"/>
                </a:lnTo>
                <a:lnTo>
                  <a:pt x="983345" y="107624"/>
                </a:lnTo>
                <a:lnTo>
                  <a:pt x="1020515" y="133718"/>
                </a:lnTo>
                <a:lnTo>
                  <a:pt x="1053667" y="162006"/>
                </a:lnTo>
                <a:lnTo>
                  <a:pt x="1082513" y="192302"/>
                </a:lnTo>
                <a:lnTo>
                  <a:pt x="1106763" y="224422"/>
                </a:lnTo>
                <a:lnTo>
                  <a:pt x="1126127" y="258182"/>
                </a:lnTo>
                <a:lnTo>
                  <a:pt x="1149044" y="329880"/>
                </a:lnTo>
                <a:lnTo>
                  <a:pt x="1152016" y="367449"/>
                </a:lnTo>
                <a:lnTo>
                  <a:pt x="1149044" y="405017"/>
                </a:lnTo>
                <a:lnTo>
                  <a:pt x="1126127" y="476714"/>
                </a:lnTo>
                <a:lnTo>
                  <a:pt x="1106763" y="510473"/>
                </a:lnTo>
                <a:lnTo>
                  <a:pt x="1082513" y="542592"/>
                </a:lnTo>
                <a:lnTo>
                  <a:pt x="1053667" y="572887"/>
                </a:lnTo>
                <a:lnTo>
                  <a:pt x="1020515" y="601174"/>
                </a:lnTo>
                <a:lnTo>
                  <a:pt x="983345" y="627267"/>
                </a:lnTo>
                <a:lnTo>
                  <a:pt x="942447" y="650982"/>
                </a:lnTo>
                <a:lnTo>
                  <a:pt x="898110" y="672134"/>
                </a:lnTo>
                <a:lnTo>
                  <a:pt x="850623" y="690538"/>
                </a:lnTo>
                <a:lnTo>
                  <a:pt x="800276" y="706011"/>
                </a:lnTo>
                <a:lnTo>
                  <a:pt x="747358" y="718366"/>
                </a:lnTo>
                <a:lnTo>
                  <a:pt x="692159" y="727420"/>
                </a:lnTo>
                <a:lnTo>
                  <a:pt x="634967" y="732988"/>
                </a:lnTo>
                <a:lnTo>
                  <a:pt x="576072" y="734885"/>
                </a:lnTo>
                <a:lnTo>
                  <a:pt x="517154" y="732988"/>
                </a:lnTo>
                <a:lnTo>
                  <a:pt x="459942" y="727420"/>
                </a:lnTo>
                <a:lnTo>
                  <a:pt x="404726" y="718366"/>
                </a:lnTo>
                <a:lnTo>
                  <a:pt x="351793" y="706011"/>
                </a:lnTo>
                <a:lnTo>
                  <a:pt x="301434" y="690538"/>
                </a:lnTo>
                <a:lnTo>
                  <a:pt x="253937" y="672134"/>
                </a:lnTo>
                <a:lnTo>
                  <a:pt x="209592" y="650982"/>
                </a:lnTo>
                <a:lnTo>
                  <a:pt x="168687" y="627267"/>
                </a:lnTo>
                <a:lnTo>
                  <a:pt x="131512" y="601174"/>
                </a:lnTo>
                <a:lnTo>
                  <a:pt x="98356" y="572887"/>
                </a:lnTo>
                <a:lnTo>
                  <a:pt x="69507" y="542592"/>
                </a:lnTo>
                <a:lnTo>
                  <a:pt x="45255" y="510473"/>
                </a:lnTo>
                <a:lnTo>
                  <a:pt x="25889" y="476714"/>
                </a:lnTo>
                <a:lnTo>
                  <a:pt x="2973" y="405017"/>
                </a:lnTo>
                <a:lnTo>
                  <a:pt x="0" y="367449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6565518" y="5987592"/>
            <a:ext cx="4394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A162E"/>
                </a:solidFill>
                <a:latin typeface="Georgia"/>
                <a:cs typeface="Georgia"/>
              </a:rPr>
              <a:t>St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4645152" y="6192011"/>
            <a:ext cx="1798320" cy="4297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860035" y="6298450"/>
            <a:ext cx="1368425" cy="171450"/>
          </a:xfrm>
          <a:custGeom>
            <a:avLst/>
            <a:gdLst/>
            <a:ahLst/>
            <a:cxnLst/>
            <a:rect l="l" t="t" r="r" b="b"/>
            <a:pathLst>
              <a:path w="1368425" h="171450">
                <a:moveTo>
                  <a:pt x="171450" y="0"/>
                </a:moveTo>
                <a:lnTo>
                  <a:pt x="0" y="85724"/>
                </a:lnTo>
                <a:lnTo>
                  <a:pt x="171450" y="171449"/>
                </a:lnTo>
                <a:lnTo>
                  <a:pt x="171450" y="114299"/>
                </a:lnTo>
                <a:lnTo>
                  <a:pt x="142875" y="114299"/>
                </a:lnTo>
                <a:lnTo>
                  <a:pt x="142875" y="57149"/>
                </a:lnTo>
                <a:lnTo>
                  <a:pt x="171450" y="57149"/>
                </a:lnTo>
                <a:lnTo>
                  <a:pt x="171450" y="0"/>
                </a:lnTo>
                <a:close/>
              </a:path>
              <a:path w="1368425" h="171450">
                <a:moveTo>
                  <a:pt x="1196721" y="0"/>
                </a:moveTo>
                <a:lnTo>
                  <a:pt x="1196721" y="171449"/>
                </a:lnTo>
                <a:lnTo>
                  <a:pt x="1311037" y="114299"/>
                </a:lnTo>
                <a:lnTo>
                  <a:pt x="1225296" y="114299"/>
                </a:lnTo>
                <a:lnTo>
                  <a:pt x="1225296" y="57149"/>
                </a:lnTo>
                <a:lnTo>
                  <a:pt x="1311004" y="57149"/>
                </a:lnTo>
                <a:lnTo>
                  <a:pt x="1196721" y="0"/>
                </a:lnTo>
                <a:close/>
              </a:path>
              <a:path w="1368425" h="171450">
                <a:moveTo>
                  <a:pt x="171450" y="57149"/>
                </a:moveTo>
                <a:lnTo>
                  <a:pt x="142875" y="57149"/>
                </a:lnTo>
                <a:lnTo>
                  <a:pt x="142875" y="114299"/>
                </a:lnTo>
                <a:lnTo>
                  <a:pt x="171450" y="114299"/>
                </a:lnTo>
                <a:lnTo>
                  <a:pt x="171450" y="57149"/>
                </a:lnTo>
                <a:close/>
              </a:path>
              <a:path w="1368425" h="171450">
                <a:moveTo>
                  <a:pt x="1196721" y="57149"/>
                </a:moveTo>
                <a:lnTo>
                  <a:pt x="171450" y="57149"/>
                </a:lnTo>
                <a:lnTo>
                  <a:pt x="171450" y="114299"/>
                </a:lnTo>
                <a:lnTo>
                  <a:pt x="1196721" y="114299"/>
                </a:lnTo>
                <a:lnTo>
                  <a:pt x="1196721" y="57149"/>
                </a:lnTo>
                <a:close/>
              </a:path>
              <a:path w="1368425" h="171450">
                <a:moveTo>
                  <a:pt x="1311004" y="57149"/>
                </a:moveTo>
                <a:lnTo>
                  <a:pt x="1225296" y="57149"/>
                </a:lnTo>
                <a:lnTo>
                  <a:pt x="1225296" y="114299"/>
                </a:lnTo>
                <a:lnTo>
                  <a:pt x="1311037" y="114299"/>
                </a:lnTo>
                <a:lnTo>
                  <a:pt x="1368171" y="85737"/>
                </a:lnTo>
                <a:lnTo>
                  <a:pt x="1311004" y="57149"/>
                </a:lnTo>
                <a:close/>
              </a:path>
            </a:pathLst>
          </a:custGeom>
          <a:solidFill>
            <a:srgbClr val="567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2024888" y="5923889"/>
            <a:ext cx="120269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$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sz="1200" spc="-5" dirty="0">
                <a:latin typeface="Arial"/>
                <a:cs typeface="Arial"/>
              </a:rPr>
              <a:t>Инфраструктура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5868161" y="5008245"/>
            <a:ext cx="1728215" cy="43205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868161" y="5008245"/>
            <a:ext cx="1728470" cy="432434"/>
          </a:xfrm>
          <a:custGeom>
            <a:avLst/>
            <a:gdLst/>
            <a:ahLst/>
            <a:cxnLst/>
            <a:rect l="l" t="t" r="r" b="b"/>
            <a:pathLst>
              <a:path w="1728470" h="432435">
                <a:moveTo>
                  <a:pt x="0" y="72008"/>
                </a:moveTo>
                <a:lnTo>
                  <a:pt x="5661" y="43987"/>
                </a:lnTo>
                <a:lnTo>
                  <a:pt x="21097" y="21097"/>
                </a:lnTo>
                <a:lnTo>
                  <a:pt x="43987" y="5661"/>
                </a:lnTo>
                <a:lnTo>
                  <a:pt x="72009" y="0"/>
                </a:lnTo>
                <a:lnTo>
                  <a:pt x="1656207" y="0"/>
                </a:lnTo>
                <a:lnTo>
                  <a:pt x="1684228" y="5661"/>
                </a:lnTo>
                <a:lnTo>
                  <a:pt x="1707118" y="21097"/>
                </a:lnTo>
                <a:lnTo>
                  <a:pt x="1722554" y="43987"/>
                </a:lnTo>
                <a:lnTo>
                  <a:pt x="1728215" y="72008"/>
                </a:lnTo>
                <a:lnTo>
                  <a:pt x="1728215" y="360044"/>
                </a:lnTo>
                <a:lnTo>
                  <a:pt x="1722554" y="388066"/>
                </a:lnTo>
                <a:lnTo>
                  <a:pt x="1707118" y="410956"/>
                </a:lnTo>
                <a:lnTo>
                  <a:pt x="1684228" y="426392"/>
                </a:lnTo>
                <a:lnTo>
                  <a:pt x="1656207" y="432053"/>
                </a:lnTo>
                <a:lnTo>
                  <a:pt x="72009" y="432053"/>
                </a:lnTo>
                <a:lnTo>
                  <a:pt x="43987" y="426392"/>
                </a:lnTo>
                <a:lnTo>
                  <a:pt x="21097" y="410956"/>
                </a:lnTo>
                <a:lnTo>
                  <a:pt x="5661" y="388066"/>
                </a:lnTo>
                <a:lnTo>
                  <a:pt x="0" y="360044"/>
                </a:lnTo>
                <a:lnTo>
                  <a:pt x="0" y="72008"/>
                </a:lnTo>
                <a:close/>
              </a:path>
            </a:pathLst>
          </a:custGeom>
          <a:ln w="25399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6122034" y="5067680"/>
            <a:ext cx="1221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A162E"/>
                </a:solidFill>
                <a:latin typeface="Georgia"/>
                <a:cs typeface="Georgia"/>
              </a:rPr>
              <a:t>Инвесторы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6589776" y="5241035"/>
            <a:ext cx="429768" cy="9174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718554" y="5432933"/>
            <a:ext cx="171450" cy="487045"/>
          </a:xfrm>
          <a:custGeom>
            <a:avLst/>
            <a:gdLst/>
            <a:ahLst/>
            <a:cxnLst/>
            <a:rect l="l" t="t" r="r" b="b"/>
            <a:pathLst>
              <a:path w="171450" h="487045">
                <a:moveTo>
                  <a:pt x="57150" y="315201"/>
                </a:moveTo>
                <a:lnTo>
                  <a:pt x="0" y="315201"/>
                </a:lnTo>
                <a:lnTo>
                  <a:pt x="85725" y="486651"/>
                </a:lnTo>
                <a:lnTo>
                  <a:pt x="157162" y="343776"/>
                </a:lnTo>
                <a:lnTo>
                  <a:pt x="57150" y="343776"/>
                </a:lnTo>
                <a:lnTo>
                  <a:pt x="57150" y="315201"/>
                </a:lnTo>
                <a:close/>
              </a:path>
              <a:path w="171450" h="487045">
                <a:moveTo>
                  <a:pt x="114300" y="142874"/>
                </a:moveTo>
                <a:lnTo>
                  <a:pt x="57150" y="142874"/>
                </a:lnTo>
                <a:lnTo>
                  <a:pt x="57150" y="343776"/>
                </a:lnTo>
                <a:lnTo>
                  <a:pt x="114300" y="343776"/>
                </a:lnTo>
                <a:lnTo>
                  <a:pt x="114300" y="142874"/>
                </a:lnTo>
                <a:close/>
              </a:path>
              <a:path w="171450" h="487045">
                <a:moveTo>
                  <a:pt x="171450" y="315201"/>
                </a:moveTo>
                <a:lnTo>
                  <a:pt x="114300" y="315201"/>
                </a:lnTo>
                <a:lnTo>
                  <a:pt x="114300" y="343776"/>
                </a:lnTo>
                <a:lnTo>
                  <a:pt x="157162" y="343776"/>
                </a:lnTo>
                <a:lnTo>
                  <a:pt x="171450" y="315201"/>
                </a:lnTo>
                <a:close/>
              </a:path>
              <a:path w="171450" h="487045">
                <a:moveTo>
                  <a:pt x="85725" y="0"/>
                </a:moveTo>
                <a:lnTo>
                  <a:pt x="0" y="171475"/>
                </a:lnTo>
                <a:lnTo>
                  <a:pt x="57150" y="171475"/>
                </a:lnTo>
                <a:lnTo>
                  <a:pt x="57150" y="142874"/>
                </a:lnTo>
                <a:lnTo>
                  <a:pt x="157151" y="142874"/>
                </a:lnTo>
                <a:lnTo>
                  <a:pt x="85725" y="0"/>
                </a:lnTo>
                <a:close/>
              </a:path>
              <a:path w="171450" h="487045">
                <a:moveTo>
                  <a:pt x="157151" y="142874"/>
                </a:moveTo>
                <a:lnTo>
                  <a:pt x="114300" y="142874"/>
                </a:lnTo>
                <a:lnTo>
                  <a:pt x="114300" y="171475"/>
                </a:lnTo>
                <a:lnTo>
                  <a:pt x="171450" y="171475"/>
                </a:lnTo>
                <a:lnTo>
                  <a:pt x="157151" y="142874"/>
                </a:lnTo>
                <a:close/>
              </a:path>
            </a:pathLst>
          </a:custGeom>
          <a:solidFill>
            <a:srgbClr val="567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5155438" y="6494170"/>
            <a:ext cx="8515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Сервис,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ИС</a:t>
            </a:r>
            <a:endParaRPr sz="12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155438" y="6032398"/>
            <a:ext cx="953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Доля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10-20%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176898" y="5487416"/>
            <a:ext cx="5480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096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Доля  до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50%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028180" y="5437428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$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1139952" y="2165604"/>
            <a:ext cx="5707380" cy="12344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182014" y="2204847"/>
            <a:ext cx="5622290" cy="0"/>
          </a:xfrm>
          <a:custGeom>
            <a:avLst/>
            <a:gdLst/>
            <a:ahLst/>
            <a:cxnLst/>
            <a:rect l="l" t="t" r="r" b="b"/>
            <a:pathLst>
              <a:path w="5622290">
                <a:moveTo>
                  <a:pt x="0" y="0"/>
                </a:moveTo>
                <a:lnTo>
                  <a:pt x="5622264" y="0"/>
                </a:lnTo>
              </a:path>
            </a:pathLst>
          </a:custGeom>
          <a:ln w="38100">
            <a:solidFill>
              <a:srgbClr val="5676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20139" y="1912620"/>
            <a:ext cx="123443" cy="35813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82014" y="1931670"/>
            <a:ext cx="0" cy="273685"/>
          </a:xfrm>
          <a:custGeom>
            <a:avLst/>
            <a:gdLst/>
            <a:ahLst/>
            <a:cxnLst/>
            <a:rect l="l" t="t" r="r" b="b"/>
            <a:pathLst>
              <a:path h="273685">
                <a:moveTo>
                  <a:pt x="0" y="0"/>
                </a:moveTo>
                <a:lnTo>
                  <a:pt x="0" y="273176"/>
                </a:lnTo>
              </a:path>
            </a:pathLst>
          </a:custGeom>
          <a:ln w="38100">
            <a:solidFill>
              <a:srgbClr val="5676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568440" y="1725167"/>
            <a:ext cx="431292" cy="53035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698488" y="1916810"/>
            <a:ext cx="171450" cy="273685"/>
          </a:xfrm>
          <a:custGeom>
            <a:avLst/>
            <a:gdLst/>
            <a:ahLst/>
            <a:cxnLst/>
            <a:rect l="l" t="t" r="r" b="b"/>
            <a:pathLst>
              <a:path w="171450" h="273685">
                <a:moveTo>
                  <a:pt x="114300" y="142875"/>
                </a:moveTo>
                <a:lnTo>
                  <a:pt x="57150" y="142875"/>
                </a:lnTo>
                <a:lnTo>
                  <a:pt x="57150" y="273303"/>
                </a:lnTo>
                <a:lnTo>
                  <a:pt x="114300" y="273303"/>
                </a:lnTo>
                <a:lnTo>
                  <a:pt x="114300" y="142875"/>
                </a:lnTo>
                <a:close/>
              </a:path>
              <a:path w="171450" h="273685">
                <a:moveTo>
                  <a:pt x="85725" y="0"/>
                </a:moveTo>
                <a:lnTo>
                  <a:pt x="0" y="171450"/>
                </a:lnTo>
                <a:lnTo>
                  <a:pt x="57150" y="171450"/>
                </a:lnTo>
                <a:lnTo>
                  <a:pt x="57150" y="142875"/>
                </a:lnTo>
                <a:lnTo>
                  <a:pt x="157162" y="142875"/>
                </a:lnTo>
                <a:lnTo>
                  <a:pt x="85725" y="0"/>
                </a:lnTo>
                <a:close/>
              </a:path>
              <a:path w="171450" h="273685">
                <a:moveTo>
                  <a:pt x="157162" y="142875"/>
                </a:moveTo>
                <a:lnTo>
                  <a:pt x="114300" y="142875"/>
                </a:lnTo>
                <a:lnTo>
                  <a:pt x="114300" y="171450"/>
                </a:lnTo>
                <a:lnTo>
                  <a:pt x="171450" y="171450"/>
                </a:lnTo>
                <a:lnTo>
                  <a:pt x="157162" y="142875"/>
                </a:lnTo>
                <a:close/>
              </a:path>
            </a:pathLst>
          </a:custGeom>
          <a:solidFill>
            <a:srgbClr val="567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4029583" y="2251328"/>
            <a:ext cx="245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ИС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163372" y="2499486"/>
            <a:ext cx="8608695" cy="0"/>
          </a:xfrm>
          <a:custGeom>
            <a:avLst/>
            <a:gdLst/>
            <a:ahLst/>
            <a:cxnLst/>
            <a:rect l="l" t="t" r="r" b="b"/>
            <a:pathLst>
              <a:path w="8608695">
                <a:moveTo>
                  <a:pt x="0" y="0"/>
                </a:moveTo>
                <a:lnTo>
                  <a:pt x="8608136" y="0"/>
                </a:lnTo>
              </a:path>
            </a:pathLst>
          </a:custGeom>
          <a:ln w="9525">
            <a:solidFill>
              <a:srgbClr val="FFC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42747" y="4725161"/>
            <a:ext cx="8608695" cy="0"/>
          </a:xfrm>
          <a:custGeom>
            <a:avLst/>
            <a:gdLst/>
            <a:ahLst/>
            <a:cxnLst/>
            <a:rect l="l" t="t" r="r" b="b"/>
            <a:pathLst>
              <a:path w="8608695">
                <a:moveTo>
                  <a:pt x="0" y="0"/>
                </a:moveTo>
                <a:lnTo>
                  <a:pt x="8608187" y="0"/>
                </a:lnTo>
              </a:path>
            </a:pathLst>
          </a:custGeom>
          <a:ln w="9525">
            <a:solidFill>
              <a:srgbClr val="FFC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175666" y="2003552"/>
            <a:ext cx="280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006FC0"/>
                </a:solidFill>
                <a:latin typeface="Arial"/>
                <a:cs typeface="Arial"/>
              </a:rPr>
              <a:t>1</a:t>
            </a:r>
            <a:r>
              <a:rPr sz="2400" i="1" spc="-5" dirty="0">
                <a:solidFill>
                  <a:srgbClr val="006FC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07086" y="4212082"/>
            <a:ext cx="279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10" dirty="0">
                <a:solidFill>
                  <a:srgbClr val="006FC0"/>
                </a:solidFill>
                <a:latin typeface="Arial"/>
                <a:cs typeface="Arial"/>
              </a:rPr>
              <a:t>2</a:t>
            </a:r>
            <a:r>
              <a:rPr sz="2400" i="1" dirty="0">
                <a:solidFill>
                  <a:srgbClr val="006FC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47929" y="6237223"/>
            <a:ext cx="279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10" dirty="0">
                <a:solidFill>
                  <a:srgbClr val="006FC0"/>
                </a:solidFill>
                <a:latin typeface="Arial"/>
                <a:cs typeface="Arial"/>
              </a:rPr>
              <a:t>3</a:t>
            </a:r>
            <a:r>
              <a:rPr sz="2400" i="1" dirty="0">
                <a:solidFill>
                  <a:srgbClr val="006FC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4719828" y="498348"/>
            <a:ext cx="1289303" cy="93421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931917" y="687958"/>
            <a:ext cx="864235" cy="509270"/>
          </a:xfrm>
          <a:custGeom>
            <a:avLst/>
            <a:gdLst/>
            <a:ahLst/>
            <a:cxnLst/>
            <a:rect l="l" t="t" r="r" b="b"/>
            <a:pathLst>
              <a:path w="864235" h="509269">
                <a:moveTo>
                  <a:pt x="99379" y="355280"/>
                </a:moveTo>
                <a:lnTo>
                  <a:pt x="92122" y="355869"/>
                </a:lnTo>
                <a:lnTo>
                  <a:pt x="85603" y="359150"/>
                </a:lnTo>
                <a:lnTo>
                  <a:pt x="80645" y="364870"/>
                </a:lnTo>
                <a:lnTo>
                  <a:pt x="0" y="508888"/>
                </a:lnTo>
                <a:lnTo>
                  <a:pt x="164973" y="508126"/>
                </a:lnTo>
                <a:lnTo>
                  <a:pt x="172396" y="506632"/>
                </a:lnTo>
                <a:lnTo>
                  <a:pt x="173194" y="506094"/>
                </a:lnTo>
                <a:lnTo>
                  <a:pt x="42291" y="506094"/>
                </a:lnTo>
                <a:lnTo>
                  <a:pt x="22987" y="473201"/>
                </a:lnTo>
                <a:lnTo>
                  <a:pt x="83722" y="437465"/>
                </a:lnTo>
                <a:lnTo>
                  <a:pt x="113919" y="383539"/>
                </a:lnTo>
                <a:lnTo>
                  <a:pt x="116214" y="376348"/>
                </a:lnTo>
                <a:lnTo>
                  <a:pt x="115617" y="369061"/>
                </a:lnTo>
                <a:lnTo>
                  <a:pt x="112329" y="362537"/>
                </a:lnTo>
                <a:lnTo>
                  <a:pt x="106553" y="357631"/>
                </a:lnTo>
                <a:lnTo>
                  <a:pt x="99379" y="355280"/>
                </a:lnTo>
                <a:close/>
              </a:path>
              <a:path w="864235" h="509269">
                <a:moveTo>
                  <a:pt x="83722" y="437465"/>
                </a:moveTo>
                <a:lnTo>
                  <a:pt x="22987" y="473201"/>
                </a:lnTo>
                <a:lnTo>
                  <a:pt x="42291" y="506094"/>
                </a:lnTo>
                <a:lnTo>
                  <a:pt x="54367" y="498982"/>
                </a:lnTo>
                <a:lnTo>
                  <a:pt x="49276" y="498982"/>
                </a:lnTo>
                <a:lnTo>
                  <a:pt x="32512" y="470662"/>
                </a:lnTo>
                <a:lnTo>
                  <a:pt x="65222" y="470505"/>
                </a:lnTo>
                <a:lnTo>
                  <a:pt x="83722" y="437465"/>
                </a:lnTo>
                <a:close/>
              </a:path>
              <a:path w="864235" h="509269">
                <a:moveTo>
                  <a:pt x="164846" y="470026"/>
                </a:moveTo>
                <a:lnTo>
                  <a:pt x="103031" y="470323"/>
                </a:lnTo>
                <a:lnTo>
                  <a:pt x="42291" y="506094"/>
                </a:lnTo>
                <a:lnTo>
                  <a:pt x="173194" y="506094"/>
                </a:lnTo>
                <a:lnTo>
                  <a:pt x="178450" y="502554"/>
                </a:lnTo>
                <a:lnTo>
                  <a:pt x="182528" y="496500"/>
                </a:lnTo>
                <a:lnTo>
                  <a:pt x="184023" y="489076"/>
                </a:lnTo>
                <a:lnTo>
                  <a:pt x="182455" y="481653"/>
                </a:lnTo>
                <a:lnTo>
                  <a:pt x="178339" y="475599"/>
                </a:lnTo>
                <a:lnTo>
                  <a:pt x="172271" y="471521"/>
                </a:lnTo>
                <a:lnTo>
                  <a:pt x="164846" y="470026"/>
                </a:lnTo>
                <a:close/>
              </a:path>
              <a:path w="864235" h="509269">
                <a:moveTo>
                  <a:pt x="65222" y="470505"/>
                </a:moveTo>
                <a:lnTo>
                  <a:pt x="32512" y="470662"/>
                </a:lnTo>
                <a:lnTo>
                  <a:pt x="49276" y="498982"/>
                </a:lnTo>
                <a:lnTo>
                  <a:pt x="65222" y="470505"/>
                </a:lnTo>
                <a:close/>
              </a:path>
              <a:path w="864235" h="509269">
                <a:moveTo>
                  <a:pt x="103031" y="470323"/>
                </a:moveTo>
                <a:lnTo>
                  <a:pt x="65222" y="470505"/>
                </a:lnTo>
                <a:lnTo>
                  <a:pt x="49276" y="498982"/>
                </a:lnTo>
                <a:lnTo>
                  <a:pt x="54367" y="498982"/>
                </a:lnTo>
                <a:lnTo>
                  <a:pt x="103031" y="470323"/>
                </a:lnTo>
                <a:close/>
              </a:path>
              <a:path w="864235" h="509269">
                <a:moveTo>
                  <a:pt x="121412" y="415289"/>
                </a:moveTo>
                <a:lnTo>
                  <a:pt x="83722" y="437465"/>
                </a:lnTo>
                <a:lnTo>
                  <a:pt x="65222" y="470505"/>
                </a:lnTo>
                <a:lnTo>
                  <a:pt x="103031" y="470323"/>
                </a:lnTo>
                <a:lnTo>
                  <a:pt x="140843" y="448055"/>
                </a:lnTo>
                <a:lnTo>
                  <a:pt x="121412" y="415289"/>
                </a:lnTo>
                <a:close/>
              </a:path>
              <a:path w="864235" h="509269">
                <a:moveTo>
                  <a:pt x="252730" y="337946"/>
                </a:moveTo>
                <a:lnTo>
                  <a:pt x="154305" y="395986"/>
                </a:lnTo>
                <a:lnTo>
                  <a:pt x="173609" y="428751"/>
                </a:lnTo>
                <a:lnTo>
                  <a:pt x="272161" y="370713"/>
                </a:lnTo>
                <a:lnTo>
                  <a:pt x="252730" y="337946"/>
                </a:lnTo>
                <a:close/>
              </a:path>
              <a:path w="864235" h="509269">
                <a:moveTo>
                  <a:pt x="384175" y="260603"/>
                </a:moveTo>
                <a:lnTo>
                  <a:pt x="285623" y="318642"/>
                </a:lnTo>
                <a:lnTo>
                  <a:pt x="304927" y="351408"/>
                </a:lnTo>
                <a:lnTo>
                  <a:pt x="403479" y="293496"/>
                </a:lnTo>
                <a:lnTo>
                  <a:pt x="384175" y="260603"/>
                </a:lnTo>
                <a:close/>
              </a:path>
              <a:path w="864235" h="509269">
                <a:moveTo>
                  <a:pt x="515493" y="183261"/>
                </a:moveTo>
                <a:lnTo>
                  <a:pt x="416941" y="241300"/>
                </a:lnTo>
                <a:lnTo>
                  <a:pt x="436245" y="274065"/>
                </a:lnTo>
                <a:lnTo>
                  <a:pt x="534797" y="216153"/>
                </a:lnTo>
                <a:lnTo>
                  <a:pt x="515493" y="183261"/>
                </a:lnTo>
                <a:close/>
              </a:path>
              <a:path w="864235" h="509269">
                <a:moveTo>
                  <a:pt x="646811" y="105917"/>
                </a:moveTo>
                <a:lnTo>
                  <a:pt x="548259" y="163956"/>
                </a:lnTo>
                <a:lnTo>
                  <a:pt x="567563" y="196850"/>
                </a:lnTo>
                <a:lnTo>
                  <a:pt x="666115" y="138811"/>
                </a:lnTo>
                <a:lnTo>
                  <a:pt x="646811" y="105917"/>
                </a:lnTo>
                <a:close/>
              </a:path>
              <a:path w="864235" h="509269">
                <a:moveTo>
                  <a:pt x="828008" y="38241"/>
                </a:moveTo>
                <a:lnTo>
                  <a:pt x="799157" y="38352"/>
                </a:lnTo>
                <a:lnTo>
                  <a:pt x="791680" y="51704"/>
                </a:lnTo>
                <a:lnTo>
                  <a:pt x="797433" y="61467"/>
                </a:lnTo>
                <a:lnTo>
                  <a:pt x="780693" y="71326"/>
                </a:lnTo>
                <a:lnTo>
                  <a:pt x="750443" y="125349"/>
                </a:lnTo>
                <a:lnTo>
                  <a:pt x="748091" y="132540"/>
                </a:lnTo>
                <a:lnTo>
                  <a:pt x="748680" y="139826"/>
                </a:lnTo>
                <a:lnTo>
                  <a:pt x="751961" y="146351"/>
                </a:lnTo>
                <a:lnTo>
                  <a:pt x="757682" y="151256"/>
                </a:lnTo>
                <a:lnTo>
                  <a:pt x="764928" y="153606"/>
                </a:lnTo>
                <a:lnTo>
                  <a:pt x="772223" y="153003"/>
                </a:lnTo>
                <a:lnTo>
                  <a:pt x="778756" y="149685"/>
                </a:lnTo>
                <a:lnTo>
                  <a:pt x="783717" y="143890"/>
                </a:lnTo>
                <a:lnTo>
                  <a:pt x="840641" y="42163"/>
                </a:lnTo>
                <a:lnTo>
                  <a:pt x="830326" y="42163"/>
                </a:lnTo>
                <a:lnTo>
                  <a:pt x="828008" y="38241"/>
                </a:lnTo>
                <a:close/>
              </a:path>
              <a:path w="864235" h="509269">
                <a:moveTo>
                  <a:pt x="783849" y="38411"/>
                </a:moveTo>
                <a:lnTo>
                  <a:pt x="761459" y="38497"/>
                </a:lnTo>
                <a:lnTo>
                  <a:pt x="679577" y="86613"/>
                </a:lnTo>
                <a:lnTo>
                  <a:pt x="698881" y="119506"/>
                </a:lnTo>
                <a:lnTo>
                  <a:pt x="780693" y="71326"/>
                </a:lnTo>
                <a:lnTo>
                  <a:pt x="791680" y="51704"/>
                </a:lnTo>
                <a:lnTo>
                  <a:pt x="783849" y="38411"/>
                </a:lnTo>
                <a:close/>
              </a:path>
              <a:path w="864235" h="509269">
                <a:moveTo>
                  <a:pt x="791680" y="51704"/>
                </a:moveTo>
                <a:lnTo>
                  <a:pt x="780693" y="71326"/>
                </a:lnTo>
                <a:lnTo>
                  <a:pt x="797433" y="61467"/>
                </a:lnTo>
                <a:lnTo>
                  <a:pt x="791680" y="51704"/>
                </a:lnTo>
                <a:close/>
              </a:path>
              <a:path w="864235" h="509269">
                <a:moveTo>
                  <a:pt x="826261" y="9905"/>
                </a:moveTo>
                <a:lnTo>
                  <a:pt x="815086" y="9905"/>
                </a:lnTo>
                <a:lnTo>
                  <a:pt x="831850" y="38226"/>
                </a:lnTo>
                <a:lnTo>
                  <a:pt x="828008" y="38241"/>
                </a:lnTo>
                <a:lnTo>
                  <a:pt x="830326" y="42163"/>
                </a:lnTo>
                <a:lnTo>
                  <a:pt x="841375" y="35560"/>
                </a:lnTo>
                <a:lnTo>
                  <a:pt x="826261" y="9905"/>
                </a:lnTo>
                <a:close/>
              </a:path>
              <a:path w="864235" h="509269">
                <a:moveTo>
                  <a:pt x="862671" y="2793"/>
                </a:moveTo>
                <a:lnTo>
                  <a:pt x="822071" y="2793"/>
                </a:lnTo>
                <a:lnTo>
                  <a:pt x="841375" y="35560"/>
                </a:lnTo>
                <a:lnTo>
                  <a:pt x="830326" y="42163"/>
                </a:lnTo>
                <a:lnTo>
                  <a:pt x="840641" y="42163"/>
                </a:lnTo>
                <a:lnTo>
                  <a:pt x="862671" y="2793"/>
                </a:lnTo>
                <a:close/>
              </a:path>
              <a:path w="864235" h="509269">
                <a:moveTo>
                  <a:pt x="864235" y="0"/>
                </a:moveTo>
                <a:lnTo>
                  <a:pt x="699262" y="635"/>
                </a:lnTo>
                <a:lnTo>
                  <a:pt x="680339" y="19812"/>
                </a:lnTo>
                <a:lnTo>
                  <a:pt x="681853" y="27233"/>
                </a:lnTo>
                <a:lnTo>
                  <a:pt x="685974" y="33273"/>
                </a:lnTo>
                <a:lnTo>
                  <a:pt x="692072" y="37314"/>
                </a:lnTo>
                <a:lnTo>
                  <a:pt x="699516" y="38735"/>
                </a:lnTo>
                <a:lnTo>
                  <a:pt x="761459" y="38497"/>
                </a:lnTo>
                <a:lnTo>
                  <a:pt x="778129" y="28701"/>
                </a:lnTo>
                <a:lnTo>
                  <a:pt x="804561" y="28701"/>
                </a:lnTo>
                <a:lnTo>
                  <a:pt x="813229" y="13222"/>
                </a:lnTo>
                <a:lnTo>
                  <a:pt x="810895" y="9270"/>
                </a:lnTo>
                <a:lnTo>
                  <a:pt x="822071" y="2793"/>
                </a:lnTo>
                <a:lnTo>
                  <a:pt x="862671" y="2793"/>
                </a:lnTo>
                <a:lnTo>
                  <a:pt x="864235" y="0"/>
                </a:lnTo>
                <a:close/>
              </a:path>
              <a:path w="864235" h="509269">
                <a:moveTo>
                  <a:pt x="778129" y="28701"/>
                </a:moveTo>
                <a:lnTo>
                  <a:pt x="761459" y="38497"/>
                </a:lnTo>
                <a:lnTo>
                  <a:pt x="783849" y="38411"/>
                </a:lnTo>
                <a:lnTo>
                  <a:pt x="778129" y="28701"/>
                </a:lnTo>
                <a:close/>
              </a:path>
              <a:path w="864235" h="509269">
                <a:moveTo>
                  <a:pt x="804561" y="28701"/>
                </a:moveTo>
                <a:lnTo>
                  <a:pt x="778129" y="28701"/>
                </a:lnTo>
                <a:lnTo>
                  <a:pt x="783849" y="38411"/>
                </a:lnTo>
                <a:lnTo>
                  <a:pt x="799157" y="38352"/>
                </a:lnTo>
                <a:lnTo>
                  <a:pt x="804561" y="28701"/>
                </a:lnTo>
                <a:close/>
              </a:path>
              <a:path w="864235" h="509269">
                <a:moveTo>
                  <a:pt x="813229" y="13222"/>
                </a:moveTo>
                <a:lnTo>
                  <a:pt x="799157" y="38352"/>
                </a:lnTo>
                <a:lnTo>
                  <a:pt x="828008" y="38241"/>
                </a:lnTo>
                <a:lnTo>
                  <a:pt x="813229" y="13222"/>
                </a:lnTo>
                <a:close/>
              </a:path>
              <a:path w="864235" h="509269">
                <a:moveTo>
                  <a:pt x="815086" y="9905"/>
                </a:moveTo>
                <a:lnTo>
                  <a:pt x="813229" y="13222"/>
                </a:lnTo>
                <a:lnTo>
                  <a:pt x="828008" y="38241"/>
                </a:lnTo>
                <a:lnTo>
                  <a:pt x="831850" y="38226"/>
                </a:lnTo>
                <a:lnTo>
                  <a:pt x="815086" y="9905"/>
                </a:lnTo>
                <a:close/>
              </a:path>
              <a:path w="864235" h="509269">
                <a:moveTo>
                  <a:pt x="822071" y="2793"/>
                </a:moveTo>
                <a:lnTo>
                  <a:pt x="810895" y="9270"/>
                </a:lnTo>
                <a:lnTo>
                  <a:pt x="813229" y="13222"/>
                </a:lnTo>
                <a:lnTo>
                  <a:pt x="815086" y="9905"/>
                </a:lnTo>
                <a:lnTo>
                  <a:pt x="826261" y="9905"/>
                </a:lnTo>
                <a:lnTo>
                  <a:pt x="822071" y="2793"/>
                </a:lnTo>
                <a:close/>
              </a:path>
            </a:pathLst>
          </a:custGeom>
          <a:solidFill>
            <a:srgbClr val="567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5268595" y="622172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55D7D"/>
                </a:solidFill>
                <a:latin typeface="Georgia"/>
                <a:cs typeface="Georgia"/>
              </a:rPr>
              <a:t>$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4776215" y="5305044"/>
            <a:ext cx="1175003" cy="81991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932045" y="5440553"/>
            <a:ext cx="864235" cy="509270"/>
          </a:xfrm>
          <a:custGeom>
            <a:avLst/>
            <a:gdLst/>
            <a:ahLst/>
            <a:cxnLst/>
            <a:rect l="l" t="t" r="r" b="b"/>
            <a:pathLst>
              <a:path w="864235" h="509270">
                <a:moveTo>
                  <a:pt x="64896" y="404495"/>
                </a:moveTo>
                <a:lnTo>
                  <a:pt x="57150" y="406679"/>
                </a:lnTo>
                <a:lnTo>
                  <a:pt x="0" y="508762"/>
                </a:lnTo>
                <a:lnTo>
                  <a:pt x="116966" y="508279"/>
                </a:lnTo>
                <a:lnTo>
                  <a:pt x="118311" y="506907"/>
                </a:lnTo>
                <a:lnTo>
                  <a:pt x="28066" y="506907"/>
                </a:lnTo>
                <a:lnTo>
                  <a:pt x="15239" y="485025"/>
                </a:lnTo>
                <a:lnTo>
                  <a:pt x="55677" y="461218"/>
                </a:lnTo>
                <a:lnTo>
                  <a:pt x="79247" y="419087"/>
                </a:lnTo>
                <a:lnTo>
                  <a:pt x="77088" y="411353"/>
                </a:lnTo>
                <a:lnTo>
                  <a:pt x="64896" y="404495"/>
                </a:lnTo>
                <a:close/>
              </a:path>
              <a:path w="864235" h="509270">
                <a:moveTo>
                  <a:pt x="55677" y="461218"/>
                </a:moveTo>
                <a:lnTo>
                  <a:pt x="15239" y="485025"/>
                </a:lnTo>
                <a:lnTo>
                  <a:pt x="28066" y="506907"/>
                </a:lnTo>
                <a:lnTo>
                  <a:pt x="36114" y="502170"/>
                </a:lnTo>
                <a:lnTo>
                  <a:pt x="32765" y="502170"/>
                </a:lnTo>
                <a:lnTo>
                  <a:pt x="21589" y="483273"/>
                </a:lnTo>
                <a:lnTo>
                  <a:pt x="43388" y="483182"/>
                </a:lnTo>
                <a:lnTo>
                  <a:pt x="55677" y="461218"/>
                </a:lnTo>
                <a:close/>
              </a:path>
              <a:path w="864235" h="509270">
                <a:moveTo>
                  <a:pt x="116839" y="482879"/>
                </a:moveTo>
                <a:lnTo>
                  <a:pt x="68547" y="483079"/>
                </a:lnTo>
                <a:lnTo>
                  <a:pt x="28066" y="506907"/>
                </a:lnTo>
                <a:lnTo>
                  <a:pt x="118311" y="506907"/>
                </a:lnTo>
                <a:lnTo>
                  <a:pt x="122554" y="502577"/>
                </a:lnTo>
                <a:lnTo>
                  <a:pt x="122554" y="488543"/>
                </a:lnTo>
                <a:lnTo>
                  <a:pt x="116839" y="482879"/>
                </a:lnTo>
                <a:close/>
              </a:path>
              <a:path w="864235" h="509270">
                <a:moveTo>
                  <a:pt x="43388" y="483182"/>
                </a:moveTo>
                <a:lnTo>
                  <a:pt x="21589" y="483273"/>
                </a:lnTo>
                <a:lnTo>
                  <a:pt x="32765" y="502170"/>
                </a:lnTo>
                <a:lnTo>
                  <a:pt x="43388" y="483182"/>
                </a:lnTo>
                <a:close/>
              </a:path>
              <a:path w="864235" h="509270">
                <a:moveTo>
                  <a:pt x="68547" y="483079"/>
                </a:moveTo>
                <a:lnTo>
                  <a:pt x="43388" y="483182"/>
                </a:lnTo>
                <a:lnTo>
                  <a:pt x="32765" y="502170"/>
                </a:lnTo>
                <a:lnTo>
                  <a:pt x="36114" y="502170"/>
                </a:lnTo>
                <a:lnTo>
                  <a:pt x="68547" y="483079"/>
                </a:lnTo>
                <a:close/>
              </a:path>
              <a:path w="864235" h="509270">
                <a:moveTo>
                  <a:pt x="820721" y="25494"/>
                </a:moveTo>
                <a:lnTo>
                  <a:pt x="795574" y="25602"/>
                </a:lnTo>
                <a:lnTo>
                  <a:pt x="55677" y="461218"/>
                </a:lnTo>
                <a:lnTo>
                  <a:pt x="43388" y="483182"/>
                </a:lnTo>
                <a:lnTo>
                  <a:pt x="68547" y="483079"/>
                </a:lnTo>
                <a:lnTo>
                  <a:pt x="808388" y="47577"/>
                </a:lnTo>
                <a:lnTo>
                  <a:pt x="820721" y="25494"/>
                </a:lnTo>
                <a:close/>
              </a:path>
              <a:path w="864235" h="509270">
                <a:moveTo>
                  <a:pt x="863111" y="1778"/>
                </a:moveTo>
                <a:lnTo>
                  <a:pt x="836040" y="1778"/>
                </a:lnTo>
                <a:lnTo>
                  <a:pt x="848867" y="23749"/>
                </a:lnTo>
                <a:lnTo>
                  <a:pt x="808388" y="47577"/>
                </a:lnTo>
                <a:lnTo>
                  <a:pt x="788288" y="83566"/>
                </a:lnTo>
                <a:lnTo>
                  <a:pt x="784859" y="89662"/>
                </a:lnTo>
                <a:lnTo>
                  <a:pt x="787018" y="97409"/>
                </a:lnTo>
                <a:lnTo>
                  <a:pt x="799210" y="104267"/>
                </a:lnTo>
                <a:lnTo>
                  <a:pt x="806957" y="101981"/>
                </a:lnTo>
                <a:lnTo>
                  <a:pt x="863111" y="1778"/>
                </a:lnTo>
                <a:close/>
              </a:path>
              <a:path w="864235" h="509270">
                <a:moveTo>
                  <a:pt x="838784" y="6477"/>
                </a:moveTo>
                <a:lnTo>
                  <a:pt x="831341" y="6477"/>
                </a:lnTo>
                <a:lnTo>
                  <a:pt x="842517" y="25400"/>
                </a:lnTo>
                <a:lnTo>
                  <a:pt x="820721" y="25494"/>
                </a:lnTo>
                <a:lnTo>
                  <a:pt x="808388" y="47577"/>
                </a:lnTo>
                <a:lnTo>
                  <a:pt x="848867" y="23749"/>
                </a:lnTo>
                <a:lnTo>
                  <a:pt x="838784" y="6477"/>
                </a:lnTo>
                <a:close/>
              </a:path>
              <a:path w="864235" h="509270">
                <a:moveTo>
                  <a:pt x="864107" y="0"/>
                </a:moveTo>
                <a:lnTo>
                  <a:pt x="754126" y="381"/>
                </a:lnTo>
                <a:lnTo>
                  <a:pt x="747140" y="381"/>
                </a:lnTo>
                <a:lnTo>
                  <a:pt x="741426" y="6096"/>
                </a:lnTo>
                <a:lnTo>
                  <a:pt x="741552" y="20193"/>
                </a:lnTo>
                <a:lnTo>
                  <a:pt x="747267" y="25781"/>
                </a:lnTo>
                <a:lnTo>
                  <a:pt x="754252" y="25781"/>
                </a:lnTo>
                <a:lnTo>
                  <a:pt x="795574" y="25602"/>
                </a:lnTo>
                <a:lnTo>
                  <a:pt x="836040" y="1778"/>
                </a:lnTo>
                <a:lnTo>
                  <a:pt x="863111" y="1778"/>
                </a:lnTo>
                <a:lnTo>
                  <a:pt x="864107" y="0"/>
                </a:lnTo>
                <a:close/>
              </a:path>
              <a:path w="864235" h="509270">
                <a:moveTo>
                  <a:pt x="836040" y="1778"/>
                </a:moveTo>
                <a:lnTo>
                  <a:pt x="795574" y="25602"/>
                </a:lnTo>
                <a:lnTo>
                  <a:pt x="820721" y="25494"/>
                </a:lnTo>
                <a:lnTo>
                  <a:pt x="831341" y="6477"/>
                </a:lnTo>
                <a:lnTo>
                  <a:pt x="838784" y="6477"/>
                </a:lnTo>
                <a:lnTo>
                  <a:pt x="836040" y="1778"/>
                </a:lnTo>
                <a:close/>
              </a:path>
              <a:path w="864235" h="509270">
                <a:moveTo>
                  <a:pt x="831341" y="6477"/>
                </a:moveTo>
                <a:lnTo>
                  <a:pt x="820721" y="25494"/>
                </a:lnTo>
                <a:lnTo>
                  <a:pt x="842517" y="25400"/>
                </a:lnTo>
                <a:lnTo>
                  <a:pt x="831341" y="6477"/>
                </a:lnTo>
                <a:close/>
              </a:path>
            </a:pathLst>
          </a:custGeom>
          <a:solidFill>
            <a:srgbClr val="567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5270753" y="5328284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55D7D"/>
                </a:solidFill>
                <a:latin typeface="Georgia"/>
                <a:cs typeface="Georgia"/>
              </a:rPr>
              <a:t>$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755573" y="2980817"/>
            <a:ext cx="853440" cy="398780"/>
          </a:xfrm>
          <a:custGeom>
            <a:avLst/>
            <a:gdLst/>
            <a:ahLst/>
            <a:cxnLst/>
            <a:rect l="l" t="t" r="r" b="b"/>
            <a:pathLst>
              <a:path w="853440" h="398779">
                <a:moveTo>
                  <a:pt x="786460" y="0"/>
                </a:moveTo>
                <a:lnTo>
                  <a:pt x="66471" y="0"/>
                </a:lnTo>
                <a:lnTo>
                  <a:pt x="40601" y="5216"/>
                </a:lnTo>
                <a:lnTo>
                  <a:pt x="19472" y="19446"/>
                </a:lnTo>
                <a:lnTo>
                  <a:pt x="5224" y="40558"/>
                </a:lnTo>
                <a:lnTo>
                  <a:pt x="0" y="66421"/>
                </a:lnTo>
                <a:lnTo>
                  <a:pt x="0" y="332359"/>
                </a:lnTo>
                <a:lnTo>
                  <a:pt x="5224" y="358221"/>
                </a:lnTo>
                <a:lnTo>
                  <a:pt x="19472" y="379333"/>
                </a:lnTo>
                <a:lnTo>
                  <a:pt x="40601" y="393563"/>
                </a:lnTo>
                <a:lnTo>
                  <a:pt x="66471" y="398780"/>
                </a:lnTo>
                <a:lnTo>
                  <a:pt x="786460" y="398780"/>
                </a:lnTo>
                <a:lnTo>
                  <a:pt x="812322" y="393563"/>
                </a:lnTo>
                <a:lnTo>
                  <a:pt x="833434" y="379333"/>
                </a:lnTo>
                <a:lnTo>
                  <a:pt x="847664" y="358221"/>
                </a:lnTo>
                <a:lnTo>
                  <a:pt x="852881" y="332359"/>
                </a:lnTo>
                <a:lnTo>
                  <a:pt x="852881" y="66421"/>
                </a:lnTo>
                <a:lnTo>
                  <a:pt x="847664" y="40558"/>
                </a:lnTo>
                <a:lnTo>
                  <a:pt x="833434" y="19446"/>
                </a:lnTo>
                <a:lnTo>
                  <a:pt x="812322" y="5216"/>
                </a:lnTo>
                <a:lnTo>
                  <a:pt x="786460" y="0"/>
                </a:lnTo>
                <a:close/>
              </a:path>
            </a:pathLst>
          </a:custGeom>
          <a:solidFill>
            <a:srgbClr val="7E9F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55573" y="2980817"/>
            <a:ext cx="853440" cy="398780"/>
          </a:xfrm>
          <a:custGeom>
            <a:avLst/>
            <a:gdLst/>
            <a:ahLst/>
            <a:cxnLst/>
            <a:rect l="l" t="t" r="r" b="b"/>
            <a:pathLst>
              <a:path w="853440" h="398779">
                <a:moveTo>
                  <a:pt x="0" y="66421"/>
                </a:moveTo>
                <a:lnTo>
                  <a:pt x="5224" y="40558"/>
                </a:lnTo>
                <a:lnTo>
                  <a:pt x="19472" y="19446"/>
                </a:lnTo>
                <a:lnTo>
                  <a:pt x="40601" y="5216"/>
                </a:lnTo>
                <a:lnTo>
                  <a:pt x="66471" y="0"/>
                </a:lnTo>
                <a:lnTo>
                  <a:pt x="786460" y="0"/>
                </a:lnTo>
                <a:lnTo>
                  <a:pt x="812322" y="5216"/>
                </a:lnTo>
                <a:lnTo>
                  <a:pt x="833434" y="19446"/>
                </a:lnTo>
                <a:lnTo>
                  <a:pt x="847664" y="40558"/>
                </a:lnTo>
                <a:lnTo>
                  <a:pt x="852881" y="66421"/>
                </a:lnTo>
                <a:lnTo>
                  <a:pt x="852881" y="332359"/>
                </a:lnTo>
                <a:lnTo>
                  <a:pt x="847664" y="358221"/>
                </a:lnTo>
                <a:lnTo>
                  <a:pt x="833434" y="379333"/>
                </a:lnTo>
                <a:lnTo>
                  <a:pt x="812322" y="393563"/>
                </a:lnTo>
                <a:lnTo>
                  <a:pt x="786460" y="398780"/>
                </a:lnTo>
                <a:lnTo>
                  <a:pt x="66471" y="398780"/>
                </a:lnTo>
                <a:lnTo>
                  <a:pt x="40601" y="393563"/>
                </a:lnTo>
                <a:lnTo>
                  <a:pt x="19472" y="379333"/>
                </a:lnTo>
                <a:lnTo>
                  <a:pt x="5224" y="358221"/>
                </a:lnTo>
                <a:lnTo>
                  <a:pt x="0" y="332359"/>
                </a:lnTo>
                <a:lnTo>
                  <a:pt x="0" y="66421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1093419" y="3023361"/>
            <a:ext cx="175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A162E"/>
                </a:solidFill>
                <a:latin typeface="Georgia"/>
                <a:cs typeface="Georgia"/>
              </a:rPr>
              <a:t>Э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1143000" y="3352800"/>
            <a:ext cx="2526792" cy="47853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185100" y="3375914"/>
            <a:ext cx="2365375" cy="343535"/>
          </a:xfrm>
          <a:custGeom>
            <a:avLst/>
            <a:gdLst/>
            <a:ahLst/>
            <a:cxnLst/>
            <a:rect l="l" t="t" r="r" b="b"/>
            <a:pathLst>
              <a:path w="2365375" h="343535">
                <a:moveTo>
                  <a:pt x="2287634" y="318307"/>
                </a:moveTo>
                <a:lnTo>
                  <a:pt x="2284412" y="343535"/>
                </a:lnTo>
                <a:lnTo>
                  <a:pt x="2352071" y="319913"/>
                </a:lnTo>
                <a:lnTo>
                  <a:pt x="2300160" y="319913"/>
                </a:lnTo>
                <a:lnTo>
                  <a:pt x="2287634" y="318307"/>
                </a:lnTo>
                <a:close/>
              </a:path>
              <a:path w="2365375" h="343535">
                <a:moveTo>
                  <a:pt x="2290848" y="293150"/>
                </a:moveTo>
                <a:lnTo>
                  <a:pt x="2287634" y="318307"/>
                </a:lnTo>
                <a:lnTo>
                  <a:pt x="2300160" y="319913"/>
                </a:lnTo>
                <a:lnTo>
                  <a:pt x="2303462" y="294767"/>
                </a:lnTo>
                <a:lnTo>
                  <a:pt x="2290848" y="293150"/>
                </a:lnTo>
                <a:close/>
              </a:path>
              <a:path w="2365375" h="343535">
                <a:moveTo>
                  <a:pt x="2294064" y="267969"/>
                </a:moveTo>
                <a:lnTo>
                  <a:pt x="2290848" y="293150"/>
                </a:lnTo>
                <a:lnTo>
                  <a:pt x="2303462" y="294767"/>
                </a:lnTo>
                <a:lnTo>
                  <a:pt x="2300160" y="319913"/>
                </a:lnTo>
                <a:lnTo>
                  <a:pt x="2352071" y="319913"/>
                </a:lnTo>
                <a:lnTo>
                  <a:pt x="2364803" y="315468"/>
                </a:lnTo>
                <a:lnTo>
                  <a:pt x="2294064" y="267969"/>
                </a:lnTo>
                <a:close/>
              </a:path>
              <a:path w="2365375" h="343535">
                <a:moveTo>
                  <a:pt x="3225" y="0"/>
                </a:moveTo>
                <a:lnTo>
                  <a:pt x="0" y="25146"/>
                </a:lnTo>
                <a:lnTo>
                  <a:pt x="2287634" y="318307"/>
                </a:lnTo>
                <a:lnTo>
                  <a:pt x="2290848" y="293150"/>
                </a:lnTo>
                <a:lnTo>
                  <a:pt x="3225" y="0"/>
                </a:lnTo>
                <a:close/>
              </a:path>
            </a:pathLst>
          </a:custGeom>
          <a:solidFill>
            <a:srgbClr val="567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051560" y="3380232"/>
            <a:ext cx="239268" cy="46786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135430" y="3403472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0" y="227329"/>
                </a:moveTo>
                <a:lnTo>
                  <a:pt x="35369" y="304800"/>
                </a:lnTo>
                <a:lnTo>
                  <a:pt x="69710" y="241807"/>
                </a:lnTo>
                <a:lnTo>
                  <a:pt x="50317" y="241807"/>
                </a:lnTo>
                <a:lnTo>
                  <a:pt x="24930" y="240919"/>
                </a:lnTo>
                <a:lnTo>
                  <a:pt x="25381" y="228218"/>
                </a:lnTo>
                <a:lnTo>
                  <a:pt x="0" y="227329"/>
                </a:lnTo>
                <a:close/>
              </a:path>
              <a:path w="76200" h="304800">
                <a:moveTo>
                  <a:pt x="25381" y="228218"/>
                </a:moveTo>
                <a:lnTo>
                  <a:pt x="24930" y="240919"/>
                </a:lnTo>
                <a:lnTo>
                  <a:pt x="50317" y="241807"/>
                </a:lnTo>
                <a:lnTo>
                  <a:pt x="50769" y="229108"/>
                </a:lnTo>
                <a:lnTo>
                  <a:pt x="25381" y="228218"/>
                </a:lnTo>
                <a:close/>
              </a:path>
              <a:path w="76200" h="304800">
                <a:moveTo>
                  <a:pt x="50769" y="229108"/>
                </a:moveTo>
                <a:lnTo>
                  <a:pt x="50317" y="241807"/>
                </a:lnTo>
                <a:lnTo>
                  <a:pt x="69710" y="241807"/>
                </a:lnTo>
                <a:lnTo>
                  <a:pt x="76149" y="229996"/>
                </a:lnTo>
                <a:lnTo>
                  <a:pt x="50769" y="229108"/>
                </a:lnTo>
                <a:close/>
              </a:path>
              <a:path w="76200" h="304800">
                <a:moveTo>
                  <a:pt x="33502" y="0"/>
                </a:moveTo>
                <a:lnTo>
                  <a:pt x="25381" y="228218"/>
                </a:lnTo>
                <a:lnTo>
                  <a:pt x="50769" y="229108"/>
                </a:lnTo>
                <a:lnTo>
                  <a:pt x="58889" y="888"/>
                </a:lnTo>
                <a:lnTo>
                  <a:pt x="33502" y="0"/>
                </a:lnTo>
                <a:close/>
              </a:path>
            </a:pathLst>
          </a:custGeom>
          <a:solidFill>
            <a:srgbClr val="567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1906904" y="3132201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55D7D"/>
                </a:solidFill>
                <a:latin typeface="Georgia"/>
                <a:cs typeface="Georgia"/>
              </a:rPr>
              <a:t>$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845007" y="3373577"/>
            <a:ext cx="1651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55D7D"/>
                </a:solidFill>
                <a:latin typeface="Georgia"/>
                <a:cs typeface="Georgia"/>
              </a:rPr>
              <a:t>$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755573" y="5284978"/>
            <a:ext cx="853440" cy="399415"/>
          </a:xfrm>
          <a:custGeom>
            <a:avLst/>
            <a:gdLst/>
            <a:ahLst/>
            <a:cxnLst/>
            <a:rect l="l" t="t" r="r" b="b"/>
            <a:pathLst>
              <a:path w="853440" h="399414">
                <a:moveTo>
                  <a:pt x="786460" y="0"/>
                </a:moveTo>
                <a:lnTo>
                  <a:pt x="66471" y="0"/>
                </a:lnTo>
                <a:lnTo>
                  <a:pt x="40601" y="5236"/>
                </a:lnTo>
                <a:lnTo>
                  <a:pt x="19472" y="19510"/>
                </a:lnTo>
                <a:lnTo>
                  <a:pt x="5224" y="40665"/>
                </a:lnTo>
                <a:lnTo>
                  <a:pt x="0" y="66548"/>
                </a:lnTo>
                <a:lnTo>
                  <a:pt x="0" y="332409"/>
                </a:lnTo>
                <a:lnTo>
                  <a:pt x="5224" y="358285"/>
                </a:lnTo>
                <a:lnTo>
                  <a:pt x="19472" y="379414"/>
                </a:lnTo>
                <a:lnTo>
                  <a:pt x="40601" y="393658"/>
                </a:lnTo>
                <a:lnTo>
                  <a:pt x="66471" y="398881"/>
                </a:lnTo>
                <a:lnTo>
                  <a:pt x="786460" y="398881"/>
                </a:lnTo>
                <a:lnTo>
                  <a:pt x="812322" y="393658"/>
                </a:lnTo>
                <a:lnTo>
                  <a:pt x="833434" y="379414"/>
                </a:lnTo>
                <a:lnTo>
                  <a:pt x="847664" y="358285"/>
                </a:lnTo>
                <a:lnTo>
                  <a:pt x="852881" y="332409"/>
                </a:lnTo>
                <a:lnTo>
                  <a:pt x="852881" y="66548"/>
                </a:lnTo>
                <a:lnTo>
                  <a:pt x="847664" y="40665"/>
                </a:lnTo>
                <a:lnTo>
                  <a:pt x="833434" y="19510"/>
                </a:lnTo>
                <a:lnTo>
                  <a:pt x="812322" y="5236"/>
                </a:lnTo>
                <a:lnTo>
                  <a:pt x="786460" y="0"/>
                </a:lnTo>
                <a:close/>
              </a:path>
            </a:pathLst>
          </a:custGeom>
          <a:solidFill>
            <a:srgbClr val="7E9F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55573" y="5284978"/>
            <a:ext cx="853440" cy="399415"/>
          </a:xfrm>
          <a:custGeom>
            <a:avLst/>
            <a:gdLst/>
            <a:ahLst/>
            <a:cxnLst/>
            <a:rect l="l" t="t" r="r" b="b"/>
            <a:pathLst>
              <a:path w="853440" h="399414">
                <a:moveTo>
                  <a:pt x="0" y="66548"/>
                </a:moveTo>
                <a:lnTo>
                  <a:pt x="5224" y="40665"/>
                </a:lnTo>
                <a:lnTo>
                  <a:pt x="19472" y="19510"/>
                </a:lnTo>
                <a:lnTo>
                  <a:pt x="40601" y="5236"/>
                </a:lnTo>
                <a:lnTo>
                  <a:pt x="66471" y="0"/>
                </a:lnTo>
                <a:lnTo>
                  <a:pt x="786460" y="0"/>
                </a:lnTo>
                <a:lnTo>
                  <a:pt x="812322" y="5236"/>
                </a:lnTo>
                <a:lnTo>
                  <a:pt x="833434" y="19510"/>
                </a:lnTo>
                <a:lnTo>
                  <a:pt x="847664" y="40665"/>
                </a:lnTo>
                <a:lnTo>
                  <a:pt x="852881" y="66548"/>
                </a:lnTo>
                <a:lnTo>
                  <a:pt x="852881" y="332409"/>
                </a:lnTo>
                <a:lnTo>
                  <a:pt x="847664" y="358285"/>
                </a:lnTo>
                <a:lnTo>
                  <a:pt x="833434" y="379414"/>
                </a:lnTo>
                <a:lnTo>
                  <a:pt x="812322" y="393658"/>
                </a:lnTo>
                <a:lnTo>
                  <a:pt x="786460" y="398881"/>
                </a:lnTo>
                <a:lnTo>
                  <a:pt x="66471" y="398881"/>
                </a:lnTo>
                <a:lnTo>
                  <a:pt x="40601" y="393658"/>
                </a:lnTo>
                <a:lnTo>
                  <a:pt x="19472" y="379414"/>
                </a:lnTo>
                <a:lnTo>
                  <a:pt x="5224" y="358285"/>
                </a:lnTo>
                <a:lnTo>
                  <a:pt x="0" y="332409"/>
                </a:lnTo>
                <a:lnTo>
                  <a:pt x="0" y="66548"/>
                </a:lnTo>
                <a:close/>
              </a:path>
            </a:pathLst>
          </a:custGeom>
          <a:ln w="25399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/>
          <p:nvPr/>
        </p:nvSpPr>
        <p:spPr>
          <a:xfrm>
            <a:off x="1093419" y="5328030"/>
            <a:ext cx="175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A162E"/>
                </a:solidFill>
                <a:latin typeface="Georgia"/>
                <a:cs typeface="Georgia"/>
              </a:rPr>
              <a:t>Э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1143000" y="5673852"/>
            <a:ext cx="2526792" cy="47853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185100" y="5697105"/>
            <a:ext cx="2365375" cy="344170"/>
          </a:xfrm>
          <a:custGeom>
            <a:avLst/>
            <a:gdLst/>
            <a:ahLst/>
            <a:cxnLst/>
            <a:rect l="l" t="t" r="r" b="b"/>
            <a:pathLst>
              <a:path w="2365375" h="344170">
                <a:moveTo>
                  <a:pt x="2287628" y="318357"/>
                </a:moveTo>
                <a:lnTo>
                  <a:pt x="2284412" y="343547"/>
                </a:lnTo>
                <a:lnTo>
                  <a:pt x="2351871" y="319963"/>
                </a:lnTo>
                <a:lnTo>
                  <a:pt x="2300160" y="319963"/>
                </a:lnTo>
                <a:lnTo>
                  <a:pt x="2287628" y="318357"/>
                </a:lnTo>
                <a:close/>
              </a:path>
              <a:path w="2365375" h="344170">
                <a:moveTo>
                  <a:pt x="2290847" y="293150"/>
                </a:moveTo>
                <a:lnTo>
                  <a:pt x="2287628" y="318357"/>
                </a:lnTo>
                <a:lnTo>
                  <a:pt x="2300160" y="319963"/>
                </a:lnTo>
                <a:lnTo>
                  <a:pt x="2303462" y="294766"/>
                </a:lnTo>
                <a:lnTo>
                  <a:pt x="2290847" y="293150"/>
                </a:lnTo>
                <a:close/>
              </a:path>
              <a:path w="2365375" h="344170">
                <a:moveTo>
                  <a:pt x="2294064" y="267957"/>
                </a:moveTo>
                <a:lnTo>
                  <a:pt x="2290847" y="293150"/>
                </a:lnTo>
                <a:lnTo>
                  <a:pt x="2303462" y="294766"/>
                </a:lnTo>
                <a:lnTo>
                  <a:pt x="2300160" y="319963"/>
                </a:lnTo>
                <a:lnTo>
                  <a:pt x="2351871" y="319963"/>
                </a:lnTo>
                <a:lnTo>
                  <a:pt x="2364803" y="315442"/>
                </a:lnTo>
                <a:lnTo>
                  <a:pt x="2294064" y="267957"/>
                </a:lnTo>
                <a:close/>
              </a:path>
              <a:path w="2365375" h="344170">
                <a:moveTo>
                  <a:pt x="3225" y="0"/>
                </a:moveTo>
                <a:lnTo>
                  <a:pt x="0" y="25196"/>
                </a:lnTo>
                <a:lnTo>
                  <a:pt x="2287628" y="318357"/>
                </a:lnTo>
                <a:lnTo>
                  <a:pt x="2290847" y="293150"/>
                </a:lnTo>
                <a:lnTo>
                  <a:pt x="3225" y="0"/>
                </a:lnTo>
                <a:close/>
              </a:path>
            </a:pathLst>
          </a:custGeom>
          <a:solidFill>
            <a:srgbClr val="567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051560" y="5684520"/>
            <a:ext cx="239268" cy="46786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35430" y="5707722"/>
            <a:ext cx="76200" cy="305435"/>
          </a:xfrm>
          <a:custGeom>
            <a:avLst/>
            <a:gdLst/>
            <a:ahLst/>
            <a:cxnLst/>
            <a:rect l="l" t="t" r="r" b="b"/>
            <a:pathLst>
              <a:path w="76200" h="305435">
                <a:moveTo>
                  <a:pt x="0" y="227317"/>
                </a:moveTo>
                <a:lnTo>
                  <a:pt x="35369" y="304825"/>
                </a:lnTo>
                <a:lnTo>
                  <a:pt x="69724" y="241807"/>
                </a:lnTo>
                <a:lnTo>
                  <a:pt x="50317" y="241807"/>
                </a:lnTo>
                <a:lnTo>
                  <a:pt x="24930" y="240906"/>
                </a:lnTo>
                <a:lnTo>
                  <a:pt x="25381" y="228218"/>
                </a:lnTo>
                <a:lnTo>
                  <a:pt x="0" y="227317"/>
                </a:lnTo>
                <a:close/>
              </a:path>
              <a:path w="76200" h="305435">
                <a:moveTo>
                  <a:pt x="25381" y="228218"/>
                </a:moveTo>
                <a:lnTo>
                  <a:pt x="24930" y="240906"/>
                </a:lnTo>
                <a:lnTo>
                  <a:pt x="50317" y="241807"/>
                </a:lnTo>
                <a:lnTo>
                  <a:pt x="50768" y="229120"/>
                </a:lnTo>
                <a:lnTo>
                  <a:pt x="25381" y="228218"/>
                </a:lnTo>
                <a:close/>
              </a:path>
              <a:path w="76200" h="305435">
                <a:moveTo>
                  <a:pt x="50768" y="229120"/>
                </a:moveTo>
                <a:lnTo>
                  <a:pt x="50317" y="241807"/>
                </a:lnTo>
                <a:lnTo>
                  <a:pt x="69724" y="241807"/>
                </a:lnTo>
                <a:lnTo>
                  <a:pt x="76149" y="230022"/>
                </a:lnTo>
                <a:lnTo>
                  <a:pt x="50768" y="229120"/>
                </a:lnTo>
                <a:close/>
              </a:path>
              <a:path w="76200" h="305435">
                <a:moveTo>
                  <a:pt x="33502" y="0"/>
                </a:moveTo>
                <a:lnTo>
                  <a:pt x="25381" y="228218"/>
                </a:lnTo>
                <a:lnTo>
                  <a:pt x="50768" y="229120"/>
                </a:lnTo>
                <a:lnTo>
                  <a:pt x="58889" y="901"/>
                </a:lnTo>
                <a:lnTo>
                  <a:pt x="33502" y="0"/>
                </a:lnTo>
                <a:close/>
              </a:path>
            </a:pathLst>
          </a:custGeom>
          <a:solidFill>
            <a:srgbClr val="567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1906904" y="5437123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55D7D"/>
                </a:solidFill>
                <a:latin typeface="Georgia"/>
                <a:cs typeface="Georgia"/>
              </a:rPr>
              <a:t>$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845007" y="5678525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55D7D"/>
                </a:solidFill>
                <a:latin typeface="Georgia"/>
                <a:cs typeface="Georgia"/>
              </a:rPr>
              <a:t>$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6102984" y="4005071"/>
            <a:ext cx="1152525" cy="735330"/>
          </a:xfrm>
          <a:custGeom>
            <a:avLst/>
            <a:gdLst/>
            <a:ahLst/>
            <a:cxnLst/>
            <a:rect l="l" t="t" r="r" b="b"/>
            <a:pathLst>
              <a:path w="1152525" h="735329">
                <a:moveTo>
                  <a:pt x="576071" y="0"/>
                </a:moveTo>
                <a:lnTo>
                  <a:pt x="517154" y="1896"/>
                </a:lnTo>
                <a:lnTo>
                  <a:pt x="459942" y="7463"/>
                </a:lnTo>
                <a:lnTo>
                  <a:pt x="404726" y="16515"/>
                </a:lnTo>
                <a:lnTo>
                  <a:pt x="351793" y="28868"/>
                </a:lnTo>
                <a:lnTo>
                  <a:pt x="301434" y="44338"/>
                </a:lnTo>
                <a:lnTo>
                  <a:pt x="253937" y="62739"/>
                </a:lnTo>
                <a:lnTo>
                  <a:pt x="209592" y="83888"/>
                </a:lnTo>
                <a:lnTo>
                  <a:pt x="168687" y="107600"/>
                </a:lnTo>
                <a:lnTo>
                  <a:pt x="131512" y="133690"/>
                </a:lnTo>
                <a:lnTo>
                  <a:pt x="98356" y="161974"/>
                </a:lnTo>
                <a:lnTo>
                  <a:pt x="69507" y="192267"/>
                </a:lnTo>
                <a:lnTo>
                  <a:pt x="45255" y="224385"/>
                </a:lnTo>
                <a:lnTo>
                  <a:pt x="25889" y="258142"/>
                </a:lnTo>
                <a:lnTo>
                  <a:pt x="2973" y="329840"/>
                </a:lnTo>
                <a:lnTo>
                  <a:pt x="0" y="367410"/>
                </a:lnTo>
                <a:lnTo>
                  <a:pt x="2973" y="404981"/>
                </a:lnTo>
                <a:lnTo>
                  <a:pt x="25889" y="476679"/>
                </a:lnTo>
                <a:lnTo>
                  <a:pt x="45255" y="510436"/>
                </a:lnTo>
                <a:lnTo>
                  <a:pt x="69507" y="542554"/>
                </a:lnTo>
                <a:lnTo>
                  <a:pt x="98356" y="572847"/>
                </a:lnTo>
                <a:lnTo>
                  <a:pt x="131512" y="601131"/>
                </a:lnTo>
                <a:lnTo>
                  <a:pt x="168687" y="627221"/>
                </a:lnTo>
                <a:lnTo>
                  <a:pt x="209592" y="650933"/>
                </a:lnTo>
                <a:lnTo>
                  <a:pt x="253937" y="672082"/>
                </a:lnTo>
                <a:lnTo>
                  <a:pt x="301434" y="690483"/>
                </a:lnTo>
                <a:lnTo>
                  <a:pt x="351793" y="705953"/>
                </a:lnTo>
                <a:lnTo>
                  <a:pt x="404726" y="718306"/>
                </a:lnTo>
                <a:lnTo>
                  <a:pt x="459942" y="727358"/>
                </a:lnTo>
                <a:lnTo>
                  <a:pt x="517154" y="732925"/>
                </a:lnTo>
                <a:lnTo>
                  <a:pt x="576071" y="734821"/>
                </a:lnTo>
                <a:lnTo>
                  <a:pt x="634968" y="732925"/>
                </a:lnTo>
                <a:lnTo>
                  <a:pt x="692164" y="727358"/>
                </a:lnTo>
                <a:lnTo>
                  <a:pt x="747370" y="718306"/>
                </a:lnTo>
                <a:lnTo>
                  <a:pt x="800296" y="705953"/>
                </a:lnTo>
                <a:lnTo>
                  <a:pt x="850652" y="690483"/>
                </a:lnTo>
                <a:lnTo>
                  <a:pt x="898150" y="672082"/>
                </a:lnTo>
                <a:lnTo>
                  <a:pt x="942498" y="650933"/>
                </a:lnTo>
                <a:lnTo>
                  <a:pt x="983408" y="627221"/>
                </a:lnTo>
                <a:lnTo>
                  <a:pt x="1020590" y="601131"/>
                </a:lnTo>
                <a:lnTo>
                  <a:pt x="1053754" y="572847"/>
                </a:lnTo>
                <a:lnTo>
                  <a:pt x="1082611" y="542554"/>
                </a:lnTo>
                <a:lnTo>
                  <a:pt x="1106870" y="510436"/>
                </a:lnTo>
                <a:lnTo>
                  <a:pt x="1126243" y="476679"/>
                </a:lnTo>
                <a:lnTo>
                  <a:pt x="1149169" y="404981"/>
                </a:lnTo>
                <a:lnTo>
                  <a:pt x="1152143" y="367410"/>
                </a:lnTo>
                <a:lnTo>
                  <a:pt x="1149169" y="329840"/>
                </a:lnTo>
                <a:lnTo>
                  <a:pt x="1126243" y="258142"/>
                </a:lnTo>
                <a:lnTo>
                  <a:pt x="1106870" y="224385"/>
                </a:lnTo>
                <a:lnTo>
                  <a:pt x="1082611" y="192267"/>
                </a:lnTo>
                <a:lnTo>
                  <a:pt x="1053754" y="161974"/>
                </a:lnTo>
                <a:lnTo>
                  <a:pt x="1020590" y="133690"/>
                </a:lnTo>
                <a:lnTo>
                  <a:pt x="983408" y="107600"/>
                </a:lnTo>
                <a:lnTo>
                  <a:pt x="942498" y="83888"/>
                </a:lnTo>
                <a:lnTo>
                  <a:pt x="898150" y="62739"/>
                </a:lnTo>
                <a:lnTo>
                  <a:pt x="850652" y="44338"/>
                </a:lnTo>
                <a:lnTo>
                  <a:pt x="800296" y="28868"/>
                </a:lnTo>
                <a:lnTo>
                  <a:pt x="747370" y="16515"/>
                </a:lnTo>
                <a:lnTo>
                  <a:pt x="692164" y="7463"/>
                </a:lnTo>
                <a:lnTo>
                  <a:pt x="634968" y="1896"/>
                </a:lnTo>
                <a:lnTo>
                  <a:pt x="576071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102984" y="4005071"/>
            <a:ext cx="1152525" cy="735330"/>
          </a:xfrm>
          <a:custGeom>
            <a:avLst/>
            <a:gdLst/>
            <a:ahLst/>
            <a:cxnLst/>
            <a:rect l="l" t="t" r="r" b="b"/>
            <a:pathLst>
              <a:path w="1152525" h="735329">
                <a:moveTo>
                  <a:pt x="0" y="367410"/>
                </a:moveTo>
                <a:lnTo>
                  <a:pt x="11699" y="293356"/>
                </a:lnTo>
                <a:lnTo>
                  <a:pt x="45255" y="224385"/>
                </a:lnTo>
                <a:lnTo>
                  <a:pt x="69507" y="192267"/>
                </a:lnTo>
                <a:lnTo>
                  <a:pt x="98356" y="161974"/>
                </a:lnTo>
                <a:lnTo>
                  <a:pt x="131512" y="133690"/>
                </a:lnTo>
                <a:lnTo>
                  <a:pt x="168687" y="107600"/>
                </a:lnTo>
                <a:lnTo>
                  <a:pt x="209592" y="83888"/>
                </a:lnTo>
                <a:lnTo>
                  <a:pt x="253937" y="62739"/>
                </a:lnTo>
                <a:lnTo>
                  <a:pt x="301434" y="44338"/>
                </a:lnTo>
                <a:lnTo>
                  <a:pt x="351793" y="28868"/>
                </a:lnTo>
                <a:lnTo>
                  <a:pt x="404726" y="16515"/>
                </a:lnTo>
                <a:lnTo>
                  <a:pt x="459942" y="7463"/>
                </a:lnTo>
                <a:lnTo>
                  <a:pt x="517154" y="1896"/>
                </a:lnTo>
                <a:lnTo>
                  <a:pt x="576071" y="0"/>
                </a:lnTo>
                <a:lnTo>
                  <a:pt x="634968" y="1896"/>
                </a:lnTo>
                <a:lnTo>
                  <a:pt x="692164" y="7463"/>
                </a:lnTo>
                <a:lnTo>
                  <a:pt x="747370" y="16515"/>
                </a:lnTo>
                <a:lnTo>
                  <a:pt x="800296" y="28868"/>
                </a:lnTo>
                <a:lnTo>
                  <a:pt x="850652" y="44338"/>
                </a:lnTo>
                <a:lnTo>
                  <a:pt x="898150" y="62739"/>
                </a:lnTo>
                <a:lnTo>
                  <a:pt x="942498" y="83888"/>
                </a:lnTo>
                <a:lnTo>
                  <a:pt x="983408" y="107600"/>
                </a:lnTo>
                <a:lnTo>
                  <a:pt x="1020590" y="133690"/>
                </a:lnTo>
                <a:lnTo>
                  <a:pt x="1053754" y="161974"/>
                </a:lnTo>
                <a:lnTo>
                  <a:pt x="1082611" y="192267"/>
                </a:lnTo>
                <a:lnTo>
                  <a:pt x="1106870" y="224385"/>
                </a:lnTo>
                <a:lnTo>
                  <a:pt x="1126243" y="258142"/>
                </a:lnTo>
                <a:lnTo>
                  <a:pt x="1149169" y="329840"/>
                </a:lnTo>
                <a:lnTo>
                  <a:pt x="1152143" y="367410"/>
                </a:lnTo>
                <a:lnTo>
                  <a:pt x="1149169" y="404981"/>
                </a:lnTo>
                <a:lnTo>
                  <a:pt x="1126243" y="476679"/>
                </a:lnTo>
                <a:lnTo>
                  <a:pt x="1106870" y="510436"/>
                </a:lnTo>
                <a:lnTo>
                  <a:pt x="1082611" y="542554"/>
                </a:lnTo>
                <a:lnTo>
                  <a:pt x="1053754" y="572847"/>
                </a:lnTo>
                <a:lnTo>
                  <a:pt x="1020590" y="601131"/>
                </a:lnTo>
                <a:lnTo>
                  <a:pt x="983408" y="627221"/>
                </a:lnTo>
                <a:lnTo>
                  <a:pt x="942498" y="650933"/>
                </a:lnTo>
                <a:lnTo>
                  <a:pt x="898150" y="672082"/>
                </a:lnTo>
                <a:lnTo>
                  <a:pt x="850652" y="690483"/>
                </a:lnTo>
                <a:lnTo>
                  <a:pt x="800296" y="705953"/>
                </a:lnTo>
                <a:lnTo>
                  <a:pt x="747370" y="718306"/>
                </a:lnTo>
                <a:lnTo>
                  <a:pt x="692164" y="727358"/>
                </a:lnTo>
                <a:lnTo>
                  <a:pt x="634968" y="732925"/>
                </a:lnTo>
                <a:lnTo>
                  <a:pt x="576071" y="734821"/>
                </a:lnTo>
                <a:lnTo>
                  <a:pt x="517154" y="732925"/>
                </a:lnTo>
                <a:lnTo>
                  <a:pt x="459942" y="727358"/>
                </a:lnTo>
                <a:lnTo>
                  <a:pt x="404726" y="718306"/>
                </a:lnTo>
                <a:lnTo>
                  <a:pt x="351793" y="705953"/>
                </a:lnTo>
                <a:lnTo>
                  <a:pt x="301434" y="690483"/>
                </a:lnTo>
                <a:lnTo>
                  <a:pt x="253937" y="672082"/>
                </a:lnTo>
                <a:lnTo>
                  <a:pt x="209592" y="650933"/>
                </a:lnTo>
                <a:lnTo>
                  <a:pt x="168687" y="627221"/>
                </a:lnTo>
                <a:lnTo>
                  <a:pt x="131512" y="601131"/>
                </a:lnTo>
                <a:lnTo>
                  <a:pt x="98356" y="572847"/>
                </a:lnTo>
                <a:lnTo>
                  <a:pt x="69507" y="542554"/>
                </a:lnTo>
                <a:lnTo>
                  <a:pt x="45255" y="510436"/>
                </a:lnTo>
                <a:lnTo>
                  <a:pt x="25889" y="476679"/>
                </a:lnTo>
                <a:lnTo>
                  <a:pt x="2973" y="404981"/>
                </a:lnTo>
                <a:lnTo>
                  <a:pt x="0" y="367410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 txBox="1"/>
          <p:nvPr/>
        </p:nvSpPr>
        <p:spPr>
          <a:xfrm>
            <a:off x="6374129" y="4072508"/>
            <a:ext cx="610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A162E"/>
                </a:solidFill>
                <a:latin typeface="Georgia"/>
                <a:cs typeface="Georgia"/>
              </a:rPr>
              <a:t>S</a:t>
            </a:r>
            <a:r>
              <a:rPr sz="3600" dirty="0">
                <a:solidFill>
                  <a:srgbClr val="0A162E"/>
                </a:solidFill>
                <a:latin typeface="Georgia"/>
                <a:cs typeface="Georgia"/>
              </a:rPr>
              <a:t>t</a:t>
            </a:r>
            <a:r>
              <a:rPr sz="2400" dirty="0">
                <a:solidFill>
                  <a:srgbClr val="0A162E"/>
                </a:solidFill>
                <a:latin typeface="Georgia"/>
                <a:cs typeface="Georgia"/>
              </a:rPr>
              <a:t>2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4645152" y="4061459"/>
            <a:ext cx="1673352" cy="61417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860035" y="4125086"/>
            <a:ext cx="1242949" cy="45516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563873" y="5013197"/>
            <a:ext cx="1440180" cy="432434"/>
          </a:xfrm>
          <a:custGeom>
            <a:avLst/>
            <a:gdLst/>
            <a:ahLst/>
            <a:cxnLst/>
            <a:rect l="l" t="t" r="r" b="b"/>
            <a:pathLst>
              <a:path w="1440179" h="432435">
                <a:moveTo>
                  <a:pt x="1368171" y="0"/>
                </a:moveTo>
                <a:lnTo>
                  <a:pt x="72009" y="0"/>
                </a:lnTo>
                <a:lnTo>
                  <a:pt x="43987" y="5661"/>
                </a:lnTo>
                <a:lnTo>
                  <a:pt x="21097" y="21097"/>
                </a:lnTo>
                <a:lnTo>
                  <a:pt x="5661" y="43987"/>
                </a:lnTo>
                <a:lnTo>
                  <a:pt x="0" y="72008"/>
                </a:lnTo>
                <a:lnTo>
                  <a:pt x="0" y="432053"/>
                </a:lnTo>
                <a:lnTo>
                  <a:pt x="1440179" y="432053"/>
                </a:lnTo>
                <a:lnTo>
                  <a:pt x="1440179" y="72008"/>
                </a:lnTo>
                <a:lnTo>
                  <a:pt x="1434518" y="43987"/>
                </a:lnTo>
                <a:lnTo>
                  <a:pt x="1419082" y="21097"/>
                </a:lnTo>
                <a:lnTo>
                  <a:pt x="1396192" y="5661"/>
                </a:lnTo>
                <a:lnTo>
                  <a:pt x="1368171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563873" y="5013197"/>
            <a:ext cx="1440180" cy="432434"/>
          </a:xfrm>
          <a:custGeom>
            <a:avLst/>
            <a:gdLst/>
            <a:ahLst/>
            <a:cxnLst/>
            <a:rect l="l" t="t" r="r" b="b"/>
            <a:pathLst>
              <a:path w="1440179" h="432435">
                <a:moveTo>
                  <a:pt x="72009" y="0"/>
                </a:moveTo>
                <a:lnTo>
                  <a:pt x="1368171" y="0"/>
                </a:lnTo>
                <a:lnTo>
                  <a:pt x="1396192" y="5661"/>
                </a:lnTo>
                <a:lnTo>
                  <a:pt x="1419082" y="21097"/>
                </a:lnTo>
                <a:lnTo>
                  <a:pt x="1434518" y="43987"/>
                </a:lnTo>
                <a:lnTo>
                  <a:pt x="1440179" y="72008"/>
                </a:lnTo>
                <a:lnTo>
                  <a:pt x="1440179" y="432053"/>
                </a:lnTo>
                <a:lnTo>
                  <a:pt x="0" y="432053"/>
                </a:lnTo>
                <a:lnTo>
                  <a:pt x="0" y="72008"/>
                </a:lnTo>
                <a:lnTo>
                  <a:pt x="5661" y="43987"/>
                </a:lnTo>
                <a:lnTo>
                  <a:pt x="21097" y="21097"/>
                </a:lnTo>
                <a:lnTo>
                  <a:pt x="43987" y="5661"/>
                </a:lnTo>
                <a:lnTo>
                  <a:pt x="72009" y="0"/>
                </a:lnTo>
                <a:close/>
              </a:path>
            </a:pathLst>
          </a:custGeom>
          <a:ln w="25400">
            <a:solidFill>
              <a:srgbClr val="3D546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069079" y="5253228"/>
            <a:ext cx="429768" cy="72694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201159" y="5445252"/>
            <a:ext cx="171450" cy="429259"/>
          </a:xfrm>
          <a:custGeom>
            <a:avLst/>
            <a:gdLst/>
            <a:ahLst/>
            <a:cxnLst/>
            <a:rect l="l" t="t" r="r" b="b"/>
            <a:pathLst>
              <a:path w="171450" h="429260">
                <a:moveTo>
                  <a:pt x="114299" y="170903"/>
                </a:moveTo>
                <a:lnTo>
                  <a:pt x="57150" y="171881"/>
                </a:lnTo>
                <a:lnTo>
                  <a:pt x="57657" y="200456"/>
                </a:lnTo>
                <a:lnTo>
                  <a:pt x="114807" y="199478"/>
                </a:lnTo>
                <a:lnTo>
                  <a:pt x="114299" y="170903"/>
                </a:lnTo>
                <a:close/>
              </a:path>
              <a:path w="171450" h="429260">
                <a:moveTo>
                  <a:pt x="82803" y="0"/>
                </a:moveTo>
                <a:lnTo>
                  <a:pt x="0" y="172859"/>
                </a:lnTo>
                <a:lnTo>
                  <a:pt x="57149" y="171881"/>
                </a:lnTo>
                <a:lnTo>
                  <a:pt x="56641" y="143306"/>
                </a:lnTo>
                <a:lnTo>
                  <a:pt x="113791" y="142367"/>
                </a:lnTo>
                <a:lnTo>
                  <a:pt x="157073" y="142367"/>
                </a:lnTo>
                <a:lnTo>
                  <a:pt x="82803" y="0"/>
                </a:lnTo>
                <a:close/>
              </a:path>
              <a:path w="171450" h="429260">
                <a:moveTo>
                  <a:pt x="113791" y="142367"/>
                </a:moveTo>
                <a:lnTo>
                  <a:pt x="56641" y="143306"/>
                </a:lnTo>
                <a:lnTo>
                  <a:pt x="57150" y="171881"/>
                </a:lnTo>
                <a:lnTo>
                  <a:pt x="114299" y="170903"/>
                </a:lnTo>
                <a:lnTo>
                  <a:pt x="113791" y="142367"/>
                </a:lnTo>
                <a:close/>
              </a:path>
              <a:path w="171450" h="429260">
                <a:moveTo>
                  <a:pt x="157073" y="142367"/>
                </a:moveTo>
                <a:lnTo>
                  <a:pt x="113791" y="142367"/>
                </a:lnTo>
                <a:lnTo>
                  <a:pt x="114299" y="170903"/>
                </a:lnTo>
                <a:lnTo>
                  <a:pt x="171450" y="169926"/>
                </a:lnTo>
                <a:lnTo>
                  <a:pt x="157073" y="142367"/>
                </a:lnTo>
                <a:close/>
              </a:path>
              <a:path w="171450" h="429260">
                <a:moveTo>
                  <a:pt x="115824" y="256616"/>
                </a:moveTo>
                <a:lnTo>
                  <a:pt x="58674" y="257594"/>
                </a:lnTo>
                <a:lnTo>
                  <a:pt x="59562" y="314731"/>
                </a:lnTo>
                <a:lnTo>
                  <a:pt x="116712" y="313766"/>
                </a:lnTo>
                <a:lnTo>
                  <a:pt x="115824" y="256616"/>
                </a:lnTo>
                <a:close/>
              </a:path>
              <a:path w="171450" h="429260">
                <a:moveTo>
                  <a:pt x="117728" y="370903"/>
                </a:moveTo>
                <a:lnTo>
                  <a:pt x="60578" y="371881"/>
                </a:lnTo>
                <a:lnTo>
                  <a:pt x="61594" y="429018"/>
                </a:lnTo>
                <a:lnTo>
                  <a:pt x="118744" y="428040"/>
                </a:lnTo>
                <a:lnTo>
                  <a:pt x="117728" y="370903"/>
                </a:lnTo>
                <a:close/>
              </a:path>
            </a:pathLst>
          </a:custGeom>
          <a:solidFill>
            <a:srgbClr val="567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 txBox="1"/>
          <p:nvPr/>
        </p:nvSpPr>
        <p:spPr>
          <a:xfrm>
            <a:off x="3784853" y="5008981"/>
            <a:ext cx="998219" cy="72326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Банк,</a:t>
            </a:r>
            <a:r>
              <a:rPr sz="18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ВФ</a:t>
            </a:r>
            <a:endParaRPr sz="1800">
              <a:latin typeface="Georgia"/>
              <a:cs typeface="Georgia"/>
            </a:endParaRPr>
          </a:p>
          <a:p>
            <a:pPr marL="662940">
              <a:lnSpc>
                <a:spcPct val="100000"/>
              </a:lnSpc>
              <a:spcBef>
                <a:spcPts val="585"/>
              </a:spcBef>
            </a:pPr>
            <a:r>
              <a:rPr sz="1800" dirty="0">
                <a:latin typeface="Georgia"/>
                <a:cs typeface="Georgia"/>
              </a:rPr>
              <a:t>$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3954" y="646252"/>
            <a:ext cx="50907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Организационный</a:t>
            </a:r>
            <a:r>
              <a:rPr spc="-25" dirty="0"/>
              <a:t> </a:t>
            </a:r>
            <a:r>
              <a:rPr dirty="0"/>
              <a:t>проект</a:t>
            </a:r>
          </a:p>
        </p:txBody>
      </p:sp>
      <p:sp>
        <p:nvSpPr>
          <p:cNvPr id="3" name="object 3"/>
          <p:cNvSpPr/>
          <p:nvPr/>
        </p:nvSpPr>
        <p:spPr>
          <a:xfrm>
            <a:off x="352043" y="5384291"/>
            <a:ext cx="8791956" cy="765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5465" y="5572400"/>
            <a:ext cx="8641715" cy="342900"/>
          </a:xfrm>
          <a:custGeom>
            <a:avLst/>
            <a:gdLst/>
            <a:ahLst/>
            <a:cxnLst/>
            <a:rect l="l" t="t" r="r" b="b"/>
            <a:pathLst>
              <a:path w="8641715" h="342900">
                <a:moveTo>
                  <a:pt x="8424610" y="209421"/>
                </a:moveTo>
                <a:lnTo>
                  <a:pt x="8317623" y="271542"/>
                </a:lnTo>
                <a:lnTo>
                  <a:pt x="8306263" y="281578"/>
                </a:lnTo>
                <a:lnTo>
                  <a:pt x="8299891" y="294721"/>
                </a:lnTo>
                <a:lnTo>
                  <a:pt x="8298924" y="309295"/>
                </a:lnTo>
                <a:lnTo>
                  <a:pt x="8303780" y="323624"/>
                </a:lnTo>
                <a:lnTo>
                  <a:pt x="8313809" y="334947"/>
                </a:lnTo>
                <a:lnTo>
                  <a:pt x="8326958" y="341320"/>
                </a:lnTo>
                <a:lnTo>
                  <a:pt x="8341535" y="342300"/>
                </a:lnTo>
                <a:lnTo>
                  <a:pt x="8355850" y="337442"/>
                </a:lnTo>
                <a:lnTo>
                  <a:pt x="8575860" y="209705"/>
                </a:lnTo>
                <a:lnTo>
                  <a:pt x="8565527" y="209705"/>
                </a:lnTo>
                <a:lnTo>
                  <a:pt x="8424610" y="209421"/>
                </a:lnTo>
                <a:close/>
              </a:path>
              <a:path w="8641715" h="342900">
                <a:moveTo>
                  <a:pt x="8490001" y="171453"/>
                </a:moveTo>
                <a:lnTo>
                  <a:pt x="8424610" y="209421"/>
                </a:lnTo>
                <a:lnTo>
                  <a:pt x="8565527" y="209705"/>
                </a:lnTo>
                <a:lnTo>
                  <a:pt x="8565545" y="204473"/>
                </a:lnTo>
                <a:lnTo>
                  <a:pt x="8546350" y="204473"/>
                </a:lnTo>
                <a:lnTo>
                  <a:pt x="8490001" y="171453"/>
                </a:lnTo>
                <a:close/>
              </a:path>
              <a:path w="8641715" h="342900">
                <a:moveTo>
                  <a:pt x="8342188" y="0"/>
                </a:moveTo>
                <a:lnTo>
                  <a:pt x="8327640" y="916"/>
                </a:lnTo>
                <a:lnTo>
                  <a:pt x="8314498" y="7240"/>
                </a:lnTo>
                <a:lnTo>
                  <a:pt x="8304415" y="18532"/>
                </a:lnTo>
                <a:lnTo>
                  <a:pt x="8299484" y="32838"/>
                </a:lnTo>
                <a:lnTo>
                  <a:pt x="8300399" y="47414"/>
                </a:lnTo>
                <a:lnTo>
                  <a:pt x="8306719" y="60582"/>
                </a:lnTo>
                <a:lnTo>
                  <a:pt x="8318004" y="70666"/>
                </a:lnTo>
                <a:lnTo>
                  <a:pt x="8424757" y="133221"/>
                </a:lnTo>
                <a:lnTo>
                  <a:pt x="8565781" y="133505"/>
                </a:lnTo>
                <a:lnTo>
                  <a:pt x="8565527" y="209705"/>
                </a:lnTo>
                <a:lnTo>
                  <a:pt x="8575860" y="209705"/>
                </a:lnTo>
                <a:lnTo>
                  <a:pt x="8641219" y="171758"/>
                </a:lnTo>
                <a:lnTo>
                  <a:pt x="8356485" y="4930"/>
                </a:lnTo>
                <a:lnTo>
                  <a:pt x="8342188" y="0"/>
                </a:lnTo>
                <a:close/>
              </a:path>
              <a:path w="8641715" h="342900">
                <a:moveTo>
                  <a:pt x="152" y="116246"/>
                </a:moveTo>
                <a:lnTo>
                  <a:pt x="0" y="192446"/>
                </a:lnTo>
                <a:lnTo>
                  <a:pt x="8424610" y="209421"/>
                </a:lnTo>
                <a:lnTo>
                  <a:pt x="8490001" y="171453"/>
                </a:lnTo>
                <a:lnTo>
                  <a:pt x="8424757" y="133221"/>
                </a:lnTo>
                <a:lnTo>
                  <a:pt x="152" y="116246"/>
                </a:lnTo>
                <a:close/>
              </a:path>
              <a:path w="8641715" h="342900">
                <a:moveTo>
                  <a:pt x="8546477" y="138661"/>
                </a:moveTo>
                <a:lnTo>
                  <a:pt x="8490001" y="171453"/>
                </a:lnTo>
                <a:lnTo>
                  <a:pt x="8546350" y="204473"/>
                </a:lnTo>
                <a:lnTo>
                  <a:pt x="8546477" y="138661"/>
                </a:lnTo>
                <a:close/>
              </a:path>
              <a:path w="8641715" h="342900">
                <a:moveTo>
                  <a:pt x="8565764" y="138661"/>
                </a:moveTo>
                <a:lnTo>
                  <a:pt x="8546477" y="138661"/>
                </a:lnTo>
                <a:lnTo>
                  <a:pt x="8546350" y="204473"/>
                </a:lnTo>
                <a:lnTo>
                  <a:pt x="8565545" y="204473"/>
                </a:lnTo>
                <a:lnTo>
                  <a:pt x="8565764" y="138661"/>
                </a:lnTo>
                <a:close/>
              </a:path>
              <a:path w="8641715" h="342900">
                <a:moveTo>
                  <a:pt x="8424757" y="133221"/>
                </a:moveTo>
                <a:lnTo>
                  <a:pt x="8490001" y="171453"/>
                </a:lnTo>
                <a:lnTo>
                  <a:pt x="8546477" y="138661"/>
                </a:lnTo>
                <a:lnTo>
                  <a:pt x="8565764" y="138661"/>
                </a:lnTo>
                <a:lnTo>
                  <a:pt x="8565781" y="133505"/>
                </a:lnTo>
                <a:lnTo>
                  <a:pt x="8424757" y="133221"/>
                </a:lnTo>
                <a:close/>
              </a:path>
            </a:pathLst>
          </a:custGeom>
          <a:solidFill>
            <a:srgbClr val="1E4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6488" y="5577840"/>
            <a:ext cx="231647" cy="303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608" y="4815840"/>
            <a:ext cx="595884" cy="8900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3236" y="5089271"/>
            <a:ext cx="257175" cy="551180"/>
          </a:xfrm>
          <a:custGeom>
            <a:avLst/>
            <a:gdLst/>
            <a:ahLst/>
            <a:cxnLst/>
            <a:rect l="l" t="t" r="r" b="b"/>
            <a:pathLst>
              <a:path w="257175" h="551179">
                <a:moveTo>
                  <a:pt x="128357" y="113432"/>
                </a:moveTo>
                <a:lnTo>
                  <a:pt x="99789" y="162407"/>
                </a:lnTo>
                <a:lnTo>
                  <a:pt x="99789" y="550633"/>
                </a:lnTo>
                <a:lnTo>
                  <a:pt x="156939" y="550633"/>
                </a:lnTo>
                <a:lnTo>
                  <a:pt x="156926" y="162407"/>
                </a:lnTo>
                <a:lnTo>
                  <a:pt x="128357" y="113432"/>
                </a:lnTo>
                <a:close/>
              </a:path>
              <a:path w="257175" h="551179">
                <a:moveTo>
                  <a:pt x="128364" y="0"/>
                </a:moveTo>
                <a:lnTo>
                  <a:pt x="3662" y="213740"/>
                </a:lnTo>
                <a:lnTo>
                  <a:pt x="0" y="224514"/>
                </a:lnTo>
                <a:lnTo>
                  <a:pt x="714" y="235442"/>
                </a:lnTo>
                <a:lnTo>
                  <a:pt x="5475" y="245298"/>
                </a:lnTo>
                <a:lnTo>
                  <a:pt x="13949" y="252856"/>
                </a:lnTo>
                <a:lnTo>
                  <a:pt x="24692" y="256536"/>
                </a:lnTo>
                <a:lnTo>
                  <a:pt x="35622" y="255809"/>
                </a:lnTo>
                <a:lnTo>
                  <a:pt x="45486" y="251035"/>
                </a:lnTo>
                <a:lnTo>
                  <a:pt x="53027" y="242569"/>
                </a:lnTo>
                <a:lnTo>
                  <a:pt x="99776" y="162429"/>
                </a:lnTo>
                <a:lnTo>
                  <a:pt x="99789" y="56768"/>
                </a:lnTo>
                <a:lnTo>
                  <a:pt x="161481" y="56768"/>
                </a:lnTo>
                <a:lnTo>
                  <a:pt x="128364" y="0"/>
                </a:lnTo>
                <a:close/>
              </a:path>
              <a:path w="257175" h="551179">
                <a:moveTo>
                  <a:pt x="161481" y="56768"/>
                </a:moveTo>
                <a:lnTo>
                  <a:pt x="156939" y="56768"/>
                </a:lnTo>
                <a:lnTo>
                  <a:pt x="156939" y="162429"/>
                </a:lnTo>
                <a:lnTo>
                  <a:pt x="203687" y="242569"/>
                </a:lnTo>
                <a:lnTo>
                  <a:pt x="211237" y="251035"/>
                </a:lnTo>
                <a:lnTo>
                  <a:pt x="221104" y="255809"/>
                </a:lnTo>
                <a:lnTo>
                  <a:pt x="232036" y="256536"/>
                </a:lnTo>
                <a:lnTo>
                  <a:pt x="242778" y="252856"/>
                </a:lnTo>
                <a:lnTo>
                  <a:pt x="251252" y="245298"/>
                </a:lnTo>
                <a:lnTo>
                  <a:pt x="256011" y="235442"/>
                </a:lnTo>
                <a:lnTo>
                  <a:pt x="256723" y="224514"/>
                </a:lnTo>
                <a:lnTo>
                  <a:pt x="253052" y="213740"/>
                </a:lnTo>
                <a:lnTo>
                  <a:pt x="161481" y="56768"/>
                </a:lnTo>
                <a:close/>
              </a:path>
              <a:path w="257175" h="551179">
                <a:moveTo>
                  <a:pt x="156939" y="71119"/>
                </a:moveTo>
                <a:lnTo>
                  <a:pt x="153040" y="71119"/>
                </a:lnTo>
                <a:lnTo>
                  <a:pt x="128357" y="113432"/>
                </a:lnTo>
                <a:lnTo>
                  <a:pt x="156939" y="162429"/>
                </a:lnTo>
                <a:lnTo>
                  <a:pt x="156939" y="71119"/>
                </a:lnTo>
                <a:close/>
              </a:path>
              <a:path w="257175" h="551179">
                <a:moveTo>
                  <a:pt x="156939" y="56768"/>
                </a:moveTo>
                <a:lnTo>
                  <a:pt x="99789" y="56768"/>
                </a:lnTo>
                <a:lnTo>
                  <a:pt x="99789" y="162407"/>
                </a:lnTo>
                <a:lnTo>
                  <a:pt x="128357" y="113432"/>
                </a:lnTo>
                <a:lnTo>
                  <a:pt x="103675" y="71119"/>
                </a:lnTo>
                <a:lnTo>
                  <a:pt x="156939" y="71119"/>
                </a:lnTo>
                <a:lnTo>
                  <a:pt x="156939" y="56768"/>
                </a:lnTo>
                <a:close/>
              </a:path>
              <a:path w="257175" h="551179">
                <a:moveTo>
                  <a:pt x="153040" y="71119"/>
                </a:moveTo>
                <a:lnTo>
                  <a:pt x="103675" y="71119"/>
                </a:lnTo>
                <a:lnTo>
                  <a:pt x="128357" y="113432"/>
                </a:lnTo>
                <a:lnTo>
                  <a:pt x="153040" y="71119"/>
                </a:lnTo>
                <a:close/>
              </a:path>
            </a:pathLst>
          </a:custGeom>
          <a:solidFill>
            <a:srgbClr val="1E4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51888" y="5615940"/>
            <a:ext cx="231648" cy="303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70532" y="3514344"/>
            <a:ext cx="594359" cy="22296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9372" y="3788917"/>
            <a:ext cx="257175" cy="1889125"/>
          </a:xfrm>
          <a:custGeom>
            <a:avLst/>
            <a:gdLst/>
            <a:ahLst/>
            <a:cxnLst/>
            <a:rect l="l" t="t" r="r" b="b"/>
            <a:pathLst>
              <a:path w="257175" h="1889125">
                <a:moveTo>
                  <a:pt x="128387" y="113465"/>
                </a:moveTo>
                <a:lnTo>
                  <a:pt x="99823" y="162400"/>
                </a:lnTo>
                <a:lnTo>
                  <a:pt x="99764" y="1888629"/>
                </a:lnTo>
                <a:lnTo>
                  <a:pt x="156914" y="1888629"/>
                </a:lnTo>
                <a:lnTo>
                  <a:pt x="156914" y="162400"/>
                </a:lnTo>
                <a:lnTo>
                  <a:pt x="128387" y="113465"/>
                </a:lnTo>
                <a:close/>
              </a:path>
              <a:path w="257175" h="1889125">
                <a:moveTo>
                  <a:pt x="128339" y="0"/>
                </a:moveTo>
                <a:lnTo>
                  <a:pt x="3625" y="213740"/>
                </a:lnTo>
                <a:lnTo>
                  <a:pt x="0" y="224460"/>
                </a:lnTo>
                <a:lnTo>
                  <a:pt x="720" y="235394"/>
                </a:lnTo>
                <a:lnTo>
                  <a:pt x="5464" y="245280"/>
                </a:lnTo>
                <a:lnTo>
                  <a:pt x="13912" y="252856"/>
                </a:lnTo>
                <a:lnTo>
                  <a:pt x="24685" y="256482"/>
                </a:lnTo>
                <a:lnTo>
                  <a:pt x="35613" y="255762"/>
                </a:lnTo>
                <a:lnTo>
                  <a:pt x="45469" y="251017"/>
                </a:lnTo>
                <a:lnTo>
                  <a:pt x="53028" y="242569"/>
                </a:lnTo>
                <a:lnTo>
                  <a:pt x="99764" y="162501"/>
                </a:lnTo>
                <a:lnTo>
                  <a:pt x="99764" y="56641"/>
                </a:lnTo>
                <a:lnTo>
                  <a:pt x="161389" y="56641"/>
                </a:lnTo>
                <a:lnTo>
                  <a:pt x="128339" y="0"/>
                </a:lnTo>
                <a:close/>
              </a:path>
              <a:path w="257175" h="1889125">
                <a:moveTo>
                  <a:pt x="161389" y="56641"/>
                </a:moveTo>
                <a:lnTo>
                  <a:pt x="156914" y="56641"/>
                </a:lnTo>
                <a:lnTo>
                  <a:pt x="156973" y="162501"/>
                </a:lnTo>
                <a:lnTo>
                  <a:pt x="203650" y="242569"/>
                </a:lnTo>
                <a:lnTo>
                  <a:pt x="211226" y="251017"/>
                </a:lnTo>
                <a:lnTo>
                  <a:pt x="221112" y="255762"/>
                </a:lnTo>
                <a:lnTo>
                  <a:pt x="232046" y="256482"/>
                </a:lnTo>
                <a:lnTo>
                  <a:pt x="242766" y="252856"/>
                </a:lnTo>
                <a:lnTo>
                  <a:pt x="251231" y="245280"/>
                </a:lnTo>
                <a:lnTo>
                  <a:pt x="256006" y="235394"/>
                </a:lnTo>
                <a:lnTo>
                  <a:pt x="256732" y="224460"/>
                </a:lnTo>
                <a:lnTo>
                  <a:pt x="253053" y="213740"/>
                </a:lnTo>
                <a:lnTo>
                  <a:pt x="161389" y="56641"/>
                </a:lnTo>
                <a:close/>
              </a:path>
              <a:path w="257175" h="1889125">
                <a:moveTo>
                  <a:pt x="156914" y="56641"/>
                </a:moveTo>
                <a:lnTo>
                  <a:pt x="99764" y="56641"/>
                </a:lnTo>
                <a:lnTo>
                  <a:pt x="99764" y="162501"/>
                </a:lnTo>
                <a:lnTo>
                  <a:pt x="128387" y="113465"/>
                </a:lnTo>
                <a:lnTo>
                  <a:pt x="103701" y="71119"/>
                </a:lnTo>
                <a:lnTo>
                  <a:pt x="156914" y="71119"/>
                </a:lnTo>
                <a:lnTo>
                  <a:pt x="156914" y="56641"/>
                </a:lnTo>
                <a:close/>
              </a:path>
              <a:path w="257175" h="1889125">
                <a:moveTo>
                  <a:pt x="156914" y="71119"/>
                </a:moveTo>
                <a:lnTo>
                  <a:pt x="153104" y="71119"/>
                </a:lnTo>
                <a:lnTo>
                  <a:pt x="128387" y="113465"/>
                </a:lnTo>
                <a:lnTo>
                  <a:pt x="156914" y="162400"/>
                </a:lnTo>
                <a:lnTo>
                  <a:pt x="156914" y="71119"/>
                </a:lnTo>
                <a:close/>
              </a:path>
              <a:path w="257175" h="1889125">
                <a:moveTo>
                  <a:pt x="153104" y="71119"/>
                </a:moveTo>
                <a:lnTo>
                  <a:pt x="103701" y="71119"/>
                </a:lnTo>
                <a:lnTo>
                  <a:pt x="128387" y="113465"/>
                </a:lnTo>
                <a:lnTo>
                  <a:pt x="153104" y="71119"/>
                </a:lnTo>
                <a:close/>
              </a:path>
            </a:pathLst>
          </a:custGeom>
          <a:solidFill>
            <a:srgbClr val="1E4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36235" y="5615940"/>
            <a:ext cx="231648" cy="3032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54879" y="4227576"/>
            <a:ext cx="594360" cy="15163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24228" y="4501134"/>
            <a:ext cx="257175" cy="1176655"/>
          </a:xfrm>
          <a:custGeom>
            <a:avLst/>
            <a:gdLst/>
            <a:ahLst/>
            <a:cxnLst/>
            <a:rect l="l" t="t" r="r" b="b"/>
            <a:pathLst>
              <a:path w="257175" h="1176654">
                <a:moveTo>
                  <a:pt x="128339" y="113383"/>
                </a:moveTo>
                <a:lnTo>
                  <a:pt x="99764" y="162400"/>
                </a:lnTo>
                <a:lnTo>
                  <a:pt x="99764" y="1176413"/>
                </a:lnTo>
                <a:lnTo>
                  <a:pt x="156914" y="1176413"/>
                </a:lnTo>
                <a:lnTo>
                  <a:pt x="156914" y="162400"/>
                </a:lnTo>
                <a:lnTo>
                  <a:pt x="128339" y="113383"/>
                </a:lnTo>
                <a:close/>
              </a:path>
              <a:path w="257175" h="1176654">
                <a:moveTo>
                  <a:pt x="161463" y="56769"/>
                </a:moveTo>
                <a:lnTo>
                  <a:pt x="156914" y="56769"/>
                </a:lnTo>
                <a:lnTo>
                  <a:pt x="156914" y="162400"/>
                </a:lnTo>
                <a:lnTo>
                  <a:pt x="203650" y="242570"/>
                </a:lnTo>
                <a:lnTo>
                  <a:pt x="211226" y="251035"/>
                </a:lnTo>
                <a:lnTo>
                  <a:pt x="221112" y="255809"/>
                </a:lnTo>
                <a:lnTo>
                  <a:pt x="232046" y="256536"/>
                </a:lnTo>
                <a:lnTo>
                  <a:pt x="242766" y="252857"/>
                </a:lnTo>
                <a:lnTo>
                  <a:pt x="251231" y="245298"/>
                </a:lnTo>
                <a:lnTo>
                  <a:pt x="256006" y="235442"/>
                </a:lnTo>
                <a:lnTo>
                  <a:pt x="256732" y="224514"/>
                </a:lnTo>
                <a:lnTo>
                  <a:pt x="253053" y="213741"/>
                </a:lnTo>
                <a:lnTo>
                  <a:pt x="161463" y="56769"/>
                </a:lnTo>
                <a:close/>
              </a:path>
              <a:path w="257175" h="1176654">
                <a:moveTo>
                  <a:pt x="128339" y="0"/>
                </a:moveTo>
                <a:lnTo>
                  <a:pt x="3625" y="213741"/>
                </a:lnTo>
                <a:lnTo>
                  <a:pt x="0" y="224514"/>
                </a:lnTo>
                <a:lnTo>
                  <a:pt x="720" y="235442"/>
                </a:lnTo>
                <a:lnTo>
                  <a:pt x="5464" y="245298"/>
                </a:lnTo>
                <a:lnTo>
                  <a:pt x="13912" y="252857"/>
                </a:lnTo>
                <a:lnTo>
                  <a:pt x="24685" y="256482"/>
                </a:lnTo>
                <a:lnTo>
                  <a:pt x="35613" y="255762"/>
                </a:lnTo>
                <a:lnTo>
                  <a:pt x="45469" y="251017"/>
                </a:lnTo>
                <a:lnTo>
                  <a:pt x="53028" y="242570"/>
                </a:lnTo>
                <a:lnTo>
                  <a:pt x="99764" y="162400"/>
                </a:lnTo>
                <a:lnTo>
                  <a:pt x="99764" y="56769"/>
                </a:lnTo>
                <a:lnTo>
                  <a:pt x="161463" y="56769"/>
                </a:lnTo>
                <a:lnTo>
                  <a:pt x="128339" y="0"/>
                </a:lnTo>
                <a:close/>
              </a:path>
              <a:path w="257175" h="1176654">
                <a:moveTo>
                  <a:pt x="156914" y="56769"/>
                </a:moveTo>
                <a:lnTo>
                  <a:pt x="99764" y="56769"/>
                </a:lnTo>
                <a:lnTo>
                  <a:pt x="99764" y="162400"/>
                </a:lnTo>
                <a:lnTo>
                  <a:pt x="128339" y="113383"/>
                </a:lnTo>
                <a:lnTo>
                  <a:pt x="103701" y="71120"/>
                </a:lnTo>
                <a:lnTo>
                  <a:pt x="156914" y="71120"/>
                </a:lnTo>
                <a:lnTo>
                  <a:pt x="156914" y="56769"/>
                </a:lnTo>
                <a:close/>
              </a:path>
              <a:path w="257175" h="1176654">
                <a:moveTo>
                  <a:pt x="156914" y="71120"/>
                </a:moveTo>
                <a:lnTo>
                  <a:pt x="152977" y="71120"/>
                </a:lnTo>
                <a:lnTo>
                  <a:pt x="128339" y="113383"/>
                </a:lnTo>
                <a:lnTo>
                  <a:pt x="156914" y="162400"/>
                </a:lnTo>
                <a:lnTo>
                  <a:pt x="156914" y="71120"/>
                </a:lnTo>
                <a:close/>
              </a:path>
              <a:path w="257175" h="1176654">
                <a:moveTo>
                  <a:pt x="152977" y="71120"/>
                </a:moveTo>
                <a:lnTo>
                  <a:pt x="103701" y="71120"/>
                </a:lnTo>
                <a:lnTo>
                  <a:pt x="128339" y="113383"/>
                </a:lnTo>
                <a:lnTo>
                  <a:pt x="152977" y="71120"/>
                </a:lnTo>
                <a:close/>
              </a:path>
            </a:pathLst>
          </a:custGeom>
          <a:solidFill>
            <a:srgbClr val="355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09903" y="2875610"/>
            <a:ext cx="2498090" cy="755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2.Предпринимательские</a:t>
            </a:r>
            <a:endParaRPr sz="1600">
              <a:latin typeface="Arial"/>
              <a:cs typeface="Arial"/>
            </a:endParaRPr>
          </a:p>
          <a:p>
            <a:pPr marL="1270" algn="ctr">
              <a:lnSpc>
                <a:spcPts val="1914"/>
              </a:lnSpc>
            </a:pPr>
            <a:r>
              <a:rPr sz="1600" b="1" spc="-20" dirty="0">
                <a:latin typeface="Arial"/>
                <a:cs typeface="Arial"/>
              </a:rPr>
              <a:t>команды</a:t>
            </a:r>
            <a:endParaRPr sz="1600">
              <a:latin typeface="Arial"/>
              <a:cs typeface="Arial"/>
            </a:endParaRPr>
          </a:p>
          <a:p>
            <a:pPr marL="1905" algn="ctr">
              <a:lnSpc>
                <a:spcPts val="1914"/>
              </a:lnSpc>
            </a:pPr>
            <a:r>
              <a:rPr sz="1600" spc="-10" dirty="0">
                <a:latin typeface="Georgia"/>
                <a:cs typeface="Georgia"/>
              </a:rPr>
              <a:t>(бизнес-модели)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3372" y="4012819"/>
            <a:ext cx="1089660" cy="755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 marR="5080" indent="-82550">
              <a:lnSpc>
                <a:spcPct val="997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1.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Научная  повестка  </a:t>
            </a:r>
            <a:r>
              <a:rPr sz="1600" spc="-10" dirty="0">
                <a:latin typeface="Georgia"/>
                <a:cs typeface="Georgia"/>
              </a:rPr>
              <a:t>(digest)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15765" y="3072511"/>
            <a:ext cx="1649730" cy="1243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605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3. </a:t>
            </a:r>
            <a:r>
              <a:rPr sz="1600" b="1" spc="-10" dirty="0">
                <a:latin typeface="Arial"/>
                <a:cs typeface="Arial"/>
              </a:rPr>
              <a:t>Внедрение  бизнес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моделей</a:t>
            </a:r>
            <a:endParaRPr sz="1600">
              <a:latin typeface="Arial"/>
              <a:cs typeface="Arial"/>
            </a:endParaRPr>
          </a:p>
          <a:p>
            <a:pPr marL="187960" marR="180975" indent="28575" algn="just">
              <a:lnSpc>
                <a:spcPts val="1920"/>
              </a:lnSpc>
              <a:spcBef>
                <a:spcPts val="55"/>
              </a:spcBef>
            </a:pPr>
            <a:r>
              <a:rPr sz="1600" spc="-5" dirty="0">
                <a:latin typeface="Georgia"/>
                <a:cs typeface="Georgia"/>
              </a:rPr>
              <a:t>(понятийное  </a:t>
            </a:r>
            <a:r>
              <a:rPr sz="1600" spc="-10" dirty="0">
                <a:latin typeface="Georgia"/>
                <a:cs typeface="Georgia"/>
              </a:rPr>
              <a:t>соглашение </a:t>
            </a:r>
            <a:r>
              <a:rPr sz="1600" spc="-5" dirty="0">
                <a:latin typeface="Georgia"/>
                <a:cs typeface="Georgia"/>
              </a:rPr>
              <a:t>с  </a:t>
            </a:r>
            <a:r>
              <a:rPr sz="1600" spc="-10" dirty="0">
                <a:latin typeface="Georgia"/>
                <a:cs typeface="Georgia"/>
              </a:rPr>
              <a:t>инвестором)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479792" y="5615940"/>
            <a:ext cx="231648" cy="3032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98435" y="3514344"/>
            <a:ext cx="595883" cy="22296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67967" y="3788917"/>
            <a:ext cx="257175" cy="1889125"/>
          </a:xfrm>
          <a:custGeom>
            <a:avLst/>
            <a:gdLst/>
            <a:ahLst/>
            <a:cxnLst/>
            <a:rect l="l" t="t" r="r" b="b"/>
            <a:pathLst>
              <a:path w="257175" h="1889125">
                <a:moveTo>
                  <a:pt x="128363" y="113465"/>
                </a:moveTo>
                <a:lnTo>
                  <a:pt x="99835" y="162400"/>
                </a:lnTo>
                <a:lnTo>
                  <a:pt x="99835" y="1888629"/>
                </a:lnTo>
                <a:lnTo>
                  <a:pt x="156985" y="1888629"/>
                </a:lnTo>
                <a:lnTo>
                  <a:pt x="156926" y="162400"/>
                </a:lnTo>
                <a:lnTo>
                  <a:pt x="128363" y="113465"/>
                </a:lnTo>
                <a:close/>
              </a:path>
              <a:path w="257175" h="1889125">
                <a:moveTo>
                  <a:pt x="128410" y="0"/>
                </a:moveTo>
                <a:lnTo>
                  <a:pt x="3696" y="213740"/>
                </a:lnTo>
                <a:lnTo>
                  <a:pt x="0" y="224460"/>
                </a:lnTo>
                <a:lnTo>
                  <a:pt x="696" y="235394"/>
                </a:lnTo>
                <a:lnTo>
                  <a:pt x="5464" y="245280"/>
                </a:lnTo>
                <a:lnTo>
                  <a:pt x="13983" y="252856"/>
                </a:lnTo>
                <a:lnTo>
                  <a:pt x="24703" y="256482"/>
                </a:lnTo>
                <a:lnTo>
                  <a:pt x="35637" y="255762"/>
                </a:lnTo>
                <a:lnTo>
                  <a:pt x="45523" y="251017"/>
                </a:lnTo>
                <a:lnTo>
                  <a:pt x="53099" y="242569"/>
                </a:lnTo>
                <a:lnTo>
                  <a:pt x="99776" y="162501"/>
                </a:lnTo>
                <a:lnTo>
                  <a:pt x="99835" y="56641"/>
                </a:lnTo>
                <a:lnTo>
                  <a:pt x="161460" y="56641"/>
                </a:lnTo>
                <a:lnTo>
                  <a:pt x="128410" y="0"/>
                </a:lnTo>
                <a:close/>
              </a:path>
              <a:path w="257175" h="1889125">
                <a:moveTo>
                  <a:pt x="161460" y="56641"/>
                </a:moveTo>
                <a:lnTo>
                  <a:pt x="156985" y="56641"/>
                </a:lnTo>
                <a:lnTo>
                  <a:pt x="156985" y="162501"/>
                </a:lnTo>
                <a:lnTo>
                  <a:pt x="203721" y="242569"/>
                </a:lnTo>
                <a:lnTo>
                  <a:pt x="211226" y="251017"/>
                </a:lnTo>
                <a:lnTo>
                  <a:pt x="221089" y="255762"/>
                </a:lnTo>
                <a:lnTo>
                  <a:pt x="232046" y="256482"/>
                </a:lnTo>
                <a:lnTo>
                  <a:pt x="242837" y="252856"/>
                </a:lnTo>
                <a:lnTo>
                  <a:pt x="251285" y="245280"/>
                </a:lnTo>
                <a:lnTo>
                  <a:pt x="256030" y="235394"/>
                </a:lnTo>
                <a:lnTo>
                  <a:pt x="256750" y="224460"/>
                </a:lnTo>
                <a:lnTo>
                  <a:pt x="253124" y="213740"/>
                </a:lnTo>
                <a:lnTo>
                  <a:pt x="161460" y="56641"/>
                </a:lnTo>
                <a:close/>
              </a:path>
              <a:path w="257175" h="1889125">
                <a:moveTo>
                  <a:pt x="156985" y="71119"/>
                </a:moveTo>
                <a:lnTo>
                  <a:pt x="153048" y="71119"/>
                </a:lnTo>
                <a:lnTo>
                  <a:pt x="128363" y="113465"/>
                </a:lnTo>
                <a:lnTo>
                  <a:pt x="156985" y="162501"/>
                </a:lnTo>
                <a:lnTo>
                  <a:pt x="156985" y="71119"/>
                </a:lnTo>
                <a:close/>
              </a:path>
              <a:path w="257175" h="1889125">
                <a:moveTo>
                  <a:pt x="156985" y="56641"/>
                </a:moveTo>
                <a:lnTo>
                  <a:pt x="99835" y="56641"/>
                </a:lnTo>
                <a:lnTo>
                  <a:pt x="99835" y="162400"/>
                </a:lnTo>
                <a:lnTo>
                  <a:pt x="128363" y="113465"/>
                </a:lnTo>
                <a:lnTo>
                  <a:pt x="103645" y="71119"/>
                </a:lnTo>
                <a:lnTo>
                  <a:pt x="156985" y="71119"/>
                </a:lnTo>
                <a:lnTo>
                  <a:pt x="156985" y="56641"/>
                </a:lnTo>
                <a:close/>
              </a:path>
              <a:path w="257175" h="1889125">
                <a:moveTo>
                  <a:pt x="153048" y="71119"/>
                </a:moveTo>
                <a:lnTo>
                  <a:pt x="103645" y="71119"/>
                </a:lnTo>
                <a:lnTo>
                  <a:pt x="128363" y="113465"/>
                </a:lnTo>
                <a:lnTo>
                  <a:pt x="153048" y="71119"/>
                </a:lnTo>
                <a:close/>
              </a:path>
            </a:pathLst>
          </a:custGeom>
          <a:solidFill>
            <a:srgbClr val="1E4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848093" y="2953892"/>
            <a:ext cx="1571625" cy="755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645" marR="5080" indent="-195580">
              <a:lnSpc>
                <a:spcPct val="998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4. Final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pitching  </a:t>
            </a:r>
            <a:r>
              <a:rPr sz="1600" spc="-5" dirty="0">
                <a:latin typeface="Georgia"/>
                <a:cs typeface="Georgia"/>
              </a:rPr>
              <a:t>(количество  </a:t>
            </a:r>
            <a:r>
              <a:rPr sz="1600" spc="-10" dirty="0">
                <a:latin typeface="Georgia"/>
                <a:cs typeface="Georgia"/>
              </a:rPr>
              <a:t>стартапов)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769354" y="5909474"/>
            <a:ext cx="2235200" cy="646430"/>
          </a:xfrm>
          <a:custGeom>
            <a:avLst/>
            <a:gdLst/>
            <a:ahLst/>
            <a:cxnLst/>
            <a:rect l="l" t="t" r="r" b="b"/>
            <a:pathLst>
              <a:path w="2235200" h="646429">
                <a:moveTo>
                  <a:pt x="0" y="646328"/>
                </a:moveTo>
                <a:lnTo>
                  <a:pt x="2234692" y="646328"/>
                </a:lnTo>
                <a:lnTo>
                  <a:pt x="2234692" y="0"/>
                </a:lnTo>
                <a:lnTo>
                  <a:pt x="0" y="0"/>
                </a:lnTo>
                <a:lnTo>
                  <a:pt x="0" y="646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4175" y="332613"/>
            <a:ext cx="1689735" cy="1402080"/>
          </a:xfrm>
          <a:custGeom>
            <a:avLst/>
            <a:gdLst/>
            <a:ahLst/>
            <a:cxnLst/>
            <a:rect l="l" t="t" r="r" b="b"/>
            <a:pathLst>
              <a:path w="1689735" h="1402080">
                <a:moveTo>
                  <a:pt x="844664" y="0"/>
                </a:moveTo>
                <a:lnTo>
                  <a:pt x="791246" y="1378"/>
                </a:lnTo>
                <a:lnTo>
                  <a:pt x="738711" y="5461"/>
                </a:lnTo>
                <a:lnTo>
                  <a:pt x="687157" y="12164"/>
                </a:lnTo>
                <a:lnTo>
                  <a:pt x="636685" y="21406"/>
                </a:lnTo>
                <a:lnTo>
                  <a:pt x="587392" y="33106"/>
                </a:lnTo>
                <a:lnTo>
                  <a:pt x="539378" y="47180"/>
                </a:lnTo>
                <a:lnTo>
                  <a:pt x="492742" y="63547"/>
                </a:lnTo>
                <a:lnTo>
                  <a:pt x="447582" y="82124"/>
                </a:lnTo>
                <a:lnTo>
                  <a:pt x="403998" y="102830"/>
                </a:lnTo>
                <a:lnTo>
                  <a:pt x="362088" y="125582"/>
                </a:lnTo>
                <a:lnTo>
                  <a:pt x="321952" y="150298"/>
                </a:lnTo>
                <a:lnTo>
                  <a:pt x="283688" y="176897"/>
                </a:lnTo>
                <a:lnTo>
                  <a:pt x="247395" y="205295"/>
                </a:lnTo>
                <a:lnTo>
                  <a:pt x="213173" y="235411"/>
                </a:lnTo>
                <a:lnTo>
                  <a:pt x="181120" y="267163"/>
                </a:lnTo>
                <a:lnTo>
                  <a:pt x="151335" y="300469"/>
                </a:lnTo>
                <a:lnTo>
                  <a:pt x="123917" y="335246"/>
                </a:lnTo>
                <a:lnTo>
                  <a:pt x="98965" y="371413"/>
                </a:lnTo>
                <a:lnTo>
                  <a:pt x="76578" y="408887"/>
                </a:lnTo>
                <a:lnTo>
                  <a:pt x="56855" y="447586"/>
                </a:lnTo>
                <a:lnTo>
                  <a:pt x="39895" y="487429"/>
                </a:lnTo>
                <a:lnTo>
                  <a:pt x="25796" y="528332"/>
                </a:lnTo>
                <a:lnTo>
                  <a:pt x="14659" y="570214"/>
                </a:lnTo>
                <a:lnTo>
                  <a:pt x="6581" y="612993"/>
                </a:lnTo>
                <a:lnTo>
                  <a:pt x="1661" y="656586"/>
                </a:lnTo>
                <a:lnTo>
                  <a:pt x="0" y="700912"/>
                </a:lnTo>
                <a:lnTo>
                  <a:pt x="1661" y="745239"/>
                </a:lnTo>
                <a:lnTo>
                  <a:pt x="6581" y="788832"/>
                </a:lnTo>
                <a:lnTo>
                  <a:pt x="14659" y="831611"/>
                </a:lnTo>
                <a:lnTo>
                  <a:pt x="25796" y="873493"/>
                </a:lnTo>
                <a:lnTo>
                  <a:pt x="39895" y="914396"/>
                </a:lnTo>
                <a:lnTo>
                  <a:pt x="56855" y="954239"/>
                </a:lnTo>
                <a:lnTo>
                  <a:pt x="76578" y="992938"/>
                </a:lnTo>
                <a:lnTo>
                  <a:pt x="98965" y="1030412"/>
                </a:lnTo>
                <a:lnTo>
                  <a:pt x="123917" y="1066579"/>
                </a:lnTo>
                <a:lnTo>
                  <a:pt x="151335" y="1101356"/>
                </a:lnTo>
                <a:lnTo>
                  <a:pt x="181120" y="1134662"/>
                </a:lnTo>
                <a:lnTo>
                  <a:pt x="213173" y="1166414"/>
                </a:lnTo>
                <a:lnTo>
                  <a:pt x="247395" y="1196530"/>
                </a:lnTo>
                <a:lnTo>
                  <a:pt x="283688" y="1224928"/>
                </a:lnTo>
                <a:lnTo>
                  <a:pt x="321952" y="1251527"/>
                </a:lnTo>
                <a:lnTo>
                  <a:pt x="362088" y="1276243"/>
                </a:lnTo>
                <a:lnTo>
                  <a:pt x="403998" y="1298995"/>
                </a:lnTo>
                <a:lnTo>
                  <a:pt x="447582" y="1319701"/>
                </a:lnTo>
                <a:lnTo>
                  <a:pt x="492742" y="1338278"/>
                </a:lnTo>
                <a:lnTo>
                  <a:pt x="539378" y="1354645"/>
                </a:lnTo>
                <a:lnTo>
                  <a:pt x="587392" y="1368719"/>
                </a:lnTo>
                <a:lnTo>
                  <a:pt x="636685" y="1380419"/>
                </a:lnTo>
                <a:lnTo>
                  <a:pt x="687157" y="1389661"/>
                </a:lnTo>
                <a:lnTo>
                  <a:pt x="738711" y="1396364"/>
                </a:lnTo>
                <a:lnTo>
                  <a:pt x="791246" y="1400447"/>
                </a:lnTo>
                <a:lnTo>
                  <a:pt x="844664" y="1401825"/>
                </a:lnTo>
                <a:lnTo>
                  <a:pt x="898082" y="1400447"/>
                </a:lnTo>
                <a:lnTo>
                  <a:pt x="950618" y="1396364"/>
                </a:lnTo>
                <a:lnTo>
                  <a:pt x="1002172" y="1389661"/>
                </a:lnTo>
                <a:lnTo>
                  <a:pt x="1052645" y="1380419"/>
                </a:lnTo>
                <a:lnTo>
                  <a:pt x="1101939" y="1368719"/>
                </a:lnTo>
                <a:lnTo>
                  <a:pt x="1149954" y="1354645"/>
                </a:lnTo>
                <a:lnTo>
                  <a:pt x="1196592" y="1338278"/>
                </a:lnTo>
                <a:lnTo>
                  <a:pt x="1241754" y="1319701"/>
                </a:lnTo>
                <a:lnTo>
                  <a:pt x="1285340" y="1298995"/>
                </a:lnTo>
                <a:lnTo>
                  <a:pt x="1327252" y="1276243"/>
                </a:lnTo>
                <a:lnTo>
                  <a:pt x="1367390" y="1251527"/>
                </a:lnTo>
                <a:lnTo>
                  <a:pt x="1405656" y="1224928"/>
                </a:lnTo>
                <a:lnTo>
                  <a:pt x="1441951" y="1196530"/>
                </a:lnTo>
                <a:lnTo>
                  <a:pt x="1476176" y="1166414"/>
                </a:lnTo>
                <a:lnTo>
                  <a:pt x="1508231" y="1134662"/>
                </a:lnTo>
                <a:lnTo>
                  <a:pt x="1538018" y="1101356"/>
                </a:lnTo>
                <a:lnTo>
                  <a:pt x="1565438" y="1066579"/>
                </a:lnTo>
                <a:lnTo>
                  <a:pt x="1590392" y="1030412"/>
                </a:lnTo>
                <a:lnTo>
                  <a:pt x="1612781" y="992938"/>
                </a:lnTo>
                <a:lnTo>
                  <a:pt x="1632506" y="954239"/>
                </a:lnTo>
                <a:lnTo>
                  <a:pt x="1649467" y="914396"/>
                </a:lnTo>
                <a:lnTo>
                  <a:pt x="1663567" y="873493"/>
                </a:lnTo>
                <a:lnTo>
                  <a:pt x="1674706" y="831611"/>
                </a:lnTo>
                <a:lnTo>
                  <a:pt x="1682784" y="788832"/>
                </a:lnTo>
                <a:lnTo>
                  <a:pt x="1687704" y="745239"/>
                </a:lnTo>
                <a:lnTo>
                  <a:pt x="1689366" y="700912"/>
                </a:lnTo>
                <a:lnTo>
                  <a:pt x="1687704" y="656586"/>
                </a:lnTo>
                <a:lnTo>
                  <a:pt x="1682784" y="612993"/>
                </a:lnTo>
                <a:lnTo>
                  <a:pt x="1674706" y="570214"/>
                </a:lnTo>
                <a:lnTo>
                  <a:pt x="1663567" y="528332"/>
                </a:lnTo>
                <a:lnTo>
                  <a:pt x="1649467" y="487429"/>
                </a:lnTo>
                <a:lnTo>
                  <a:pt x="1632506" y="447586"/>
                </a:lnTo>
                <a:lnTo>
                  <a:pt x="1612781" y="408887"/>
                </a:lnTo>
                <a:lnTo>
                  <a:pt x="1590392" y="371413"/>
                </a:lnTo>
                <a:lnTo>
                  <a:pt x="1565438" y="335246"/>
                </a:lnTo>
                <a:lnTo>
                  <a:pt x="1538018" y="300469"/>
                </a:lnTo>
                <a:lnTo>
                  <a:pt x="1508231" y="267163"/>
                </a:lnTo>
                <a:lnTo>
                  <a:pt x="1476176" y="235411"/>
                </a:lnTo>
                <a:lnTo>
                  <a:pt x="1441951" y="205295"/>
                </a:lnTo>
                <a:lnTo>
                  <a:pt x="1405656" y="176897"/>
                </a:lnTo>
                <a:lnTo>
                  <a:pt x="1367390" y="150298"/>
                </a:lnTo>
                <a:lnTo>
                  <a:pt x="1327252" y="125582"/>
                </a:lnTo>
                <a:lnTo>
                  <a:pt x="1285340" y="102830"/>
                </a:lnTo>
                <a:lnTo>
                  <a:pt x="1241754" y="82124"/>
                </a:lnTo>
                <a:lnTo>
                  <a:pt x="1196592" y="63547"/>
                </a:lnTo>
                <a:lnTo>
                  <a:pt x="1149954" y="47180"/>
                </a:lnTo>
                <a:lnTo>
                  <a:pt x="1101939" y="33106"/>
                </a:lnTo>
                <a:lnTo>
                  <a:pt x="1052645" y="21406"/>
                </a:lnTo>
                <a:lnTo>
                  <a:pt x="1002172" y="12164"/>
                </a:lnTo>
                <a:lnTo>
                  <a:pt x="950618" y="5461"/>
                </a:lnTo>
                <a:lnTo>
                  <a:pt x="898082" y="1378"/>
                </a:lnTo>
                <a:lnTo>
                  <a:pt x="844664" y="0"/>
                </a:lnTo>
                <a:close/>
              </a:path>
            </a:pathLst>
          </a:custGeom>
          <a:solidFill>
            <a:srgbClr val="567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4175" y="332613"/>
            <a:ext cx="1689735" cy="1402080"/>
          </a:xfrm>
          <a:custGeom>
            <a:avLst/>
            <a:gdLst/>
            <a:ahLst/>
            <a:cxnLst/>
            <a:rect l="l" t="t" r="r" b="b"/>
            <a:pathLst>
              <a:path w="1689735" h="1402080">
                <a:moveTo>
                  <a:pt x="0" y="700912"/>
                </a:moveTo>
                <a:lnTo>
                  <a:pt x="1661" y="656586"/>
                </a:lnTo>
                <a:lnTo>
                  <a:pt x="6581" y="612993"/>
                </a:lnTo>
                <a:lnTo>
                  <a:pt x="14659" y="570214"/>
                </a:lnTo>
                <a:lnTo>
                  <a:pt x="25796" y="528332"/>
                </a:lnTo>
                <a:lnTo>
                  <a:pt x="39895" y="487429"/>
                </a:lnTo>
                <a:lnTo>
                  <a:pt x="56855" y="447586"/>
                </a:lnTo>
                <a:lnTo>
                  <a:pt x="76578" y="408887"/>
                </a:lnTo>
                <a:lnTo>
                  <a:pt x="98965" y="371413"/>
                </a:lnTo>
                <a:lnTo>
                  <a:pt x="123917" y="335246"/>
                </a:lnTo>
                <a:lnTo>
                  <a:pt x="151335" y="300469"/>
                </a:lnTo>
                <a:lnTo>
                  <a:pt x="181120" y="267163"/>
                </a:lnTo>
                <a:lnTo>
                  <a:pt x="213173" y="235411"/>
                </a:lnTo>
                <a:lnTo>
                  <a:pt x="247395" y="205295"/>
                </a:lnTo>
                <a:lnTo>
                  <a:pt x="283688" y="176897"/>
                </a:lnTo>
                <a:lnTo>
                  <a:pt x="321952" y="150298"/>
                </a:lnTo>
                <a:lnTo>
                  <a:pt x="362088" y="125582"/>
                </a:lnTo>
                <a:lnTo>
                  <a:pt x="403998" y="102830"/>
                </a:lnTo>
                <a:lnTo>
                  <a:pt x="447582" y="82124"/>
                </a:lnTo>
                <a:lnTo>
                  <a:pt x="492742" y="63547"/>
                </a:lnTo>
                <a:lnTo>
                  <a:pt x="539378" y="47180"/>
                </a:lnTo>
                <a:lnTo>
                  <a:pt x="587392" y="33106"/>
                </a:lnTo>
                <a:lnTo>
                  <a:pt x="636685" y="21406"/>
                </a:lnTo>
                <a:lnTo>
                  <a:pt x="687157" y="12164"/>
                </a:lnTo>
                <a:lnTo>
                  <a:pt x="738711" y="5461"/>
                </a:lnTo>
                <a:lnTo>
                  <a:pt x="791246" y="1378"/>
                </a:lnTo>
                <a:lnTo>
                  <a:pt x="844664" y="0"/>
                </a:lnTo>
                <a:lnTo>
                  <a:pt x="898082" y="1378"/>
                </a:lnTo>
                <a:lnTo>
                  <a:pt x="950618" y="5461"/>
                </a:lnTo>
                <a:lnTo>
                  <a:pt x="1002172" y="12164"/>
                </a:lnTo>
                <a:lnTo>
                  <a:pt x="1052645" y="21406"/>
                </a:lnTo>
                <a:lnTo>
                  <a:pt x="1101939" y="33106"/>
                </a:lnTo>
                <a:lnTo>
                  <a:pt x="1149954" y="47180"/>
                </a:lnTo>
                <a:lnTo>
                  <a:pt x="1196592" y="63547"/>
                </a:lnTo>
                <a:lnTo>
                  <a:pt x="1241754" y="82124"/>
                </a:lnTo>
                <a:lnTo>
                  <a:pt x="1285340" y="102830"/>
                </a:lnTo>
                <a:lnTo>
                  <a:pt x="1327252" y="125582"/>
                </a:lnTo>
                <a:lnTo>
                  <a:pt x="1367390" y="150298"/>
                </a:lnTo>
                <a:lnTo>
                  <a:pt x="1405656" y="176897"/>
                </a:lnTo>
                <a:lnTo>
                  <a:pt x="1441951" y="205295"/>
                </a:lnTo>
                <a:lnTo>
                  <a:pt x="1476176" y="235411"/>
                </a:lnTo>
                <a:lnTo>
                  <a:pt x="1508231" y="267163"/>
                </a:lnTo>
                <a:lnTo>
                  <a:pt x="1538018" y="300469"/>
                </a:lnTo>
                <a:lnTo>
                  <a:pt x="1565438" y="335246"/>
                </a:lnTo>
                <a:lnTo>
                  <a:pt x="1590392" y="371413"/>
                </a:lnTo>
                <a:lnTo>
                  <a:pt x="1612781" y="408887"/>
                </a:lnTo>
                <a:lnTo>
                  <a:pt x="1632506" y="447586"/>
                </a:lnTo>
                <a:lnTo>
                  <a:pt x="1649467" y="487429"/>
                </a:lnTo>
                <a:lnTo>
                  <a:pt x="1663567" y="528332"/>
                </a:lnTo>
                <a:lnTo>
                  <a:pt x="1674706" y="570214"/>
                </a:lnTo>
                <a:lnTo>
                  <a:pt x="1682784" y="612993"/>
                </a:lnTo>
                <a:lnTo>
                  <a:pt x="1687704" y="656586"/>
                </a:lnTo>
                <a:lnTo>
                  <a:pt x="1689366" y="700912"/>
                </a:lnTo>
                <a:lnTo>
                  <a:pt x="1687704" y="745239"/>
                </a:lnTo>
                <a:lnTo>
                  <a:pt x="1682784" y="788832"/>
                </a:lnTo>
                <a:lnTo>
                  <a:pt x="1674706" y="831611"/>
                </a:lnTo>
                <a:lnTo>
                  <a:pt x="1663567" y="873493"/>
                </a:lnTo>
                <a:lnTo>
                  <a:pt x="1649467" y="914396"/>
                </a:lnTo>
                <a:lnTo>
                  <a:pt x="1632506" y="954239"/>
                </a:lnTo>
                <a:lnTo>
                  <a:pt x="1612781" y="992938"/>
                </a:lnTo>
                <a:lnTo>
                  <a:pt x="1590392" y="1030412"/>
                </a:lnTo>
                <a:lnTo>
                  <a:pt x="1565438" y="1066579"/>
                </a:lnTo>
                <a:lnTo>
                  <a:pt x="1538018" y="1101356"/>
                </a:lnTo>
                <a:lnTo>
                  <a:pt x="1508231" y="1134662"/>
                </a:lnTo>
                <a:lnTo>
                  <a:pt x="1476176" y="1166414"/>
                </a:lnTo>
                <a:lnTo>
                  <a:pt x="1441951" y="1196530"/>
                </a:lnTo>
                <a:lnTo>
                  <a:pt x="1405656" y="1224928"/>
                </a:lnTo>
                <a:lnTo>
                  <a:pt x="1367390" y="1251527"/>
                </a:lnTo>
                <a:lnTo>
                  <a:pt x="1327252" y="1276243"/>
                </a:lnTo>
                <a:lnTo>
                  <a:pt x="1285340" y="1298995"/>
                </a:lnTo>
                <a:lnTo>
                  <a:pt x="1241754" y="1319701"/>
                </a:lnTo>
                <a:lnTo>
                  <a:pt x="1196592" y="1338278"/>
                </a:lnTo>
                <a:lnTo>
                  <a:pt x="1149954" y="1354645"/>
                </a:lnTo>
                <a:lnTo>
                  <a:pt x="1101939" y="1368719"/>
                </a:lnTo>
                <a:lnTo>
                  <a:pt x="1052645" y="1380419"/>
                </a:lnTo>
                <a:lnTo>
                  <a:pt x="1002172" y="1389661"/>
                </a:lnTo>
                <a:lnTo>
                  <a:pt x="950618" y="1396364"/>
                </a:lnTo>
                <a:lnTo>
                  <a:pt x="898082" y="1400447"/>
                </a:lnTo>
                <a:lnTo>
                  <a:pt x="844664" y="1401825"/>
                </a:lnTo>
                <a:lnTo>
                  <a:pt x="791246" y="1400447"/>
                </a:lnTo>
                <a:lnTo>
                  <a:pt x="738711" y="1396364"/>
                </a:lnTo>
                <a:lnTo>
                  <a:pt x="687157" y="1389661"/>
                </a:lnTo>
                <a:lnTo>
                  <a:pt x="636685" y="1380419"/>
                </a:lnTo>
                <a:lnTo>
                  <a:pt x="587392" y="1368719"/>
                </a:lnTo>
                <a:lnTo>
                  <a:pt x="539378" y="1354645"/>
                </a:lnTo>
                <a:lnTo>
                  <a:pt x="492742" y="1338278"/>
                </a:lnTo>
                <a:lnTo>
                  <a:pt x="447582" y="1319701"/>
                </a:lnTo>
                <a:lnTo>
                  <a:pt x="403998" y="1298995"/>
                </a:lnTo>
                <a:lnTo>
                  <a:pt x="362088" y="1276243"/>
                </a:lnTo>
                <a:lnTo>
                  <a:pt x="321952" y="1251527"/>
                </a:lnTo>
                <a:lnTo>
                  <a:pt x="283688" y="1224928"/>
                </a:lnTo>
                <a:lnTo>
                  <a:pt x="247395" y="1196530"/>
                </a:lnTo>
                <a:lnTo>
                  <a:pt x="213173" y="1166414"/>
                </a:lnTo>
                <a:lnTo>
                  <a:pt x="181120" y="1134662"/>
                </a:lnTo>
                <a:lnTo>
                  <a:pt x="151335" y="1101356"/>
                </a:lnTo>
                <a:lnTo>
                  <a:pt x="123917" y="1066579"/>
                </a:lnTo>
                <a:lnTo>
                  <a:pt x="98965" y="1030412"/>
                </a:lnTo>
                <a:lnTo>
                  <a:pt x="76578" y="992938"/>
                </a:lnTo>
                <a:lnTo>
                  <a:pt x="56855" y="954239"/>
                </a:lnTo>
                <a:lnTo>
                  <a:pt x="39895" y="914396"/>
                </a:lnTo>
                <a:lnTo>
                  <a:pt x="25796" y="873493"/>
                </a:lnTo>
                <a:lnTo>
                  <a:pt x="14659" y="831611"/>
                </a:lnTo>
                <a:lnTo>
                  <a:pt x="6581" y="788832"/>
                </a:lnTo>
                <a:lnTo>
                  <a:pt x="1661" y="745239"/>
                </a:lnTo>
                <a:lnTo>
                  <a:pt x="0" y="700912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19480" y="650570"/>
            <a:ext cx="11195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Ме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ски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й 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сетевой  акселератор  стартапов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642359" y="5644896"/>
            <a:ext cx="231648" cy="3032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61003" y="1985772"/>
            <a:ext cx="594360" cy="37871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30154" y="2260219"/>
            <a:ext cx="257175" cy="3446779"/>
          </a:xfrm>
          <a:custGeom>
            <a:avLst/>
            <a:gdLst/>
            <a:ahLst/>
            <a:cxnLst/>
            <a:rect l="l" t="t" r="r" b="b"/>
            <a:pathLst>
              <a:path w="257175" h="3446779">
                <a:moveTo>
                  <a:pt x="128347" y="113438"/>
                </a:moveTo>
                <a:lnTo>
                  <a:pt x="99835" y="162284"/>
                </a:lnTo>
                <a:lnTo>
                  <a:pt x="99835" y="3446386"/>
                </a:lnTo>
                <a:lnTo>
                  <a:pt x="156985" y="3446386"/>
                </a:lnTo>
                <a:lnTo>
                  <a:pt x="156858" y="162284"/>
                </a:lnTo>
                <a:lnTo>
                  <a:pt x="128347" y="113438"/>
                </a:lnTo>
                <a:close/>
              </a:path>
              <a:path w="257175" h="3446779">
                <a:moveTo>
                  <a:pt x="128410" y="0"/>
                </a:moveTo>
                <a:lnTo>
                  <a:pt x="3696" y="213740"/>
                </a:lnTo>
                <a:lnTo>
                  <a:pt x="0" y="224460"/>
                </a:lnTo>
                <a:lnTo>
                  <a:pt x="696" y="235394"/>
                </a:lnTo>
                <a:lnTo>
                  <a:pt x="5464" y="245280"/>
                </a:lnTo>
                <a:lnTo>
                  <a:pt x="13983" y="252856"/>
                </a:lnTo>
                <a:lnTo>
                  <a:pt x="24701" y="256482"/>
                </a:lnTo>
                <a:lnTo>
                  <a:pt x="35621" y="255762"/>
                </a:lnTo>
                <a:lnTo>
                  <a:pt x="45469" y="251017"/>
                </a:lnTo>
                <a:lnTo>
                  <a:pt x="52972" y="242569"/>
                </a:lnTo>
                <a:lnTo>
                  <a:pt x="99708" y="162501"/>
                </a:lnTo>
                <a:lnTo>
                  <a:pt x="99835" y="56641"/>
                </a:lnTo>
                <a:lnTo>
                  <a:pt x="161426" y="56641"/>
                </a:lnTo>
                <a:lnTo>
                  <a:pt x="128410" y="0"/>
                </a:lnTo>
                <a:close/>
              </a:path>
              <a:path w="257175" h="3446779">
                <a:moveTo>
                  <a:pt x="161426" y="56641"/>
                </a:moveTo>
                <a:lnTo>
                  <a:pt x="156985" y="56641"/>
                </a:lnTo>
                <a:lnTo>
                  <a:pt x="156985" y="162501"/>
                </a:lnTo>
                <a:lnTo>
                  <a:pt x="203721" y="242569"/>
                </a:lnTo>
                <a:lnTo>
                  <a:pt x="211224" y="251017"/>
                </a:lnTo>
                <a:lnTo>
                  <a:pt x="221073" y="255762"/>
                </a:lnTo>
                <a:lnTo>
                  <a:pt x="231993" y="256482"/>
                </a:lnTo>
                <a:lnTo>
                  <a:pt x="242710" y="252856"/>
                </a:lnTo>
                <a:lnTo>
                  <a:pt x="251229" y="245280"/>
                </a:lnTo>
                <a:lnTo>
                  <a:pt x="255998" y="235394"/>
                </a:lnTo>
                <a:lnTo>
                  <a:pt x="256694" y="224460"/>
                </a:lnTo>
                <a:lnTo>
                  <a:pt x="252997" y="213740"/>
                </a:lnTo>
                <a:lnTo>
                  <a:pt x="161426" y="56641"/>
                </a:lnTo>
                <a:close/>
              </a:path>
              <a:path w="257175" h="3446779">
                <a:moveTo>
                  <a:pt x="156985" y="71119"/>
                </a:moveTo>
                <a:lnTo>
                  <a:pt x="153048" y="71119"/>
                </a:lnTo>
                <a:lnTo>
                  <a:pt x="128347" y="113438"/>
                </a:lnTo>
                <a:lnTo>
                  <a:pt x="156985" y="162501"/>
                </a:lnTo>
                <a:lnTo>
                  <a:pt x="156985" y="71119"/>
                </a:lnTo>
                <a:close/>
              </a:path>
              <a:path w="257175" h="3446779">
                <a:moveTo>
                  <a:pt x="156985" y="56641"/>
                </a:moveTo>
                <a:lnTo>
                  <a:pt x="99835" y="56641"/>
                </a:lnTo>
                <a:lnTo>
                  <a:pt x="99835" y="162284"/>
                </a:lnTo>
                <a:lnTo>
                  <a:pt x="128347" y="113438"/>
                </a:lnTo>
                <a:lnTo>
                  <a:pt x="103645" y="71119"/>
                </a:lnTo>
                <a:lnTo>
                  <a:pt x="156985" y="71119"/>
                </a:lnTo>
                <a:lnTo>
                  <a:pt x="156985" y="56641"/>
                </a:lnTo>
                <a:close/>
              </a:path>
              <a:path w="257175" h="3446779">
                <a:moveTo>
                  <a:pt x="153048" y="71119"/>
                </a:moveTo>
                <a:lnTo>
                  <a:pt x="103645" y="71119"/>
                </a:lnTo>
                <a:lnTo>
                  <a:pt x="128347" y="113438"/>
                </a:lnTo>
                <a:lnTo>
                  <a:pt x="153048" y="71119"/>
                </a:lnTo>
                <a:close/>
              </a:path>
            </a:pathLst>
          </a:custGeom>
          <a:solidFill>
            <a:srgbClr val="1E4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82492" y="1461642"/>
            <a:ext cx="1152525" cy="792480"/>
          </a:xfrm>
          <a:custGeom>
            <a:avLst/>
            <a:gdLst/>
            <a:ahLst/>
            <a:cxnLst/>
            <a:rect l="l" t="t" r="r" b="b"/>
            <a:pathLst>
              <a:path w="1152525" h="792480">
                <a:moveTo>
                  <a:pt x="576071" y="0"/>
                </a:moveTo>
                <a:lnTo>
                  <a:pt x="520575" y="1812"/>
                </a:lnTo>
                <a:lnTo>
                  <a:pt x="466575" y="7140"/>
                </a:lnTo>
                <a:lnTo>
                  <a:pt x="414312" y="15816"/>
                </a:lnTo>
                <a:lnTo>
                  <a:pt x="364027" y="27676"/>
                </a:lnTo>
                <a:lnTo>
                  <a:pt x="315962" y="42552"/>
                </a:lnTo>
                <a:lnTo>
                  <a:pt x="270356" y="60280"/>
                </a:lnTo>
                <a:lnTo>
                  <a:pt x="227452" y="80692"/>
                </a:lnTo>
                <a:lnTo>
                  <a:pt x="187490" y="103624"/>
                </a:lnTo>
                <a:lnTo>
                  <a:pt x="150711" y="128908"/>
                </a:lnTo>
                <a:lnTo>
                  <a:pt x="117356" y="156380"/>
                </a:lnTo>
                <a:lnTo>
                  <a:pt x="87667" y="185874"/>
                </a:lnTo>
                <a:lnTo>
                  <a:pt x="61884" y="217222"/>
                </a:lnTo>
                <a:lnTo>
                  <a:pt x="40248" y="250260"/>
                </a:lnTo>
                <a:lnTo>
                  <a:pt x="23001" y="284821"/>
                </a:lnTo>
                <a:lnTo>
                  <a:pt x="2636" y="357850"/>
                </a:lnTo>
                <a:lnTo>
                  <a:pt x="0" y="395986"/>
                </a:lnTo>
                <a:lnTo>
                  <a:pt x="2636" y="434142"/>
                </a:lnTo>
                <a:lnTo>
                  <a:pt x="23001" y="507206"/>
                </a:lnTo>
                <a:lnTo>
                  <a:pt x="40248" y="541781"/>
                </a:lnTo>
                <a:lnTo>
                  <a:pt x="61884" y="574831"/>
                </a:lnTo>
                <a:lnTo>
                  <a:pt x="87667" y="606190"/>
                </a:lnTo>
                <a:lnTo>
                  <a:pt x="117356" y="635692"/>
                </a:lnTo>
                <a:lnTo>
                  <a:pt x="150711" y="663171"/>
                </a:lnTo>
                <a:lnTo>
                  <a:pt x="187490" y="688461"/>
                </a:lnTo>
                <a:lnTo>
                  <a:pt x="227452" y="711397"/>
                </a:lnTo>
                <a:lnTo>
                  <a:pt x="270356" y="731813"/>
                </a:lnTo>
                <a:lnTo>
                  <a:pt x="315962" y="749543"/>
                </a:lnTo>
                <a:lnTo>
                  <a:pt x="364027" y="764421"/>
                </a:lnTo>
                <a:lnTo>
                  <a:pt x="414312" y="776281"/>
                </a:lnTo>
                <a:lnTo>
                  <a:pt x="466575" y="784958"/>
                </a:lnTo>
                <a:lnTo>
                  <a:pt x="520575" y="790286"/>
                </a:lnTo>
                <a:lnTo>
                  <a:pt x="576071" y="792099"/>
                </a:lnTo>
                <a:lnTo>
                  <a:pt x="631547" y="790286"/>
                </a:lnTo>
                <a:lnTo>
                  <a:pt x="685528" y="784958"/>
                </a:lnTo>
                <a:lnTo>
                  <a:pt x="737775" y="776281"/>
                </a:lnTo>
                <a:lnTo>
                  <a:pt x="788045" y="764421"/>
                </a:lnTo>
                <a:lnTo>
                  <a:pt x="836099" y="749543"/>
                </a:lnTo>
                <a:lnTo>
                  <a:pt x="881694" y="731813"/>
                </a:lnTo>
                <a:lnTo>
                  <a:pt x="924590" y="711397"/>
                </a:lnTo>
                <a:lnTo>
                  <a:pt x="964545" y="688461"/>
                </a:lnTo>
                <a:lnTo>
                  <a:pt x="1001318" y="663171"/>
                </a:lnTo>
                <a:lnTo>
                  <a:pt x="1034669" y="635692"/>
                </a:lnTo>
                <a:lnTo>
                  <a:pt x="1064355" y="606190"/>
                </a:lnTo>
                <a:lnTo>
                  <a:pt x="1090135" y="574831"/>
                </a:lnTo>
                <a:lnTo>
                  <a:pt x="1111769" y="541781"/>
                </a:lnTo>
                <a:lnTo>
                  <a:pt x="1129016" y="507206"/>
                </a:lnTo>
                <a:lnTo>
                  <a:pt x="1149380" y="434142"/>
                </a:lnTo>
                <a:lnTo>
                  <a:pt x="1152017" y="395986"/>
                </a:lnTo>
                <a:lnTo>
                  <a:pt x="1149380" y="357850"/>
                </a:lnTo>
                <a:lnTo>
                  <a:pt x="1129016" y="284821"/>
                </a:lnTo>
                <a:lnTo>
                  <a:pt x="1111769" y="250260"/>
                </a:lnTo>
                <a:lnTo>
                  <a:pt x="1090135" y="217222"/>
                </a:lnTo>
                <a:lnTo>
                  <a:pt x="1064355" y="185874"/>
                </a:lnTo>
                <a:lnTo>
                  <a:pt x="1034669" y="156380"/>
                </a:lnTo>
                <a:lnTo>
                  <a:pt x="1001318" y="128908"/>
                </a:lnTo>
                <a:lnTo>
                  <a:pt x="964545" y="103624"/>
                </a:lnTo>
                <a:lnTo>
                  <a:pt x="924590" y="80692"/>
                </a:lnTo>
                <a:lnTo>
                  <a:pt x="881694" y="60280"/>
                </a:lnTo>
                <a:lnTo>
                  <a:pt x="836099" y="42552"/>
                </a:lnTo>
                <a:lnTo>
                  <a:pt x="788045" y="27676"/>
                </a:lnTo>
                <a:lnTo>
                  <a:pt x="737775" y="15816"/>
                </a:lnTo>
                <a:lnTo>
                  <a:pt x="685528" y="7140"/>
                </a:lnTo>
                <a:lnTo>
                  <a:pt x="631547" y="1812"/>
                </a:lnTo>
                <a:lnTo>
                  <a:pt x="576071" y="0"/>
                </a:lnTo>
                <a:close/>
              </a:path>
            </a:pathLst>
          </a:custGeom>
          <a:solidFill>
            <a:srgbClr val="567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82492" y="1461642"/>
            <a:ext cx="1152525" cy="792480"/>
          </a:xfrm>
          <a:custGeom>
            <a:avLst/>
            <a:gdLst/>
            <a:ahLst/>
            <a:cxnLst/>
            <a:rect l="l" t="t" r="r" b="b"/>
            <a:pathLst>
              <a:path w="1152525" h="792480">
                <a:moveTo>
                  <a:pt x="0" y="395986"/>
                </a:moveTo>
                <a:lnTo>
                  <a:pt x="2636" y="357850"/>
                </a:lnTo>
                <a:lnTo>
                  <a:pt x="23001" y="284821"/>
                </a:lnTo>
                <a:lnTo>
                  <a:pt x="40248" y="250260"/>
                </a:lnTo>
                <a:lnTo>
                  <a:pt x="61884" y="217222"/>
                </a:lnTo>
                <a:lnTo>
                  <a:pt x="87667" y="185874"/>
                </a:lnTo>
                <a:lnTo>
                  <a:pt x="117356" y="156380"/>
                </a:lnTo>
                <a:lnTo>
                  <a:pt x="150711" y="128908"/>
                </a:lnTo>
                <a:lnTo>
                  <a:pt x="187490" y="103624"/>
                </a:lnTo>
                <a:lnTo>
                  <a:pt x="227452" y="80692"/>
                </a:lnTo>
                <a:lnTo>
                  <a:pt x="270356" y="60280"/>
                </a:lnTo>
                <a:lnTo>
                  <a:pt x="315962" y="42552"/>
                </a:lnTo>
                <a:lnTo>
                  <a:pt x="364027" y="27676"/>
                </a:lnTo>
                <a:lnTo>
                  <a:pt x="414312" y="15816"/>
                </a:lnTo>
                <a:lnTo>
                  <a:pt x="466575" y="7140"/>
                </a:lnTo>
                <a:lnTo>
                  <a:pt x="520575" y="1812"/>
                </a:lnTo>
                <a:lnTo>
                  <a:pt x="576071" y="0"/>
                </a:lnTo>
                <a:lnTo>
                  <a:pt x="631547" y="1812"/>
                </a:lnTo>
                <a:lnTo>
                  <a:pt x="685528" y="7140"/>
                </a:lnTo>
                <a:lnTo>
                  <a:pt x="737775" y="15816"/>
                </a:lnTo>
                <a:lnTo>
                  <a:pt x="788045" y="27676"/>
                </a:lnTo>
                <a:lnTo>
                  <a:pt x="836099" y="42552"/>
                </a:lnTo>
                <a:lnTo>
                  <a:pt x="881694" y="60280"/>
                </a:lnTo>
                <a:lnTo>
                  <a:pt x="924590" y="80692"/>
                </a:lnTo>
                <a:lnTo>
                  <a:pt x="964545" y="103624"/>
                </a:lnTo>
                <a:lnTo>
                  <a:pt x="1001318" y="128908"/>
                </a:lnTo>
                <a:lnTo>
                  <a:pt x="1034669" y="156380"/>
                </a:lnTo>
                <a:lnTo>
                  <a:pt x="1064355" y="185874"/>
                </a:lnTo>
                <a:lnTo>
                  <a:pt x="1090135" y="217222"/>
                </a:lnTo>
                <a:lnTo>
                  <a:pt x="1111769" y="250260"/>
                </a:lnTo>
                <a:lnTo>
                  <a:pt x="1129016" y="284821"/>
                </a:lnTo>
                <a:lnTo>
                  <a:pt x="1149380" y="357850"/>
                </a:lnTo>
                <a:lnTo>
                  <a:pt x="1152017" y="395986"/>
                </a:lnTo>
                <a:lnTo>
                  <a:pt x="1149380" y="434142"/>
                </a:lnTo>
                <a:lnTo>
                  <a:pt x="1129016" y="507206"/>
                </a:lnTo>
                <a:lnTo>
                  <a:pt x="1111769" y="541781"/>
                </a:lnTo>
                <a:lnTo>
                  <a:pt x="1090135" y="574831"/>
                </a:lnTo>
                <a:lnTo>
                  <a:pt x="1064355" y="606190"/>
                </a:lnTo>
                <a:lnTo>
                  <a:pt x="1034669" y="635692"/>
                </a:lnTo>
                <a:lnTo>
                  <a:pt x="1001318" y="663171"/>
                </a:lnTo>
                <a:lnTo>
                  <a:pt x="964545" y="688461"/>
                </a:lnTo>
                <a:lnTo>
                  <a:pt x="924590" y="711397"/>
                </a:lnTo>
                <a:lnTo>
                  <a:pt x="881694" y="731813"/>
                </a:lnTo>
                <a:lnTo>
                  <a:pt x="836099" y="749543"/>
                </a:lnTo>
                <a:lnTo>
                  <a:pt x="788045" y="764421"/>
                </a:lnTo>
                <a:lnTo>
                  <a:pt x="737775" y="776281"/>
                </a:lnTo>
                <a:lnTo>
                  <a:pt x="685528" y="784958"/>
                </a:lnTo>
                <a:lnTo>
                  <a:pt x="631547" y="790286"/>
                </a:lnTo>
                <a:lnTo>
                  <a:pt x="576071" y="792099"/>
                </a:lnTo>
                <a:lnTo>
                  <a:pt x="520575" y="790286"/>
                </a:lnTo>
                <a:lnTo>
                  <a:pt x="466575" y="784958"/>
                </a:lnTo>
                <a:lnTo>
                  <a:pt x="414312" y="776281"/>
                </a:lnTo>
                <a:lnTo>
                  <a:pt x="364027" y="764421"/>
                </a:lnTo>
                <a:lnTo>
                  <a:pt x="315962" y="749543"/>
                </a:lnTo>
                <a:lnTo>
                  <a:pt x="270356" y="731813"/>
                </a:lnTo>
                <a:lnTo>
                  <a:pt x="227452" y="711397"/>
                </a:lnTo>
                <a:lnTo>
                  <a:pt x="187490" y="688461"/>
                </a:lnTo>
                <a:lnTo>
                  <a:pt x="150711" y="663171"/>
                </a:lnTo>
                <a:lnTo>
                  <a:pt x="117356" y="635692"/>
                </a:lnTo>
                <a:lnTo>
                  <a:pt x="87667" y="606190"/>
                </a:lnTo>
                <a:lnTo>
                  <a:pt x="61884" y="574831"/>
                </a:lnTo>
                <a:lnTo>
                  <a:pt x="40248" y="541781"/>
                </a:lnTo>
                <a:lnTo>
                  <a:pt x="23001" y="507206"/>
                </a:lnTo>
                <a:lnTo>
                  <a:pt x="2636" y="434142"/>
                </a:lnTo>
                <a:lnTo>
                  <a:pt x="0" y="395986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440429" y="1700529"/>
            <a:ext cx="636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Georgia"/>
                <a:cs typeface="Georgia"/>
              </a:rPr>
              <a:t>ЮрЛ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134100" y="5615940"/>
            <a:ext cx="231648" cy="3032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54267" y="1956816"/>
            <a:ext cx="594360" cy="37871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23435" y="2231389"/>
            <a:ext cx="257175" cy="3446779"/>
          </a:xfrm>
          <a:custGeom>
            <a:avLst/>
            <a:gdLst/>
            <a:ahLst/>
            <a:cxnLst/>
            <a:rect l="l" t="t" r="r" b="b"/>
            <a:pathLst>
              <a:path w="257175" h="3446779">
                <a:moveTo>
                  <a:pt x="128345" y="113465"/>
                </a:moveTo>
                <a:lnTo>
                  <a:pt x="99818" y="162400"/>
                </a:lnTo>
                <a:lnTo>
                  <a:pt x="99818" y="3446449"/>
                </a:lnTo>
                <a:lnTo>
                  <a:pt x="156968" y="3446449"/>
                </a:lnTo>
                <a:lnTo>
                  <a:pt x="156908" y="162400"/>
                </a:lnTo>
                <a:lnTo>
                  <a:pt x="128345" y="113465"/>
                </a:lnTo>
                <a:close/>
              </a:path>
              <a:path w="257175" h="3446779">
                <a:moveTo>
                  <a:pt x="128393" y="0"/>
                </a:moveTo>
                <a:lnTo>
                  <a:pt x="3679" y="213740"/>
                </a:lnTo>
                <a:lnTo>
                  <a:pt x="0" y="224532"/>
                </a:lnTo>
                <a:lnTo>
                  <a:pt x="726" y="235489"/>
                </a:lnTo>
                <a:lnTo>
                  <a:pt x="5500" y="245352"/>
                </a:lnTo>
                <a:lnTo>
                  <a:pt x="13966" y="252857"/>
                </a:lnTo>
                <a:lnTo>
                  <a:pt x="24685" y="256553"/>
                </a:lnTo>
                <a:lnTo>
                  <a:pt x="35619" y="255857"/>
                </a:lnTo>
                <a:lnTo>
                  <a:pt x="45505" y="251088"/>
                </a:lnTo>
                <a:lnTo>
                  <a:pt x="53082" y="242570"/>
                </a:lnTo>
                <a:lnTo>
                  <a:pt x="99758" y="162501"/>
                </a:lnTo>
                <a:lnTo>
                  <a:pt x="99818" y="56769"/>
                </a:lnTo>
                <a:lnTo>
                  <a:pt x="161516" y="56769"/>
                </a:lnTo>
                <a:lnTo>
                  <a:pt x="128393" y="0"/>
                </a:lnTo>
                <a:close/>
              </a:path>
              <a:path w="257175" h="3446779">
                <a:moveTo>
                  <a:pt x="161516" y="56769"/>
                </a:moveTo>
                <a:lnTo>
                  <a:pt x="156968" y="56769"/>
                </a:lnTo>
                <a:lnTo>
                  <a:pt x="156968" y="162501"/>
                </a:lnTo>
                <a:lnTo>
                  <a:pt x="203704" y="242570"/>
                </a:lnTo>
                <a:lnTo>
                  <a:pt x="211262" y="251088"/>
                </a:lnTo>
                <a:lnTo>
                  <a:pt x="221118" y="255857"/>
                </a:lnTo>
                <a:lnTo>
                  <a:pt x="232046" y="256553"/>
                </a:lnTo>
                <a:lnTo>
                  <a:pt x="242820" y="252857"/>
                </a:lnTo>
                <a:lnTo>
                  <a:pt x="251267" y="245352"/>
                </a:lnTo>
                <a:lnTo>
                  <a:pt x="256012" y="235489"/>
                </a:lnTo>
                <a:lnTo>
                  <a:pt x="256732" y="224532"/>
                </a:lnTo>
                <a:lnTo>
                  <a:pt x="253107" y="213740"/>
                </a:lnTo>
                <a:lnTo>
                  <a:pt x="161516" y="56769"/>
                </a:lnTo>
                <a:close/>
              </a:path>
              <a:path w="257175" h="3446779">
                <a:moveTo>
                  <a:pt x="156968" y="71120"/>
                </a:moveTo>
                <a:lnTo>
                  <a:pt x="153031" y="71120"/>
                </a:lnTo>
                <a:lnTo>
                  <a:pt x="128345" y="113465"/>
                </a:lnTo>
                <a:lnTo>
                  <a:pt x="156968" y="162501"/>
                </a:lnTo>
                <a:lnTo>
                  <a:pt x="156968" y="71120"/>
                </a:lnTo>
                <a:close/>
              </a:path>
              <a:path w="257175" h="3446779">
                <a:moveTo>
                  <a:pt x="156968" y="56769"/>
                </a:moveTo>
                <a:lnTo>
                  <a:pt x="99818" y="56769"/>
                </a:lnTo>
                <a:lnTo>
                  <a:pt x="99818" y="162400"/>
                </a:lnTo>
                <a:lnTo>
                  <a:pt x="128345" y="113465"/>
                </a:lnTo>
                <a:lnTo>
                  <a:pt x="103628" y="71120"/>
                </a:lnTo>
                <a:lnTo>
                  <a:pt x="156968" y="71120"/>
                </a:lnTo>
                <a:lnTo>
                  <a:pt x="156968" y="56769"/>
                </a:lnTo>
                <a:close/>
              </a:path>
              <a:path w="257175" h="3446779">
                <a:moveTo>
                  <a:pt x="153031" y="71120"/>
                </a:moveTo>
                <a:lnTo>
                  <a:pt x="103628" y="71120"/>
                </a:lnTo>
                <a:lnTo>
                  <a:pt x="128345" y="113465"/>
                </a:lnTo>
                <a:lnTo>
                  <a:pt x="153031" y="71120"/>
                </a:lnTo>
                <a:close/>
              </a:path>
            </a:pathLst>
          </a:custGeom>
          <a:solidFill>
            <a:srgbClr val="1E4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673216" y="1432941"/>
            <a:ext cx="1152525" cy="792480"/>
          </a:xfrm>
          <a:custGeom>
            <a:avLst/>
            <a:gdLst/>
            <a:ahLst/>
            <a:cxnLst/>
            <a:rect l="l" t="t" r="r" b="b"/>
            <a:pathLst>
              <a:path w="1152525" h="792480">
                <a:moveTo>
                  <a:pt x="576072" y="0"/>
                </a:moveTo>
                <a:lnTo>
                  <a:pt x="520595" y="1812"/>
                </a:lnTo>
                <a:lnTo>
                  <a:pt x="466610" y="7140"/>
                </a:lnTo>
                <a:lnTo>
                  <a:pt x="414358" y="15816"/>
                </a:lnTo>
                <a:lnTo>
                  <a:pt x="364080" y="27676"/>
                </a:lnTo>
                <a:lnTo>
                  <a:pt x="316017" y="42552"/>
                </a:lnTo>
                <a:lnTo>
                  <a:pt x="270412" y="60280"/>
                </a:lnTo>
                <a:lnTo>
                  <a:pt x="227506" y="80692"/>
                </a:lnTo>
                <a:lnTo>
                  <a:pt x="187540" y="103624"/>
                </a:lnTo>
                <a:lnTo>
                  <a:pt x="150755" y="128908"/>
                </a:lnTo>
                <a:lnTo>
                  <a:pt x="117394" y="156380"/>
                </a:lnTo>
                <a:lnTo>
                  <a:pt x="87698" y="185874"/>
                </a:lnTo>
                <a:lnTo>
                  <a:pt x="61907" y="217222"/>
                </a:lnTo>
                <a:lnTo>
                  <a:pt x="40264" y="250260"/>
                </a:lnTo>
                <a:lnTo>
                  <a:pt x="23011" y="284821"/>
                </a:lnTo>
                <a:lnTo>
                  <a:pt x="2637" y="357850"/>
                </a:lnTo>
                <a:lnTo>
                  <a:pt x="0" y="395986"/>
                </a:lnTo>
                <a:lnTo>
                  <a:pt x="2637" y="434121"/>
                </a:lnTo>
                <a:lnTo>
                  <a:pt x="23011" y="507150"/>
                </a:lnTo>
                <a:lnTo>
                  <a:pt x="40264" y="541711"/>
                </a:lnTo>
                <a:lnTo>
                  <a:pt x="61907" y="574749"/>
                </a:lnTo>
                <a:lnTo>
                  <a:pt x="87698" y="606097"/>
                </a:lnTo>
                <a:lnTo>
                  <a:pt x="117394" y="635591"/>
                </a:lnTo>
                <a:lnTo>
                  <a:pt x="150755" y="663063"/>
                </a:lnTo>
                <a:lnTo>
                  <a:pt x="187540" y="688347"/>
                </a:lnTo>
                <a:lnTo>
                  <a:pt x="227506" y="711279"/>
                </a:lnTo>
                <a:lnTo>
                  <a:pt x="270412" y="731691"/>
                </a:lnTo>
                <a:lnTo>
                  <a:pt x="316017" y="749419"/>
                </a:lnTo>
                <a:lnTo>
                  <a:pt x="364080" y="764295"/>
                </a:lnTo>
                <a:lnTo>
                  <a:pt x="414358" y="776155"/>
                </a:lnTo>
                <a:lnTo>
                  <a:pt x="466610" y="784831"/>
                </a:lnTo>
                <a:lnTo>
                  <a:pt x="520595" y="790159"/>
                </a:lnTo>
                <a:lnTo>
                  <a:pt x="576072" y="791972"/>
                </a:lnTo>
                <a:lnTo>
                  <a:pt x="631568" y="790159"/>
                </a:lnTo>
                <a:lnTo>
                  <a:pt x="685568" y="784831"/>
                </a:lnTo>
                <a:lnTo>
                  <a:pt x="737831" y="776155"/>
                </a:lnTo>
                <a:lnTo>
                  <a:pt x="788116" y="764295"/>
                </a:lnTo>
                <a:lnTo>
                  <a:pt x="836181" y="749419"/>
                </a:lnTo>
                <a:lnTo>
                  <a:pt x="881787" y="731691"/>
                </a:lnTo>
                <a:lnTo>
                  <a:pt x="924691" y="711279"/>
                </a:lnTo>
                <a:lnTo>
                  <a:pt x="964653" y="688347"/>
                </a:lnTo>
                <a:lnTo>
                  <a:pt x="1001432" y="663063"/>
                </a:lnTo>
                <a:lnTo>
                  <a:pt x="1034787" y="635591"/>
                </a:lnTo>
                <a:lnTo>
                  <a:pt x="1064476" y="606097"/>
                </a:lnTo>
                <a:lnTo>
                  <a:pt x="1090259" y="574749"/>
                </a:lnTo>
                <a:lnTo>
                  <a:pt x="1111895" y="541711"/>
                </a:lnTo>
                <a:lnTo>
                  <a:pt x="1129142" y="507150"/>
                </a:lnTo>
                <a:lnTo>
                  <a:pt x="1149507" y="434121"/>
                </a:lnTo>
                <a:lnTo>
                  <a:pt x="1152143" y="395986"/>
                </a:lnTo>
                <a:lnTo>
                  <a:pt x="1149507" y="357850"/>
                </a:lnTo>
                <a:lnTo>
                  <a:pt x="1129142" y="284821"/>
                </a:lnTo>
                <a:lnTo>
                  <a:pt x="1111895" y="250260"/>
                </a:lnTo>
                <a:lnTo>
                  <a:pt x="1090259" y="217222"/>
                </a:lnTo>
                <a:lnTo>
                  <a:pt x="1064476" y="185874"/>
                </a:lnTo>
                <a:lnTo>
                  <a:pt x="1034787" y="156380"/>
                </a:lnTo>
                <a:lnTo>
                  <a:pt x="1001432" y="128908"/>
                </a:lnTo>
                <a:lnTo>
                  <a:pt x="964653" y="103624"/>
                </a:lnTo>
                <a:lnTo>
                  <a:pt x="924691" y="80692"/>
                </a:lnTo>
                <a:lnTo>
                  <a:pt x="881787" y="60280"/>
                </a:lnTo>
                <a:lnTo>
                  <a:pt x="836181" y="42552"/>
                </a:lnTo>
                <a:lnTo>
                  <a:pt x="788116" y="27676"/>
                </a:lnTo>
                <a:lnTo>
                  <a:pt x="737831" y="15816"/>
                </a:lnTo>
                <a:lnTo>
                  <a:pt x="685568" y="7140"/>
                </a:lnTo>
                <a:lnTo>
                  <a:pt x="631568" y="1812"/>
                </a:lnTo>
                <a:lnTo>
                  <a:pt x="576072" y="0"/>
                </a:lnTo>
                <a:close/>
              </a:path>
            </a:pathLst>
          </a:custGeom>
          <a:solidFill>
            <a:srgbClr val="567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73216" y="1432941"/>
            <a:ext cx="1152525" cy="792480"/>
          </a:xfrm>
          <a:custGeom>
            <a:avLst/>
            <a:gdLst/>
            <a:ahLst/>
            <a:cxnLst/>
            <a:rect l="l" t="t" r="r" b="b"/>
            <a:pathLst>
              <a:path w="1152525" h="792480">
                <a:moveTo>
                  <a:pt x="0" y="395986"/>
                </a:moveTo>
                <a:lnTo>
                  <a:pt x="2637" y="357850"/>
                </a:lnTo>
                <a:lnTo>
                  <a:pt x="23011" y="284821"/>
                </a:lnTo>
                <a:lnTo>
                  <a:pt x="40264" y="250260"/>
                </a:lnTo>
                <a:lnTo>
                  <a:pt x="61907" y="217222"/>
                </a:lnTo>
                <a:lnTo>
                  <a:pt x="87698" y="185874"/>
                </a:lnTo>
                <a:lnTo>
                  <a:pt x="117394" y="156380"/>
                </a:lnTo>
                <a:lnTo>
                  <a:pt x="150755" y="128908"/>
                </a:lnTo>
                <a:lnTo>
                  <a:pt x="187540" y="103624"/>
                </a:lnTo>
                <a:lnTo>
                  <a:pt x="227506" y="80692"/>
                </a:lnTo>
                <a:lnTo>
                  <a:pt x="270412" y="60280"/>
                </a:lnTo>
                <a:lnTo>
                  <a:pt x="316017" y="42552"/>
                </a:lnTo>
                <a:lnTo>
                  <a:pt x="364080" y="27676"/>
                </a:lnTo>
                <a:lnTo>
                  <a:pt x="414358" y="15816"/>
                </a:lnTo>
                <a:lnTo>
                  <a:pt x="466610" y="7140"/>
                </a:lnTo>
                <a:lnTo>
                  <a:pt x="520595" y="1812"/>
                </a:lnTo>
                <a:lnTo>
                  <a:pt x="576072" y="0"/>
                </a:lnTo>
                <a:lnTo>
                  <a:pt x="631568" y="1812"/>
                </a:lnTo>
                <a:lnTo>
                  <a:pt x="685568" y="7140"/>
                </a:lnTo>
                <a:lnTo>
                  <a:pt x="737831" y="15816"/>
                </a:lnTo>
                <a:lnTo>
                  <a:pt x="788116" y="27676"/>
                </a:lnTo>
                <a:lnTo>
                  <a:pt x="836181" y="42552"/>
                </a:lnTo>
                <a:lnTo>
                  <a:pt x="881787" y="60280"/>
                </a:lnTo>
                <a:lnTo>
                  <a:pt x="924691" y="80692"/>
                </a:lnTo>
                <a:lnTo>
                  <a:pt x="964653" y="103624"/>
                </a:lnTo>
                <a:lnTo>
                  <a:pt x="1001432" y="128908"/>
                </a:lnTo>
                <a:lnTo>
                  <a:pt x="1034787" y="156380"/>
                </a:lnTo>
                <a:lnTo>
                  <a:pt x="1064476" y="185874"/>
                </a:lnTo>
                <a:lnTo>
                  <a:pt x="1090259" y="217222"/>
                </a:lnTo>
                <a:lnTo>
                  <a:pt x="1111895" y="250260"/>
                </a:lnTo>
                <a:lnTo>
                  <a:pt x="1129142" y="284821"/>
                </a:lnTo>
                <a:lnTo>
                  <a:pt x="1149507" y="357850"/>
                </a:lnTo>
                <a:lnTo>
                  <a:pt x="1152143" y="395986"/>
                </a:lnTo>
                <a:lnTo>
                  <a:pt x="1149507" y="434121"/>
                </a:lnTo>
                <a:lnTo>
                  <a:pt x="1129142" y="507150"/>
                </a:lnTo>
                <a:lnTo>
                  <a:pt x="1111895" y="541711"/>
                </a:lnTo>
                <a:lnTo>
                  <a:pt x="1090259" y="574749"/>
                </a:lnTo>
                <a:lnTo>
                  <a:pt x="1064476" y="606097"/>
                </a:lnTo>
                <a:lnTo>
                  <a:pt x="1034787" y="635591"/>
                </a:lnTo>
                <a:lnTo>
                  <a:pt x="1001432" y="663063"/>
                </a:lnTo>
                <a:lnTo>
                  <a:pt x="964653" y="688347"/>
                </a:lnTo>
                <a:lnTo>
                  <a:pt x="924691" y="711279"/>
                </a:lnTo>
                <a:lnTo>
                  <a:pt x="881787" y="731691"/>
                </a:lnTo>
                <a:lnTo>
                  <a:pt x="836181" y="749419"/>
                </a:lnTo>
                <a:lnTo>
                  <a:pt x="788116" y="764295"/>
                </a:lnTo>
                <a:lnTo>
                  <a:pt x="737831" y="776155"/>
                </a:lnTo>
                <a:lnTo>
                  <a:pt x="685568" y="784831"/>
                </a:lnTo>
                <a:lnTo>
                  <a:pt x="631568" y="790159"/>
                </a:lnTo>
                <a:lnTo>
                  <a:pt x="576072" y="791972"/>
                </a:lnTo>
                <a:lnTo>
                  <a:pt x="520595" y="790159"/>
                </a:lnTo>
                <a:lnTo>
                  <a:pt x="466610" y="784831"/>
                </a:lnTo>
                <a:lnTo>
                  <a:pt x="414358" y="776155"/>
                </a:lnTo>
                <a:lnTo>
                  <a:pt x="364080" y="764295"/>
                </a:lnTo>
                <a:lnTo>
                  <a:pt x="316017" y="749419"/>
                </a:lnTo>
                <a:lnTo>
                  <a:pt x="270412" y="731691"/>
                </a:lnTo>
                <a:lnTo>
                  <a:pt x="227506" y="711279"/>
                </a:lnTo>
                <a:lnTo>
                  <a:pt x="187540" y="688347"/>
                </a:lnTo>
                <a:lnTo>
                  <a:pt x="150755" y="663063"/>
                </a:lnTo>
                <a:lnTo>
                  <a:pt x="117394" y="635591"/>
                </a:lnTo>
                <a:lnTo>
                  <a:pt x="87698" y="606097"/>
                </a:lnTo>
                <a:lnTo>
                  <a:pt x="61907" y="574749"/>
                </a:lnTo>
                <a:lnTo>
                  <a:pt x="40264" y="541711"/>
                </a:lnTo>
                <a:lnTo>
                  <a:pt x="23011" y="507150"/>
                </a:lnTo>
                <a:lnTo>
                  <a:pt x="2637" y="434121"/>
                </a:lnTo>
                <a:lnTo>
                  <a:pt x="0" y="395986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971159" y="1534490"/>
            <a:ext cx="5581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Georgia"/>
                <a:cs typeface="Georgia"/>
              </a:rPr>
              <a:t>Be</a:t>
            </a:r>
            <a:r>
              <a:rPr sz="1800" b="1" spc="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800" b="1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endParaRPr sz="1800">
              <a:latin typeface="Georgia"/>
              <a:cs typeface="Georgia"/>
            </a:endParaRPr>
          </a:p>
          <a:p>
            <a:pPr marL="3683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Georgia"/>
                <a:cs typeface="Georgia"/>
              </a:rPr>
              <a:t>IMS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2" name="object 2"/>
          <p:cNvSpPr txBox="1"/>
          <p:nvPr/>
        </p:nvSpPr>
        <p:spPr>
          <a:xfrm>
            <a:off x="8960611" y="6595972"/>
            <a:ext cx="183389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000" spc="-5" dirty="0" smtClean="0">
                <a:latin typeface="Trebuchet MS"/>
                <a:cs typeface="Trebuchet MS"/>
              </a:rPr>
              <a:t>8</a:t>
            </a:r>
            <a:endParaRPr sz="1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8965437" cy="559768"/>
          </a:xfrm>
          <a:prstGeom prst="rect">
            <a:avLst/>
          </a:prstGeom>
        </p:spPr>
        <p:txBody>
          <a:bodyPr vert="horz" wrap="square" lIns="0" tIns="66674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pc="-5" dirty="0" err="1" smtClean="0"/>
              <a:t>Внедрение</a:t>
            </a:r>
            <a:r>
              <a:rPr spc="-40" dirty="0" smtClean="0"/>
              <a:t> </a:t>
            </a:r>
            <a:r>
              <a:rPr spc="-5" dirty="0" err="1"/>
              <a:t>бизнес-моделей</a:t>
            </a:r>
            <a:r>
              <a:rPr spc="-5" dirty="0" smtClean="0"/>
              <a:t>: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352043" y="5384291"/>
            <a:ext cx="8791956" cy="765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5465" y="5572400"/>
            <a:ext cx="8641715" cy="342900"/>
          </a:xfrm>
          <a:custGeom>
            <a:avLst/>
            <a:gdLst/>
            <a:ahLst/>
            <a:cxnLst/>
            <a:rect l="l" t="t" r="r" b="b"/>
            <a:pathLst>
              <a:path w="8641715" h="342900">
                <a:moveTo>
                  <a:pt x="8424610" y="209421"/>
                </a:moveTo>
                <a:lnTo>
                  <a:pt x="8317623" y="271542"/>
                </a:lnTo>
                <a:lnTo>
                  <a:pt x="8306263" y="281578"/>
                </a:lnTo>
                <a:lnTo>
                  <a:pt x="8299891" y="294721"/>
                </a:lnTo>
                <a:lnTo>
                  <a:pt x="8298924" y="309295"/>
                </a:lnTo>
                <a:lnTo>
                  <a:pt x="8303780" y="323624"/>
                </a:lnTo>
                <a:lnTo>
                  <a:pt x="8313809" y="334947"/>
                </a:lnTo>
                <a:lnTo>
                  <a:pt x="8326958" y="341320"/>
                </a:lnTo>
                <a:lnTo>
                  <a:pt x="8341535" y="342300"/>
                </a:lnTo>
                <a:lnTo>
                  <a:pt x="8355850" y="337442"/>
                </a:lnTo>
                <a:lnTo>
                  <a:pt x="8575860" y="209705"/>
                </a:lnTo>
                <a:lnTo>
                  <a:pt x="8565527" y="209705"/>
                </a:lnTo>
                <a:lnTo>
                  <a:pt x="8424610" y="209421"/>
                </a:lnTo>
                <a:close/>
              </a:path>
              <a:path w="8641715" h="342900">
                <a:moveTo>
                  <a:pt x="8490001" y="171453"/>
                </a:moveTo>
                <a:lnTo>
                  <a:pt x="8424610" y="209421"/>
                </a:lnTo>
                <a:lnTo>
                  <a:pt x="8565527" y="209705"/>
                </a:lnTo>
                <a:lnTo>
                  <a:pt x="8565545" y="204473"/>
                </a:lnTo>
                <a:lnTo>
                  <a:pt x="8546350" y="204473"/>
                </a:lnTo>
                <a:lnTo>
                  <a:pt x="8490001" y="171453"/>
                </a:lnTo>
                <a:close/>
              </a:path>
              <a:path w="8641715" h="342900">
                <a:moveTo>
                  <a:pt x="8342188" y="0"/>
                </a:moveTo>
                <a:lnTo>
                  <a:pt x="8327640" y="916"/>
                </a:lnTo>
                <a:lnTo>
                  <a:pt x="8314498" y="7240"/>
                </a:lnTo>
                <a:lnTo>
                  <a:pt x="8304415" y="18532"/>
                </a:lnTo>
                <a:lnTo>
                  <a:pt x="8299484" y="32838"/>
                </a:lnTo>
                <a:lnTo>
                  <a:pt x="8300399" y="47414"/>
                </a:lnTo>
                <a:lnTo>
                  <a:pt x="8306719" y="60582"/>
                </a:lnTo>
                <a:lnTo>
                  <a:pt x="8318004" y="70666"/>
                </a:lnTo>
                <a:lnTo>
                  <a:pt x="8424757" y="133221"/>
                </a:lnTo>
                <a:lnTo>
                  <a:pt x="8565781" y="133505"/>
                </a:lnTo>
                <a:lnTo>
                  <a:pt x="8565527" y="209705"/>
                </a:lnTo>
                <a:lnTo>
                  <a:pt x="8575860" y="209705"/>
                </a:lnTo>
                <a:lnTo>
                  <a:pt x="8641219" y="171758"/>
                </a:lnTo>
                <a:lnTo>
                  <a:pt x="8356485" y="4930"/>
                </a:lnTo>
                <a:lnTo>
                  <a:pt x="8342188" y="0"/>
                </a:lnTo>
                <a:close/>
              </a:path>
              <a:path w="8641715" h="342900">
                <a:moveTo>
                  <a:pt x="152" y="116246"/>
                </a:moveTo>
                <a:lnTo>
                  <a:pt x="0" y="192446"/>
                </a:lnTo>
                <a:lnTo>
                  <a:pt x="8424610" y="209421"/>
                </a:lnTo>
                <a:lnTo>
                  <a:pt x="8490001" y="171453"/>
                </a:lnTo>
                <a:lnTo>
                  <a:pt x="8424757" y="133221"/>
                </a:lnTo>
                <a:lnTo>
                  <a:pt x="152" y="116246"/>
                </a:lnTo>
                <a:close/>
              </a:path>
              <a:path w="8641715" h="342900">
                <a:moveTo>
                  <a:pt x="8546477" y="138661"/>
                </a:moveTo>
                <a:lnTo>
                  <a:pt x="8490001" y="171453"/>
                </a:lnTo>
                <a:lnTo>
                  <a:pt x="8546350" y="204473"/>
                </a:lnTo>
                <a:lnTo>
                  <a:pt x="8546477" y="138661"/>
                </a:lnTo>
                <a:close/>
              </a:path>
              <a:path w="8641715" h="342900">
                <a:moveTo>
                  <a:pt x="8565764" y="138661"/>
                </a:moveTo>
                <a:lnTo>
                  <a:pt x="8546477" y="138661"/>
                </a:lnTo>
                <a:lnTo>
                  <a:pt x="8546350" y="204473"/>
                </a:lnTo>
                <a:lnTo>
                  <a:pt x="8565545" y="204473"/>
                </a:lnTo>
                <a:lnTo>
                  <a:pt x="8565764" y="138661"/>
                </a:lnTo>
                <a:close/>
              </a:path>
              <a:path w="8641715" h="342900">
                <a:moveTo>
                  <a:pt x="8424757" y="133221"/>
                </a:moveTo>
                <a:lnTo>
                  <a:pt x="8490001" y="171453"/>
                </a:lnTo>
                <a:lnTo>
                  <a:pt x="8546477" y="138661"/>
                </a:lnTo>
                <a:lnTo>
                  <a:pt x="8565764" y="138661"/>
                </a:lnTo>
                <a:lnTo>
                  <a:pt x="8565781" y="133505"/>
                </a:lnTo>
                <a:lnTo>
                  <a:pt x="8424757" y="133221"/>
                </a:lnTo>
                <a:close/>
              </a:path>
            </a:pathLst>
          </a:custGeom>
          <a:solidFill>
            <a:srgbClr val="1E4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6488" y="5577840"/>
            <a:ext cx="231647" cy="303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608" y="4815840"/>
            <a:ext cx="595884" cy="8900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3236" y="5089271"/>
            <a:ext cx="257175" cy="551180"/>
          </a:xfrm>
          <a:custGeom>
            <a:avLst/>
            <a:gdLst/>
            <a:ahLst/>
            <a:cxnLst/>
            <a:rect l="l" t="t" r="r" b="b"/>
            <a:pathLst>
              <a:path w="257175" h="551179">
                <a:moveTo>
                  <a:pt x="128357" y="113432"/>
                </a:moveTo>
                <a:lnTo>
                  <a:pt x="99789" y="162407"/>
                </a:lnTo>
                <a:lnTo>
                  <a:pt x="99789" y="550633"/>
                </a:lnTo>
                <a:lnTo>
                  <a:pt x="156939" y="550633"/>
                </a:lnTo>
                <a:lnTo>
                  <a:pt x="156926" y="162407"/>
                </a:lnTo>
                <a:lnTo>
                  <a:pt x="128357" y="113432"/>
                </a:lnTo>
                <a:close/>
              </a:path>
              <a:path w="257175" h="551179">
                <a:moveTo>
                  <a:pt x="128364" y="0"/>
                </a:moveTo>
                <a:lnTo>
                  <a:pt x="3662" y="213740"/>
                </a:lnTo>
                <a:lnTo>
                  <a:pt x="0" y="224514"/>
                </a:lnTo>
                <a:lnTo>
                  <a:pt x="714" y="235442"/>
                </a:lnTo>
                <a:lnTo>
                  <a:pt x="5475" y="245298"/>
                </a:lnTo>
                <a:lnTo>
                  <a:pt x="13949" y="252856"/>
                </a:lnTo>
                <a:lnTo>
                  <a:pt x="24692" y="256536"/>
                </a:lnTo>
                <a:lnTo>
                  <a:pt x="35622" y="255809"/>
                </a:lnTo>
                <a:lnTo>
                  <a:pt x="45486" y="251035"/>
                </a:lnTo>
                <a:lnTo>
                  <a:pt x="53027" y="242569"/>
                </a:lnTo>
                <a:lnTo>
                  <a:pt x="99776" y="162429"/>
                </a:lnTo>
                <a:lnTo>
                  <a:pt x="99789" y="56768"/>
                </a:lnTo>
                <a:lnTo>
                  <a:pt x="161481" y="56768"/>
                </a:lnTo>
                <a:lnTo>
                  <a:pt x="128364" y="0"/>
                </a:lnTo>
                <a:close/>
              </a:path>
              <a:path w="257175" h="551179">
                <a:moveTo>
                  <a:pt x="161481" y="56768"/>
                </a:moveTo>
                <a:lnTo>
                  <a:pt x="156939" y="56768"/>
                </a:lnTo>
                <a:lnTo>
                  <a:pt x="156939" y="162429"/>
                </a:lnTo>
                <a:lnTo>
                  <a:pt x="203687" y="242569"/>
                </a:lnTo>
                <a:lnTo>
                  <a:pt x="211237" y="251035"/>
                </a:lnTo>
                <a:lnTo>
                  <a:pt x="221104" y="255809"/>
                </a:lnTo>
                <a:lnTo>
                  <a:pt x="232036" y="256536"/>
                </a:lnTo>
                <a:lnTo>
                  <a:pt x="242778" y="252856"/>
                </a:lnTo>
                <a:lnTo>
                  <a:pt x="251252" y="245298"/>
                </a:lnTo>
                <a:lnTo>
                  <a:pt x="256011" y="235442"/>
                </a:lnTo>
                <a:lnTo>
                  <a:pt x="256723" y="224514"/>
                </a:lnTo>
                <a:lnTo>
                  <a:pt x="253052" y="213740"/>
                </a:lnTo>
                <a:lnTo>
                  <a:pt x="161481" y="56768"/>
                </a:lnTo>
                <a:close/>
              </a:path>
              <a:path w="257175" h="551179">
                <a:moveTo>
                  <a:pt x="156939" y="71119"/>
                </a:moveTo>
                <a:lnTo>
                  <a:pt x="153040" y="71119"/>
                </a:lnTo>
                <a:lnTo>
                  <a:pt x="128357" y="113432"/>
                </a:lnTo>
                <a:lnTo>
                  <a:pt x="156939" y="162429"/>
                </a:lnTo>
                <a:lnTo>
                  <a:pt x="156939" y="71119"/>
                </a:lnTo>
                <a:close/>
              </a:path>
              <a:path w="257175" h="551179">
                <a:moveTo>
                  <a:pt x="156939" y="56768"/>
                </a:moveTo>
                <a:lnTo>
                  <a:pt x="99789" y="56768"/>
                </a:lnTo>
                <a:lnTo>
                  <a:pt x="99789" y="162407"/>
                </a:lnTo>
                <a:lnTo>
                  <a:pt x="128357" y="113432"/>
                </a:lnTo>
                <a:lnTo>
                  <a:pt x="103675" y="71119"/>
                </a:lnTo>
                <a:lnTo>
                  <a:pt x="156939" y="71119"/>
                </a:lnTo>
                <a:lnTo>
                  <a:pt x="156939" y="56768"/>
                </a:lnTo>
                <a:close/>
              </a:path>
              <a:path w="257175" h="551179">
                <a:moveTo>
                  <a:pt x="153040" y="71119"/>
                </a:moveTo>
                <a:lnTo>
                  <a:pt x="103675" y="71119"/>
                </a:lnTo>
                <a:lnTo>
                  <a:pt x="128357" y="113432"/>
                </a:lnTo>
                <a:lnTo>
                  <a:pt x="153040" y="71119"/>
                </a:lnTo>
                <a:close/>
              </a:path>
            </a:pathLst>
          </a:custGeom>
          <a:solidFill>
            <a:srgbClr val="1E4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07792" y="5615940"/>
            <a:ext cx="231648" cy="303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26435" y="3514344"/>
            <a:ext cx="594360" cy="22296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95459" y="3788917"/>
            <a:ext cx="257175" cy="1889125"/>
          </a:xfrm>
          <a:custGeom>
            <a:avLst/>
            <a:gdLst/>
            <a:ahLst/>
            <a:cxnLst/>
            <a:rect l="l" t="t" r="r" b="b"/>
            <a:pathLst>
              <a:path w="257175" h="1889125">
                <a:moveTo>
                  <a:pt x="128363" y="113465"/>
                </a:moveTo>
                <a:lnTo>
                  <a:pt x="99835" y="162400"/>
                </a:lnTo>
                <a:lnTo>
                  <a:pt x="99835" y="1888629"/>
                </a:lnTo>
                <a:lnTo>
                  <a:pt x="156985" y="1888629"/>
                </a:lnTo>
                <a:lnTo>
                  <a:pt x="156926" y="162400"/>
                </a:lnTo>
                <a:lnTo>
                  <a:pt x="128363" y="113465"/>
                </a:lnTo>
                <a:close/>
              </a:path>
              <a:path w="257175" h="1889125">
                <a:moveTo>
                  <a:pt x="128410" y="0"/>
                </a:moveTo>
                <a:lnTo>
                  <a:pt x="3696" y="213740"/>
                </a:lnTo>
                <a:lnTo>
                  <a:pt x="0" y="224460"/>
                </a:lnTo>
                <a:lnTo>
                  <a:pt x="696" y="235394"/>
                </a:lnTo>
                <a:lnTo>
                  <a:pt x="5464" y="245280"/>
                </a:lnTo>
                <a:lnTo>
                  <a:pt x="13983" y="252856"/>
                </a:lnTo>
                <a:lnTo>
                  <a:pt x="24703" y="256482"/>
                </a:lnTo>
                <a:lnTo>
                  <a:pt x="35637" y="255762"/>
                </a:lnTo>
                <a:lnTo>
                  <a:pt x="45523" y="251017"/>
                </a:lnTo>
                <a:lnTo>
                  <a:pt x="53099" y="242569"/>
                </a:lnTo>
                <a:lnTo>
                  <a:pt x="99776" y="162501"/>
                </a:lnTo>
                <a:lnTo>
                  <a:pt x="99835" y="56641"/>
                </a:lnTo>
                <a:lnTo>
                  <a:pt x="161460" y="56641"/>
                </a:lnTo>
                <a:lnTo>
                  <a:pt x="128410" y="0"/>
                </a:lnTo>
                <a:close/>
              </a:path>
              <a:path w="257175" h="1889125">
                <a:moveTo>
                  <a:pt x="161460" y="56641"/>
                </a:moveTo>
                <a:lnTo>
                  <a:pt x="156985" y="56641"/>
                </a:lnTo>
                <a:lnTo>
                  <a:pt x="156985" y="162501"/>
                </a:lnTo>
                <a:lnTo>
                  <a:pt x="203721" y="242569"/>
                </a:lnTo>
                <a:lnTo>
                  <a:pt x="211226" y="251017"/>
                </a:lnTo>
                <a:lnTo>
                  <a:pt x="221089" y="255762"/>
                </a:lnTo>
                <a:lnTo>
                  <a:pt x="232046" y="256482"/>
                </a:lnTo>
                <a:lnTo>
                  <a:pt x="242837" y="252856"/>
                </a:lnTo>
                <a:lnTo>
                  <a:pt x="251285" y="245280"/>
                </a:lnTo>
                <a:lnTo>
                  <a:pt x="256030" y="235394"/>
                </a:lnTo>
                <a:lnTo>
                  <a:pt x="256750" y="224460"/>
                </a:lnTo>
                <a:lnTo>
                  <a:pt x="253124" y="213740"/>
                </a:lnTo>
                <a:lnTo>
                  <a:pt x="161460" y="56641"/>
                </a:lnTo>
                <a:close/>
              </a:path>
              <a:path w="257175" h="1889125">
                <a:moveTo>
                  <a:pt x="156985" y="71119"/>
                </a:moveTo>
                <a:lnTo>
                  <a:pt x="153048" y="71119"/>
                </a:lnTo>
                <a:lnTo>
                  <a:pt x="128363" y="113465"/>
                </a:lnTo>
                <a:lnTo>
                  <a:pt x="156985" y="162501"/>
                </a:lnTo>
                <a:lnTo>
                  <a:pt x="156985" y="71119"/>
                </a:lnTo>
                <a:close/>
              </a:path>
              <a:path w="257175" h="1889125">
                <a:moveTo>
                  <a:pt x="156985" y="56641"/>
                </a:moveTo>
                <a:lnTo>
                  <a:pt x="99835" y="56641"/>
                </a:lnTo>
                <a:lnTo>
                  <a:pt x="99835" y="162400"/>
                </a:lnTo>
                <a:lnTo>
                  <a:pt x="128363" y="113465"/>
                </a:lnTo>
                <a:lnTo>
                  <a:pt x="103645" y="71119"/>
                </a:lnTo>
                <a:lnTo>
                  <a:pt x="156985" y="71119"/>
                </a:lnTo>
                <a:lnTo>
                  <a:pt x="156985" y="56641"/>
                </a:lnTo>
                <a:close/>
              </a:path>
              <a:path w="257175" h="1889125">
                <a:moveTo>
                  <a:pt x="153048" y="71119"/>
                </a:moveTo>
                <a:lnTo>
                  <a:pt x="103645" y="71119"/>
                </a:lnTo>
                <a:lnTo>
                  <a:pt x="128363" y="113465"/>
                </a:lnTo>
                <a:lnTo>
                  <a:pt x="153048" y="71119"/>
                </a:lnTo>
                <a:close/>
              </a:path>
            </a:pathLst>
          </a:custGeom>
          <a:solidFill>
            <a:srgbClr val="1E4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3876" y="5615940"/>
            <a:ext cx="231648" cy="3032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22520" y="4227576"/>
            <a:ext cx="594360" cy="15163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91688" y="4501134"/>
            <a:ext cx="257175" cy="1176655"/>
          </a:xfrm>
          <a:custGeom>
            <a:avLst/>
            <a:gdLst/>
            <a:ahLst/>
            <a:cxnLst/>
            <a:rect l="l" t="t" r="r" b="b"/>
            <a:pathLst>
              <a:path w="257175" h="1176654">
                <a:moveTo>
                  <a:pt x="128393" y="113383"/>
                </a:moveTo>
                <a:lnTo>
                  <a:pt x="99818" y="162400"/>
                </a:lnTo>
                <a:lnTo>
                  <a:pt x="99818" y="1176413"/>
                </a:lnTo>
                <a:lnTo>
                  <a:pt x="156968" y="1176413"/>
                </a:lnTo>
                <a:lnTo>
                  <a:pt x="156968" y="162400"/>
                </a:lnTo>
                <a:lnTo>
                  <a:pt x="128393" y="113383"/>
                </a:lnTo>
                <a:close/>
              </a:path>
              <a:path w="257175" h="1176654">
                <a:moveTo>
                  <a:pt x="161516" y="56769"/>
                </a:moveTo>
                <a:lnTo>
                  <a:pt x="156968" y="56769"/>
                </a:lnTo>
                <a:lnTo>
                  <a:pt x="156968" y="162400"/>
                </a:lnTo>
                <a:lnTo>
                  <a:pt x="203704" y="242570"/>
                </a:lnTo>
                <a:lnTo>
                  <a:pt x="211262" y="251035"/>
                </a:lnTo>
                <a:lnTo>
                  <a:pt x="221118" y="255809"/>
                </a:lnTo>
                <a:lnTo>
                  <a:pt x="232046" y="256536"/>
                </a:lnTo>
                <a:lnTo>
                  <a:pt x="242820" y="252857"/>
                </a:lnTo>
                <a:lnTo>
                  <a:pt x="251267" y="245298"/>
                </a:lnTo>
                <a:lnTo>
                  <a:pt x="256012" y="235442"/>
                </a:lnTo>
                <a:lnTo>
                  <a:pt x="256732" y="224514"/>
                </a:lnTo>
                <a:lnTo>
                  <a:pt x="253107" y="213741"/>
                </a:lnTo>
                <a:lnTo>
                  <a:pt x="161516" y="56769"/>
                </a:lnTo>
                <a:close/>
              </a:path>
              <a:path w="257175" h="1176654">
                <a:moveTo>
                  <a:pt x="128393" y="0"/>
                </a:moveTo>
                <a:lnTo>
                  <a:pt x="3679" y="213741"/>
                </a:lnTo>
                <a:lnTo>
                  <a:pt x="0" y="224514"/>
                </a:lnTo>
                <a:lnTo>
                  <a:pt x="726" y="235442"/>
                </a:lnTo>
                <a:lnTo>
                  <a:pt x="5500" y="245298"/>
                </a:lnTo>
                <a:lnTo>
                  <a:pt x="13966" y="252857"/>
                </a:lnTo>
                <a:lnTo>
                  <a:pt x="24685" y="256482"/>
                </a:lnTo>
                <a:lnTo>
                  <a:pt x="35619" y="255762"/>
                </a:lnTo>
                <a:lnTo>
                  <a:pt x="45505" y="251017"/>
                </a:lnTo>
                <a:lnTo>
                  <a:pt x="53082" y="242570"/>
                </a:lnTo>
                <a:lnTo>
                  <a:pt x="99818" y="162400"/>
                </a:lnTo>
                <a:lnTo>
                  <a:pt x="99818" y="56769"/>
                </a:lnTo>
                <a:lnTo>
                  <a:pt x="161516" y="56769"/>
                </a:lnTo>
                <a:lnTo>
                  <a:pt x="128393" y="0"/>
                </a:lnTo>
                <a:close/>
              </a:path>
              <a:path w="257175" h="1176654">
                <a:moveTo>
                  <a:pt x="156968" y="56769"/>
                </a:moveTo>
                <a:lnTo>
                  <a:pt x="99818" y="56769"/>
                </a:lnTo>
                <a:lnTo>
                  <a:pt x="99818" y="162400"/>
                </a:lnTo>
                <a:lnTo>
                  <a:pt x="128393" y="113383"/>
                </a:lnTo>
                <a:lnTo>
                  <a:pt x="103755" y="71120"/>
                </a:lnTo>
                <a:lnTo>
                  <a:pt x="156968" y="71120"/>
                </a:lnTo>
                <a:lnTo>
                  <a:pt x="156968" y="56769"/>
                </a:lnTo>
                <a:close/>
              </a:path>
              <a:path w="257175" h="1176654">
                <a:moveTo>
                  <a:pt x="156968" y="71120"/>
                </a:moveTo>
                <a:lnTo>
                  <a:pt x="153031" y="71120"/>
                </a:lnTo>
                <a:lnTo>
                  <a:pt x="128393" y="113383"/>
                </a:lnTo>
                <a:lnTo>
                  <a:pt x="156968" y="162400"/>
                </a:lnTo>
                <a:lnTo>
                  <a:pt x="156968" y="71120"/>
                </a:lnTo>
                <a:close/>
              </a:path>
              <a:path w="257175" h="1176654">
                <a:moveTo>
                  <a:pt x="153031" y="71120"/>
                </a:moveTo>
                <a:lnTo>
                  <a:pt x="103755" y="71120"/>
                </a:lnTo>
                <a:lnTo>
                  <a:pt x="128393" y="113383"/>
                </a:lnTo>
                <a:lnTo>
                  <a:pt x="153031" y="71120"/>
                </a:lnTo>
                <a:close/>
              </a:path>
            </a:pathLst>
          </a:custGeom>
          <a:solidFill>
            <a:srgbClr val="355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423541" y="1973961"/>
            <a:ext cx="134556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4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Питчи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с</a:t>
            </a:r>
            <a:endParaRPr sz="1600">
              <a:latin typeface="Arial"/>
              <a:cs typeface="Arial"/>
            </a:endParaRPr>
          </a:p>
          <a:p>
            <a:pPr marL="13970" marR="5080" indent="-1905" algn="just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ин</a:t>
            </a:r>
            <a:r>
              <a:rPr sz="1600" b="1" spc="-30" dirty="0">
                <a:latin typeface="Arial"/>
                <a:cs typeface="Arial"/>
              </a:rPr>
              <a:t>ве</a:t>
            </a:r>
            <a:r>
              <a:rPr sz="1600" b="1" spc="-10" dirty="0">
                <a:latin typeface="Arial"/>
                <a:cs typeface="Arial"/>
              </a:rPr>
              <a:t>с</a:t>
            </a:r>
            <a:r>
              <a:rPr sz="1600" b="1" spc="-45" dirty="0">
                <a:latin typeface="Arial"/>
                <a:cs typeface="Arial"/>
              </a:rPr>
              <a:t>т</a:t>
            </a:r>
            <a:r>
              <a:rPr sz="1600" b="1" spc="-5" dirty="0">
                <a:latin typeface="Arial"/>
                <a:cs typeface="Arial"/>
              </a:rPr>
              <a:t>о</a:t>
            </a:r>
            <a:r>
              <a:rPr sz="1600" b="1" spc="-15" dirty="0">
                <a:latin typeface="Arial"/>
                <a:cs typeface="Arial"/>
              </a:rPr>
              <a:t>р</a:t>
            </a:r>
            <a:r>
              <a:rPr sz="1600" b="1" spc="-10" dirty="0">
                <a:latin typeface="Arial"/>
                <a:cs typeface="Arial"/>
              </a:rPr>
              <a:t>ами  </a:t>
            </a:r>
            <a:r>
              <a:rPr sz="1600" b="1" spc="-15" dirty="0">
                <a:latin typeface="Arial"/>
                <a:cs typeface="Arial"/>
              </a:rPr>
              <a:t>(защита </a:t>
            </a:r>
            <a:r>
              <a:rPr sz="1600" b="1" spc="-5" dirty="0">
                <a:latin typeface="Arial"/>
                <a:cs typeface="Arial"/>
              </a:rPr>
              <a:t>БП)  </a:t>
            </a:r>
            <a:r>
              <a:rPr sz="1600" i="1" spc="-10" dirty="0">
                <a:solidFill>
                  <a:srgbClr val="006FC0"/>
                </a:solidFill>
                <a:latin typeface="Arial"/>
                <a:cs typeface="Arial"/>
              </a:rPr>
              <a:t>Понятийное  </a:t>
            </a:r>
            <a:r>
              <a:rPr sz="1600" i="1" spc="-5" dirty="0">
                <a:solidFill>
                  <a:srgbClr val="006FC0"/>
                </a:solidFill>
                <a:latin typeface="Arial"/>
                <a:cs typeface="Arial"/>
              </a:rPr>
              <a:t>соглашение</a:t>
            </a:r>
            <a:r>
              <a:rPr sz="1600" i="1" spc="-1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006FC0"/>
                </a:solidFill>
                <a:latin typeface="Arial"/>
                <a:cs typeface="Arial"/>
              </a:rPr>
              <a:t>с  </a:t>
            </a:r>
            <a:r>
              <a:rPr sz="1600" i="1" spc="-15" dirty="0">
                <a:solidFill>
                  <a:srgbClr val="006FC0"/>
                </a:solidFill>
                <a:latin typeface="Arial"/>
                <a:cs typeface="Arial"/>
              </a:rPr>
              <a:t>инвестором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4810" y="2882011"/>
            <a:ext cx="2076450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8140" marR="349250" indent="10922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Разработка  </a:t>
            </a:r>
            <a:r>
              <a:rPr sz="1600" b="1" spc="-5" dirty="0">
                <a:latin typeface="Arial"/>
                <a:cs typeface="Arial"/>
              </a:rPr>
              <a:t>биз</a:t>
            </a:r>
            <a:r>
              <a:rPr sz="1600" b="1" spc="-10" dirty="0">
                <a:latin typeface="Arial"/>
                <a:cs typeface="Arial"/>
              </a:rPr>
              <a:t>н</a:t>
            </a:r>
            <a:r>
              <a:rPr sz="1600" b="1" spc="-30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с-</a:t>
            </a:r>
            <a:r>
              <a:rPr sz="1600" b="1" spc="-5" dirty="0">
                <a:latin typeface="Arial"/>
                <a:cs typeface="Arial"/>
              </a:rPr>
              <a:t>п</a:t>
            </a:r>
            <a:r>
              <a:rPr sz="1600" b="1" spc="-15" dirty="0">
                <a:latin typeface="Arial"/>
                <a:cs typeface="Arial"/>
              </a:rPr>
              <a:t>л</a:t>
            </a:r>
            <a:r>
              <a:rPr sz="1600" b="1" spc="-10" dirty="0">
                <a:latin typeface="Arial"/>
                <a:cs typeface="Arial"/>
              </a:rPr>
              <a:t>ана</a:t>
            </a:r>
            <a:endParaRPr sz="16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1600" i="1" spc="-5" dirty="0">
                <a:solidFill>
                  <a:srgbClr val="006FC0"/>
                </a:solidFill>
                <a:latin typeface="Arial"/>
                <a:cs typeface="Arial"/>
              </a:rPr>
              <a:t>БП</a:t>
            </a:r>
            <a:endParaRPr sz="1600">
              <a:latin typeface="Arial"/>
              <a:cs typeface="Arial"/>
            </a:endParaRPr>
          </a:p>
          <a:p>
            <a:pPr marL="231775" marR="224790" indent="3175" algn="ctr">
              <a:lnSpc>
                <a:spcPct val="100000"/>
              </a:lnSpc>
            </a:pPr>
            <a:r>
              <a:rPr sz="1600" i="1" spc="-10" dirty="0">
                <a:solidFill>
                  <a:srgbClr val="006FC0"/>
                </a:solidFill>
                <a:latin typeface="Arial"/>
                <a:cs typeface="Arial"/>
              </a:rPr>
              <a:t>Наставник  </a:t>
            </a:r>
            <a:r>
              <a:rPr sz="1600" i="1" spc="-20" dirty="0">
                <a:solidFill>
                  <a:srgbClr val="006FC0"/>
                </a:solidFill>
                <a:latin typeface="Arial"/>
                <a:cs typeface="Arial"/>
              </a:rPr>
              <a:t>График </a:t>
            </a:r>
            <a:r>
              <a:rPr sz="1600" i="1" spc="-30" dirty="0">
                <a:solidFill>
                  <a:srgbClr val="006FC0"/>
                </a:solidFill>
                <a:latin typeface="Arial"/>
                <a:cs typeface="Arial"/>
              </a:rPr>
              <a:t>встреч </a:t>
            </a:r>
            <a:r>
              <a:rPr sz="1600" i="1" spc="-5" dirty="0">
                <a:solidFill>
                  <a:srgbClr val="006FC0"/>
                </a:solidFill>
                <a:latin typeface="Arial"/>
                <a:cs typeface="Arial"/>
              </a:rPr>
              <a:t>с  </a:t>
            </a:r>
            <a:r>
              <a:rPr sz="1600" i="1" spc="-10" dirty="0">
                <a:solidFill>
                  <a:srgbClr val="006FC0"/>
                </a:solidFill>
                <a:latin typeface="Arial"/>
                <a:cs typeface="Arial"/>
              </a:rPr>
              <a:t>наставником</a:t>
            </a:r>
            <a:endParaRPr sz="1600">
              <a:latin typeface="Arial"/>
              <a:cs typeface="Arial"/>
            </a:endParaRPr>
          </a:p>
          <a:p>
            <a:pPr marL="12065" marR="5080" indent="2540" algn="ctr">
              <a:lnSpc>
                <a:spcPct val="100000"/>
              </a:lnSpc>
            </a:pPr>
            <a:r>
              <a:rPr sz="1600" i="1" spc="-15" dirty="0">
                <a:solidFill>
                  <a:srgbClr val="006FC0"/>
                </a:solidFill>
                <a:latin typeface="Arial"/>
                <a:cs typeface="Arial"/>
              </a:rPr>
              <a:t>Промежуточные </a:t>
            </a:r>
            <a:r>
              <a:rPr sz="1600" i="1" spc="-5" dirty="0">
                <a:solidFill>
                  <a:srgbClr val="006FC0"/>
                </a:solidFill>
                <a:latin typeface="Arial"/>
                <a:cs typeface="Arial"/>
              </a:rPr>
              <a:t>KPI  </a:t>
            </a:r>
            <a:r>
              <a:rPr sz="1600" i="1" spc="-10" dirty="0">
                <a:solidFill>
                  <a:srgbClr val="006FC0"/>
                </a:solidFill>
                <a:latin typeface="Arial"/>
                <a:cs typeface="Arial"/>
              </a:rPr>
              <a:t>Комфортные</a:t>
            </a:r>
            <a:r>
              <a:rPr sz="1600" i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006FC0"/>
                </a:solidFill>
                <a:latin typeface="Arial"/>
                <a:cs typeface="Arial"/>
              </a:rPr>
              <a:t>письма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09034" y="2468117"/>
            <a:ext cx="192468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Arial"/>
                <a:cs typeface="Arial"/>
              </a:rPr>
              <a:t>Тестовый </a:t>
            </a:r>
            <a:r>
              <a:rPr sz="1600" b="1" spc="-10" dirty="0">
                <a:latin typeface="Arial"/>
                <a:cs typeface="Arial"/>
              </a:rPr>
              <a:t>период  </a:t>
            </a:r>
            <a:r>
              <a:rPr sz="1600" i="1" spc="-10" dirty="0">
                <a:solidFill>
                  <a:srgbClr val="006FC0"/>
                </a:solidFill>
                <a:latin typeface="Arial"/>
                <a:cs typeface="Arial"/>
              </a:rPr>
              <a:t>Юридическое </a:t>
            </a:r>
            <a:r>
              <a:rPr sz="1600" i="1" spc="-5" dirty="0">
                <a:solidFill>
                  <a:srgbClr val="006FC0"/>
                </a:solidFill>
                <a:latin typeface="Arial"/>
                <a:cs typeface="Arial"/>
              </a:rPr>
              <a:t>лицо  </a:t>
            </a:r>
            <a:r>
              <a:rPr sz="1600" i="1" spc="-10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1600" i="1" spc="-15" dirty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sz="1600" i="1" spc="-20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600" i="1" spc="-55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1600" i="1" spc="-5" dirty="0">
                <a:solidFill>
                  <a:srgbClr val="006FC0"/>
                </a:solidFill>
                <a:latin typeface="Arial"/>
                <a:cs typeface="Arial"/>
              </a:rPr>
              <a:t>лле</a:t>
            </a:r>
            <a:r>
              <a:rPr sz="1600" i="1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600" i="1" spc="-55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600" i="1" spc="-5" dirty="0">
                <a:solidFill>
                  <a:srgbClr val="006FC0"/>
                </a:solidFill>
                <a:latin typeface="Arial"/>
                <a:cs typeface="Arial"/>
              </a:rPr>
              <a:t>у</a:t>
            </a:r>
            <a:r>
              <a:rPr sz="1600" i="1" spc="-20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1600" i="1" spc="-5" dirty="0">
                <a:solidFill>
                  <a:srgbClr val="006FC0"/>
                </a:solidFill>
                <a:latin typeface="Arial"/>
                <a:cs typeface="Arial"/>
              </a:rPr>
              <a:t>ль</a:t>
            </a:r>
            <a:r>
              <a:rPr sz="1600" i="1" spc="-10" dirty="0">
                <a:solidFill>
                  <a:srgbClr val="006FC0"/>
                </a:solidFill>
                <a:latin typeface="Arial"/>
                <a:cs typeface="Arial"/>
              </a:rPr>
              <a:t>ная  </a:t>
            </a:r>
            <a:r>
              <a:rPr sz="1600" i="1" spc="-15" dirty="0">
                <a:solidFill>
                  <a:srgbClr val="006FC0"/>
                </a:solidFill>
                <a:latin typeface="Arial"/>
                <a:cs typeface="Arial"/>
              </a:rPr>
              <a:t>собственность  </a:t>
            </a:r>
            <a:r>
              <a:rPr sz="1600" i="1" spc="-10" dirty="0">
                <a:solidFill>
                  <a:srgbClr val="006FC0"/>
                </a:solidFill>
                <a:latin typeface="Arial"/>
                <a:cs typeface="Arial"/>
              </a:rPr>
              <a:t>Серийное  </a:t>
            </a:r>
            <a:r>
              <a:rPr sz="1600" i="1" spc="-15" dirty="0">
                <a:solidFill>
                  <a:srgbClr val="006FC0"/>
                </a:solidFill>
                <a:latin typeface="Arial"/>
                <a:cs typeface="Arial"/>
              </a:rPr>
              <a:t>производство  </a:t>
            </a:r>
            <a:r>
              <a:rPr sz="1600" i="1" spc="-10" dirty="0">
                <a:solidFill>
                  <a:srgbClr val="006FC0"/>
                </a:solidFill>
                <a:latin typeface="Arial"/>
                <a:cs typeface="Arial"/>
              </a:rPr>
              <a:t>Первые</a:t>
            </a:r>
            <a:r>
              <a:rPr sz="1600" i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06FC0"/>
                </a:solidFill>
                <a:latin typeface="Arial"/>
                <a:cs typeface="Arial"/>
              </a:rPr>
              <a:t>продажи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205471" y="5615940"/>
            <a:ext cx="231648" cy="3032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24116" y="3514344"/>
            <a:ext cx="594359" cy="22296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93139" y="3788917"/>
            <a:ext cx="257175" cy="1889125"/>
          </a:xfrm>
          <a:custGeom>
            <a:avLst/>
            <a:gdLst/>
            <a:ahLst/>
            <a:cxnLst/>
            <a:rect l="l" t="t" r="r" b="b"/>
            <a:pathLst>
              <a:path w="257175" h="1889125">
                <a:moveTo>
                  <a:pt x="128363" y="113465"/>
                </a:moveTo>
                <a:lnTo>
                  <a:pt x="99835" y="162400"/>
                </a:lnTo>
                <a:lnTo>
                  <a:pt x="99835" y="1888629"/>
                </a:lnTo>
                <a:lnTo>
                  <a:pt x="156985" y="1888629"/>
                </a:lnTo>
                <a:lnTo>
                  <a:pt x="156926" y="162400"/>
                </a:lnTo>
                <a:lnTo>
                  <a:pt x="128363" y="113465"/>
                </a:lnTo>
                <a:close/>
              </a:path>
              <a:path w="257175" h="1889125">
                <a:moveTo>
                  <a:pt x="128410" y="0"/>
                </a:moveTo>
                <a:lnTo>
                  <a:pt x="3696" y="213740"/>
                </a:lnTo>
                <a:lnTo>
                  <a:pt x="0" y="224460"/>
                </a:lnTo>
                <a:lnTo>
                  <a:pt x="696" y="235394"/>
                </a:lnTo>
                <a:lnTo>
                  <a:pt x="5464" y="245280"/>
                </a:lnTo>
                <a:lnTo>
                  <a:pt x="13983" y="252856"/>
                </a:lnTo>
                <a:lnTo>
                  <a:pt x="24703" y="256482"/>
                </a:lnTo>
                <a:lnTo>
                  <a:pt x="35637" y="255762"/>
                </a:lnTo>
                <a:lnTo>
                  <a:pt x="45523" y="251017"/>
                </a:lnTo>
                <a:lnTo>
                  <a:pt x="53099" y="242569"/>
                </a:lnTo>
                <a:lnTo>
                  <a:pt x="99776" y="162501"/>
                </a:lnTo>
                <a:lnTo>
                  <a:pt x="99835" y="56641"/>
                </a:lnTo>
                <a:lnTo>
                  <a:pt x="161460" y="56641"/>
                </a:lnTo>
                <a:lnTo>
                  <a:pt x="128410" y="0"/>
                </a:lnTo>
                <a:close/>
              </a:path>
              <a:path w="257175" h="1889125">
                <a:moveTo>
                  <a:pt x="161460" y="56641"/>
                </a:moveTo>
                <a:lnTo>
                  <a:pt x="156985" y="56641"/>
                </a:lnTo>
                <a:lnTo>
                  <a:pt x="156985" y="162501"/>
                </a:lnTo>
                <a:lnTo>
                  <a:pt x="203721" y="242569"/>
                </a:lnTo>
                <a:lnTo>
                  <a:pt x="211226" y="251017"/>
                </a:lnTo>
                <a:lnTo>
                  <a:pt x="221089" y="255762"/>
                </a:lnTo>
                <a:lnTo>
                  <a:pt x="232046" y="256482"/>
                </a:lnTo>
                <a:lnTo>
                  <a:pt x="242837" y="252856"/>
                </a:lnTo>
                <a:lnTo>
                  <a:pt x="251285" y="245280"/>
                </a:lnTo>
                <a:lnTo>
                  <a:pt x="256030" y="235394"/>
                </a:lnTo>
                <a:lnTo>
                  <a:pt x="256750" y="224460"/>
                </a:lnTo>
                <a:lnTo>
                  <a:pt x="253124" y="213740"/>
                </a:lnTo>
                <a:lnTo>
                  <a:pt x="161460" y="56641"/>
                </a:lnTo>
                <a:close/>
              </a:path>
              <a:path w="257175" h="1889125">
                <a:moveTo>
                  <a:pt x="156985" y="71119"/>
                </a:moveTo>
                <a:lnTo>
                  <a:pt x="153048" y="71119"/>
                </a:lnTo>
                <a:lnTo>
                  <a:pt x="128363" y="113465"/>
                </a:lnTo>
                <a:lnTo>
                  <a:pt x="156985" y="162501"/>
                </a:lnTo>
                <a:lnTo>
                  <a:pt x="156985" y="71119"/>
                </a:lnTo>
                <a:close/>
              </a:path>
              <a:path w="257175" h="1889125">
                <a:moveTo>
                  <a:pt x="156985" y="56641"/>
                </a:moveTo>
                <a:lnTo>
                  <a:pt x="99835" y="56641"/>
                </a:lnTo>
                <a:lnTo>
                  <a:pt x="99835" y="162400"/>
                </a:lnTo>
                <a:lnTo>
                  <a:pt x="128363" y="113465"/>
                </a:lnTo>
                <a:lnTo>
                  <a:pt x="103645" y="71119"/>
                </a:lnTo>
                <a:lnTo>
                  <a:pt x="156985" y="71119"/>
                </a:lnTo>
                <a:lnTo>
                  <a:pt x="156985" y="56641"/>
                </a:lnTo>
                <a:close/>
              </a:path>
              <a:path w="257175" h="1889125">
                <a:moveTo>
                  <a:pt x="153048" y="71119"/>
                </a:moveTo>
                <a:lnTo>
                  <a:pt x="103645" y="71119"/>
                </a:lnTo>
                <a:lnTo>
                  <a:pt x="128363" y="113465"/>
                </a:lnTo>
                <a:lnTo>
                  <a:pt x="153048" y="71119"/>
                </a:lnTo>
                <a:close/>
              </a:path>
            </a:pathLst>
          </a:custGeom>
          <a:solidFill>
            <a:srgbClr val="1E4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434073" y="2914268"/>
            <a:ext cx="192151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Final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Pitch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i="1" spc="-20" dirty="0">
                <a:solidFill>
                  <a:srgbClr val="006FC0"/>
                </a:solidFill>
                <a:latin typeface="Arial"/>
                <a:cs typeface="Arial"/>
              </a:rPr>
              <a:t>Инвестор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i="1" spc="-10" dirty="0">
                <a:solidFill>
                  <a:srgbClr val="006FC0"/>
                </a:solidFill>
                <a:latin typeface="Arial"/>
                <a:cs typeface="Arial"/>
              </a:rPr>
              <a:t>следующего</a:t>
            </a:r>
            <a:r>
              <a:rPr sz="1600" i="1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06FC0"/>
                </a:solidFill>
                <a:latin typeface="Arial"/>
                <a:cs typeface="Arial"/>
              </a:rPr>
              <a:t>уровня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"/>
          <p:cNvSpPr txBox="1"/>
          <p:nvPr/>
        </p:nvSpPr>
        <p:spPr>
          <a:xfrm>
            <a:off x="8960611" y="6595973"/>
            <a:ext cx="9207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000" spc="-5" dirty="0" smtClean="0">
                <a:latin typeface="Trebuchet MS"/>
                <a:cs typeface="Trebuchet MS"/>
              </a:rPr>
              <a:t>9</a:t>
            </a:r>
            <a:endParaRPr sz="1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58388" y="6457289"/>
            <a:ext cx="24403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798A9E"/>
                </a:solidFill>
                <a:latin typeface="Trebuchet MS"/>
                <a:cs typeface="Trebuchet MS"/>
              </a:rPr>
              <a:t>SKOLKOVO </a:t>
            </a:r>
            <a:r>
              <a:rPr sz="1000" spc="-10" dirty="0">
                <a:solidFill>
                  <a:srgbClr val="798A9E"/>
                </a:solidFill>
                <a:latin typeface="Trebuchet MS"/>
                <a:cs typeface="Trebuchet MS"/>
              </a:rPr>
              <a:t>Education Development</a:t>
            </a:r>
            <a:r>
              <a:rPr sz="1000" spc="114" dirty="0">
                <a:solidFill>
                  <a:srgbClr val="798A9E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798A9E"/>
                </a:solidFill>
                <a:latin typeface="Trebuchet MS"/>
                <a:cs typeface="Trebuchet MS"/>
              </a:rPr>
              <a:t>Center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8800" y="570738"/>
            <a:ext cx="6705600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4. </a:t>
            </a:r>
            <a:r>
              <a:rPr lang="ru-RU" dirty="0" smtClean="0"/>
              <a:t>Сложности межсетевого взаимодействия. Варианты решения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44448" y="1948954"/>
            <a:ext cx="1510919" cy="504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4448" y="1948954"/>
            <a:ext cx="1514475" cy="385361"/>
          </a:xfrm>
          <a:prstGeom prst="rect">
            <a:avLst/>
          </a:prstGeom>
          <a:ln w="25400">
            <a:solidFill>
              <a:srgbClr val="3D5468"/>
            </a:solidFill>
          </a:ln>
        </p:spPr>
        <p:txBody>
          <a:bodyPr vert="horz" wrap="square" lIns="0" tIns="107314" rIns="0" bIns="0" rtlCol="0">
            <a:spAutoFit/>
          </a:bodyPr>
          <a:lstStyle/>
          <a:p>
            <a:pPr marL="297180">
              <a:lnSpc>
                <a:spcPct val="100000"/>
              </a:lnSpc>
              <a:spcBef>
                <a:spcPts val="844"/>
              </a:spcBef>
            </a:pPr>
            <a:r>
              <a:rPr sz="1800" spc="-5" dirty="0" smtClean="0">
                <a:solidFill>
                  <a:srgbClr val="001F5F"/>
                </a:solidFill>
                <a:latin typeface="Georgia"/>
                <a:cs typeface="Georgia"/>
              </a:rPr>
              <a:t>ЗАЯВА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4448" y="2453004"/>
            <a:ext cx="1514094" cy="12961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4448" y="2453004"/>
            <a:ext cx="1514475" cy="1296670"/>
          </a:xfrm>
          <a:custGeom>
            <a:avLst/>
            <a:gdLst/>
            <a:ahLst/>
            <a:cxnLst/>
            <a:rect l="l" t="t" r="r" b="b"/>
            <a:pathLst>
              <a:path w="1514475" h="1296670">
                <a:moveTo>
                  <a:pt x="0" y="1296162"/>
                </a:moveTo>
                <a:lnTo>
                  <a:pt x="1514094" y="1296162"/>
                </a:lnTo>
                <a:lnTo>
                  <a:pt x="1514094" y="0"/>
                </a:lnTo>
                <a:lnTo>
                  <a:pt x="0" y="0"/>
                </a:lnTo>
                <a:lnTo>
                  <a:pt x="0" y="1296162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4448" y="2453004"/>
            <a:ext cx="1514475" cy="1296670"/>
          </a:xfrm>
          <a:prstGeom prst="rect">
            <a:avLst/>
          </a:prstGeom>
          <a:ln w="25400">
            <a:solidFill>
              <a:srgbClr val="3D5468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386080" indent="-253365">
              <a:lnSpc>
                <a:spcPct val="100000"/>
              </a:lnSpc>
              <a:spcBef>
                <a:spcPts val="615"/>
              </a:spcBef>
            </a:pPr>
            <a:r>
              <a:rPr sz="1600" spc="-5" dirty="0">
                <a:solidFill>
                  <a:srgbClr val="001F5F"/>
                </a:solidFill>
                <a:latin typeface="Georgia"/>
                <a:cs typeface="Georgia"/>
              </a:rPr>
              <a:t>Презентация</a:t>
            </a:r>
            <a:endParaRPr sz="1600" dirty="0">
              <a:latin typeface="Georgia"/>
              <a:cs typeface="Georgia"/>
            </a:endParaRPr>
          </a:p>
          <a:p>
            <a:pPr marL="386080" marR="379730" algn="ctr">
              <a:lnSpc>
                <a:spcPct val="100000"/>
              </a:lnSpc>
              <a:spcBef>
                <a:spcPts val="600"/>
              </a:spcBef>
            </a:pPr>
            <a:r>
              <a:rPr sz="1600" spc="-5" dirty="0">
                <a:solidFill>
                  <a:srgbClr val="001F5F"/>
                </a:solidFill>
                <a:latin typeface="Georgia"/>
                <a:cs typeface="Georgia"/>
              </a:rPr>
              <a:t>Б</a:t>
            </a:r>
            <a:r>
              <a:rPr sz="1600" spc="-10" dirty="0">
                <a:solidFill>
                  <a:srgbClr val="001F5F"/>
                </a:solidFill>
                <a:latin typeface="Georgia"/>
                <a:cs typeface="Georgia"/>
              </a:rPr>
              <a:t>и</a:t>
            </a:r>
            <a:r>
              <a:rPr sz="1600" spc="-15" dirty="0">
                <a:solidFill>
                  <a:srgbClr val="001F5F"/>
                </a:solidFill>
                <a:latin typeface="Georgia"/>
                <a:cs typeface="Georgia"/>
              </a:rPr>
              <a:t>з</a:t>
            </a:r>
            <a:r>
              <a:rPr sz="1600" spc="-5" dirty="0">
                <a:solidFill>
                  <a:srgbClr val="001F5F"/>
                </a:solidFill>
                <a:latin typeface="Georgia"/>
                <a:cs typeface="Georgia"/>
              </a:rPr>
              <a:t>не</a:t>
            </a:r>
            <a:r>
              <a:rPr sz="1600" spc="-10" dirty="0">
                <a:solidFill>
                  <a:srgbClr val="001F5F"/>
                </a:solidFill>
                <a:latin typeface="Georgia"/>
                <a:cs typeface="Georgia"/>
              </a:rPr>
              <a:t>с</a:t>
            </a:r>
            <a:r>
              <a:rPr sz="1600" spc="-5" dirty="0">
                <a:solidFill>
                  <a:srgbClr val="001F5F"/>
                </a:solidFill>
                <a:latin typeface="Georgia"/>
                <a:cs typeface="Georgia"/>
              </a:rPr>
              <a:t>-  </a:t>
            </a:r>
            <a:r>
              <a:rPr sz="1600" spc="-10" dirty="0">
                <a:solidFill>
                  <a:srgbClr val="001F5F"/>
                </a:solidFill>
                <a:latin typeface="Georgia"/>
                <a:cs typeface="Georgia"/>
              </a:rPr>
              <a:t>модель</a:t>
            </a:r>
            <a:endParaRPr sz="16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1600" spc="-10" dirty="0">
                <a:solidFill>
                  <a:srgbClr val="001F5F"/>
                </a:solidFill>
                <a:latin typeface="Georgia"/>
                <a:cs typeface="Georgia"/>
              </a:rPr>
              <a:t>Продукт</a:t>
            </a:r>
            <a:endParaRPr sz="1600" dirty="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11729" y="1948942"/>
            <a:ext cx="1512189" cy="1796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11729" y="2255266"/>
            <a:ext cx="1302385" cy="1490345"/>
          </a:xfrm>
          <a:custGeom>
            <a:avLst/>
            <a:gdLst/>
            <a:ahLst/>
            <a:cxnLst/>
            <a:rect l="l" t="t" r="r" b="b"/>
            <a:pathLst>
              <a:path w="1302385" h="1490345">
                <a:moveTo>
                  <a:pt x="0" y="0"/>
                </a:moveTo>
                <a:lnTo>
                  <a:pt x="1301877" y="0"/>
                </a:lnTo>
                <a:lnTo>
                  <a:pt x="1301877" y="1195705"/>
                </a:lnTo>
                <a:lnTo>
                  <a:pt x="1247651" y="1196804"/>
                </a:lnTo>
                <a:lnTo>
                  <a:pt x="1196431" y="1199996"/>
                </a:lnTo>
                <a:lnTo>
                  <a:pt x="1148035" y="1205119"/>
                </a:lnTo>
                <a:lnTo>
                  <a:pt x="1102280" y="1212012"/>
                </a:lnTo>
                <a:lnTo>
                  <a:pt x="1058984" y="1220515"/>
                </a:lnTo>
                <a:lnTo>
                  <a:pt x="1017965" y="1230466"/>
                </a:lnTo>
                <a:lnTo>
                  <a:pt x="979041" y="1241704"/>
                </a:lnTo>
                <a:lnTo>
                  <a:pt x="942030" y="1254069"/>
                </a:lnTo>
                <a:lnTo>
                  <a:pt x="873017" y="1281534"/>
                </a:lnTo>
                <a:lnTo>
                  <a:pt x="809468" y="1311575"/>
                </a:lnTo>
                <a:lnTo>
                  <a:pt x="749926" y="1342903"/>
                </a:lnTo>
                <a:lnTo>
                  <a:pt x="692934" y="1374230"/>
                </a:lnTo>
                <a:lnTo>
                  <a:pt x="664938" y="1389492"/>
                </a:lnTo>
                <a:lnTo>
                  <a:pt x="609037" y="1418406"/>
                </a:lnTo>
                <a:lnTo>
                  <a:pt x="552041" y="1444101"/>
                </a:lnTo>
                <a:lnTo>
                  <a:pt x="492494" y="1465290"/>
                </a:lnTo>
                <a:lnTo>
                  <a:pt x="428937" y="1480686"/>
                </a:lnTo>
                <a:lnTo>
                  <a:pt x="359913" y="1489001"/>
                </a:lnTo>
                <a:lnTo>
                  <a:pt x="322895" y="1490101"/>
                </a:lnTo>
                <a:lnTo>
                  <a:pt x="283965" y="1488947"/>
                </a:lnTo>
                <a:lnTo>
                  <a:pt x="242939" y="1485380"/>
                </a:lnTo>
                <a:lnTo>
                  <a:pt x="199635" y="1479238"/>
                </a:lnTo>
                <a:lnTo>
                  <a:pt x="153871" y="1470360"/>
                </a:lnTo>
                <a:lnTo>
                  <a:pt x="105466" y="1458585"/>
                </a:lnTo>
                <a:lnTo>
                  <a:pt x="54236" y="1443753"/>
                </a:lnTo>
                <a:lnTo>
                  <a:pt x="0" y="142570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9045" y="2100198"/>
            <a:ext cx="1292860" cy="1211580"/>
          </a:xfrm>
          <a:custGeom>
            <a:avLst/>
            <a:gdLst/>
            <a:ahLst/>
            <a:cxnLst/>
            <a:rect l="l" t="t" r="r" b="b"/>
            <a:pathLst>
              <a:path w="1292860" h="1211579">
                <a:moveTo>
                  <a:pt x="0" y="155066"/>
                </a:moveTo>
                <a:lnTo>
                  <a:pt x="0" y="0"/>
                </a:lnTo>
                <a:lnTo>
                  <a:pt x="1292859" y="0"/>
                </a:lnTo>
                <a:lnTo>
                  <a:pt x="1292859" y="1203198"/>
                </a:lnTo>
                <a:lnTo>
                  <a:pt x="1256766" y="1204507"/>
                </a:lnTo>
                <a:lnTo>
                  <a:pt x="1225280" y="1207389"/>
                </a:lnTo>
                <a:lnTo>
                  <a:pt x="1203009" y="1210270"/>
                </a:lnTo>
                <a:lnTo>
                  <a:pt x="1194562" y="1211579"/>
                </a:lnTo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19882" y="1948942"/>
            <a:ext cx="1304290" cy="1205865"/>
          </a:xfrm>
          <a:custGeom>
            <a:avLst/>
            <a:gdLst/>
            <a:ahLst/>
            <a:cxnLst/>
            <a:rect l="l" t="t" r="r" b="b"/>
            <a:pathLst>
              <a:path w="1304289" h="1205864">
                <a:moveTo>
                  <a:pt x="0" y="151257"/>
                </a:moveTo>
                <a:lnTo>
                  <a:pt x="0" y="0"/>
                </a:lnTo>
                <a:lnTo>
                  <a:pt x="1304036" y="0"/>
                </a:lnTo>
                <a:lnTo>
                  <a:pt x="1304036" y="1199515"/>
                </a:lnTo>
                <a:lnTo>
                  <a:pt x="1262905" y="1200487"/>
                </a:lnTo>
                <a:lnTo>
                  <a:pt x="1227026" y="1202626"/>
                </a:lnTo>
                <a:lnTo>
                  <a:pt x="1201648" y="1204765"/>
                </a:lnTo>
                <a:lnTo>
                  <a:pt x="1192021" y="1205738"/>
                </a:lnTo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458973" y="2706116"/>
            <a:ext cx="12103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Georgia"/>
                <a:cs typeface="Georgia"/>
              </a:rPr>
              <a:t>Формальная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22982" y="2949955"/>
            <a:ext cx="10795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1F5F"/>
                </a:solidFill>
                <a:latin typeface="Georgia"/>
                <a:cs typeface="Georgia"/>
              </a:rPr>
              <a:t>экспертиза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115311" y="2912364"/>
            <a:ext cx="509015" cy="423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58492" y="3015563"/>
            <a:ext cx="253364" cy="171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63648" y="3888600"/>
            <a:ext cx="1089025" cy="369570"/>
          </a:xfrm>
          <a:custGeom>
            <a:avLst/>
            <a:gdLst/>
            <a:ahLst/>
            <a:cxnLst/>
            <a:rect l="l" t="t" r="r" b="b"/>
            <a:pathLst>
              <a:path w="1089025" h="369570">
                <a:moveTo>
                  <a:pt x="0" y="369328"/>
                </a:moveTo>
                <a:lnTo>
                  <a:pt x="1088758" y="369328"/>
                </a:lnTo>
                <a:lnTo>
                  <a:pt x="1088758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842642" y="3914647"/>
            <a:ext cx="923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6FC0"/>
                </a:solidFill>
                <a:latin typeface="Georgia"/>
                <a:cs typeface="Georgia"/>
              </a:rPr>
              <a:t>ON</a:t>
            </a:r>
            <a:r>
              <a:rPr sz="1800" spc="0" dirty="0">
                <a:solidFill>
                  <a:srgbClr val="006FC0"/>
                </a:solidFill>
                <a:latin typeface="Georgia"/>
                <a:cs typeface="Georgia"/>
              </a:rPr>
              <a:t>L</a:t>
            </a:r>
            <a:r>
              <a:rPr sz="1800" spc="-5" dirty="0">
                <a:solidFill>
                  <a:srgbClr val="006FC0"/>
                </a:solidFill>
                <a:latin typeface="Georgia"/>
                <a:cs typeface="Georgia"/>
              </a:rPr>
              <a:t>INE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578603" y="1954910"/>
            <a:ext cx="2016252" cy="21183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88252" y="1954910"/>
            <a:ext cx="1944243" cy="21183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75302" y="4077030"/>
            <a:ext cx="3953890" cy="10441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55972" y="1523238"/>
            <a:ext cx="4392930" cy="4530725"/>
          </a:xfrm>
          <a:custGeom>
            <a:avLst/>
            <a:gdLst/>
            <a:ahLst/>
            <a:cxnLst/>
            <a:rect l="l" t="t" r="r" b="b"/>
            <a:pathLst>
              <a:path w="4392930" h="4530725">
                <a:moveTo>
                  <a:pt x="0" y="732027"/>
                </a:moveTo>
                <a:lnTo>
                  <a:pt x="1557" y="683902"/>
                </a:lnTo>
                <a:lnTo>
                  <a:pt x="6164" y="636606"/>
                </a:lnTo>
                <a:lnTo>
                  <a:pt x="13726" y="590238"/>
                </a:lnTo>
                <a:lnTo>
                  <a:pt x="24145" y="544893"/>
                </a:lnTo>
                <a:lnTo>
                  <a:pt x="37324" y="500668"/>
                </a:lnTo>
                <a:lnTo>
                  <a:pt x="53168" y="457660"/>
                </a:lnTo>
                <a:lnTo>
                  <a:pt x="71581" y="415964"/>
                </a:lnTo>
                <a:lnTo>
                  <a:pt x="92464" y="375678"/>
                </a:lnTo>
                <a:lnTo>
                  <a:pt x="115723" y="336899"/>
                </a:lnTo>
                <a:lnTo>
                  <a:pt x="141260" y="299722"/>
                </a:lnTo>
                <a:lnTo>
                  <a:pt x="168979" y="264243"/>
                </a:lnTo>
                <a:lnTo>
                  <a:pt x="198785" y="230561"/>
                </a:lnTo>
                <a:lnTo>
                  <a:pt x="230579" y="198770"/>
                </a:lnTo>
                <a:lnTo>
                  <a:pt x="264266" y="168969"/>
                </a:lnTo>
                <a:lnTo>
                  <a:pt x="299749" y="141252"/>
                </a:lnTo>
                <a:lnTo>
                  <a:pt x="336932" y="115717"/>
                </a:lnTo>
                <a:lnTo>
                  <a:pt x="375718" y="92460"/>
                </a:lnTo>
                <a:lnTo>
                  <a:pt x="416012" y="71578"/>
                </a:lnTo>
                <a:lnTo>
                  <a:pt x="457715" y="53167"/>
                </a:lnTo>
                <a:lnTo>
                  <a:pt x="500733" y="37323"/>
                </a:lnTo>
                <a:lnTo>
                  <a:pt x="544968" y="24144"/>
                </a:lnTo>
                <a:lnTo>
                  <a:pt x="590324" y="13726"/>
                </a:lnTo>
                <a:lnTo>
                  <a:pt x="636705" y="6164"/>
                </a:lnTo>
                <a:lnTo>
                  <a:pt x="684014" y="1557"/>
                </a:lnTo>
                <a:lnTo>
                  <a:pt x="732154" y="0"/>
                </a:lnTo>
                <a:lnTo>
                  <a:pt x="3660394" y="0"/>
                </a:lnTo>
                <a:lnTo>
                  <a:pt x="3708534" y="1557"/>
                </a:lnTo>
                <a:lnTo>
                  <a:pt x="3755843" y="6164"/>
                </a:lnTo>
                <a:lnTo>
                  <a:pt x="3802224" y="13726"/>
                </a:lnTo>
                <a:lnTo>
                  <a:pt x="3847580" y="24144"/>
                </a:lnTo>
                <a:lnTo>
                  <a:pt x="3891815" y="37323"/>
                </a:lnTo>
                <a:lnTo>
                  <a:pt x="3934833" y="53167"/>
                </a:lnTo>
                <a:lnTo>
                  <a:pt x="3976536" y="71578"/>
                </a:lnTo>
                <a:lnTo>
                  <a:pt x="4016830" y="92460"/>
                </a:lnTo>
                <a:lnTo>
                  <a:pt x="4055616" y="115717"/>
                </a:lnTo>
                <a:lnTo>
                  <a:pt x="4092799" y="141252"/>
                </a:lnTo>
                <a:lnTo>
                  <a:pt x="4128282" y="168969"/>
                </a:lnTo>
                <a:lnTo>
                  <a:pt x="4161969" y="198770"/>
                </a:lnTo>
                <a:lnTo>
                  <a:pt x="4193763" y="230561"/>
                </a:lnTo>
                <a:lnTo>
                  <a:pt x="4223569" y="264243"/>
                </a:lnTo>
                <a:lnTo>
                  <a:pt x="4251288" y="299722"/>
                </a:lnTo>
                <a:lnTo>
                  <a:pt x="4276825" y="336899"/>
                </a:lnTo>
                <a:lnTo>
                  <a:pt x="4300084" y="375678"/>
                </a:lnTo>
                <a:lnTo>
                  <a:pt x="4320967" y="415964"/>
                </a:lnTo>
                <a:lnTo>
                  <a:pt x="4339380" y="457660"/>
                </a:lnTo>
                <a:lnTo>
                  <a:pt x="4355224" y="500668"/>
                </a:lnTo>
                <a:lnTo>
                  <a:pt x="4368403" y="544893"/>
                </a:lnTo>
                <a:lnTo>
                  <a:pt x="4378822" y="590238"/>
                </a:lnTo>
                <a:lnTo>
                  <a:pt x="4386384" y="636606"/>
                </a:lnTo>
                <a:lnTo>
                  <a:pt x="4390991" y="683902"/>
                </a:lnTo>
                <a:lnTo>
                  <a:pt x="4392549" y="732027"/>
                </a:lnTo>
                <a:lnTo>
                  <a:pt x="4392549" y="3798062"/>
                </a:lnTo>
                <a:lnTo>
                  <a:pt x="4390991" y="3846200"/>
                </a:lnTo>
                <a:lnTo>
                  <a:pt x="4386384" y="3893508"/>
                </a:lnTo>
                <a:lnTo>
                  <a:pt x="4378822" y="3939887"/>
                </a:lnTo>
                <a:lnTo>
                  <a:pt x="4368403" y="3985242"/>
                </a:lnTo>
                <a:lnTo>
                  <a:pt x="4355224" y="4029475"/>
                </a:lnTo>
                <a:lnTo>
                  <a:pt x="4339380" y="4072492"/>
                </a:lnTo>
                <a:lnTo>
                  <a:pt x="4320967" y="4114194"/>
                </a:lnTo>
                <a:lnTo>
                  <a:pt x="4300084" y="4154486"/>
                </a:lnTo>
                <a:lnTo>
                  <a:pt x="4276825" y="4193271"/>
                </a:lnTo>
                <a:lnTo>
                  <a:pt x="4251288" y="4230453"/>
                </a:lnTo>
                <a:lnTo>
                  <a:pt x="4223569" y="4265935"/>
                </a:lnTo>
                <a:lnTo>
                  <a:pt x="4193763" y="4299620"/>
                </a:lnTo>
                <a:lnTo>
                  <a:pt x="4161969" y="4331413"/>
                </a:lnTo>
                <a:lnTo>
                  <a:pt x="4128282" y="4361217"/>
                </a:lnTo>
                <a:lnTo>
                  <a:pt x="4092799" y="4388936"/>
                </a:lnTo>
                <a:lnTo>
                  <a:pt x="4055616" y="4414472"/>
                </a:lnTo>
                <a:lnTo>
                  <a:pt x="4016830" y="4437730"/>
                </a:lnTo>
                <a:lnTo>
                  <a:pt x="3976536" y="4458613"/>
                </a:lnTo>
                <a:lnTo>
                  <a:pt x="3934833" y="4477024"/>
                </a:lnTo>
                <a:lnTo>
                  <a:pt x="3891815" y="4492868"/>
                </a:lnTo>
                <a:lnTo>
                  <a:pt x="3847580" y="4506047"/>
                </a:lnTo>
                <a:lnTo>
                  <a:pt x="3802224" y="4516465"/>
                </a:lnTo>
                <a:lnTo>
                  <a:pt x="3755843" y="4524026"/>
                </a:lnTo>
                <a:lnTo>
                  <a:pt x="3708534" y="4528634"/>
                </a:lnTo>
                <a:lnTo>
                  <a:pt x="3660394" y="4530191"/>
                </a:lnTo>
                <a:lnTo>
                  <a:pt x="732154" y="4530191"/>
                </a:lnTo>
                <a:lnTo>
                  <a:pt x="684014" y="4528634"/>
                </a:lnTo>
                <a:lnTo>
                  <a:pt x="636705" y="4524026"/>
                </a:lnTo>
                <a:lnTo>
                  <a:pt x="590324" y="4516465"/>
                </a:lnTo>
                <a:lnTo>
                  <a:pt x="544968" y="4506047"/>
                </a:lnTo>
                <a:lnTo>
                  <a:pt x="500733" y="4492868"/>
                </a:lnTo>
                <a:lnTo>
                  <a:pt x="457715" y="4477024"/>
                </a:lnTo>
                <a:lnTo>
                  <a:pt x="416012" y="4458613"/>
                </a:lnTo>
                <a:lnTo>
                  <a:pt x="375718" y="4437730"/>
                </a:lnTo>
                <a:lnTo>
                  <a:pt x="336932" y="4414472"/>
                </a:lnTo>
                <a:lnTo>
                  <a:pt x="299749" y="4388936"/>
                </a:lnTo>
                <a:lnTo>
                  <a:pt x="264266" y="4361217"/>
                </a:lnTo>
                <a:lnTo>
                  <a:pt x="230579" y="4331413"/>
                </a:lnTo>
                <a:lnTo>
                  <a:pt x="198785" y="4299620"/>
                </a:lnTo>
                <a:lnTo>
                  <a:pt x="168979" y="4265935"/>
                </a:lnTo>
                <a:lnTo>
                  <a:pt x="141260" y="4230453"/>
                </a:lnTo>
                <a:lnTo>
                  <a:pt x="115723" y="4193271"/>
                </a:lnTo>
                <a:lnTo>
                  <a:pt x="92464" y="4154486"/>
                </a:lnTo>
                <a:lnTo>
                  <a:pt x="71581" y="4114194"/>
                </a:lnTo>
                <a:lnTo>
                  <a:pt x="53168" y="4072492"/>
                </a:lnTo>
                <a:lnTo>
                  <a:pt x="37324" y="4029475"/>
                </a:lnTo>
                <a:lnTo>
                  <a:pt x="24145" y="3985242"/>
                </a:lnTo>
                <a:lnTo>
                  <a:pt x="13726" y="3939887"/>
                </a:lnTo>
                <a:lnTo>
                  <a:pt x="6164" y="3893508"/>
                </a:lnTo>
                <a:lnTo>
                  <a:pt x="1557" y="3846200"/>
                </a:lnTo>
                <a:lnTo>
                  <a:pt x="0" y="3798062"/>
                </a:lnTo>
                <a:lnTo>
                  <a:pt x="0" y="732027"/>
                </a:lnTo>
                <a:close/>
              </a:path>
            </a:pathLst>
          </a:custGeom>
          <a:ln w="25400">
            <a:solidFill>
              <a:srgbClr val="FF66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307963" y="5863844"/>
            <a:ext cx="10223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6600"/>
                </a:solidFill>
                <a:latin typeface="Georgia"/>
                <a:cs typeface="Georgia"/>
              </a:rPr>
              <a:t>OFFLINE</a:t>
            </a:r>
            <a:endParaRPr sz="1800">
              <a:latin typeface="Georgia"/>
              <a:cs typeface="Georgia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4565903" y="1942210"/>
          <a:ext cx="3954145" cy="36334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2950"/>
                <a:gridCol w="1941195"/>
              </a:tblGrid>
              <a:tr h="2119630">
                <a:tc>
                  <a:txBody>
                    <a:bodyPr/>
                    <a:lstStyle/>
                    <a:p>
                      <a:pPr marL="65024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800" b="1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1</a:t>
                      </a:r>
                      <a:r>
                        <a:rPr sz="1800" b="1" spc="-5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 день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104775" marR="68580">
                        <a:lnSpc>
                          <a:spcPct val="100000"/>
                        </a:lnSpc>
                        <a:spcBef>
                          <a:spcPts val="620"/>
                        </a:spcBef>
                        <a:buAutoNum type="arabicPeriod"/>
                        <a:tabLst>
                          <a:tab pos="271145" algn="l"/>
                        </a:tabLst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Установочное</a:t>
                      </a:r>
                      <a:r>
                        <a:rPr sz="1400" spc="-114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слово  от МОН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РФ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 marL="295275" indent="-190500">
                        <a:lnSpc>
                          <a:spcPct val="100000"/>
                        </a:lnSpc>
                        <a:spcBef>
                          <a:spcPts val="600"/>
                        </a:spcBef>
                        <a:buAutoNum type="arabicPeriod"/>
                        <a:tabLst>
                          <a:tab pos="295910" algn="l"/>
                        </a:tabLst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Выступления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 marL="293370" indent="-188595">
                        <a:lnSpc>
                          <a:spcPct val="100000"/>
                        </a:lnSpc>
                        <a:spcBef>
                          <a:spcPts val="600"/>
                        </a:spcBef>
                        <a:buAutoNum type="arabicPeriod"/>
                        <a:tabLst>
                          <a:tab pos="294005" algn="l"/>
                        </a:tabLst>
                      </a:pPr>
                      <a:r>
                        <a:rPr sz="1400" spc="-5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Жюри,</a:t>
                      </a:r>
                      <a:r>
                        <a:rPr sz="1400" spc="-35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экспертиза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 marL="104775" marR="333375">
                        <a:lnSpc>
                          <a:spcPct val="100000"/>
                        </a:lnSpc>
                        <a:spcBef>
                          <a:spcPts val="600"/>
                        </a:spcBef>
                        <a:buAutoNum type="arabicPeriod"/>
                        <a:tabLst>
                          <a:tab pos="295910" algn="l"/>
                        </a:tabLst>
                      </a:pPr>
                      <a:r>
                        <a:rPr sz="1400" spc="-5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Техническое  подведение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итогов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121920" marB="0">
                    <a:lnL w="28575">
                      <a:solidFill>
                        <a:srgbClr val="FF6600"/>
                      </a:solidFill>
                      <a:prstDash val="solid"/>
                    </a:lnL>
                    <a:lnR w="38100">
                      <a:solidFill>
                        <a:srgbClr val="FF6600"/>
                      </a:solidFill>
                      <a:prstDash val="solid"/>
                    </a:lnR>
                    <a:lnT w="28575">
                      <a:solidFill>
                        <a:srgbClr val="FF6600"/>
                      </a:solidFill>
                      <a:prstDash val="solid"/>
                    </a:lnT>
                    <a:lnB w="38100">
                      <a:solidFill>
                        <a:srgbClr val="FF66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0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sz="1800" b="1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2</a:t>
                      </a:r>
                      <a:r>
                        <a:rPr sz="1800" b="1" spc="-15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день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267970" indent="-166370">
                        <a:lnSpc>
                          <a:spcPct val="100000"/>
                        </a:lnSpc>
                        <a:spcBef>
                          <a:spcPts val="620"/>
                        </a:spcBef>
                        <a:buAutoNum type="arabicPeriod"/>
                        <a:tabLst>
                          <a:tab pos="268605" algn="l"/>
                        </a:tabLst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Выступления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 marL="101600" marR="8382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институтов</a:t>
                      </a:r>
                      <a:r>
                        <a:rPr sz="1400" spc="-45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развития 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и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 визионеров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 marL="292100" indent="-190500">
                        <a:lnSpc>
                          <a:spcPct val="100000"/>
                        </a:lnSpc>
                        <a:spcBef>
                          <a:spcPts val="600"/>
                        </a:spcBef>
                        <a:buAutoNum type="arabicPeriod" startAt="2"/>
                        <a:tabLst>
                          <a:tab pos="292735" algn="l"/>
                        </a:tabLst>
                      </a:pPr>
                      <a:r>
                        <a:rPr sz="1400" spc="-5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Торжественное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награждение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 marL="290195" indent="-188595">
                        <a:lnSpc>
                          <a:spcPct val="100000"/>
                        </a:lnSpc>
                        <a:spcBef>
                          <a:spcPts val="600"/>
                        </a:spcBef>
                        <a:buAutoNum type="arabicPeriod" startAt="3"/>
                        <a:tabLst>
                          <a:tab pos="290830" algn="l"/>
                        </a:tabLst>
                      </a:pPr>
                      <a:r>
                        <a:rPr sz="1400" spc="-5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Выпускной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160020" marB="0">
                    <a:lnL w="38100">
                      <a:solidFill>
                        <a:srgbClr val="FF6600"/>
                      </a:solidFill>
                      <a:prstDash val="solid"/>
                    </a:lnL>
                    <a:lnR w="28575">
                      <a:solidFill>
                        <a:srgbClr val="FF6600"/>
                      </a:solidFill>
                      <a:prstDash val="solid"/>
                    </a:lnR>
                    <a:lnT w="28575">
                      <a:solidFill>
                        <a:srgbClr val="FF6600"/>
                      </a:solidFill>
                      <a:prstDash val="solid"/>
                    </a:lnT>
                    <a:lnB w="38100">
                      <a:solidFill>
                        <a:srgbClr val="FF6600"/>
                      </a:solidFill>
                      <a:prstDash val="solid"/>
                    </a:lnB>
                  </a:tcPr>
                </a:tc>
              </a:tr>
              <a:tr h="1045844">
                <a:tc gridSpan="2">
                  <a:txBody>
                    <a:bodyPr/>
                    <a:lstStyle/>
                    <a:p>
                      <a:pPr marL="109093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600" b="1" spc="-10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Приглашенные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: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212725" marR="18605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spc="-5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Проектные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смены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Сириуса,</a:t>
                      </a:r>
                      <a:r>
                        <a:rPr sz="1400" spc="-55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Кванториумы, 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предпринимательские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команды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 marL="1714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университетов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59690" marB="0">
                    <a:lnL w="28575">
                      <a:solidFill>
                        <a:srgbClr val="FF6600"/>
                      </a:solidFill>
                      <a:prstDash val="solid"/>
                    </a:lnL>
                    <a:lnR w="28575">
                      <a:solidFill>
                        <a:srgbClr val="FF6600"/>
                      </a:solidFill>
                      <a:prstDash val="solid"/>
                    </a:lnR>
                    <a:lnT w="38100">
                      <a:solidFill>
                        <a:srgbClr val="FF6600"/>
                      </a:solidFill>
                      <a:prstDash val="solid"/>
                    </a:lnT>
                    <a:lnB w="28575">
                      <a:solidFill>
                        <a:srgbClr val="FF66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67995">
                <a:tc gridSpan="2">
                  <a:txBody>
                    <a:bodyPr/>
                    <a:lstStyle/>
                    <a:p>
                      <a:pPr marL="80010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600" b="1" spc="-10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Пиар-сопровождение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106045" marB="0">
                    <a:lnL w="28575">
                      <a:solidFill>
                        <a:srgbClr val="FF6600"/>
                      </a:solidFill>
                      <a:prstDash val="solid"/>
                    </a:lnL>
                    <a:lnR w="28575">
                      <a:solidFill>
                        <a:srgbClr val="FF6600"/>
                      </a:solidFill>
                      <a:prstDash val="solid"/>
                    </a:lnR>
                    <a:lnT w="28575">
                      <a:solidFill>
                        <a:srgbClr val="FF6600"/>
                      </a:solidFill>
                      <a:prstDash val="solid"/>
                    </a:lnT>
                    <a:lnB w="28575">
                      <a:solidFill>
                        <a:srgbClr val="FF66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6" name="object 26"/>
          <p:cNvSpPr/>
          <p:nvPr/>
        </p:nvSpPr>
        <p:spPr>
          <a:xfrm>
            <a:off x="4062984" y="2860548"/>
            <a:ext cx="509015" cy="4236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05909" y="2963747"/>
            <a:ext cx="253364" cy="1711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28207" y="5837415"/>
            <a:ext cx="1188720" cy="369570"/>
          </a:xfrm>
          <a:custGeom>
            <a:avLst/>
            <a:gdLst/>
            <a:ahLst/>
            <a:cxnLst/>
            <a:rect l="l" t="t" r="r" b="b"/>
            <a:pathLst>
              <a:path w="1188720" h="369570">
                <a:moveTo>
                  <a:pt x="0" y="369328"/>
                </a:moveTo>
                <a:lnTo>
                  <a:pt x="1188148" y="369328"/>
                </a:lnTo>
                <a:lnTo>
                  <a:pt x="1188148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61060" y="4308347"/>
            <a:ext cx="2848355" cy="20375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78603" y="5121198"/>
            <a:ext cx="3953890" cy="46804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"/>
          <p:cNvSpPr txBox="1"/>
          <p:nvPr/>
        </p:nvSpPr>
        <p:spPr>
          <a:xfrm>
            <a:off x="8960611" y="6595972"/>
            <a:ext cx="183389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000" spc="-5" dirty="0" smtClean="0">
                <a:latin typeface="Trebuchet MS"/>
                <a:cs typeface="Trebuchet MS"/>
              </a:rPr>
              <a:t>10</a:t>
            </a:r>
            <a:endParaRPr sz="1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 txBox="1">
            <a:spLocks/>
          </p:cNvSpPr>
          <p:nvPr/>
        </p:nvSpPr>
        <p:spPr>
          <a:xfrm>
            <a:off x="990600" y="304800"/>
            <a:ext cx="6705600" cy="13189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1261AA"/>
                </a:solidFill>
                <a:latin typeface="Trebuchet MS"/>
                <a:ea typeface="+mj-ea"/>
                <a:cs typeface="Trebuchet MS"/>
              </a:rPr>
              <a:t>Сложности межсетевого взаимодействия. </a:t>
            </a: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1261AA"/>
                </a:solidFill>
                <a:latin typeface="Trebuchet MS"/>
                <a:ea typeface="+mj-ea"/>
                <a:cs typeface="Trebuchet MS"/>
              </a:rPr>
              <a:t>Варианты решения</a:t>
            </a:r>
            <a:endParaRPr lang="ru-RU" sz="2800" b="1" dirty="0">
              <a:solidFill>
                <a:srgbClr val="1261AA"/>
              </a:solidFill>
              <a:latin typeface="Trebuchet MS"/>
              <a:ea typeface="+mj-ea"/>
              <a:cs typeface="Trebuchet MS"/>
            </a:endParaRPr>
          </a:p>
        </p:txBody>
      </p:sp>
      <p:sp>
        <p:nvSpPr>
          <p:cNvPr id="10" name="object 2"/>
          <p:cNvSpPr txBox="1"/>
          <p:nvPr/>
        </p:nvSpPr>
        <p:spPr>
          <a:xfrm>
            <a:off x="8960611" y="6595972"/>
            <a:ext cx="183389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000" spc="-5" dirty="0" smtClean="0">
                <a:latin typeface="Trebuchet MS"/>
                <a:cs typeface="Trebuchet MS"/>
              </a:rPr>
              <a:t>11</a:t>
            </a:r>
            <a:endParaRPr sz="1000" dirty="0">
              <a:latin typeface="Trebuchet MS"/>
              <a:cs typeface="Trebuchet MS"/>
            </a:endParaRPr>
          </a:p>
        </p:txBody>
      </p:sp>
      <p:pic>
        <p:nvPicPr>
          <p:cNvPr id="1027" name="Picture 3" descr="C:\Users\FilippovaD\Desktop\Даша\ПРЕЗЕНТАЦ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824912"/>
            <a:ext cx="7010400" cy="4792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8200897" cy="6032421"/>
          </a:xfrm>
        </p:spPr>
        <p:txBody>
          <a:bodyPr/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sz="1600" b="1" kern="1200" dirty="0" smtClean="0">
                <a:solidFill>
                  <a:srgbClr val="1261AA"/>
                </a:solidFill>
                <a:latin typeface="Trebuchet MS"/>
                <a:ea typeface="+mj-ea"/>
                <a:cs typeface="Trebuchet MS"/>
              </a:rPr>
              <a:t> Разработана </a:t>
            </a:r>
            <a:r>
              <a:rPr lang="ru-RU" sz="1600" b="1" kern="1200" dirty="0" smtClean="0">
                <a:solidFill>
                  <a:srgbClr val="1261AA"/>
                </a:solidFill>
                <a:latin typeface="Trebuchet MS"/>
                <a:ea typeface="+mj-ea"/>
                <a:cs typeface="Trebuchet MS"/>
              </a:rPr>
              <a:t>форма Соглашения о сотрудничестве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sz="1600" b="1" kern="1200" dirty="0" smtClean="0">
                <a:solidFill>
                  <a:srgbClr val="1261AA"/>
                </a:solidFill>
                <a:latin typeface="Trebuchet MS"/>
                <a:ea typeface="+mj-ea"/>
                <a:cs typeface="Trebuchet MS"/>
              </a:rPr>
              <a:t> Подписано </a:t>
            </a:r>
            <a:r>
              <a:rPr lang="ru-RU" sz="1600" b="1" kern="1200" dirty="0" smtClean="0">
                <a:solidFill>
                  <a:srgbClr val="1261AA"/>
                </a:solidFill>
                <a:latin typeface="Trebuchet MS"/>
                <a:ea typeface="+mj-ea"/>
                <a:cs typeface="Trebuchet MS"/>
              </a:rPr>
              <a:t>Соглашение о сотрудничестве представителями 8 Опорных вузов РФ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sz="1600" b="1" kern="1200" dirty="0" smtClean="0">
                <a:solidFill>
                  <a:srgbClr val="1261AA"/>
                </a:solidFill>
                <a:latin typeface="Trebuchet MS"/>
                <a:ea typeface="+mj-ea"/>
                <a:cs typeface="Trebuchet MS"/>
              </a:rPr>
              <a:t> Получен </a:t>
            </a:r>
            <a:r>
              <a:rPr lang="ru-RU" sz="1600" b="1" kern="1200" dirty="0" smtClean="0">
                <a:solidFill>
                  <a:srgbClr val="1261AA"/>
                </a:solidFill>
                <a:latin typeface="Trebuchet MS"/>
                <a:ea typeface="+mj-ea"/>
                <a:cs typeface="Trebuchet MS"/>
              </a:rPr>
              <a:t>опыт совместного проведения мероприятий:</a:t>
            </a:r>
          </a:p>
          <a:p>
            <a:pPr>
              <a:lnSpc>
                <a:spcPct val="200000"/>
              </a:lnSpc>
            </a:pPr>
            <a:r>
              <a:rPr lang="ru-RU" sz="1600" b="1" kern="1200" dirty="0" smtClean="0">
                <a:solidFill>
                  <a:srgbClr val="1261AA"/>
                </a:solidFill>
                <a:latin typeface="Trebuchet MS"/>
                <a:ea typeface="+mj-ea"/>
                <a:cs typeface="Trebuchet MS"/>
              </a:rPr>
              <a:t>           </a:t>
            </a:r>
            <a:r>
              <a:rPr lang="en-US" sz="1600" b="1" kern="1200" dirty="0" smtClean="0">
                <a:solidFill>
                  <a:srgbClr val="1261AA"/>
                </a:solidFill>
                <a:latin typeface="Trebuchet MS"/>
                <a:ea typeface="+mj-ea"/>
                <a:cs typeface="Trebuchet MS"/>
              </a:rPr>
              <a:t>Pitch-</a:t>
            </a:r>
            <a:r>
              <a:rPr lang="ru-RU" sz="1600" b="1" kern="1200" dirty="0" smtClean="0">
                <a:solidFill>
                  <a:srgbClr val="1261AA"/>
                </a:solidFill>
                <a:latin typeface="Trebuchet MS"/>
                <a:ea typeface="+mj-ea"/>
                <a:cs typeface="Trebuchet MS"/>
              </a:rPr>
              <a:t>сессия (</a:t>
            </a:r>
            <a:r>
              <a:rPr lang="en-US" sz="1600" b="1" kern="1200" dirty="0" smtClean="0">
                <a:solidFill>
                  <a:srgbClr val="1261AA"/>
                </a:solidFill>
                <a:latin typeface="Trebuchet MS"/>
                <a:ea typeface="+mj-ea"/>
                <a:cs typeface="Trebuchet MS"/>
              </a:rPr>
              <a:t>on-line, off-line)</a:t>
            </a:r>
          </a:p>
          <a:p>
            <a:pPr>
              <a:lnSpc>
                <a:spcPct val="200000"/>
              </a:lnSpc>
            </a:pPr>
            <a:r>
              <a:rPr lang="ru-RU" sz="1600" b="1" kern="1200" dirty="0" smtClean="0">
                <a:solidFill>
                  <a:srgbClr val="1261AA"/>
                </a:solidFill>
                <a:latin typeface="Trebuchet MS"/>
                <a:ea typeface="+mj-ea"/>
                <a:cs typeface="Trebuchet MS"/>
              </a:rPr>
              <a:t> </a:t>
            </a:r>
            <a:r>
              <a:rPr lang="ru-RU" sz="1600" b="1" kern="1200" dirty="0" smtClean="0">
                <a:solidFill>
                  <a:srgbClr val="1261AA"/>
                </a:solidFill>
                <a:latin typeface="Trebuchet MS"/>
                <a:ea typeface="+mj-ea"/>
                <a:cs typeface="Trebuchet MS"/>
              </a:rPr>
              <a:t>          Ярмарка </a:t>
            </a:r>
            <a:r>
              <a:rPr lang="ru-RU" sz="1600" b="1" kern="1200" dirty="0" smtClean="0">
                <a:solidFill>
                  <a:srgbClr val="1261AA"/>
                </a:solidFill>
                <a:latin typeface="Trebuchet MS"/>
                <a:ea typeface="+mj-ea"/>
                <a:cs typeface="Trebuchet MS"/>
              </a:rPr>
              <a:t>бизнес – идей (</a:t>
            </a:r>
            <a:r>
              <a:rPr lang="en-US" sz="1600" b="1" kern="1200" dirty="0" smtClean="0">
                <a:solidFill>
                  <a:srgbClr val="1261AA"/>
                </a:solidFill>
                <a:latin typeface="Trebuchet MS"/>
                <a:ea typeface="+mj-ea"/>
                <a:cs typeface="Trebuchet MS"/>
              </a:rPr>
              <a:t>on-line, off-line)</a:t>
            </a:r>
            <a:endParaRPr lang="ru-RU" sz="1600" b="1" kern="1200" dirty="0" smtClean="0">
              <a:solidFill>
                <a:srgbClr val="1261AA"/>
              </a:solidFill>
              <a:latin typeface="Trebuchet MS"/>
              <a:ea typeface="+mj-ea"/>
              <a:cs typeface="Trebuchet MS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sz="1600" b="1" kern="1200" dirty="0" smtClean="0">
                <a:solidFill>
                  <a:srgbClr val="1261AA"/>
                </a:solidFill>
                <a:latin typeface="Trebuchet MS"/>
                <a:ea typeface="+mj-ea"/>
                <a:cs typeface="Trebuchet MS"/>
              </a:rPr>
              <a:t> Проведено </a:t>
            </a:r>
            <a:r>
              <a:rPr lang="ru-RU" sz="1600" b="1" kern="1200" dirty="0" smtClean="0">
                <a:solidFill>
                  <a:srgbClr val="1261AA"/>
                </a:solidFill>
                <a:latin typeface="Trebuchet MS"/>
                <a:ea typeface="+mj-ea"/>
                <a:cs typeface="Trebuchet MS"/>
              </a:rPr>
              <a:t>дистанционное обучение по программе «Тренер </a:t>
            </a:r>
            <a:r>
              <a:rPr lang="ru-RU" sz="1600" b="1" kern="1200" dirty="0" err="1" smtClean="0">
                <a:solidFill>
                  <a:srgbClr val="1261AA"/>
                </a:solidFill>
                <a:latin typeface="Trebuchet MS"/>
                <a:ea typeface="+mj-ea"/>
                <a:cs typeface="Trebuchet MS"/>
              </a:rPr>
              <a:t>стартап-команд</a:t>
            </a:r>
            <a:r>
              <a:rPr lang="ru-RU" sz="1600" b="1" kern="1200" dirty="0" smtClean="0">
                <a:solidFill>
                  <a:srgbClr val="1261AA"/>
                </a:solidFill>
                <a:latin typeface="Trebuchet MS"/>
                <a:ea typeface="+mj-ea"/>
                <a:cs typeface="Trebuchet MS"/>
              </a:rPr>
              <a:t>»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sz="1600" b="1" kern="1200" dirty="0" smtClean="0">
                <a:solidFill>
                  <a:srgbClr val="1261AA"/>
                </a:solidFill>
                <a:latin typeface="Trebuchet MS"/>
                <a:ea typeface="+mj-ea"/>
                <a:cs typeface="Trebuchet MS"/>
              </a:rPr>
              <a:t> Разработан </a:t>
            </a:r>
            <a:r>
              <a:rPr lang="ru-RU" sz="1600" b="1" kern="1200" dirty="0" smtClean="0">
                <a:solidFill>
                  <a:srgbClr val="1261AA"/>
                </a:solidFill>
                <a:latin typeface="Trebuchet MS"/>
                <a:ea typeface="+mj-ea"/>
                <a:cs typeface="Trebuchet MS"/>
              </a:rPr>
              <a:t>курс «Студенческое предпринимательство: мой первый бизнес»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sz="1600" b="1" kern="1200" dirty="0" smtClean="0">
                <a:solidFill>
                  <a:srgbClr val="1261AA"/>
                </a:solidFill>
                <a:latin typeface="Trebuchet MS"/>
                <a:ea typeface="+mj-ea"/>
                <a:cs typeface="Trebuchet MS"/>
              </a:rPr>
              <a:t> Всероссийская </a:t>
            </a:r>
            <a:r>
              <a:rPr lang="ru-RU" sz="1600" b="1" kern="1200" dirty="0" smtClean="0">
                <a:solidFill>
                  <a:srgbClr val="1261AA"/>
                </a:solidFill>
                <a:latin typeface="Trebuchet MS"/>
                <a:ea typeface="+mj-ea"/>
                <a:cs typeface="Trebuchet MS"/>
              </a:rPr>
              <a:t>олимпиада Опорных вузов РФ по английскому языку для школьников старших классов (в процессе проведения)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sz="1600" b="1" kern="1200" dirty="0" smtClean="0">
                <a:solidFill>
                  <a:srgbClr val="1261AA"/>
                </a:solidFill>
                <a:latin typeface="Trebuchet MS"/>
                <a:ea typeface="+mj-ea"/>
                <a:cs typeface="Trebuchet MS"/>
              </a:rPr>
              <a:t> Заведен </a:t>
            </a:r>
            <a:r>
              <a:rPr lang="en-US" sz="1600" b="1" kern="1200" smtClean="0">
                <a:solidFill>
                  <a:srgbClr val="1261AA"/>
                </a:solidFill>
                <a:latin typeface="Trebuchet MS"/>
                <a:ea typeface="+mj-ea"/>
                <a:cs typeface="Trebuchet MS"/>
              </a:rPr>
              <a:t>YouTube-</a:t>
            </a:r>
            <a:r>
              <a:rPr lang="ru-RU" sz="1600" b="1" kern="1200" dirty="0" smtClean="0">
                <a:solidFill>
                  <a:srgbClr val="1261AA"/>
                </a:solidFill>
                <a:latin typeface="Trebuchet MS"/>
                <a:ea typeface="+mj-ea"/>
                <a:cs typeface="Trebuchet MS"/>
              </a:rPr>
              <a:t>канал</a:t>
            </a:r>
          </a:p>
          <a:p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object 7"/>
          <p:cNvSpPr txBox="1"/>
          <p:nvPr/>
        </p:nvSpPr>
        <p:spPr>
          <a:xfrm>
            <a:off x="1524000" y="152400"/>
            <a:ext cx="655320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2540" algn="ctr">
              <a:lnSpc>
                <a:spcPts val="4800"/>
              </a:lnSpc>
              <a:spcBef>
                <a:spcPts val="150"/>
              </a:spcBef>
            </a:pPr>
            <a:r>
              <a:rPr sz="4000" b="1" spc="-5" dirty="0" smtClean="0">
                <a:solidFill>
                  <a:srgbClr val="006FC0"/>
                </a:solidFill>
                <a:latin typeface="Trebuchet MS"/>
                <a:cs typeface="Trebuchet MS"/>
              </a:rPr>
              <a:t>«</a:t>
            </a:r>
            <a:r>
              <a:rPr lang="ru-RU" sz="3200" b="1" dirty="0" smtClean="0">
                <a:solidFill>
                  <a:srgbClr val="1261AA"/>
                </a:solidFill>
                <a:latin typeface="Trebuchet MS"/>
                <a:ea typeface="+mj-ea"/>
                <a:cs typeface="Trebuchet MS"/>
              </a:rPr>
              <a:t>Межвузовский</a:t>
            </a:r>
            <a:r>
              <a:rPr lang="ru-RU" sz="4000" b="1" spc="-5" dirty="0" smtClean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lang="ru-RU" sz="3200" b="1" dirty="0" smtClean="0">
                <a:solidFill>
                  <a:srgbClr val="1261AA"/>
                </a:solidFill>
                <a:latin typeface="Trebuchet MS"/>
                <a:ea typeface="+mj-ea"/>
                <a:cs typeface="Trebuchet MS"/>
              </a:rPr>
              <a:t>сетевой  акселератор </a:t>
            </a:r>
            <a:r>
              <a:rPr lang="ru-RU" sz="3200" b="1" dirty="0" err="1" smtClean="0">
                <a:solidFill>
                  <a:srgbClr val="1261AA"/>
                </a:solidFill>
                <a:latin typeface="Trebuchet MS"/>
                <a:ea typeface="+mj-ea"/>
                <a:cs typeface="Trebuchet MS"/>
              </a:rPr>
              <a:t>стартапов</a:t>
            </a:r>
            <a:r>
              <a:rPr lang="ru-RU" sz="3200" b="1" dirty="0" smtClean="0">
                <a:solidFill>
                  <a:srgbClr val="1261AA"/>
                </a:solidFill>
                <a:latin typeface="Trebuchet MS"/>
                <a:ea typeface="+mj-ea"/>
                <a:cs typeface="Trebuchet MS"/>
              </a:rPr>
              <a:t>»</a:t>
            </a:r>
            <a:endParaRPr lang="ru-RU" sz="3200" b="1" dirty="0">
              <a:solidFill>
                <a:srgbClr val="1261AA"/>
              </a:solidFill>
              <a:latin typeface="Trebuchet MS"/>
              <a:ea typeface="+mj-ea"/>
              <a:cs typeface="Trebuchet MS"/>
            </a:endParaRPr>
          </a:p>
        </p:txBody>
      </p:sp>
      <p:sp>
        <p:nvSpPr>
          <p:cNvPr id="12" name="object 2"/>
          <p:cNvSpPr txBox="1"/>
          <p:nvPr/>
        </p:nvSpPr>
        <p:spPr>
          <a:xfrm>
            <a:off x="8763000" y="6553200"/>
            <a:ext cx="183389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000" dirty="0" smtClean="0">
                <a:latin typeface="Trebuchet MS"/>
                <a:cs typeface="Trebuchet MS"/>
              </a:rPr>
              <a:t>12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76600" y="6324600"/>
            <a:ext cx="896543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261AA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Добро пожаловать!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1261AA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549" y="1268758"/>
            <a:ext cx="8953500" cy="5581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52038" y="6588353"/>
            <a:ext cx="24403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798A9E"/>
                </a:solidFill>
                <a:latin typeface="Trebuchet MS"/>
                <a:cs typeface="Trebuchet MS"/>
              </a:rPr>
              <a:t>SKOLKOVO </a:t>
            </a:r>
            <a:r>
              <a:rPr sz="1000" spc="-10" dirty="0">
                <a:solidFill>
                  <a:srgbClr val="798A9E"/>
                </a:solidFill>
                <a:latin typeface="Trebuchet MS"/>
                <a:cs typeface="Trebuchet MS"/>
              </a:rPr>
              <a:t>Education Development</a:t>
            </a:r>
            <a:r>
              <a:rPr sz="1000" spc="114" dirty="0">
                <a:solidFill>
                  <a:srgbClr val="798A9E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798A9E"/>
                </a:solidFill>
                <a:latin typeface="Trebuchet MS"/>
                <a:cs typeface="Trebuchet MS"/>
              </a:rPr>
              <a:t>Center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60611" y="6595973"/>
            <a:ext cx="920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Trebuchet MS"/>
                <a:cs typeface="Trebuchet MS"/>
              </a:rPr>
              <a:t>2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0309" y="6513982"/>
            <a:ext cx="19018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Georgia"/>
                <a:cs typeface="Georgia"/>
              </a:rPr>
              <a:t>© П.</a:t>
            </a:r>
            <a:r>
              <a:rPr sz="1600" spc="-4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Щедровицкий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51530" y="358266"/>
            <a:ext cx="33731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Анализ</a:t>
            </a:r>
            <a:r>
              <a:rPr spc="-45" dirty="0"/>
              <a:t> </a:t>
            </a:r>
            <a:r>
              <a:rPr spc="-5" dirty="0"/>
              <a:t>ситуации</a:t>
            </a:r>
          </a:p>
        </p:txBody>
      </p:sp>
      <p:sp>
        <p:nvSpPr>
          <p:cNvPr id="7" name="object 7"/>
          <p:cNvSpPr/>
          <p:nvPr/>
        </p:nvSpPr>
        <p:spPr>
          <a:xfrm>
            <a:off x="7849743" y="5373242"/>
            <a:ext cx="474980" cy="952500"/>
          </a:xfrm>
          <a:custGeom>
            <a:avLst/>
            <a:gdLst/>
            <a:ahLst/>
            <a:cxnLst/>
            <a:rect l="l" t="t" r="r" b="b"/>
            <a:pathLst>
              <a:path w="474979" h="952500">
                <a:moveTo>
                  <a:pt x="336313" y="191598"/>
                </a:moveTo>
                <a:lnTo>
                  <a:pt x="0" y="920114"/>
                </a:lnTo>
                <a:lnTo>
                  <a:pt x="69214" y="952042"/>
                </a:lnTo>
                <a:lnTo>
                  <a:pt x="405400" y="223491"/>
                </a:lnTo>
                <a:lnTo>
                  <a:pt x="336313" y="191598"/>
                </a:lnTo>
                <a:close/>
              </a:path>
              <a:path w="474979" h="952500">
                <a:moveTo>
                  <a:pt x="471563" y="156971"/>
                </a:moveTo>
                <a:lnTo>
                  <a:pt x="352298" y="156971"/>
                </a:lnTo>
                <a:lnTo>
                  <a:pt x="421385" y="188848"/>
                </a:lnTo>
                <a:lnTo>
                  <a:pt x="405400" y="223491"/>
                </a:lnTo>
                <a:lnTo>
                  <a:pt x="474599" y="255435"/>
                </a:lnTo>
                <a:lnTo>
                  <a:pt x="471563" y="156971"/>
                </a:lnTo>
                <a:close/>
              </a:path>
              <a:path w="474979" h="952500">
                <a:moveTo>
                  <a:pt x="352298" y="156971"/>
                </a:moveTo>
                <a:lnTo>
                  <a:pt x="336313" y="191598"/>
                </a:lnTo>
                <a:lnTo>
                  <a:pt x="405400" y="223491"/>
                </a:lnTo>
                <a:lnTo>
                  <a:pt x="421385" y="188848"/>
                </a:lnTo>
                <a:lnTo>
                  <a:pt x="352298" y="156971"/>
                </a:lnTo>
                <a:close/>
              </a:path>
              <a:path w="474979" h="952500">
                <a:moveTo>
                  <a:pt x="466725" y="0"/>
                </a:moveTo>
                <a:lnTo>
                  <a:pt x="267080" y="159638"/>
                </a:lnTo>
                <a:lnTo>
                  <a:pt x="336313" y="191598"/>
                </a:lnTo>
                <a:lnTo>
                  <a:pt x="352298" y="156971"/>
                </a:lnTo>
                <a:lnTo>
                  <a:pt x="471563" y="156971"/>
                </a:lnTo>
                <a:lnTo>
                  <a:pt x="4667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011794" y="6159195"/>
            <a:ext cx="880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0000"/>
                </a:solidFill>
                <a:latin typeface="Georgia"/>
                <a:cs typeface="Georgia"/>
              </a:rPr>
              <a:t>Ро</a:t>
            </a:r>
            <a:r>
              <a:rPr sz="1800" b="1" i="1" spc="-10" dirty="0">
                <a:solidFill>
                  <a:srgbClr val="FF0000"/>
                </a:solidFill>
                <a:latin typeface="Georgia"/>
                <a:cs typeface="Georgia"/>
              </a:rPr>
              <a:t>с</a:t>
            </a:r>
            <a:r>
              <a:rPr sz="1800" b="1" i="1" dirty="0">
                <a:solidFill>
                  <a:srgbClr val="FF0000"/>
                </a:solidFill>
                <a:latin typeface="Georgia"/>
                <a:cs typeface="Georgia"/>
              </a:rPr>
              <a:t>сия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52038" y="6588353"/>
            <a:ext cx="24403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798A9E"/>
                </a:solidFill>
                <a:latin typeface="Trebuchet MS"/>
                <a:cs typeface="Trebuchet MS"/>
              </a:rPr>
              <a:t>SKOLKOVO </a:t>
            </a:r>
            <a:r>
              <a:rPr sz="1000" spc="-10" dirty="0">
                <a:solidFill>
                  <a:srgbClr val="798A9E"/>
                </a:solidFill>
                <a:latin typeface="Trebuchet MS"/>
                <a:cs typeface="Trebuchet MS"/>
              </a:rPr>
              <a:t>Education Development</a:t>
            </a:r>
            <a:r>
              <a:rPr sz="1000" spc="114" dirty="0">
                <a:solidFill>
                  <a:srgbClr val="798A9E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798A9E"/>
                </a:solidFill>
                <a:latin typeface="Trebuchet MS"/>
                <a:cs typeface="Trebuchet MS"/>
              </a:rPr>
              <a:t>Center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60611" y="6595973"/>
            <a:ext cx="920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Trebuchet MS"/>
                <a:cs typeface="Trebuchet MS"/>
              </a:rPr>
              <a:t>3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21915" marR="5080" indent="-1433195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Феномен серийного </a:t>
            </a:r>
            <a:r>
              <a:rPr sz="2800" spc="-5" dirty="0"/>
              <a:t>технологического  предпринимательства</a:t>
            </a:r>
            <a:endParaRPr sz="2800"/>
          </a:p>
        </p:txBody>
      </p:sp>
      <p:sp>
        <p:nvSpPr>
          <p:cNvPr id="5" name="object 5"/>
          <p:cNvSpPr/>
          <p:nvPr/>
        </p:nvSpPr>
        <p:spPr>
          <a:xfrm>
            <a:off x="827582" y="1268806"/>
            <a:ext cx="7872857" cy="5328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60611" y="6595973"/>
            <a:ext cx="920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Trebuchet MS"/>
                <a:cs typeface="Trebuchet MS"/>
              </a:rPr>
              <a:t>4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4025">
              <a:lnSpc>
                <a:spcPct val="100000"/>
              </a:lnSpc>
              <a:spcBef>
                <a:spcPts val="105"/>
              </a:spcBef>
            </a:pPr>
            <a:r>
              <a:rPr dirty="0"/>
              <a:t>Модели </a:t>
            </a:r>
            <a:r>
              <a:rPr spc="-5" dirty="0"/>
              <a:t>создания</a:t>
            </a:r>
            <a:r>
              <a:rPr spc="-85" dirty="0"/>
              <a:t> </a:t>
            </a:r>
            <a:r>
              <a:rPr spc="-5" dirty="0"/>
              <a:t>инноваций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5817" y="1292808"/>
            <a:ext cx="787971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3810" algn="ctr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solidFill>
                  <a:srgbClr val="3E6DD2"/>
                </a:solidFill>
                <a:latin typeface="Arial"/>
                <a:cs typeface="Arial"/>
              </a:rPr>
              <a:t>Инновация </a:t>
            </a:r>
            <a:r>
              <a:rPr sz="2200" spc="-5" dirty="0">
                <a:latin typeface="Arial"/>
                <a:cs typeface="Arial"/>
              </a:rPr>
              <a:t>– идея, </a:t>
            </a:r>
            <a:r>
              <a:rPr sz="2200" spc="-10" dirty="0">
                <a:latin typeface="Arial"/>
                <a:cs typeface="Arial"/>
              </a:rPr>
              <a:t>разработка, </a:t>
            </a:r>
            <a:r>
              <a:rPr sz="2200" spc="-15" dirty="0">
                <a:latin typeface="Arial"/>
                <a:cs typeface="Arial"/>
              </a:rPr>
              <a:t>доведенная </a:t>
            </a:r>
            <a:r>
              <a:rPr sz="2200" spc="-5" dirty="0">
                <a:latin typeface="Arial"/>
                <a:cs typeface="Arial"/>
              </a:rPr>
              <a:t>до </a:t>
            </a:r>
            <a:r>
              <a:rPr sz="2200" spc="-10" dirty="0">
                <a:latin typeface="Arial"/>
                <a:cs typeface="Arial"/>
              </a:rPr>
              <a:t>стадии  </a:t>
            </a:r>
            <a:r>
              <a:rPr sz="2200" spc="-20" dirty="0">
                <a:latin typeface="Arial"/>
                <a:cs typeface="Arial"/>
              </a:rPr>
              <a:t>сделки </a:t>
            </a:r>
            <a:r>
              <a:rPr sz="2200" spc="-5" dirty="0">
                <a:latin typeface="Arial"/>
                <a:cs typeface="Arial"/>
              </a:rPr>
              <a:t>по ее </a:t>
            </a:r>
            <a:r>
              <a:rPr sz="2200" spc="-10" dirty="0">
                <a:latin typeface="Arial"/>
                <a:cs typeface="Arial"/>
              </a:rPr>
              <a:t>продаже, </a:t>
            </a:r>
            <a:r>
              <a:rPr sz="2200" spc="-20" dirty="0">
                <a:latin typeface="Arial"/>
                <a:cs typeface="Arial"/>
              </a:rPr>
              <a:t>увеличивающая </a:t>
            </a:r>
            <a:r>
              <a:rPr sz="2200" spc="-15" dirty="0">
                <a:latin typeface="Arial"/>
                <a:cs typeface="Arial"/>
              </a:rPr>
              <a:t>производительность  </a:t>
            </a:r>
            <a:r>
              <a:rPr sz="2200" spc="-25" dirty="0">
                <a:latin typeface="Arial"/>
                <a:cs typeface="Arial"/>
              </a:rPr>
              <a:t>труда</a:t>
            </a:r>
            <a:r>
              <a:rPr sz="2200" spc="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потребителя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32778" y="4031526"/>
            <a:ext cx="2587625" cy="477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54802" y="6083934"/>
            <a:ext cx="2239136" cy="6006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9569" y="3961828"/>
            <a:ext cx="1116126" cy="403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5016119" cy="1276096"/>
          </a:xfrm>
        </p:spPr>
        <p:txBody>
          <a:bodyPr/>
          <a:lstStyle/>
          <a:p>
            <a:r>
              <a:rPr lang="ru-RU" spc="-5" dirty="0" smtClean="0">
                <a:solidFill>
                  <a:schemeClr val="tx1"/>
                </a:solidFill>
                <a:latin typeface="Arial"/>
                <a:cs typeface="Arial"/>
              </a:rPr>
              <a:t>М</a:t>
            </a:r>
            <a:r>
              <a:rPr lang="ru-RU" spc="-30" dirty="0" smtClean="0">
                <a:solidFill>
                  <a:schemeClr val="tx1"/>
                </a:solidFill>
                <a:latin typeface="Arial"/>
                <a:cs typeface="Arial"/>
              </a:rPr>
              <a:t>е</a:t>
            </a:r>
            <a:r>
              <a:rPr lang="ru-RU" dirty="0" smtClean="0">
                <a:solidFill>
                  <a:schemeClr val="tx1"/>
                </a:solidFill>
                <a:latin typeface="Arial"/>
                <a:cs typeface="Arial"/>
              </a:rPr>
              <a:t>ж</a:t>
            </a:r>
            <a:r>
              <a:rPr lang="ru-RU" spc="-60" dirty="0" smtClean="0">
                <a:solidFill>
                  <a:schemeClr val="tx1"/>
                </a:solidFill>
                <a:latin typeface="Arial"/>
                <a:cs typeface="Arial"/>
              </a:rPr>
              <a:t>в</a:t>
            </a:r>
            <a:r>
              <a:rPr lang="ru-RU" spc="-45" dirty="0" smtClean="0">
                <a:solidFill>
                  <a:schemeClr val="tx1"/>
                </a:solidFill>
                <a:latin typeface="Arial"/>
                <a:cs typeface="Arial"/>
              </a:rPr>
              <a:t>уз</a:t>
            </a:r>
            <a:r>
              <a:rPr lang="ru-RU" dirty="0" smtClean="0">
                <a:solidFill>
                  <a:schemeClr val="tx1"/>
                </a:solidFill>
                <a:latin typeface="Arial"/>
                <a:cs typeface="Arial"/>
              </a:rPr>
              <a:t>о</a:t>
            </a:r>
            <a:r>
              <a:rPr lang="ru-RU" spc="-50" dirty="0" smtClean="0">
                <a:solidFill>
                  <a:schemeClr val="tx1"/>
                </a:solidFill>
                <a:latin typeface="Arial"/>
                <a:cs typeface="Arial"/>
              </a:rPr>
              <a:t>в</a:t>
            </a:r>
            <a:r>
              <a:rPr lang="ru-RU" spc="-5" dirty="0" smtClean="0">
                <a:solidFill>
                  <a:schemeClr val="tx1"/>
                </a:solidFill>
                <a:latin typeface="Arial"/>
                <a:cs typeface="Arial"/>
              </a:rPr>
              <a:t>ский  </a:t>
            </a:r>
            <a:r>
              <a:rPr lang="ru-RU" spc="-20" dirty="0" smtClean="0">
                <a:solidFill>
                  <a:schemeClr val="tx1"/>
                </a:solidFill>
                <a:latin typeface="Arial"/>
                <a:cs typeface="Arial"/>
              </a:rPr>
              <a:t>сетевой </a:t>
            </a:r>
            <a:br>
              <a:rPr lang="ru-RU" spc="-20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ru-RU" spc="-5" dirty="0" smtClean="0">
                <a:solidFill>
                  <a:schemeClr val="tx1"/>
                </a:solidFill>
                <a:latin typeface="Arial"/>
                <a:cs typeface="Arial"/>
              </a:rPr>
              <a:t>а</a:t>
            </a:r>
            <a:r>
              <a:rPr lang="ru-RU" spc="-30" dirty="0" smtClean="0">
                <a:solidFill>
                  <a:schemeClr val="tx1"/>
                </a:solidFill>
                <a:latin typeface="Arial"/>
                <a:cs typeface="Arial"/>
              </a:rPr>
              <a:t>к</a:t>
            </a:r>
            <a:r>
              <a:rPr lang="ru-RU" spc="-5" dirty="0" smtClean="0">
                <a:solidFill>
                  <a:schemeClr val="tx1"/>
                </a:solidFill>
                <a:latin typeface="Arial"/>
                <a:cs typeface="Arial"/>
              </a:rPr>
              <a:t>с</a:t>
            </a:r>
            <a:r>
              <a:rPr lang="ru-RU" spc="-10" dirty="0" smtClean="0">
                <a:solidFill>
                  <a:schemeClr val="tx1"/>
                </a:solidFill>
                <a:latin typeface="Arial"/>
                <a:cs typeface="Arial"/>
              </a:rPr>
              <a:t>е</a:t>
            </a:r>
            <a:r>
              <a:rPr lang="ru-RU" spc="-30" dirty="0" smtClean="0">
                <a:solidFill>
                  <a:schemeClr val="tx1"/>
                </a:solidFill>
                <a:latin typeface="Arial"/>
                <a:cs typeface="Arial"/>
              </a:rPr>
              <a:t>л</a:t>
            </a:r>
            <a:r>
              <a:rPr lang="ru-RU" spc="-5" dirty="0" smtClean="0">
                <a:solidFill>
                  <a:schemeClr val="tx1"/>
                </a:solidFill>
                <a:latin typeface="Arial"/>
                <a:cs typeface="Arial"/>
              </a:rPr>
              <a:t>ер</a:t>
            </a:r>
            <a:r>
              <a:rPr lang="ru-RU" spc="-10" dirty="0" smtClean="0">
                <a:solidFill>
                  <a:schemeClr val="tx1"/>
                </a:solidFill>
                <a:latin typeface="Arial"/>
                <a:cs typeface="Arial"/>
              </a:rPr>
              <a:t>а</a:t>
            </a:r>
            <a:r>
              <a:rPr lang="ru-RU" spc="-55" dirty="0" smtClean="0">
                <a:solidFill>
                  <a:schemeClr val="tx1"/>
                </a:solidFill>
                <a:latin typeface="Arial"/>
                <a:cs typeface="Arial"/>
              </a:rPr>
              <a:t>т</a:t>
            </a:r>
            <a:r>
              <a:rPr lang="ru-RU" dirty="0" smtClean="0">
                <a:solidFill>
                  <a:schemeClr val="tx1"/>
                </a:solidFill>
                <a:latin typeface="Arial"/>
                <a:cs typeface="Arial"/>
              </a:rPr>
              <a:t>ор  </a:t>
            </a:r>
            <a:r>
              <a:rPr lang="ru-RU" spc="-15" dirty="0" err="1" smtClean="0">
                <a:solidFill>
                  <a:schemeClr val="tx1"/>
                </a:solidFill>
                <a:latin typeface="Arial"/>
                <a:cs typeface="Arial"/>
              </a:rPr>
              <a:t>стартапов</a:t>
            </a:r>
            <a:r>
              <a:rPr lang="ru-RU" dirty="0" smtClean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ru-RU" dirty="0" smtClean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Arial"/>
                <a:cs typeface="Arial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5851" y="1942210"/>
            <a:ext cx="7972297" cy="2769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59"/>
          <p:cNvSpPr txBox="1">
            <a:spLocks/>
          </p:cNvSpPr>
          <p:nvPr/>
        </p:nvSpPr>
        <p:spPr>
          <a:xfrm>
            <a:off x="533400" y="1447800"/>
            <a:ext cx="7972297" cy="4906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Цель 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925" marR="197485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-1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Создание  потока  </a:t>
            </a:r>
            <a:r>
              <a:rPr kumimoji="0" lang="ru-RU" sz="2000" b="1" i="1" u="none" strike="noStrike" kern="0" cap="none" spc="-5" normalizeH="0" baseline="0" noProof="0" dirty="0" err="1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ста</a:t>
            </a:r>
            <a:r>
              <a:rPr kumimoji="0" lang="ru-RU" sz="2000" b="1" i="1" u="none" strike="noStrike" kern="0" cap="none" spc="-10" normalizeH="0" baseline="0" noProof="0" dirty="0" err="1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lang="ru-RU" sz="2000" b="1" i="1" u="none" strike="noStrike" kern="0" cap="none" spc="-5" normalizeH="0" baseline="0" noProof="0" dirty="0" err="1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та</a:t>
            </a:r>
            <a:r>
              <a:rPr kumimoji="0" lang="ru-RU" sz="2000" b="1" i="1" u="none" strike="noStrike" kern="0" cap="none" spc="-10" normalizeH="0" baseline="0" noProof="0" dirty="0" err="1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</a:t>
            </a:r>
            <a:r>
              <a:rPr kumimoji="0" lang="ru-RU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lang="ru-RU" sz="2000" b="1" i="1" u="none" strike="noStrike" kern="0" cap="none" spc="-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опорными  </a:t>
            </a:r>
            <a:r>
              <a:rPr kumimoji="0" lang="ru-RU" sz="2000" b="1" i="1" u="none" strike="noStrike" kern="0" cap="none" spc="-1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вузами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8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-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Критерии: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не менее 20  </a:t>
            </a:r>
            <a:r>
              <a:rPr kumimoji="0" lang="ru-RU" sz="1800" b="0" i="0" u="none" strike="noStrike" kern="0" cap="none" spc="-10" normalizeH="0" baseline="0" noProof="0" dirty="0" err="1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стартапов</a:t>
            </a:r>
            <a:r>
              <a:rPr kumimoji="0" lang="ru-RU" sz="1800" b="0" i="0" u="none" strike="noStrike" kern="0" cap="none" spc="-1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lang="ru-RU" sz="1800" b="0" i="0" u="none" strike="noStrike" kern="0" cap="none" spc="-6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концу  2018 </a:t>
            </a:r>
            <a:r>
              <a:rPr kumimoji="0" lang="ru-RU" sz="1800" b="0" i="0" u="none" strike="noStrike" kern="0" cap="none" spc="-2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года  </a:t>
            </a:r>
          </a:p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-1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Средний</a:t>
            </a:r>
            <a:r>
              <a:rPr kumimoji="0" lang="ru-RU" sz="1800" b="0" i="0" u="none" strike="noStrike" kern="0" cap="none" spc="-8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инвестиций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 каждый</a:t>
            </a:r>
            <a:r>
              <a:rPr kumimoji="0" lang="ru-RU" sz="1800" b="0" i="0" u="none" strike="noStrike" kern="0" cap="none" spc="-5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800" b="0" i="0" u="none" strike="noStrike" kern="0" cap="none" spc="-10" normalizeH="0" baseline="0" noProof="0" dirty="0" err="1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стартап</a:t>
            </a:r>
            <a:r>
              <a:rPr kumimoji="0" lang="ru-RU" sz="1800" b="0" i="0" u="none" strike="noStrike" kern="0" cap="none" spc="-1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100 000</a:t>
            </a:r>
            <a:r>
              <a:rPr kumimoji="0" lang="ru-RU" sz="1800" b="0" i="0" u="none" strike="noStrike" kern="0" cap="none" spc="-5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$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Цель 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-1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Создание  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рынка  </a:t>
            </a:r>
            <a:r>
              <a:rPr kumimoji="0" lang="ru-RU" sz="1800" b="1" i="1" u="none" strike="noStrike" kern="0" cap="none" spc="-1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</a:t>
            </a:r>
            <a:r>
              <a:rPr kumimoji="0" lang="ru-RU" sz="1800" b="1" i="1" u="none" strike="noStrike" kern="0" cap="none" spc="-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lang="ru-RU" sz="1800" b="1" i="1" u="none" strike="noStrike" kern="0" cap="none" spc="-1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</a:t>
            </a:r>
            <a:r>
              <a:rPr kumimoji="0" lang="ru-RU" sz="1800" b="1" i="1" u="none" strike="noStrike" kern="0" cap="none" spc="-1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би</a:t>
            </a:r>
            <a:r>
              <a:rPr kumimoji="0" lang="ru-RU" sz="1800" b="1" i="1" u="none" strike="noStrike" kern="0" cap="none" spc="-2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</a:t>
            </a:r>
            <a:r>
              <a:rPr kumimoji="0" lang="ru-RU" sz="1800" b="1" i="1" u="none" strike="noStrike" kern="0" cap="none" spc="-2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</a:t>
            </a:r>
            <a:r>
              <a:rPr kumimoji="0" lang="ru-RU" sz="1800" b="1" i="1" u="none" strike="noStrike" kern="0" cap="none" spc="-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ей  </a:t>
            </a:r>
            <a:r>
              <a:rPr kumimoji="0" lang="ru-RU" sz="1800" b="1" i="1" u="none" strike="noStrike" kern="0" cap="none" spc="-5" normalizeH="0" baseline="0" noProof="0" dirty="0" err="1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стартапов</a:t>
            </a:r>
            <a:r>
              <a:rPr kumimoji="0" lang="ru-RU" sz="1800" b="1" i="1" u="none" strike="noStrike" kern="0" cap="none" spc="-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lang="ru-RU" sz="1800" b="1" i="1" u="none" strike="noStrike" kern="0" cap="none" spc="-1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(Россия)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-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Критерии: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189865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-1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Кол-во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компаний</a:t>
            </a:r>
            <a:r>
              <a:rPr kumimoji="0" lang="ru-RU" sz="1800" b="0" i="0" u="none" strike="noStrike" kern="0" cap="none" spc="-5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 </a:t>
            </a:r>
            <a:r>
              <a:rPr kumimoji="0" lang="ru-RU" sz="1800" b="0" i="0" u="none" strike="noStrike" kern="0" cap="none" spc="-1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покупателей  </a:t>
            </a:r>
            <a:r>
              <a:rPr kumimoji="0" lang="ru-RU" sz="1800" b="0" i="0" u="none" strike="noStrike" kern="0" cap="none" spc="-10" normalizeH="0" baseline="0" noProof="0" dirty="0" err="1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стартапов</a:t>
            </a:r>
            <a:r>
              <a:rPr kumimoji="0" lang="ru-RU" sz="1800" b="0" i="0" u="none" strike="noStrike" kern="0" cap="none" spc="-1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lang="ru-RU" sz="1800" b="0" i="0" u="none" strike="noStrike" kern="0" cap="none" spc="-3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50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-1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Кол-во</a:t>
            </a:r>
            <a:r>
              <a:rPr kumimoji="0" lang="ru-RU" sz="1800" b="0" i="0" u="none" strike="noStrike" kern="0" cap="none" spc="-5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возникающих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купленных  </a:t>
            </a:r>
            <a:r>
              <a:rPr kumimoji="0" lang="ru-RU" sz="1800" b="0" i="0" u="none" strike="noStrike" kern="0" cap="none" spc="-10" normalizeH="0" baseline="0" noProof="0" dirty="0" err="1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стартапов</a:t>
            </a:r>
            <a:r>
              <a:rPr kumimoji="0" lang="ru-RU" sz="1800" b="0" i="0" u="none" strike="noStrike" kern="0" cap="none" spc="-1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</a:t>
            </a:r>
            <a:r>
              <a:rPr kumimoji="0" lang="ru-RU" sz="1800" b="0" i="0" u="none" strike="noStrike" kern="0" cap="none" spc="-2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год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lang="ru-RU" sz="1800" b="0" i="0" u="none" strike="noStrike" kern="0" cap="none" spc="-4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60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8960611" y="6595973"/>
            <a:ext cx="9207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000" spc="-5" dirty="0" smtClean="0">
                <a:latin typeface="Trebuchet MS"/>
                <a:cs typeface="Trebuchet MS"/>
              </a:rPr>
              <a:t>5</a:t>
            </a:r>
            <a:endParaRPr sz="1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60565" y="152298"/>
            <a:ext cx="2083435" cy="1044575"/>
          </a:xfrm>
          <a:custGeom>
            <a:avLst/>
            <a:gdLst/>
            <a:ahLst/>
            <a:cxnLst/>
            <a:rect l="l" t="t" r="r" b="b"/>
            <a:pathLst>
              <a:path w="2083434" h="1044575">
                <a:moveTo>
                  <a:pt x="0" y="1044422"/>
                </a:moveTo>
                <a:lnTo>
                  <a:pt x="2083434" y="1044422"/>
                </a:lnTo>
                <a:lnTo>
                  <a:pt x="2083434" y="0"/>
                </a:lnTo>
                <a:lnTo>
                  <a:pt x="0" y="0"/>
                </a:lnTo>
                <a:lnTo>
                  <a:pt x="0" y="10444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3799"/>
            <a:ext cx="2180590" cy="1123315"/>
          </a:xfrm>
          <a:custGeom>
            <a:avLst/>
            <a:gdLst/>
            <a:ahLst/>
            <a:cxnLst/>
            <a:rect l="l" t="t" r="r" b="b"/>
            <a:pathLst>
              <a:path w="2180590" h="1123315">
                <a:moveTo>
                  <a:pt x="0" y="1122921"/>
                </a:moveTo>
                <a:lnTo>
                  <a:pt x="2180082" y="1122921"/>
                </a:lnTo>
                <a:lnTo>
                  <a:pt x="2180082" y="0"/>
                </a:lnTo>
                <a:lnTo>
                  <a:pt x="0" y="0"/>
                </a:lnTo>
                <a:lnTo>
                  <a:pt x="0" y="11229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5122" y="4730496"/>
            <a:ext cx="8776335" cy="1876425"/>
          </a:xfrm>
          <a:custGeom>
            <a:avLst/>
            <a:gdLst/>
            <a:ahLst/>
            <a:cxnLst/>
            <a:rect l="l" t="t" r="r" b="b"/>
            <a:pathLst>
              <a:path w="8776335" h="1876425">
                <a:moveTo>
                  <a:pt x="0" y="1875916"/>
                </a:moveTo>
                <a:lnTo>
                  <a:pt x="8775827" y="1875916"/>
                </a:lnTo>
                <a:lnTo>
                  <a:pt x="8775827" y="0"/>
                </a:lnTo>
                <a:lnTo>
                  <a:pt x="0" y="0"/>
                </a:lnTo>
                <a:lnTo>
                  <a:pt x="0" y="1875916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122" y="4730496"/>
            <a:ext cx="8776335" cy="1876425"/>
          </a:xfrm>
          <a:custGeom>
            <a:avLst/>
            <a:gdLst/>
            <a:ahLst/>
            <a:cxnLst/>
            <a:rect l="l" t="t" r="r" b="b"/>
            <a:pathLst>
              <a:path w="8776335" h="1876425">
                <a:moveTo>
                  <a:pt x="0" y="1875916"/>
                </a:moveTo>
                <a:lnTo>
                  <a:pt x="8775827" y="1875916"/>
                </a:lnTo>
                <a:lnTo>
                  <a:pt x="8775827" y="0"/>
                </a:lnTo>
                <a:lnTo>
                  <a:pt x="0" y="0"/>
                </a:lnTo>
                <a:lnTo>
                  <a:pt x="0" y="1875916"/>
                </a:lnTo>
                <a:close/>
              </a:path>
            </a:pathLst>
          </a:custGeom>
          <a:ln w="25400">
            <a:solidFill>
              <a:srgbClr val="5C4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5122" y="1194942"/>
            <a:ext cx="8776335" cy="3114675"/>
          </a:xfrm>
          <a:custGeom>
            <a:avLst/>
            <a:gdLst/>
            <a:ahLst/>
            <a:cxnLst/>
            <a:rect l="l" t="t" r="r" b="b"/>
            <a:pathLst>
              <a:path w="8776335" h="3114675">
                <a:moveTo>
                  <a:pt x="0" y="3114674"/>
                </a:moveTo>
                <a:lnTo>
                  <a:pt x="8775827" y="3114674"/>
                </a:lnTo>
                <a:lnTo>
                  <a:pt x="8775827" y="0"/>
                </a:lnTo>
                <a:lnTo>
                  <a:pt x="0" y="0"/>
                </a:lnTo>
                <a:lnTo>
                  <a:pt x="0" y="3114674"/>
                </a:lnTo>
                <a:close/>
              </a:path>
            </a:pathLst>
          </a:custGeom>
          <a:solidFill>
            <a:srgbClr val="A3C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5122" y="1194942"/>
            <a:ext cx="8776335" cy="3114675"/>
          </a:xfrm>
          <a:custGeom>
            <a:avLst/>
            <a:gdLst/>
            <a:ahLst/>
            <a:cxnLst/>
            <a:rect l="l" t="t" r="r" b="b"/>
            <a:pathLst>
              <a:path w="8776335" h="3114675">
                <a:moveTo>
                  <a:pt x="0" y="3114674"/>
                </a:moveTo>
                <a:lnTo>
                  <a:pt x="8775827" y="3114674"/>
                </a:lnTo>
                <a:lnTo>
                  <a:pt x="8775827" y="0"/>
                </a:lnTo>
                <a:lnTo>
                  <a:pt x="0" y="0"/>
                </a:lnTo>
                <a:lnTo>
                  <a:pt x="0" y="3114674"/>
                </a:lnTo>
                <a:close/>
              </a:path>
            </a:pathLst>
          </a:custGeom>
          <a:ln w="25399">
            <a:solidFill>
              <a:srgbClr val="355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10202" y="1874913"/>
            <a:ext cx="2970530" cy="1246505"/>
          </a:xfrm>
          <a:custGeom>
            <a:avLst/>
            <a:gdLst/>
            <a:ahLst/>
            <a:cxnLst/>
            <a:rect l="l" t="t" r="r" b="b"/>
            <a:pathLst>
              <a:path w="2970529" h="1246505">
                <a:moveTo>
                  <a:pt x="0" y="1246492"/>
                </a:moveTo>
                <a:lnTo>
                  <a:pt x="2970149" y="1246492"/>
                </a:lnTo>
                <a:lnTo>
                  <a:pt x="2970149" y="0"/>
                </a:lnTo>
                <a:lnTo>
                  <a:pt x="0" y="0"/>
                </a:lnTo>
                <a:lnTo>
                  <a:pt x="0" y="1246492"/>
                </a:lnTo>
                <a:close/>
              </a:path>
            </a:pathLst>
          </a:custGeom>
          <a:solidFill>
            <a:srgbClr val="A3C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89450" y="1902332"/>
            <a:ext cx="2567305" cy="1092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6360">
              <a:lnSpc>
                <a:spcPct val="100000"/>
              </a:lnSpc>
              <a:spcBef>
                <a:spcPts val="105"/>
              </a:spcBef>
            </a:pP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НТИ,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приоритетные  технологические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проекты  корпораций, потребности  региона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/</a:t>
            </a:r>
            <a:r>
              <a:rPr sz="14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города,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конверсионные</a:t>
            </a:r>
            <a:r>
              <a:rPr sz="1400" b="1" i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15" dirty="0">
                <a:solidFill>
                  <a:srgbClr val="001F5F"/>
                </a:solidFill>
                <a:latin typeface="Arial"/>
                <a:cs typeface="Arial"/>
              </a:rPr>
              <a:t>технологии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50" y="2898520"/>
            <a:ext cx="1522730" cy="398145"/>
          </a:xfrm>
          <a:custGeom>
            <a:avLst/>
            <a:gdLst/>
            <a:ahLst/>
            <a:cxnLst/>
            <a:rect l="l" t="t" r="r" b="b"/>
            <a:pathLst>
              <a:path w="1522730" h="398145">
                <a:moveTo>
                  <a:pt x="1456131" y="0"/>
                </a:moveTo>
                <a:lnTo>
                  <a:pt x="66293" y="0"/>
                </a:lnTo>
                <a:lnTo>
                  <a:pt x="40488" y="5197"/>
                </a:lnTo>
                <a:lnTo>
                  <a:pt x="19416" y="19383"/>
                </a:lnTo>
                <a:lnTo>
                  <a:pt x="5209" y="40451"/>
                </a:lnTo>
                <a:lnTo>
                  <a:pt x="0" y="66293"/>
                </a:lnTo>
                <a:lnTo>
                  <a:pt x="0" y="331342"/>
                </a:lnTo>
                <a:lnTo>
                  <a:pt x="5209" y="357185"/>
                </a:lnTo>
                <a:lnTo>
                  <a:pt x="19416" y="378253"/>
                </a:lnTo>
                <a:lnTo>
                  <a:pt x="40488" y="392439"/>
                </a:lnTo>
                <a:lnTo>
                  <a:pt x="66293" y="397637"/>
                </a:lnTo>
                <a:lnTo>
                  <a:pt x="1456131" y="397637"/>
                </a:lnTo>
                <a:lnTo>
                  <a:pt x="1481973" y="392439"/>
                </a:lnTo>
                <a:lnTo>
                  <a:pt x="1503041" y="378253"/>
                </a:lnTo>
                <a:lnTo>
                  <a:pt x="1517228" y="357185"/>
                </a:lnTo>
                <a:lnTo>
                  <a:pt x="1522425" y="331342"/>
                </a:lnTo>
                <a:lnTo>
                  <a:pt x="1522425" y="66293"/>
                </a:lnTo>
                <a:lnTo>
                  <a:pt x="1517228" y="40451"/>
                </a:lnTo>
                <a:lnTo>
                  <a:pt x="1503041" y="19383"/>
                </a:lnTo>
                <a:lnTo>
                  <a:pt x="1481973" y="5197"/>
                </a:lnTo>
                <a:lnTo>
                  <a:pt x="1456131" y="0"/>
                </a:lnTo>
                <a:close/>
              </a:path>
            </a:pathLst>
          </a:custGeom>
          <a:solidFill>
            <a:srgbClr val="E0EC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50" y="2898520"/>
            <a:ext cx="1522730" cy="398145"/>
          </a:xfrm>
          <a:custGeom>
            <a:avLst/>
            <a:gdLst/>
            <a:ahLst/>
            <a:cxnLst/>
            <a:rect l="l" t="t" r="r" b="b"/>
            <a:pathLst>
              <a:path w="1522730" h="398145">
                <a:moveTo>
                  <a:pt x="0" y="66293"/>
                </a:moveTo>
                <a:lnTo>
                  <a:pt x="5209" y="40451"/>
                </a:lnTo>
                <a:lnTo>
                  <a:pt x="19416" y="19383"/>
                </a:lnTo>
                <a:lnTo>
                  <a:pt x="40488" y="5197"/>
                </a:lnTo>
                <a:lnTo>
                  <a:pt x="66293" y="0"/>
                </a:lnTo>
                <a:lnTo>
                  <a:pt x="1456131" y="0"/>
                </a:lnTo>
                <a:lnTo>
                  <a:pt x="1481973" y="5197"/>
                </a:lnTo>
                <a:lnTo>
                  <a:pt x="1503041" y="19383"/>
                </a:lnTo>
                <a:lnTo>
                  <a:pt x="1517228" y="40451"/>
                </a:lnTo>
                <a:lnTo>
                  <a:pt x="1522425" y="66293"/>
                </a:lnTo>
                <a:lnTo>
                  <a:pt x="1522425" y="331342"/>
                </a:lnTo>
                <a:lnTo>
                  <a:pt x="1517228" y="357185"/>
                </a:lnTo>
                <a:lnTo>
                  <a:pt x="1503041" y="378253"/>
                </a:lnTo>
                <a:lnTo>
                  <a:pt x="1481973" y="392439"/>
                </a:lnTo>
                <a:lnTo>
                  <a:pt x="1456131" y="397637"/>
                </a:lnTo>
                <a:lnTo>
                  <a:pt x="66293" y="397637"/>
                </a:lnTo>
                <a:lnTo>
                  <a:pt x="40488" y="392439"/>
                </a:lnTo>
                <a:lnTo>
                  <a:pt x="19416" y="378253"/>
                </a:lnTo>
                <a:lnTo>
                  <a:pt x="5209" y="357185"/>
                </a:lnTo>
                <a:lnTo>
                  <a:pt x="0" y="331342"/>
                </a:lnTo>
                <a:lnTo>
                  <a:pt x="0" y="66293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85816" y="3164458"/>
            <a:ext cx="1828800" cy="478790"/>
          </a:xfrm>
          <a:custGeom>
            <a:avLst/>
            <a:gdLst/>
            <a:ahLst/>
            <a:cxnLst/>
            <a:rect l="l" t="t" r="r" b="b"/>
            <a:pathLst>
              <a:path w="1828800" h="478789">
                <a:moveTo>
                  <a:pt x="1748916" y="0"/>
                </a:moveTo>
                <a:lnTo>
                  <a:pt x="79756" y="0"/>
                </a:lnTo>
                <a:lnTo>
                  <a:pt x="48702" y="6264"/>
                </a:lnTo>
                <a:lnTo>
                  <a:pt x="23352" y="23352"/>
                </a:lnTo>
                <a:lnTo>
                  <a:pt x="6264" y="48702"/>
                </a:lnTo>
                <a:lnTo>
                  <a:pt x="0" y="79755"/>
                </a:lnTo>
                <a:lnTo>
                  <a:pt x="0" y="398652"/>
                </a:lnTo>
                <a:lnTo>
                  <a:pt x="6264" y="429706"/>
                </a:lnTo>
                <a:lnTo>
                  <a:pt x="23352" y="455056"/>
                </a:lnTo>
                <a:lnTo>
                  <a:pt x="48702" y="472144"/>
                </a:lnTo>
                <a:lnTo>
                  <a:pt x="79756" y="478408"/>
                </a:lnTo>
                <a:lnTo>
                  <a:pt x="1748916" y="478408"/>
                </a:lnTo>
                <a:lnTo>
                  <a:pt x="1779970" y="472144"/>
                </a:lnTo>
                <a:lnTo>
                  <a:pt x="1805320" y="455056"/>
                </a:lnTo>
                <a:lnTo>
                  <a:pt x="1822408" y="429706"/>
                </a:lnTo>
                <a:lnTo>
                  <a:pt x="1828673" y="398652"/>
                </a:lnTo>
                <a:lnTo>
                  <a:pt x="1828673" y="79755"/>
                </a:lnTo>
                <a:lnTo>
                  <a:pt x="1822408" y="48702"/>
                </a:lnTo>
                <a:lnTo>
                  <a:pt x="1805320" y="23352"/>
                </a:lnTo>
                <a:lnTo>
                  <a:pt x="1779970" y="6264"/>
                </a:lnTo>
                <a:lnTo>
                  <a:pt x="1748916" y="0"/>
                </a:lnTo>
                <a:close/>
              </a:path>
            </a:pathLst>
          </a:custGeom>
          <a:solidFill>
            <a:srgbClr val="E0EC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85816" y="3164458"/>
            <a:ext cx="1828800" cy="478790"/>
          </a:xfrm>
          <a:custGeom>
            <a:avLst/>
            <a:gdLst/>
            <a:ahLst/>
            <a:cxnLst/>
            <a:rect l="l" t="t" r="r" b="b"/>
            <a:pathLst>
              <a:path w="1828800" h="478789">
                <a:moveTo>
                  <a:pt x="0" y="79755"/>
                </a:moveTo>
                <a:lnTo>
                  <a:pt x="6264" y="48702"/>
                </a:lnTo>
                <a:lnTo>
                  <a:pt x="23352" y="23352"/>
                </a:lnTo>
                <a:lnTo>
                  <a:pt x="48702" y="6264"/>
                </a:lnTo>
                <a:lnTo>
                  <a:pt x="79756" y="0"/>
                </a:lnTo>
                <a:lnTo>
                  <a:pt x="1748916" y="0"/>
                </a:lnTo>
                <a:lnTo>
                  <a:pt x="1779970" y="6264"/>
                </a:lnTo>
                <a:lnTo>
                  <a:pt x="1805320" y="23352"/>
                </a:lnTo>
                <a:lnTo>
                  <a:pt x="1822408" y="48702"/>
                </a:lnTo>
                <a:lnTo>
                  <a:pt x="1828673" y="79755"/>
                </a:lnTo>
                <a:lnTo>
                  <a:pt x="1828673" y="398652"/>
                </a:lnTo>
                <a:lnTo>
                  <a:pt x="1822408" y="429706"/>
                </a:lnTo>
                <a:lnTo>
                  <a:pt x="1805320" y="455056"/>
                </a:lnTo>
                <a:lnTo>
                  <a:pt x="1779970" y="472144"/>
                </a:lnTo>
                <a:lnTo>
                  <a:pt x="1748916" y="478408"/>
                </a:lnTo>
                <a:lnTo>
                  <a:pt x="79756" y="478408"/>
                </a:lnTo>
                <a:lnTo>
                  <a:pt x="48702" y="472144"/>
                </a:lnTo>
                <a:lnTo>
                  <a:pt x="23352" y="455056"/>
                </a:lnTo>
                <a:lnTo>
                  <a:pt x="6264" y="429706"/>
                </a:lnTo>
                <a:lnTo>
                  <a:pt x="0" y="398652"/>
                </a:lnTo>
                <a:lnTo>
                  <a:pt x="0" y="79755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01514" y="3240405"/>
            <a:ext cx="16109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Проекты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работе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4494" y="2953638"/>
            <a:ext cx="8318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Сервисы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2223" y="3324225"/>
            <a:ext cx="151066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i="1" spc="-15" dirty="0">
                <a:solidFill>
                  <a:srgbClr val="001F5F"/>
                </a:solidFill>
                <a:latin typeface="Arial"/>
                <a:cs typeface="Arial"/>
              </a:rPr>
              <a:t>Аутсорсинг 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(инжиниринг, 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бухгалтерские, 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аренда...),</a:t>
            </a:r>
            <a:r>
              <a:rPr sz="1400" b="1" i="1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кадры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986273" y="3698392"/>
            <a:ext cx="1829435" cy="523240"/>
          </a:xfrm>
          <a:custGeom>
            <a:avLst/>
            <a:gdLst/>
            <a:ahLst/>
            <a:cxnLst/>
            <a:rect l="l" t="t" r="r" b="b"/>
            <a:pathLst>
              <a:path w="1829434" h="523239">
                <a:moveTo>
                  <a:pt x="0" y="523214"/>
                </a:moveTo>
                <a:lnTo>
                  <a:pt x="1829435" y="523214"/>
                </a:lnTo>
                <a:lnTo>
                  <a:pt x="1829435" y="0"/>
                </a:lnTo>
                <a:lnTo>
                  <a:pt x="0" y="0"/>
                </a:lnTo>
                <a:lnTo>
                  <a:pt x="0" y="523214"/>
                </a:lnTo>
                <a:close/>
              </a:path>
            </a:pathLst>
          </a:custGeom>
          <a:solidFill>
            <a:srgbClr val="A3C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065903" y="3726002"/>
            <a:ext cx="112903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Экспертная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оценка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164323" y="1324228"/>
            <a:ext cx="1828800" cy="554990"/>
          </a:xfrm>
          <a:custGeom>
            <a:avLst/>
            <a:gdLst/>
            <a:ahLst/>
            <a:cxnLst/>
            <a:rect l="l" t="t" r="r" b="b"/>
            <a:pathLst>
              <a:path w="1828800" h="554989">
                <a:moveTo>
                  <a:pt x="1736090" y="0"/>
                </a:moveTo>
                <a:lnTo>
                  <a:pt x="92328" y="0"/>
                </a:lnTo>
                <a:lnTo>
                  <a:pt x="56417" y="7266"/>
                </a:lnTo>
                <a:lnTo>
                  <a:pt x="27066" y="27082"/>
                </a:lnTo>
                <a:lnTo>
                  <a:pt x="7264" y="56471"/>
                </a:lnTo>
                <a:lnTo>
                  <a:pt x="0" y="92456"/>
                </a:lnTo>
                <a:lnTo>
                  <a:pt x="0" y="462153"/>
                </a:lnTo>
                <a:lnTo>
                  <a:pt x="7264" y="498064"/>
                </a:lnTo>
                <a:lnTo>
                  <a:pt x="27066" y="527415"/>
                </a:lnTo>
                <a:lnTo>
                  <a:pt x="56417" y="547217"/>
                </a:lnTo>
                <a:lnTo>
                  <a:pt x="92328" y="554482"/>
                </a:lnTo>
                <a:lnTo>
                  <a:pt x="1736090" y="554482"/>
                </a:lnTo>
                <a:lnTo>
                  <a:pt x="1772074" y="547217"/>
                </a:lnTo>
                <a:lnTo>
                  <a:pt x="1801463" y="527415"/>
                </a:lnTo>
                <a:lnTo>
                  <a:pt x="1821279" y="498064"/>
                </a:lnTo>
                <a:lnTo>
                  <a:pt x="1828546" y="462153"/>
                </a:lnTo>
                <a:lnTo>
                  <a:pt x="1828546" y="92456"/>
                </a:lnTo>
                <a:lnTo>
                  <a:pt x="1821279" y="56471"/>
                </a:lnTo>
                <a:lnTo>
                  <a:pt x="1801463" y="27082"/>
                </a:lnTo>
                <a:lnTo>
                  <a:pt x="1772074" y="7266"/>
                </a:lnTo>
                <a:lnTo>
                  <a:pt x="1736090" y="0"/>
                </a:lnTo>
                <a:close/>
              </a:path>
            </a:pathLst>
          </a:custGeom>
          <a:solidFill>
            <a:srgbClr val="E0EC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64323" y="1324228"/>
            <a:ext cx="1828800" cy="554990"/>
          </a:xfrm>
          <a:custGeom>
            <a:avLst/>
            <a:gdLst/>
            <a:ahLst/>
            <a:cxnLst/>
            <a:rect l="l" t="t" r="r" b="b"/>
            <a:pathLst>
              <a:path w="1828800" h="554989">
                <a:moveTo>
                  <a:pt x="0" y="92456"/>
                </a:moveTo>
                <a:lnTo>
                  <a:pt x="7264" y="56471"/>
                </a:lnTo>
                <a:lnTo>
                  <a:pt x="27066" y="27082"/>
                </a:lnTo>
                <a:lnTo>
                  <a:pt x="56417" y="7266"/>
                </a:lnTo>
                <a:lnTo>
                  <a:pt x="92328" y="0"/>
                </a:lnTo>
                <a:lnTo>
                  <a:pt x="1736090" y="0"/>
                </a:lnTo>
                <a:lnTo>
                  <a:pt x="1772074" y="7266"/>
                </a:lnTo>
                <a:lnTo>
                  <a:pt x="1801463" y="27082"/>
                </a:lnTo>
                <a:lnTo>
                  <a:pt x="1821279" y="56471"/>
                </a:lnTo>
                <a:lnTo>
                  <a:pt x="1828546" y="92456"/>
                </a:lnTo>
                <a:lnTo>
                  <a:pt x="1828546" y="462153"/>
                </a:lnTo>
                <a:lnTo>
                  <a:pt x="1821279" y="498064"/>
                </a:lnTo>
                <a:lnTo>
                  <a:pt x="1801463" y="527415"/>
                </a:lnTo>
                <a:lnTo>
                  <a:pt x="1772074" y="547217"/>
                </a:lnTo>
                <a:lnTo>
                  <a:pt x="1736090" y="554482"/>
                </a:lnTo>
                <a:lnTo>
                  <a:pt x="92328" y="554482"/>
                </a:lnTo>
                <a:lnTo>
                  <a:pt x="56417" y="547217"/>
                </a:lnTo>
                <a:lnTo>
                  <a:pt x="27066" y="527415"/>
                </a:lnTo>
                <a:lnTo>
                  <a:pt x="7264" y="498064"/>
                </a:lnTo>
                <a:lnTo>
                  <a:pt x="0" y="462153"/>
                </a:lnTo>
                <a:lnTo>
                  <a:pt x="0" y="92456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706994" y="1489963"/>
            <a:ext cx="8883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Э</a:t>
            </a:r>
            <a:r>
              <a:rPr sz="1400" b="1" spc="-25" dirty="0">
                <a:latin typeface="Arial"/>
                <a:cs typeface="Arial"/>
              </a:rPr>
              <a:t>к</a:t>
            </a:r>
            <a:r>
              <a:rPr sz="1400" b="1" spc="-5" dirty="0">
                <a:latin typeface="Arial"/>
                <a:cs typeface="Arial"/>
              </a:rPr>
              <a:t>спе</a:t>
            </a:r>
            <a:r>
              <a:rPr sz="1400" b="1" spc="-30" dirty="0">
                <a:latin typeface="Arial"/>
                <a:cs typeface="Arial"/>
              </a:rPr>
              <a:t>р</a:t>
            </a:r>
            <a:r>
              <a:rPr sz="1400" b="1" spc="-20" dirty="0">
                <a:latin typeface="Arial"/>
                <a:cs typeface="Arial"/>
              </a:rPr>
              <a:t>т</a:t>
            </a:r>
            <a:r>
              <a:rPr sz="1400" b="1" dirty="0">
                <a:latin typeface="Arial"/>
                <a:cs typeface="Arial"/>
              </a:rPr>
              <a:t>ы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12432" y="1353438"/>
            <a:ext cx="1711325" cy="509270"/>
          </a:xfrm>
          <a:custGeom>
            <a:avLst/>
            <a:gdLst/>
            <a:ahLst/>
            <a:cxnLst/>
            <a:rect l="l" t="t" r="r" b="b"/>
            <a:pathLst>
              <a:path w="1711325" h="509269">
                <a:moveTo>
                  <a:pt x="1626425" y="0"/>
                </a:moveTo>
                <a:lnTo>
                  <a:pt x="84874" y="0"/>
                </a:lnTo>
                <a:lnTo>
                  <a:pt x="51836" y="6667"/>
                </a:lnTo>
                <a:lnTo>
                  <a:pt x="24858" y="24860"/>
                </a:lnTo>
                <a:lnTo>
                  <a:pt x="6669" y="51863"/>
                </a:lnTo>
                <a:lnTo>
                  <a:pt x="0" y="84962"/>
                </a:lnTo>
                <a:lnTo>
                  <a:pt x="0" y="424434"/>
                </a:lnTo>
                <a:lnTo>
                  <a:pt x="6669" y="457459"/>
                </a:lnTo>
                <a:lnTo>
                  <a:pt x="24858" y="484425"/>
                </a:lnTo>
                <a:lnTo>
                  <a:pt x="51836" y="502604"/>
                </a:lnTo>
                <a:lnTo>
                  <a:pt x="84874" y="509270"/>
                </a:lnTo>
                <a:lnTo>
                  <a:pt x="1626425" y="509270"/>
                </a:lnTo>
                <a:lnTo>
                  <a:pt x="1659451" y="502604"/>
                </a:lnTo>
                <a:lnTo>
                  <a:pt x="1686417" y="484425"/>
                </a:lnTo>
                <a:lnTo>
                  <a:pt x="1704595" y="457459"/>
                </a:lnTo>
                <a:lnTo>
                  <a:pt x="1711261" y="424434"/>
                </a:lnTo>
                <a:lnTo>
                  <a:pt x="1711261" y="84962"/>
                </a:lnTo>
                <a:lnTo>
                  <a:pt x="1704595" y="51863"/>
                </a:lnTo>
                <a:lnTo>
                  <a:pt x="1686417" y="24860"/>
                </a:lnTo>
                <a:lnTo>
                  <a:pt x="1659451" y="6667"/>
                </a:lnTo>
                <a:lnTo>
                  <a:pt x="1626425" y="0"/>
                </a:lnTo>
                <a:close/>
              </a:path>
            </a:pathLst>
          </a:custGeom>
          <a:solidFill>
            <a:srgbClr val="E0EC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2432" y="1353438"/>
            <a:ext cx="1711325" cy="509270"/>
          </a:xfrm>
          <a:custGeom>
            <a:avLst/>
            <a:gdLst/>
            <a:ahLst/>
            <a:cxnLst/>
            <a:rect l="l" t="t" r="r" b="b"/>
            <a:pathLst>
              <a:path w="1711325" h="509269">
                <a:moveTo>
                  <a:pt x="0" y="84962"/>
                </a:moveTo>
                <a:lnTo>
                  <a:pt x="6669" y="51863"/>
                </a:lnTo>
                <a:lnTo>
                  <a:pt x="24858" y="24860"/>
                </a:lnTo>
                <a:lnTo>
                  <a:pt x="51836" y="6667"/>
                </a:lnTo>
                <a:lnTo>
                  <a:pt x="84874" y="0"/>
                </a:lnTo>
                <a:lnTo>
                  <a:pt x="1626425" y="0"/>
                </a:lnTo>
                <a:lnTo>
                  <a:pt x="1659451" y="6667"/>
                </a:lnTo>
                <a:lnTo>
                  <a:pt x="1686417" y="24860"/>
                </a:lnTo>
                <a:lnTo>
                  <a:pt x="1704595" y="51863"/>
                </a:lnTo>
                <a:lnTo>
                  <a:pt x="1711261" y="84962"/>
                </a:lnTo>
                <a:lnTo>
                  <a:pt x="1711261" y="424434"/>
                </a:lnTo>
                <a:lnTo>
                  <a:pt x="1704595" y="457459"/>
                </a:lnTo>
                <a:lnTo>
                  <a:pt x="1686417" y="484425"/>
                </a:lnTo>
                <a:lnTo>
                  <a:pt x="1659451" y="502604"/>
                </a:lnTo>
                <a:lnTo>
                  <a:pt x="1626425" y="509270"/>
                </a:lnTo>
                <a:lnTo>
                  <a:pt x="84874" y="509270"/>
                </a:lnTo>
                <a:lnTo>
                  <a:pt x="51836" y="502604"/>
                </a:lnTo>
                <a:lnTo>
                  <a:pt x="24858" y="484425"/>
                </a:lnTo>
                <a:lnTo>
                  <a:pt x="6669" y="457459"/>
                </a:lnTo>
                <a:lnTo>
                  <a:pt x="0" y="424434"/>
                </a:lnTo>
                <a:lnTo>
                  <a:pt x="0" y="84962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28496" y="1519174"/>
            <a:ext cx="2730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PR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06234" y="1886318"/>
            <a:ext cx="1861820" cy="815975"/>
          </a:xfrm>
          <a:custGeom>
            <a:avLst/>
            <a:gdLst/>
            <a:ahLst/>
            <a:cxnLst/>
            <a:rect l="l" t="t" r="r" b="b"/>
            <a:pathLst>
              <a:path w="1861820" h="815975">
                <a:moveTo>
                  <a:pt x="0" y="815606"/>
                </a:moveTo>
                <a:lnTo>
                  <a:pt x="1861566" y="815606"/>
                </a:lnTo>
                <a:lnTo>
                  <a:pt x="1861566" y="0"/>
                </a:lnTo>
                <a:lnTo>
                  <a:pt x="0" y="0"/>
                </a:lnTo>
                <a:lnTo>
                  <a:pt x="0" y="815606"/>
                </a:lnTo>
                <a:close/>
              </a:path>
            </a:pathLst>
          </a:custGeom>
          <a:solidFill>
            <a:srgbClr val="A3C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85038" y="1913636"/>
            <a:ext cx="152336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Best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practice,  success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story, 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startup</a:t>
            </a:r>
            <a:r>
              <a:rPr sz="1400" b="1" i="1" spc="2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витрина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410202" y="1342136"/>
            <a:ext cx="2487295" cy="509270"/>
          </a:xfrm>
          <a:custGeom>
            <a:avLst/>
            <a:gdLst/>
            <a:ahLst/>
            <a:cxnLst/>
            <a:rect l="l" t="t" r="r" b="b"/>
            <a:pathLst>
              <a:path w="2487295" h="509269">
                <a:moveTo>
                  <a:pt x="2402331" y="0"/>
                </a:moveTo>
                <a:lnTo>
                  <a:pt x="84836" y="0"/>
                </a:lnTo>
                <a:lnTo>
                  <a:pt x="51810" y="6665"/>
                </a:lnTo>
                <a:lnTo>
                  <a:pt x="24844" y="24844"/>
                </a:lnTo>
                <a:lnTo>
                  <a:pt x="6665" y="51810"/>
                </a:lnTo>
                <a:lnTo>
                  <a:pt x="0" y="84836"/>
                </a:lnTo>
                <a:lnTo>
                  <a:pt x="0" y="424306"/>
                </a:lnTo>
                <a:lnTo>
                  <a:pt x="6665" y="457352"/>
                </a:lnTo>
                <a:lnTo>
                  <a:pt x="24844" y="484362"/>
                </a:lnTo>
                <a:lnTo>
                  <a:pt x="51810" y="502584"/>
                </a:lnTo>
                <a:lnTo>
                  <a:pt x="84836" y="509269"/>
                </a:lnTo>
                <a:lnTo>
                  <a:pt x="2402331" y="509269"/>
                </a:lnTo>
                <a:lnTo>
                  <a:pt x="2435357" y="502584"/>
                </a:lnTo>
                <a:lnTo>
                  <a:pt x="2462323" y="484362"/>
                </a:lnTo>
                <a:lnTo>
                  <a:pt x="2480502" y="457352"/>
                </a:lnTo>
                <a:lnTo>
                  <a:pt x="2487168" y="424306"/>
                </a:lnTo>
                <a:lnTo>
                  <a:pt x="2487168" y="84836"/>
                </a:lnTo>
                <a:lnTo>
                  <a:pt x="2480502" y="51810"/>
                </a:lnTo>
                <a:lnTo>
                  <a:pt x="2462323" y="24844"/>
                </a:lnTo>
                <a:lnTo>
                  <a:pt x="2435357" y="6665"/>
                </a:lnTo>
                <a:lnTo>
                  <a:pt x="2402331" y="0"/>
                </a:lnTo>
                <a:close/>
              </a:path>
            </a:pathLst>
          </a:custGeom>
          <a:solidFill>
            <a:srgbClr val="E0EC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10202" y="1342136"/>
            <a:ext cx="2487295" cy="509270"/>
          </a:xfrm>
          <a:custGeom>
            <a:avLst/>
            <a:gdLst/>
            <a:ahLst/>
            <a:cxnLst/>
            <a:rect l="l" t="t" r="r" b="b"/>
            <a:pathLst>
              <a:path w="2487295" h="509269">
                <a:moveTo>
                  <a:pt x="0" y="84836"/>
                </a:moveTo>
                <a:lnTo>
                  <a:pt x="6665" y="51810"/>
                </a:lnTo>
                <a:lnTo>
                  <a:pt x="24844" y="24844"/>
                </a:lnTo>
                <a:lnTo>
                  <a:pt x="51810" y="6665"/>
                </a:lnTo>
                <a:lnTo>
                  <a:pt x="84836" y="0"/>
                </a:lnTo>
                <a:lnTo>
                  <a:pt x="2402331" y="0"/>
                </a:lnTo>
                <a:lnTo>
                  <a:pt x="2435357" y="6665"/>
                </a:lnTo>
                <a:lnTo>
                  <a:pt x="2462323" y="24844"/>
                </a:lnTo>
                <a:lnTo>
                  <a:pt x="2480502" y="51810"/>
                </a:lnTo>
                <a:lnTo>
                  <a:pt x="2487168" y="84836"/>
                </a:lnTo>
                <a:lnTo>
                  <a:pt x="2487168" y="424306"/>
                </a:lnTo>
                <a:lnTo>
                  <a:pt x="2480502" y="457352"/>
                </a:lnTo>
                <a:lnTo>
                  <a:pt x="2462323" y="484362"/>
                </a:lnTo>
                <a:lnTo>
                  <a:pt x="2435357" y="502584"/>
                </a:lnTo>
                <a:lnTo>
                  <a:pt x="2402331" y="509269"/>
                </a:lnTo>
                <a:lnTo>
                  <a:pt x="84836" y="509269"/>
                </a:lnTo>
                <a:lnTo>
                  <a:pt x="51810" y="502584"/>
                </a:lnTo>
                <a:lnTo>
                  <a:pt x="24844" y="484362"/>
                </a:lnTo>
                <a:lnTo>
                  <a:pt x="6665" y="457352"/>
                </a:lnTo>
                <a:lnTo>
                  <a:pt x="0" y="424306"/>
                </a:lnTo>
                <a:lnTo>
                  <a:pt x="0" y="84836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422902" y="1477771"/>
            <a:ext cx="24618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8305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Научная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повестка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383408" y="1345946"/>
            <a:ext cx="1828800" cy="509270"/>
          </a:xfrm>
          <a:custGeom>
            <a:avLst/>
            <a:gdLst/>
            <a:ahLst/>
            <a:cxnLst/>
            <a:rect l="l" t="t" r="r" b="b"/>
            <a:pathLst>
              <a:path w="1828800" h="509269">
                <a:moveTo>
                  <a:pt x="1743710" y="0"/>
                </a:moveTo>
                <a:lnTo>
                  <a:pt x="84836" y="0"/>
                </a:lnTo>
                <a:lnTo>
                  <a:pt x="51810" y="6665"/>
                </a:lnTo>
                <a:lnTo>
                  <a:pt x="24844" y="24844"/>
                </a:lnTo>
                <a:lnTo>
                  <a:pt x="6665" y="51810"/>
                </a:lnTo>
                <a:lnTo>
                  <a:pt x="0" y="84836"/>
                </a:lnTo>
                <a:lnTo>
                  <a:pt x="0" y="424306"/>
                </a:lnTo>
                <a:lnTo>
                  <a:pt x="6665" y="457406"/>
                </a:lnTo>
                <a:lnTo>
                  <a:pt x="24844" y="484409"/>
                </a:lnTo>
                <a:lnTo>
                  <a:pt x="51810" y="502602"/>
                </a:lnTo>
                <a:lnTo>
                  <a:pt x="84836" y="509269"/>
                </a:lnTo>
                <a:lnTo>
                  <a:pt x="1743710" y="509269"/>
                </a:lnTo>
                <a:lnTo>
                  <a:pt x="1776735" y="502602"/>
                </a:lnTo>
                <a:lnTo>
                  <a:pt x="1803701" y="484409"/>
                </a:lnTo>
                <a:lnTo>
                  <a:pt x="1821880" y="457406"/>
                </a:lnTo>
                <a:lnTo>
                  <a:pt x="1828545" y="424306"/>
                </a:lnTo>
                <a:lnTo>
                  <a:pt x="1828545" y="84836"/>
                </a:lnTo>
                <a:lnTo>
                  <a:pt x="1821880" y="51810"/>
                </a:lnTo>
                <a:lnTo>
                  <a:pt x="1803701" y="24844"/>
                </a:lnTo>
                <a:lnTo>
                  <a:pt x="1776735" y="6665"/>
                </a:lnTo>
                <a:lnTo>
                  <a:pt x="1743710" y="0"/>
                </a:lnTo>
                <a:close/>
              </a:path>
            </a:pathLst>
          </a:custGeom>
          <a:solidFill>
            <a:srgbClr val="E0EC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83408" y="1345946"/>
            <a:ext cx="1828800" cy="509270"/>
          </a:xfrm>
          <a:custGeom>
            <a:avLst/>
            <a:gdLst/>
            <a:ahLst/>
            <a:cxnLst/>
            <a:rect l="l" t="t" r="r" b="b"/>
            <a:pathLst>
              <a:path w="1828800" h="509269">
                <a:moveTo>
                  <a:pt x="0" y="84836"/>
                </a:moveTo>
                <a:lnTo>
                  <a:pt x="6665" y="51810"/>
                </a:lnTo>
                <a:lnTo>
                  <a:pt x="24844" y="24844"/>
                </a:lnTo>
                <a:lnTo>
                  <a:pt x="51810" y="6665"/>
                </a:lnTo>
                <a:lnTo>
                  <a:pt x="84836" y="0"/>
                </a:lnTo>
                <a:lnTo>
                  <a:pt x="1743710" y="0"/>
                </a:lnTo>
                <a:lnTo>
                  <a:pt x="1776735" y="6665"/>
                </a:lnTo>
                <a:lnTo>
                  <a:pt x="1803701" y="24844"/>
                </a:lnTo>
                <a:lnTo>
                  <a:pt x="1821880" y="51810"/>
                </a:lnTo>
                <a:lnTo>
                  <a:pt x="1828545" y="84836"/>
                </a:lnTo>
                <a:lnTo>
                  <a:pt x="1828545" y="424306"/>
                </a:lnTo>
                <a:lnTo>
                  <a:pt x="1821880" y="457406"/>
                </a:lnTo>
                <a:lnTo>
                  <a:pt x="1803701" y="484409"/>
                </a:lnTo>
                <a:lnTo>
                  <a:pt x="1776735" y="502602"/>
                </a:lnTo>
                <a:lnTo>
                  <a:pt x="1743710" y="509269"/>
                </a:lnTo>
                <a:lnTo>
                  <a:pt x="84836" y="509269"/>
                </a:lnTo>
                <a:lnTo>
                  <a:pt x="51810" y="502602"/>
                </a:lnTo>
                <a:lnTo>
                  <a:pt x="24844" y="484409"/>
                </a:lnTo>
                <a:lnTo>
                  <a:pt x="6665" y="457406"/>
                </a:lnTo>
                <a:lnTo>
                  <a:pt x="0" y="424306"/>
                </a:lnTo>
                <a:lnTo>
                  <a:pt x="0" y="84836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396108" y="1477771"/>
            <a:ext cx="18034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1334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Vision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396108" y="1878774"/>
            <a:ext cx="1701164" cy="1031240"/>
          </a:xfrm>
          <a:custGeom>
            <a:avLst/>
            <a:gdLst/>
            <a:ahLst/>
            <a:cxnLst/>
            <a:rect l="l" t="t" r="r" b="b"/>
            <a:pathLst>
              <a:path w="1701164" h="1031239">
                <a:moveTo>
                  <a:pt x="0" y="1031049"/>
                </a:moveTo>
                <a:lnTo>
                  <a:pt x="1701165" y="1031049"/>
                </a:lnTo>
                <a:lnTo>
                  <a:pt x="1701165" y="0"/>
                </a:lnTo>
                <a:lnTo>
                  <a:pt x="0" y="0"/>
                </a:lnTo>
                <a:lnTo>
                  <a:pt x="0" y="1031049"/>
                </a:lnTo>
                <a:close/>
              </a:path>
            </a:pathLst>
          </a:custGeom>
          <a:solidFill>
            <a:srgbClr val="A3C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475102" y="1906016"/>
            <a:ext cx="135636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Видео,</a:t>
            </a:r>
            <a:r>
              <a:rPr sz="1400" b="1" i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лекции, 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Презентации,  best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practice,  визионеры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236332" y="1945576"/>
            <a:ext cx="1800225" cy="1031240"/>
          </a:xfrm>
          <a:custGeom>
            <a:avLst/>
            <a:gdLst/>
            <a:ahLst/>
            <a:cxnLst/>
            <a:rect l="l" t="t" r="r" b="b"/>
            <a:pathLst>
              <a:path w="1800225" h="1031239">
                <a:moveTo>
                  <a:pt x="0" y="1031049"/>
                </a:moveTo>
                <a:lnTo>
                  <a:pt x="1800225" y="1031049"/>
                </a:lnTo>
                <a:lnTo>
                  <a:pt x="1800225" y="0"/>
                </a:lnTo>
                <a:lnTo>
                  <a:pt x="0" y="0"/>
                </a:lnTo>
                <a:lnTo>
                  <a:pt x="0" y="1031049"/>
                </a:lnTo>
                <a:close/>
              </a:path>
            </a:pathLst>
          </a:custGeom>
          <a:solidFill>
            <a:srgbClr val="A3C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224776" y="1973072"/>
            <a:ext cx="176974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П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1400" b="1" i="1" spc="0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sz="1400" b="1" i="1" spc="-15" dirty="0">
                <a:solidFill>
                  <a:srgbClr val="001F5F"/>
                </a:solidFill>
                <a:latin typeface="Arial"/>
                <a:cs typeface="Arial"/>
              </a:rPr>
              <a:t>п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ри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нима</a:t>
            </a:r>
            <a:r>
              <a:rPr sz="1400" b="1" i="1" spc="-25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400" b="1" i="1" spc="0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ли,  ученые,</a:t>
            </a:r>
            <a:r>
              <a:rPr sz="1400" b="1" i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инженеры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236332" y="2717545"/>
            <a:ext cx="1684655" cy="554990"/>
          </a:xfrm>
          <a:custGeom>
            <a:avLst/>
            <a:gdLst/>
            <a:ahLst/>
            <a:cxnLst/>
            <a:rect l="l" t="t" r="r" b="b"/>
            <a:pathLst>
              <a:path w="1684654" h="554989">
                <a:moveTo>
                  <a:pt x="1592072" y="0"/>
                </a:moveTo>
                <a:lnTo>
                  <a:pt x="92328" y="0"/>
                </a:lnTo>
                <a:lnTo>
                  <a:pt x="56417" y="7246"/>
                </a:lnTo>
                <a:lnTo>
                  <a:pt x="27066" y="27019"/>
                </a:lnTo>
                <a:lnTo>
                  <a:pt x="7264" y="56364"/>
                </a:lnTo>
                <a:lnTo>
                  <a:pt x="0" y="92328"/>
                </a:lnTo>
                <a:lnTo>
                  <a:pt x="0" y="462025"/>
                </a:lnTo>
                <a:lnTo>
                  <a:pt x="7264" y="498010"/>
                </a:lnTo>
                <a:lnTo>
                  <a:pt x="27066" y="527399"/>
                </a:lnTo>
                <a:lnTo>
                  <a:pt x="56417" y="547215"/>
                </a:lnTo>
                <a:lnTo>
                  <a:pt x="92328" y="554481"/>
                </a:lnTo>
                <a:lnTo>
                  <a:pt x="1592072" y="554481"/>
                </a:lnTo>
                <a:lnTo>
                  <a:pt x="1628056" y="547215"/>
                </a:lnTo>
                <a:lnTo>
                  <a:pt x="1657445" y="527399"/>
                </a:lnTo>
                <a:lnTo>
                  <a:pt x="1677261" y="498010"/>
                </a:lnTo>
                <a:lnTo>
                  <a:pt x="1684527" y="462025"/>
                </a:lnTo>
                <a:lnTo>
                  <a:pt x="1684527" y="92328"/>
                </a:lnTo>
                <a:lnTo>
                  <a:pt x="1677261" y="56364"/>
                </a:lnTo>
                <a:lnTo>
                  <a:pt x="1657445" y="27019"/>
                </a:lnTo>
                <a:lnTo>
                  <a:pt x="1628056" y="7246"/>
                </a:lnTo>
                <a:lnTo>
                  <a:pt x="1592072" y="0"/>
                </a:lnTo>
                <a:close/>
              </a:path>
            </a:pathLst>
          </a:custGeom>
          <a:solidFill>
            <a:srgbClr val="E0EC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36332" y="2717545"/>
            <a:ext cx="1684655" cy="554990"/>
          </a:xfrm>
          <a:custGeom>
            <a:avLst/>
            <a:gdLst/>
            <a:ahLst/>
            <a:cxnLst/>
            <a:rect l="l" t="t" r="r" b="b"/>
            <a:pathLst>
              <a:path w="1684654" h="554989">
                <a:moveTo>
                  <a:pt x="0" y="92328"/>
                </a:moveTo>
                <a:lnTo>
                  <a:pt x="7264" y="56364"/>
                </a:lnTo>
                <a:lnTo>
                  <a:pt x="27066" y="27019"/>
                </a:lnTo>
                <a:lnTo>
                  <a:pt x="56417" y="7246"/>
                </a:lnTo>
                <a:lnTo>
                  <a:pt x="92328" y="0"/>
                </a:lnTo>
                <a:lnTo>
                  <a:pt x="1592072" y="0"/>
                </a:lnTo>
                <a:lnTo>
                  <a:pt x="1628056" y="7246"/>
                </a:lnTo>
                <a:lnTo>
                  <a:pt x="1657445" y="27019"/>
                </a:lnTo>
                <a:lnTo>
                  <a:pt x="1677261" y="56364"/>
                </a:lnTo>
                <a:lnTo>
                  <a:pt x="1684527" y="92328"/>
                </a:lnTo>
                <a:lnTo>
                  <a:pt x="1684527" y="462025"/>
                </a:lnTo>
                <a:lnTo>
                  <a:pt x="1677261" y="498010"/>
                </a:lnTo>
                <a:lnTo>
                  <a:pt x="1657445" y="527399"/>
                </a:lnTo>
                <a:lnTo>
                  <a:pt x="1628056" y="547215"/>
                </a:lnTo>
                <a:lnTo>
                  <a:pt x="1592072" y="554481"/>
                </a:lnTo>
                <a:lnTo>
                  <a:pt x="92328" y="554481"/>
                </a:lnTo>
                <a:lnTo>
                  <a:pt x="56417" y="547215"/>
                </a:lnTo>
                <a:lnTo>
                  <a:pt x="27066" y="527399"/>
                </a:lnTo>
                <a:lnTo>
                  <a:pt x="7264" y="498010"/>
                </a:lnTo>
                <a:lnTo>
                  <a:pt x="0" y="462025"/>
                </a:lnTo>
                <a:lnTo>
                  <a:pt x="0" y="92328"/>
                </a:lnTo>
                <a:close/>
              </a:path>
            </a:pathLst>
          </a:custGeom>
          <a:ln w="25399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668006" y="2883535"/>
            <a:ext cx="9112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Партнеры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207884" y="3295561"/>
            <a:ext cx="1821814" cy="954405"/>
          </a:xfrm>
          <a:custGeom>
            <a:avLst/>
            <a:gdLst/>
            <a:ahLst/>
            <a:cxnLst/>
            <a:rect l="l" t="t" r="r" b="b"/>
            <a:pathLst>
              <a:path w="1821815" h="954404">
                <a:moveTo>
                  <a:pt x="0" y="954112"/>
                </a:moveTo>
                <a:lnTo>
                  <a:pt x="1821433" y="954112"/>
                </a:lnTo>
                <a:lnTo>
                  <a:pt x="1821433" y="0"/>
                </a:lnTo>
                <a:lnTo>
                  <a:pt x="0" y="0"/>
                </a:lnTo>
                <a:lnTo>
                  <a:pt x="0" y="954112"/>
                </a:lnTo>
                <a:close/>
              </a:path>
            </a:pathLst>
          </a:custGeom>
          <a:solidFill>
            <a:srgbClr val="A3C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287894" y="3323082"/>
            <a:ext cx="139954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ФСИ, РВК,</a:t>
            </a:r>
            <a:r>
              <a:rPr sz="1400" b="1" i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25" dirty="0">
                <a:solidFill>
                  <a:srgbClr val="001F5F"/>
                </a:solidFill>
                <a:latin typeface="Arial"/>
                <a:cs typeface="Arial"/>
              </a:rPr>
              <a:t>АСИ,</a:t>
            </a:r>
            <a:endParaRPr sz="1400">
              <a:latin typeface="Arial"/>
              <a:cs typeface="Arial"/>
            </a:endParaRPr>
          </a:p>
          <a:p>
            <a:pPr marL="12700" marR="76200">
              <a:lnSpc>
                <a:spcPct val="100000"/>
              </a:lnSpc>
            </a:pP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Сколково,  р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гио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400" b="1" i="1" spc="5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льные  предприятия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383408" y="2924936"/>
            <a:ext cx="1828800" cy="775970"/>
          </a:xfrm>
          <a:custGeom>
            <a:avLst/>
            <a:gdLst/>
            <a:ahLst/>
            <a:cxnLst/>
            <a:rect l="l" t="t" r="r" b="b"/>
            <a:pathLst>
              <a:path w="1828800" h="775970">
                <a:moveTo>
                  <a:pt x="1699260" y="0"/>
                </a:moveTo>
                <a:lnTo>
                  <a:pt x="129159" y="0"/>
                </a:lnTo>
                <a:lnTo>
                  <a:pt x="78867" y="10163"/>
                </a:lnTo>
                <a:lnTo>
                  <a:pt x="37814" y="37877"/>
                </a:lnTo>
                <a:lnTo>
                  <a:pt x="10144" y="78974"/>
                </a:lnTo>
                <a:lnTo>
                  <a:pt x="0" y="129286"/>
                </a:lnTo>
                <a:lnTo>
                  <a:pt x="0" y="646176"/>
                </a:lnTo>
                <a:lnTo>
                  <a:pt x="10144" y="696487"/>
                </a:lnTo>
                <a:lnTo>
                  <a:pt x="37814" y="737584"/>
                </a:lnTo>
                <a:lnTo>
                  <a:pt x="78867" y="765298"/>
                </a:lnTo>
                <a:lnTo>
                  <a:pt x="129159" y="775462"/>
                </a:lnTo>
                <a:lnTo>
                  <a:pt x="1699260" y="775462"/>
                </a:lnTo>
                <a:lnTo>
                  <a:pt x="1749571" y="765298"/>
                </a:lnTo>
                <a:lnTo>
                  <a:pt x="1790668" y="737584"/>
                </a:lnTo>
                <a:lnTo>
                  <a:pt x="1818382" y="696487"/>
                </a:lnTo>
                <a:lnTo>
                  <a:pt x="1828545" y="646176"/>
                </a:lnTo>
                <a:lnTo>
                  <a:pt x="1828545" y="129286"/>
                </a:lnTo>
                <a:lnTo>
                  <a:pt x="1818382" y="78974"/>
                </a:lnTo>
                <a:lnTo>
                  <a:pt x="1790668" y="37877"/>
                </a:lnTo>
                <a:lnTo>
                  <a:pt x="1749571" y="10163"/>
                </a:lnTo>
                <a:lnTo>
                  <a:pt x="1699260" y="0"/>
                </a:lnTo>
                <a:close/>
              </a:path>
            </a:pathLst>
          </a:custGeom>
          <a:solidFill>
            <a:srgbClr val="E0EC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83408" y="2924936"/>
            <a:ext cx="1828800" cy="775970"/>
          </a:xfrm>
          <a:custGeom>
            <a:avLst/>
            <a:gdLst/>
            <a:ahLst/>
            <a:cxnLst/>
            <a:rect l="l" t="t" r="r" b="b"/>
            <a:pathLst>
              <a:path w="1828800" h="775970">
                <a:moveTo>
                  <a:pt x="0" y="129286"/>
                </a:moveTo>
                <a:lnTo>
                  <a:pt x="10144" y="78974"/>
                </a:lnTo>
                <a:lnTo>
                  <a:pt x="37814" y="37877"/>
                </a:lnTo>
                <a:lnTo>
                  <a:pt x="78867" y="10163"/>
                </a:lnTo>
                <a:lnTo>
                  <a:pt x="129159" y="0"/>
                </a:lnTo>
                <a:lnTo>
                  <a:pt x="1699260" y="0"/>
                </a:lnTo>
                <a:lnTo>
                  <a:pt x="1749571" y="10163"/>
                </a:lnTo>
                <a:lnTo>
                  <a:pt x="1790668" y="37877"/>
                </a:lnTo>
                <a:lnTo>
                  <a:pt x="1818382" y="78974"/>
                </a:lnTo>
                <a:lnTo>
                  <a:pt x="1828545" y="129286"/>
                </a:lnTo>
                <a:lnTo>
                  <a:pt x="1828545" y="646176"/>
                </a:lnTo>
                <a:lnTo>
                  <a:pt x="1818382" y="696487"/>
                </a:lnTo>
                <a:lnTo>
                  <a:pt x="1790668" y="737584"/>
                </a:lnTo>
                <a:lnTo>
                  <a:pt x="1749571" y="765298"/>
                </a:lnTo>
                <a:lnTo>
                  <a:pt x="1699260" y="775462"/>
                </a:lnTo>
                <a:lnTo>
                  <a:pt x="129159" y="775462"/>
                </a:lnTo>
                <a:lnTo>
                  <a:pt x="78867" y="765298"/>
                </a:lnTo>
                <a:lnTo>
                  <a:pt x="37814" y="737584"/>
                </a:lnTo>
                <a:lnTo>
                  <a:pt x="10144" y="696487"/>
                </a:lnTo>
                <a:lnTo>
                  <a:pt x="0" y="646176"/>
                </a:lnTo>
                <a:lnTo>
                  <a:pt x="0" y="129286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54529" y="3717061"/>
            <a:ext cx="1829435" cy="523240"/>
          </a:xfrm>
          <a:custGeom>
            <a:avLst/>
            <a:gdLst/>
            <a:ahLst/>
            <a:cxnLst/>
            <a:rect l="l" t="t" r="r" b="b"/>
            <a:pathLst>
              <a:path w="1829435" h="523239">
                <a:moveTo>
                  <a:pt x="0" y="523214"/>
                </a:moveTo>
                <a:lnTo>
                  <a:pt x="1829435" y="523214"/>
                </a:lnTo>
                <a:lnTo>
                  <a:pt x="1829435" y="0"/>
                </a:lnTo>
                <a:lnTo>
                  <a:pt x="0" y="0"/>
                </a:lnTo>
                <a:lnTo>
                  <a:pt x="0" y="523214"/>
                </a:lnTo>
                <a:close/>
              </a:path>
            </a:pathLst>
          </a:custGeom>
          <a:solidFill>
            <a:srgbClr val="A3C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533650" y="2952369"/>
            <a:ext cx="153035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65" marR="5080" indent="539115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База  </a:t>
            </a:r>
            <a:r>
              <a:rPr sz="1400" b="1" spc="-20" dirty="0">
                <a:latin typeface="Arial"/>
                <a:cs typeface="Arial"/>
              </a:rPr>
              <a:t>т</a:t>
            </a:r>
            <a:r>
              <a:rPr sz="1400" b="1" spc="-30" dirty="0">
                <a:latin typeface="Arial"/>
                <a:cs typeface="Arial"/>
              </a:rPr>
              <a:t>е</a:t>
            </a:r>
            <a:r>
              <a:rPr sz="1400" b="1" spc="-5" dirty="0">
                <a:latin typeface="Arial"/>
                <a:cs typeface="Arial"/>
              </a:rPr>
              <a:t>хн</a:t>
            </a:r>
            <a:r>
              <a:rPr sz="1400" b="1" spc="-40" dirty="0">
                <a:latin typeface="Arial"/>
                <a:cs typeface="Arial"/>
              </a:rPr>
              <a:t>о</a:t>
            </a:r>
            <a:r>
              <a:rPr sz="1400" b="1" spc="-30" dirty="0">
                <a:latin typeface="Arial"/>
                <a:cs typeface="Arial"/>
              </a:rPr>
              <a:t>л</a:t>
            </a:r>
            <a:r>
              <a:rPr sz="1400" b="1" spc="-10" dirty="0">
                <a:latin typeface="Arial"/>
                <a:cs typeface="Arial"/>
              </a:rPr>
              <a:t>о</a:t>
            </a:r>
            <a:r>
              <a:rPr sz="1400" b="1" dirty="0">
                <a:latin typeface="Arial"/>
                <a:cs typeface="Arial"/>
              </a:rPr>
              <a:t>гич</a:t>
            </a:r>
            <a:r>
              <a:rPr sz="1400" b="1" spc="-25" dirty="0">
                <a:latin typeface="Arial"/>
                <a:cs typeface="Arial"/>
              </a:rPr>
              <a:t>е</a:t>
            </a:r>
            <a:r>
              <a:rPr sz="1400" b="1" spc="-5" dirty="0">
                <a:latin typeface="Arial"/>
                <a:cs typeface="Arial"/>
              </a:rPr>
              <a:t>с</a:t>
            </a:r>
            <a:r>
              <a:rPr sz="1400" b="1" dirty="0">
                <a:latin typeface="Arial"/>
                <a:cs typeface="Arial"/>
              </a:rPr>
              <a:t>ких</a:t>
            </a:r>
            <a:endParaRPr sz="1400">
              <a:latin typeface="Arial"/>
              <a:cs typeface="Arial"/>
            </a:endParaRPr>
          </a:p>
          <a:p>
            <a:pPr marL="338455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новшеств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Свободное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обсуждение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67550" y="4882641"/>
            <a:ext cx="1828800" cy="570230"/>
          </a:xfrm>
          <a:custGeom>
            <a:avLst/>
            <a:gdLst/>
            <a:ahLst/>
            <a:cxnLst/>
            <a:rect l="l" t="t" r="r" b="b"/>
            <a:pathLst>
              <a:path w="1828800" h="570229">
                <a:moveTo>
                  <a:pt x="1733511" y="0"/>
                </a:moveTo>
                <a:lnTo>
                  <a:pt x="95034" y="0"/>
                </a:lnTo>
                <a:lnTo>
                  <a:pt x="58041" y="7469"/>
                </a:lnTo>
                <a:lnTo>
                  <a:pt x="27833" y="27844"/>
                </a:lnTo>
                <a:lnTo>
                  <a:pt x="7467" y="58078"/>
                </a:lnTo>
                <a:lnTo>
                  <a:pt x="0" y="95122"/>
                </a:lnTo>
                <a:lnTo>
                  <a:pt x="0" y="475233"/>
                </a:lnTo>
                <a:lnTo>
                  <a:pt x="7467" y="512204"/>
                </a:lnTo>
                <a:lnTo>
                  <a:pt x="27833" y="542401"/>
                </a:lnTo>
                <a:lnTo>
                  <a:pt x="58041" y="562762"/>
                </a:lnTo>
                <a:lnTo>
                  <a:pt x="95034" y="570229"/>
                </a:lnTo>
                <a:lnTo>
                  <a:pt x="1733511" y="570229"/>
                </a:lnTo>
                <a:lnTo>
                  <a:pt x="1770556" y="562762"/>
                </a:lnTo>
                <a:lnTo>
                  <a:pt x="1800790" y="542401"/>
                </a:lnTo>
                <a:lnTo>
                  <a:pt x="1821165" y="512204"/>
                </a:lnTo>
                <a:lnTo>
                  <a:pt x="1828634" y="475233"/>
                </a:lnTo>
                <a:lnTo>
                  <a:pt x="1828634" y="95122"/>
                </a:lnTo>
                <a:lnTo>
                  <a:pt x="1821165" y="58078"/>
                </a:lnTo>
                <a:lnTo>
                  <a:pt x="1800790" y="27844"/>
                </a:lnTo>
                <a:lnTo>
                  <a:pt x="1770556" y="7469"/>
                </a:lnTo>
                <a:lnTo>
                  <a:pt x="1733511" y="0"/>
                </a:lnTo>
                <a:close/>
              </a:path>
            </a:pathLst>
          </a:custGeom>
          <a:solidFill>
            <a:srgbClr val="E0EC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7550" y="4882641"/>
            <a:ext cx="1828800" cy="570230"/>
          </a:xfrm>
          <a:custGeom>
            <a:avLst/>
            <a:gdLst/>
            <a:ahLst/>
            <a:cxnLst/>
            <a:rect l="l" t="t" r="r" b="b"/>
            <a:pathLst>
              <a:path w="1828800" h="570229">
                <a:moveTo>
                  <a:pt x="0" y="95122"/>
                </a:moveTo>
                <a:lnTo>
                  <a:pt x="7467" y="58078"/>
                </a:lnTo>
                <a:lnTo>
                  <a:pt x="27833" y="27844"/>
                </a:lnTo>
                <a:lnTo>
                  <a:pt x="58041" y="7469"/>
                </a:lnTo>
                <a:lnTo>
                  <a:pt x="95034" y="0"/>
                </a:lnTo>
                <a:lnTo>
                  <a:pt x="1733511" y="0"/>
                </a:lnTo>
                <a:lnTo>
                  <a:pt x="1770556" y="7469"/>
                </a:lnTo>
                <a:lnTo>
                  <a:pt x="1800790" y="27844"/>
                </a:lnTo>
                <a:lnTo>
                  <a:pt x="1821165" y="58078"/>
                </a:lnTo>
                <a:lnTo>
                  <a:pt x="1828634" y="95122"/>
                </a:lnTo>
                <a:lnTo>
                  <a:pt x="1828634" y="475233"/>
                </a:lnTo>
                <a:lnTo>
                  <a:pt x="1821165" y="512204"/>
                </a:lnTo>
                <a:lnTo>
                  <a:pt x="1800790" y="542401"/>
                </a:lnTo>
                <a:lnTo>
                  <a:pt x="1770556" y="562762"/>
                </a:lnTo>
                <a:lnTo>
                  <a:pt x="1733511" y="570229"/>
                </a:lnTo>
                <a:lnTo>
                  <a:pt x="95034" y="570229"/>
                </a:lnTo>
                <a:lnTo>
                  <a:pt x="58041" y="562762"/>
                </a:lnTo>
                <a:lnTo>
                  <a:pt x="27833" y="542401"/>
                </a:lnTo>
                <a:lnTo>
                  <a:pt x="7467" y="512204"/>
                </a:lnTo>
                <a:lnTo>
                  <a:pt x="0" y="475233"/>
                </a:lnTo>
                <a:lnTo>
                  <a:pt x="0" y="95122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890008" y="4896103"/>
            <a:ext cx="1870710" cy="556895"/>
          </a:xfrm>
          <a:custGeom>
            <a:avLst/>
            <a:gdLst/>
            <a:ahLst/>
            <a:cxnLst/>
            <a:rect l="l" t="t" r="r" b="b"/>
            <a:pathLst>
              <a:path w="1870709" h="556895">
                <a:moveTo>
                  <a:pt x="1777872" y="0"/>
                </a:moveTo>
                <a:lnTo>
                  <a:pt x="92837" y="0"/>
                </a:lnTo>
                <a:lnTo>
                  <a:pt x="56685" y="7290"/>
                </a:lnTo>
                <a:lnTo>
                  <a:pt x="27178" y="27178"/>
                </a:lnTo>
                <a:lnTo>
                  <a:pt x="7290" y="56685"/>
                </a:lnTo>
                <a:lnTo>
                  <a:pt x="0" y="92837"/>
                </a:lnTo>
                <a:lnTo>
                  <a:pt x="0" y="463931"/>
                </a:lnTo>
                <a:lnTo>
                  <a:pt x="7290" y="500082"/>
                </a:lnTo>
                <a:lnTo>
                  <a:pt x="27177" y="529590"/>
                </a:lnTo>
                <a:lnTo>
                  <a:pt x="56685" y="549477"/>
                </a:lnTo>
                <a:lnTo>
                  <a:pt x="92837" y="556768"/>
                </a:lnTo>
                <a:lnTo>
                  <a:pt x="1777872" y="556768"/>
                </a:lnTo>
                <a:lnTo>
                  <a:pt x="1813950" y="549477"/>
                </a:lnTo>
                <a:lnTo>
                  <a:pt x="1843420" y="529590"/>
                </a:lnTo>
                <a:lnTo>
                  <a:pt x="1863294" y="500082"/>
                </a:lnTo>
                <a:lnTo>
                  <a:pt x="1870583" y="463931"/>
                </a:lnTo>
                <a:lnTo>
                  <a:pt x="1870583" y="92837"/>
                </a:lnTo>
                <a:lnTo>
                  <a:pt x="1863294" y="56685"/>
                </a:lnTo>
                <a:lnTo>
                  <a:pt x="1843420" y="27178"/>
                </a:lnTo>
                <a:lnTo>
                  <a:pt x="1813950" y="7290"/>
                </a:lnTo>
                <a:lnTo>
                  <a:pt x="1777872" y="0"/>
                </a:lnTo>
                <a:close/>
              </a:path>
            </a:pathLst>
          </a:custGeom>
          <a:solidFill>
            <a:srgbClr val="E0EC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890008" y="4896103"/>
            <a:ext cx="1870710" cy="556895"/>
          </a:xfrm>
          <a:custGeom>
            <a:avLst/>
            <a:gdLst/>
            <a:ahLst/>
            <a:cxnLst/>
            <a:rect l="l" t="t" r="r" b="b"/>
            <a:pathLst>
              <a:path w="1870709" h="556895">
                <a:moveTo>
                  <a:pt x="0" y="92837"/>
                </a:moveTo>
                <a:lnTo>
                  <a:pt x="7290" y="56685"/>
                </a:lnTo>
                <a:lnTo>
                  <a:pt x="27178" y="27178"/>
                </a:lnTo>
                <a:lnTo>
                  <a:pt x="56685" y="7290"/>
                </a:lnTo>
                <a:lnTo>
                  <a:pt x="92837" y="0"/>
                </a:lnTo>
                <a:lnTo>
                  <a:pt x="1777872" y="0"/>
                </a:lnTo>
                <a:lnTo>
                  <a:pt x="1813950" y="7290"/>
                </a:lnTo>
                <a:lnTo>
                  <a:pt x="1843420" y="27178"/>
                </a:lnTo>
                <a:lnTo>
                  <a:pt x="1863294" y="56685"/>
                </a:lnTo>
                <a:lnTo>
                  <a:pt x="1870583" y="92837"/>
                </a:lnTo>
                <a:lnTo>
                  <a:pt x="1870583" y="463931"/>
                </a:lnTo>
                <a:lnTo>
                  <a:pt x="1863294" y="500082"/>
                </a:lnTo>
                <a:lnTo>
                  <a:pt x="1843420" y="529590"/>
                </a:lnTo>
                <a:lnTo>
                  <a:pt x="1813950" y="549477"/>
                </a:lnTo>
                <a:lnTo>
                  <a:pt x="1777872" y="556768"/>
                </a:lnTo>
                <a:lnTo>
                  <a:pt x="92837" y="556768"/>
                </a:lnTo>
                <a:lnTo>
                  <a:pt x="56685" y="549477"/>
                </a:lnTo>
                <a:lnTo>
                  <a:pt x="27177" y="529590"/>
                </a:lnTo>
                <a:lnTo>
                  <a:pt x="7290" y="500082"/>
                </a:lnTo>
                <a:lnTo>
                  <a:pt x="0" y="463931"/>
                </a:lnTo>
                <a:lnTo>
                  <a:pt x="0" y="92837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137784" y="5038471"/>
            <a:ext cx="14903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Инфраструктура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30020" y="5041138"/>
            <a:ext cx="967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Игра /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НПП</a:t>
            </a:r>
            <a:endParaRPr sz="14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838576" y="4903596"/>
            <a:ext cx="1818005" cy="527685"/>
          </a:xfrm>
          <a:custGeom>
            <a:avLst/>
            <a:gdLst/>
            <a:ahLst/>
            <a:cxnLst/>
            <a:rect l="l" t="t" r="r" b="b"/>
            <a:pathLst>
              <a:path w="1818004" h="527685">
                <a:moveTo>
                  <a:pt x="1729867" y="0"/>
                </a:moveTo>
                <a:lnTo>
                  <a:pt x="87884" y="0"/>
                </a:lnTo>
                <a:lnTo>
                  <a:pt x="53685" y="6909"/>
                </a:lnTo>
                <a:lnTo>
                  <a:pt x="25749" y="25749"/>
                </a:lnTo>
                <a:lnTo>
                  <a:pt x="6909" y="53685"/>
                </a:lnTo>
                <a:lnTo>
                  <a:pt x="0" y="87883"/>
                </a:lnTo>
                <a:lnTo>
                  <a:pt x="0" y="439546"/>
                </a:lnTo>
                <a:lnTo>
                  <a:pt x="6909" y="473819"/>
                </a:lnTo>
                <a:lnTo>
                  <a:pt x="25749" y="501792"/>
                </a:lnTo>
                <a:lnTo>
                  <a:pt x="53685" y="520646"/>
                </a:lnTo>
                <a:lnTo>
                  <a:pt x="87884" y="527557"/>
                </a:lnTo>
                <a:lnTo>
                  <a:pt x="1729867" y="527557"/>
                </a:lnTo>
                <a:lnTo>
                  <a:pt x="1764119" y="520646"/>
                </a:lnTo>
                <a:lnTo>
                  <a:pt x="1792049" y="501792"/>
                </a:lnTo>
                <a:lnTo>
                  <a:pt x="1810859" y="473819"/>
                </a:lnTo>
                <a:lnTo>
                  <a:pt x="1817751" y="439546"/>
                </a:lnTo>
                <a:lnTo>
                  <a:pt x="1817751" y="87883"/>
                </a:lnTo>
                <a:lnTo>
                  <a:pt x="1810859" y="53685"/>
                </a:lnTo>
                <a:lnTo>
                  <a:pt x="1792049" y="25749"/>
                </a:lnTo>
                <a:lnTo>
                  <a:pt x="1764119" y="6909"/>
                </a:lnTo>
                <a:lnTo>
                  <a:pt x="1729867" y="0"/>
                </a:lnTo>
                <a:close/>
              </a:path>
            </a:pathLst>
          </a:custGeom>
          <a:solidFill>
            <a:srgbClr val="E0EC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38576" y="4903596"/>
            <a:ext cx="1818005" cy="527685"/>
          </a:xfrm>
          <a:custGeom>
            <a:avLst/>
            <a:gdLst/>
            <a:ahLst/>
            <a:cxnLst/>
            <a:rect l="l" t="t" r="r" b="b"/>
            <a:pathLst>
              <a:path w="1818004" h="527685">
                <a:moveTo>
                  <a:pt x="0" y="87883"/>
                </a:moveTo>
                <a:lnTo>
                  <a:pt x="6909" y="53685"/>
                </a:lnTo>
                <a:lnTo>
                  <a:pt x="25749" y="25749"/>
                </a:lnTo>
                <a:lnTo>
                  <a:pt x="53685" y="6909"/>
                </a:lnTo>
                <a:lnTo>
                  <a:pt x="87884" y="0"/>
                </a:lnTo>
                <a:lnTo>
                  <a:pt x="1729867" y="0"/>
                </a:lnTo>
                <a:lnTo>
                  <a:pt x="1764119" y="6909"/>
                </a:lnTo>
                <a:lnTo>
                  <a:pt x="1792049" y="25749"/>
                </a:lnTo>
                <a:lnTo>
                  <a:pt x="1810859" y="53685"/>
                </a:lnTo>
                <a:lnTo>
                  <a:pt x="1817751" y="87883"/>
                </a:lnTo>
                <a:lnTo>
                  <a:pt x="1817751" y="439546"/>
                </a:lnTo>
                <a:lnTo>
                  <a:pt x="1810859" y="473819"/>
                </a:lnTo>
                <a:lnTo>
                  <a:pt x="1792049" y="501792"/>
                </a:lnTo>
                <a:lnTo>
                  <a:pt x="1764119" y="520646"/>
                </a:lnTo>
                <a:lnTo>
                  <a:pt x="1729867" y="527557"/>
                </a:lnTo>
                <a:lnTo>
                  <a:pt x="87884" y="527557"/>
                </a:lnTo>
                <a:lnTo>
                  <a:pt x="53685" y="520646"/>
                </a:lnTo>
                <a:lnTo>
                  <a:pt x="25749" y="501792"/>
                </a:lnTo>
                <a:lnTo>
                  <a:pt x="6909" y="473819"/>
                </a:lnTo>
                <a:lnTo>
                  <a:pt x="0" y="439546"/>
                </a:lnTo>
                <a:lnTo>
                  <a:pt x="0" y="87883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3302253" y="5041138"/>
            <a:ext cx="8540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Финансы</a:t>
            </a:r>
            <a:endParaRPr sz="14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771648" y="5585866"/>
            <a:ext cx="187769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i="1" spc="-10" dirty="0">
                <a:latin typeface="Arial"/>
                <a:cs typeface="Arial"/>
              </a:rPr>
              <a:t>Гранты, венчуры,  ангелы, инвесторы,  краудфайдинг,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i="1" spc="-5" dirty="0">
                <a:latin typeface="Arial"/>
                <a:cs typeface="Arial"/>
              </a:rPr>
              <a:t>эндаумент</a:t>
            </a:r>
            <a:endParaRPr sz="14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020306" y="4937886"/>
            <a:ext cx="1828800" cy="514984"/>
          </a:xfrm>
          <a:custGeom>
            <a:avLst/>
            <a:gdLst/>
            <a:ahLst/>
            <a:cxnLst/>
            <a:rect l="l" t="t" r="r" b="b"/>
            <a:pathLst>
              <a:path w="1828800" h="514985">
                <a:moveTo>
                  <a:pt x="1742694" y="0"/>
                </a:moveTo>
                <a:lnTo>
                  <a:pt x="85851" y="0"/>
                </a:lnTo>
                <a:lnTo>
                  <a:pt x="52399" y="6752"/>
                </a:lnTo>
                <a:lnTo>
                  <a:pt x="25114" y="25161"/>
                </a:lnTo>
                <a:lnTo>
                  <a:pt x="6734" y="52452"/>
                </a:lnTo>
                <a:lnTo>
                  <a:pt x="0" y="85851"/>
                </a:lnTo>
                <a:lnTo>
                  <a:pt x="0" y="429132"/>
                </a:lnTo>
                <a:lnTo>
                  <a:pt x="6734" y="462532"/>
                </a:lnTo>
                <a:lnTo>
                  <a:pt x="25114" y="489823"/>
                </a:lnTo>
                <a:lnTo>
                  <a:pt x="52399" y="508232"/>
                </a:lnTo>
                <a:lnTo>
                  <a:pt x="85851" y="514984"/>
                </a:lnTo>
                <a:lnTo>
                  <a:pt x="1742694" y="514984"/>
                </a:lnTo>
                <a:lnTo>
                  <a:pt x="1776146" y="508232"/>
                </a:lnTo>
                <a:lnTo>
                  <a:pt x="1803431" y="489823"/>
                </a:lnTo>
                <a:lnTo>
                  <a:pt x="1821811" y="462532"/>
                </a:lnTo>
                <a:lnTo>
                  <a:pt x="1828546" y="429132"/>
                </a:lnTo>
                <a:lnTo>
                  <a:pt x="1828546" y="85851"/>
                </a:lnTo>
                <a:lnTo>
                  <a:pt x="1821811" y="52452"/>
                </a:lnTo>
                <a:lnTo>
                  <a:pt x="1803431" y="25161"/>
                </a:lnTo>
                <a:lnTo>
                  <a:pt x="1776146" y="6752"/>
                </a:lnTo>
                <a:lnTo>
                  <a:pt x="1742694" y="0"/>
                </a:lnTo>
                <a:close/>
              </a:path>
            </a:pathLst>
          </a:custGeom>
          <a:solidFill>
            <a:srgbClr val="E0EC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020306" y="4937886"/>
            <a:ext cx="1828800" cy="514984"/>
          </a:xfrm>
          <a:custGeom>
            <a:avLst/>
            <a:gdLst/>
            <a:ahLst/>
            <a:cxnLst/>
            <a:rect l="l" t="t" r="r" b="b"/>
            <a:pathLst>
              <a:path w="1828800" h="514985">
                <a:moveTo>
                  <a:pt x="0" y="85851"/>
                </a:moveTo>
                <a:lnTo>
                  <a:pt x="6734" y="52452"/>
                </a:lnTo>
                <a:lnTo>
                  <a:pt x="25114" y="25161"/>
                </a:lnTo>
                <a:lnTo>
                  <a:pt x="52399" y="6752"/>
                </a:lnTo>
                <a:lnTo>
                  <a:pt x="85851" y="0"/>
                </a:lnTo>
                <a:lnTo>
                  <a:pt x="1742694" y="0"/>
                </a:lnTo>
                <a:lnTo>
                  <a:pt x="1776146" y="6752"/>
                </a:lnTo>
                <a:lnTo>
                  <a:pt x="1803431" y="25161"/>
                </a:lnTo>
                <a:lnTo>
                  <a:pt x="1821811" y="52452"/>
                </a:lnTo>
                <a:lnTo>
                  <a:pt x="1828546" y="85851"/>
                </a:lnTo>
                <a:lnTo>
                  <a:pt x="1828546" y="429132"/>
                </a:lnTo>
                <a:lnTo>
                  <a:pt x="1821811" y="462532"/>
                </a:lnTo>
                <a:lnTo>
                  <a:pt x="1803431" y="489823"/>
                </a:lnTo>
                <a:lnTo>
                  <a:pt x="1776146" y="508232"/>
                </a:lnTo>
                <a:lnTo>
                  <a:pt x="1742694" y="514984"/>
                </a:lnTo>
                <a:lnTo>
                  <a:pt x="85851" y="514984"/>
                </a:lnTo>
                <a:lnTo>
                  <a:pt x="52399" y="508232"/>
                </a:lnTo>
                <a:lnTo>
                  <a:pt x="25114" y="489823"/>
                </a:lnTo>
                <a:lnTo>
                  <a:pt x="6734" y="462532"/>
                </a:lnTo>
                <a:lnTo>
                  <a:pt x="0" y="429132"/>
                </a:lnTo>
                <a:lnTo>
                  <a:pt x="0" y="85851"/>
                </a:lnTo>
                <a:close/>
              </a:path>
            </a:pathLst>
          </a:custGeom>
          <a:ln w="25399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328407" y="5072634"/>
            <a:ext cx="12344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Мобильность</a:t>
            </a:r>
            <a:endParaRPr sz="14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932426" y="5617261"/>
            <a:ext cx="190944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Arial"/>
                <a:cs typeface="Arial"/>
              </a:rPr>
              <a:t>Бизнес-инкубаторы,  </a:t>
            </a:r>
            <a:r>
              <a:rPr sz="1400" b="1" i="1" spc="-10" dirty="0">
                <a:latin typeface="Arial"/>
                <a:cs typeface="Arial"/>
              </a:rPr>
              <a:t>коворкинги,  лаборатории,  площадки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0" y="0"/>
            <a:ext cx="8921115" cy="803910"/>
          </a:xfrm>
          <a:custGeom>
            <a:avLst/>
            <a:gdLst/>
            <a:ahLst/>
            <a:cxnLst/>
            <a:rect l="l" t="t" r="r" b="b"/>
            <a:pathLst>
              <a:path w="8921115" h="803910">
                <a:moveTo>
                  <a:pt x="8920861" y="0"/>
                </a:moveTo>
                <a:lnTo>
                  <a:pt x="0" y="0"/>
                </a:lnTo>
                <a:lnTo>
                  <a:pt x="0" y="803655"/>
                </a:lnTo>
                <a:lnTo>
                  <a:pt x="8786876" y="803655"/>
                </a:lnTo>
                <a:lnTo>
                  <a:pt x="8920861" y="669671"/>
                </a:lnTo>
                <a:lnTo>
                  <a:pt x="8920861" y="0"/>
                </a:lnTo>
                <a:close/>
              </a:path>
            </a:pathLst>
          </a:custGeom>
          <a:solidFill>
            <a:srgbClr val="567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786876" y="669670"/>
            <a:ext cx="133985" cy="133985"/>
          </a:xfrm>
          <a:custGeom>
            <a:avLst/>
            <a:gdLst/>
            <a:ahLst/>
            <a:cxnLst/>
            <a:rect l="l" t="t" r="r" b="b"/>
            <a:pathLst>
              <a:path w="133984" h="133984">
                <a:moveTo>
                  <a:pt x="133984" y="0"/>
                </a:moveTo>
                <a:lnTo>
                  <a:pt x="26797" y="26796"/>
                </a:lnTo>
                <a:lnTo>
                  <a:pt x="0" y="133984"/>
                </a:lnTo>
                <a:lnTo>
                  <a:pt x="133984" y="0"/>
                </a:lnTo>
                <a:close/>
              </a:path>
            </a:pathLst>
          </a:custGeom>
          <a:solidFill>
            <a:srgbClr val="465F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8921115" cy="803910"/>
          </a:xfrm>
          <a:custGeom>
            <a:avLst/>
            <a:gdLst/>
            <a:ahLst/>
            <a:cxnLst/>
            <a:rect l="l" t="t" r="r" b="b"/>
            <a:pathLst>
              <a:path w="8921115" h="803910">
                <a:moveTo>
                  <a:pt x="8786876" y="803655"/>
                </a:moveTo>
                <a:lnTo>
                  <a:pt x="8813673" y="696467"/>
                </a:lnTo>
                <a:lnTo>
                  <a:pt x="8920861" y="669671"/>
                </a:lnTo>
                <a:lnTo>
                  <a:pt x="8786876" y="803655"/>
                </a:lnTo>
                <a:lnTo>
                  <a:pt x="0" y="803655"/>
                </a:lnTo>
                <a:lnTo>
                  <a:pt x="0" y="0"/>
                </a:lnTo>
                <a:lnTo>
                  <a:pt x="8920861" y="0"/>
                </a:lnTo>
                <a:lnTo>
                  <a:pt x="8920861" y="669671"/>
                </a:lnTo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>
            <a:spLocks noGrp="1"/>
          </p:cNvSpPr>
          <p:nvPr>
            <p:ph type="title"/>
          </p:nvPr>
        </p:nvSpPr>
        <p:spPr>
          <a:xfrm>
            <a:off x="3264534" y="0"/>
            <a:ext cx="2392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Структура</a:t>
            </a:r>
            <a:r>
              <a:rPr sz="18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объекта</a:t>
            </a:r>
            <a:r>
              <a:rPr sz="1800" b="0" dirty="0">
                <a:solidFill>
                  <a:srgbClr val="FFFFFF"/>
                </a:solidFill>
                <a:latin typeface="Georgia"/>
                <a:cs typeface="Georgia"/>
              </a:rPr>
              <a:t>: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73786" y="390905"/>
            <a:ext cx="6570345" cy="746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671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Межвузовский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сетевой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акселератор</a:t>
            </a:r>
            <a:r>
              <a:rPr sz="18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стартапов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sz="1800" b="1" spc="-5" dirty="0">
                <a:solidFill>
                  <a:srgbClr val="006FC0"/>
                </a:solidFill>
                <a:latin typeface="Georgia"/>
                <a:cs typeface="Georgia"/>
              </a:rPr>
              <a:t>online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99415" y="4391405"/>
            <a:ext cx="798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C4600"/>
                </a:solidFill>
                <a:latin typeface="Georgia"/>
                <a:cs typeface="Georgia"/>
              </a:rPr>
              <a:t>offli</a:t>
            </a:r>
            <a:r>
              <a:rPr sz="1800" b="1" spc="-5" dirty="0">
                <a:solidFill>
                  <a:srgbClr val="5C4600"/>
                </a:solidFill>
                <a:latin typeface="Georgia"/>
                <a:cs typeface="Georgia"/>
              </a:rPr>
              <a:t>n</a:t>
            </a:r>
            <a:r>
              <a:rPr sz="1800" b="1" dirty="0">
                <a:solidFill>
                  <a:srgbClr val="5C4600"/>
                </a:solidFill>
                <a:latin typeface="Georgia"/>
                <a:cs typeface="Georgia"/>
              </a:rPr>
              <a:t>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977253" y="5617261"/>
            <a:ext cx="180467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i="1" spc="-10" dirty="0">
                <a:latin typeface="Arial"/>
                <a:cs typeface="Arial"/>
              </a:rPr>
              <a:t>Встречи </a:t>
            </a:r>
            <a:r>
              <a:rPr sz="1400" b="1" i="1" spc="-15" dirty="0">
                <a:latin typeface="Arial"/>
                <a:cs typeface="Arial"/>
              </a:rPr>
              <a:t>рабочих  групп, </a:t>
            </a:r>
            <a:r>
              <a:rPr sz="1400" b="1" i="1" spc="-5" dirty="0">
                <a:latin typeface="Arial"/>
                <a:cs typeface="Arial"/>
              </a:rPr>
              <a:t>стажировки,  семинары, pitch-  сессии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97763" y="5604764"/>
            <a:ext cx="138557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Arial"/>
                <a:cs typeface="Arial"/>
              </a:rPr>
              <a:t>Выявление  с</a:t>
            </a:r>
            <a:r>
              <a:rPr sz="1400" b="1" i="1" spc="-10" dirty="0">
                <a:latin typeface="Arial"/>
                <a:cs typeface="Arial"/>
              </a:rPr>
              <a:t>по</a:t>
            </a:r>
            <a:r>
              <a:rPr sz="1400" b="1" i="1" spc="-5" dirty="0">
                <a:latin typeface="Arial"/>
                <a:cs typeface="Arial"/>
              </a:rPr>
              <a:t>с</a:t>
            </a:r>
            <a:r>
              <a:rPr sz="1400" b="1" i="1" spc="-10" dirty="0">
                <a:latin typeface="Arial"/>
                <a:cs typeface="Arial"/>
              </a:rPr>
              <a:t>об</a:t>
            </a:r>
            <a:r>
              <a:rPr sz="1400" b="1" i="1" dirty="0">
                <a:latin typeface="Arial"/>
                <a:cs typeface="Arial"/>
              </a:rPr>
              <a:t>нос</a:t>
            </a:r>
            <a:r>
              <a:rPr sz="1400" b="1" i="1" spc="-30" dirty="0">
                <a:latin typeface="Arial"/>
                <a:cs typeface="Arial"/>
              </a:rPr>
              <a:t>т</a:t>
            </a:r>
            <a:r>
              <a:rPr sz="1400" b="1" i="1" spc="-5" dirty="0">
                <a:latin typeface="Arial"/>
                <a:cs typeface="Arial"/>
              </a:rPr>
              <a:t>е</a:t>
            </a:r>
            <a:r>
              <a:rPr sz="1400" b="1" i="1" spc="-10" dirty="0">
                <a:latin typeface="Arial"/>
                <a:cs typeface="Arial"/>
              </a:rPr>
              <a:t>й</a:t>
            </a:r>
            <a:r>
              <a:rPr sz="1400" b="1" i="1" dirty="0">
                <a:latin typeface="Arial"/>
                <a:cs typeface="Arial"/>
              </a:rPr>
              <a:t>,  </a:t>
            </a:r>
            <a:r>
              <a:rPr sz="1400" b="1" i="1" spc="-5" dirty="0">
                <a:latin typeface="Arial"/>
                <a:cs typeface="Arial"/>
              </a:rPr>
              <a:t>определение  позиций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0960" y="719327"/>
            <a:ext cx="123443" cy="5021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23270" y="739648"/>
            <a:ext cx="0" cy="4935855"/>
          </a:xfrm>
          <a:custGeom>
            <a:avLst/>
            <a:gdLst/>
            <a:ahLst/>
            <a:cxnLst/>
            <a:rect l="l" t="t" r="r" b="b"/>
            <a:pathLst>
              <a:path h="4935855">
                <a:moveTo>
                  <a:pt x="0" y="0"/>
                </a:moveTo>
                <a:lnTo>
                  <a:pt x="1" y="4935524"/>
                </a:lnTo>
              </a:path>
            </a:pathLst>
          </a:custGeom>
          <a:ln w="38100">
            <a:solidFill>
              <a:srgbClr val="5676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5531" y="2305811"/>
            <a:ext cx="445008" cy="429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7504" y="2412364"/>
            <a:ext cx="187618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5531" y="5469635"/>
            <a:ext cx="445008" cy="4297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7504" y="5575553"/>
            <a:ext cx="187618" cy="1714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2"/>
          <p:cNvSpPr txBox="1"/>
          <p:nvPr/>
        </p:nvSpPr>
        <p:spPr>
          <a:xfrm>
            <a:off x="8960611" y="6595972"/>
            <a:ext cx="183389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000" spc="-5" dirty="0" smtClean="0">
                <a:latin typeface="Trebuchet MS"/>
                <a:cs typeface="Trebuchet MS"/>
              </a:rPr>
              <a:t>6</a:t>
            </a:r>
            <a:endParaRPr sz="1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92315" y="0"/>
            <a:ext cx="2051685" cy="1457325"/>
          </a:xfrm>
          <a:custGeom>
            <a:avLst/>
            <a:gdLst/>
            <a:ahLst/>
            <a:cxnLst/>
            <a:rect l="l" t="t" r="r" b="b"/>
            <a:pathLst>
              <a:path w="2051684" h="1457325">
                <a:moveTo>
                  <a:pt x="0" y="1457071"/>
                </a:moveTo>
                <a:lnTo>
                  <a:pt x="2051684" y="1457071"/>
                </a:lnTo>
                <a:lnTo>
                  <a:pt x="2051684" y="0"/>
                </a:lnTo>
                <a:lnTo>
                  <a:pt x="0" y="0"/>
                </a:lnTo>
                <a:lnTo>
                  <a:pt x="0" y="1457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92315" y="1444371"/>
            <a:ext cx="2051685" cy="25400"/>
          </a:xfrm>
          <a:custGeom>
            <a:avLst/>
            <a:gdLst/>
            <a:ahLst/>
            <a:cxnLst/>
            <a:rect l="l" t="t" r="r" b="b"/>
            <a:pathLst>
              <a:path w="2051684" h="25400">
                <a:moveTo>
                  <a:pt x="0" y="25400"/>
                </a:moveTo>
                <a:lnTo>
                  <a:pt x="2051684" y="25400"/>
                </a:lnTo>
                <a:lnTo>
                  <a:pt x="2051684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92315" y="0"/>
            <a:ext cx="0" cy="1457325"/>
          </a:xfrm>
          <a:custGeom>
            <a:avLst/>
            <a:gdLst/>
            <a:ahLst/>
            <a:cxnLst/>
            <a:rect l="l" t="t" r="r" b="b"/>
            <a:pathLst>
              <a:path h="1457325">
                <a:moveTo>
                  <a:pt x="0" y="0"/>
                </a:moveTo>
                <a:lnTo>
                  <a:pt x="0" y="1457071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87801" y="3384422"/>
            <a:ext cx="4104640" cy="2520315"/>
          </a:xfrm>
          <a:custGeom>
            <a:avLst/>
            <a:gdLst/>
            <a:ahLst/>
            <a:cxnLst/>
            <a:rect l="l" t="t" r="r" b="b"/>
            <a:pathLst>
              <a:path w="4104640" h="2520315">
                <a:moveTo>
                  <a:pt x="0" y="1260094"/>
                </a:moveTo>
                <a:lnTo>
                  <a:pt x="3363" y="1187340"/>
                </a:lnTo>
                <a:lnTo>
                  <a:pt x="13331" y="1115673"/>
                </a:lnTo>
                <a:lnTo>
                  <a:pt x="29721" y="1045203"/>
                </a:lnTo>
                <a:lnTo>
                  <a:pt x="52351" y="976043"/>
                </a:lnTo>
                <a:lnTo>
                  <a:pt x="81039" y="908305"/>
                </a:lnTo>
                <a:lnTo>
                  <a:pt x="115601" y="842102"/>
                </a:lnTo>
                <a:lnTo>
                  <a:pt x="155855" y="777544"/>
                </a:lnTo>
                <a:lnTo>
                  <a:pt x="178059" y="745918"/>
                </a:lnTo>
                <a:lnTo>
                  <a:pt x="201618" y="714745"/>
                </a:lnTo>
                <a:lnTo>
                  <a:pt x="226509" y="684039"/>
                </a:lnTo>
                <a:lnTo>
                  <a:pt x="252709" y="653815"/>
                </a:lnTo>
                <a:lnTo>
                  <a:pt x="280194" y="624087"/>
                </a:lnTo>
                <a:lnTo>
                  <a:pt x="308943" y="594868"/>
                </a:lnTo>
                <a:lnTo>
                  <a:pt x="338933" y="566173"/>
                </a:lnTo>
                <a:lnTo>
                  <a:pt x="370140" y="538015"/>
                </a:lnTo>
                <a:lnTo>
                  <a:pt x="402542" y="510409"/>
                </a:lnTo>
                <a:lnTo>
                  <a:pt x="436116" y="483369"/>
                </a:lnTo>
                <a:lnTo>
                  <a:pt x="470839" y="456908"/>
                </a:lnTo>
                <a:lnTo>
                  <a:pt x="506689" y="431041"/>
                </a:lnTo>
                <a:lnTo>
                  <a:pt x="543642" y="405781"/>
                </a:lnTo>
                <a:lnTo>
                  <a:pt x="581675" y="381143"/>
                </a:lnTo>
                <a:lnTo>
                  <a:pt x="620767" y="357141"/>
                </a:lnTo>
                <a:lnTo>
                  <a:pt x="660894" y="333788"/>
                </a:lnTo>
                <a:lnTo>
                  <a:pt x="702033" y="311099"/>
                </a:lnTo>
                <a:lnTo>
                  <a:pt x="744161" y="289087"/>
                </a:lnTo>
                <a:lnTo>
                  <a:pt x="787256" y="267767"/>
                </a:lnTo>
                <a:lnTo>
                  <a:pt x="831295" y="247153"/>
                </a:lnTo>
                <a:lnTo>
                  <a:pt x="876255" y="227258"/>
                </a:lnTo>
                <a:lnTo>
                  <a:pt x="922113" y="208098"/>
                </a:lnTo>
                <a:lnTo>
                  <a:pt x="968846" y="189684"/>
                </a:lnTo>
                <a:lnTo>
                  <a:pt x="1016432" y="172033"/>
                </a:lnTo>
                <a:lnTo>
                  <a:pt x="1064848" y="155157"/>
                </a:lnTo>
                <a:lnTo>
                  <a:pt x="1114070" y="139071"/>
                </a:lnTo>
                <a:lnTo>
                  <a:pt x="1164077" y="123788"/>
                </a:lnTo>
                <a:lnTo>
                  <a:pt x="1214845" y="109323"/>
                </a:lnTo>
                <a:lnTo>
                  <a:pt x="1266351" y="95690"/>
                </a:lnTo>
                <a:lnTo>
                  <a:pt x="1318572" y="82903"/>
                </a:lnTo>
                <a:lnTo>
                  <a:pt x="1371487" y="70975"/>
                </a:lnTo>
                <a:lnTo>
                  <a:pt x="1425072" y="59921"/>
                </a:lnTo>
                <a:lnTo>
                  <a:pt x="1479303" y="49755"/>
                </a:lnTo>
                <a:lnTo>
                  <a:pt x="1534159" y="40491"/>
                </a:lnTo>
                <a:lnTo>
                  <a:pt x="1589617" y="32142"/>
                </a:lnTo>
                <a:lnTo>
                  <a:pt x="1645653" y="24723"/>
                </a:lnTo>
                <a:lnTo>
                  <a:pt x="1702245" y="18248"/>
                </a:lnTo>
                <a:lnTo>
                  <a:pt x="1759370" y="12730"/>
                </a:lnTo>
                <a:lnTo>
                  <a:pt x="1817005" y="8184"/>
                </a:lnTo>
                <a:lnTo>
                  <a:pt x="1875128" y="4625"/>
                </a:lnTo>
                <a:lnTo>
                  <a:pt x="1933715" y="2064"/>
                </a:lnTo>
                <a:lnTo>
                  <a:pt x="1992744" y="518"/>
                </a:lnTo>
                <a:lnTo>
                  <a:pt x="2052193" y="0"/>
                </a:lnTo>
                <a:lnTo>
                  <a:pt x="2111647" y="518"/>
                </a:lnTo>
                <a:lnTo>
                  <a:pt x="2170683" y="2064"/>
                </a:lnTo>
                <a:lnTo>
                  <a:pt x="2229276" y="4625"/>
                </a:lnTo>
                <a:lnTo>
                  <a:pt x="2287405" y="8184"/>
                </a:lnTo>
                <a:lnTo>
                  <a:pt x="2345046" y="12730"/>
                </a:lnTo>
                <a:lnTo>
                  <a:pt x="2402176" y="18248"/>
                </a:lnTo>
                <a:lnTo>
                  <a:pt x="2458773" y="24723"/>
                </a:lnTo>
                <a:lnTo>
                  <a:pt x="2514815" y="32142"/>
                </a:lnTo>
                <a:lnTo>
                  <a:pt x="2570277" y="40491"/>
                </a:lnTo>
                <a:lnTo>
                  <a:pt x="2625138" y="49755"/>
                </a:lnTo>
                <a:lnTo>
                  <a:pt x="2679374" y="59921"/>
                </a:lnTo>
                <a:lnTo>
                  <a:pt x="2732962" y="70975"/>
                </a:lnTo>
                <a:lnTo>
                  <a:pt x="2785881" y="82903"/>
                </a:lnTo>
                <a:lnTo>
                  <a:pt x="2838107" y="95690"/>
                </a:lnTo>
                <a:lnTo>
                  <a:pt x="2889617" y="109323"/>
                </a:lnTo>
                <a:lnTo>
                  <a:pt x="2940388" y="123788"/>
                </a:lnTo>
                <a:lnTo>
                  <a:pt x="2990398" y="139071"/>
                </a:lnTo>
                <a:lnTo>
                  <a:pt x="3039624" y="155157"/>
                </a:lnTo>
                <a:lnTo>
                  <a:pt x="3088042" y="172033"/>
                </a:lnTo>
                <a:lnTo>
                  <a:pt x="3135631" y="189684"/>
                </a:lnTo>
                <a:lnTo>
                  <a:pt x="3182367" y="208098"/>
                </a:lnTo>
                <a:lnTo>
                  <a:pt x="3228228" y="227258"/>
                </a:lnTo>
                <a:lnTo>
                  <a:pt x="3273190" y="247153"/>
                </a:lnTo>
                <a:lnTo>
                  <a:pt x="3317231" y="267767"/>
                </a:lnTo>
                <a:lnTo>
                  <a:pt x="3360328" y="289087"/>
                </a:lnTo>
                <a:lnTo>
                  <a:pt x="3402459" y="311099"/>
                </a:lnTo>
                <a:lnTo>
                  <a:pt x="3443600" y="333788"/>
                </a:lnTo>
                <a:lnTo>
                  <a:pt x="3483728" y="357141"/>
                </a:lnTo>
                <a:lnTo>
                  <a:pt x="3522821" y="381143"/>
                </a:lnTo>
                <a:lnTo>
                  <a:pt x="3560857" y="405781"/>
                </a:lnTo>
                <a:lnTo>
                  <a:pt x="3597811" y="431041"/>
                </a:lnTo>
                <a:lnTo>
                  <a:pt x="3633662" y="456908"/>
                </a:lnTo>
                <a:lnTo>
                  <a:pt x="3668386" y="483369"/>
                </a:lnTo>
                <a:lnTo>
                  <a:pt x="3701962" y="510409"/>
                </a:lnTo>
                <a:lnTo>
                  <a:pt x="3734365" y="538015"/>
                </a:lnTo>
                <a:lnTo>
                  <a:pt x="3765573" y="566173"/>
                </a:lnTo>
                <a:lnTo>
                  <a:pt x="3795563" y="594868"/>
                </a:lnTo>
                <a:lnTo>
                  <a:pt x="3824313" y="624087"/>
                </a:lnTo>
                <a:lnTo>
                  <a:pt x="3851799" y="653815"/>
                </a:lnTo>
                <a:lnTo>
                  <a:pt x="3878000" y="684039"/>
                </a:lnTo>
                <a:lnTo>
                  <a:pt x="3902891" y="714745"/>
                </a:lnTo>
                <a:lnTo>
                  <a:pt x="3926451" y="745918"/>
                </a:lnTo>
                <a:lnTo>
                  <a:pt x="3948655" y="777544"/>
                </a:lnTo>
                <a:lnTo>
                  <a:pt x="3969483" y="809610"/>
                </a:lnTo>
                <a:lnTo>
                  <a:pt x="4006914" y="875005"/>
                </a:lnTo>
                <a:lnTo>
                  <a:pt x="4038562" y="941990"/>
                </a:lnTo>
                <a:lnTo>
                  <a:pt x="4064244" y="1010452"/>
                </a:lnTo>
                <a:lnTo>
                  <a:pt x="4083777" y="1080281"/>
                </a:lnTo>
                <a:lnTo>
                  <a:pt x="4096979" y="1151364"/>
                </a:lnTo>
                <a:lnTo>
                  <a:pt x="4103668" y="1223588"/>
                </a:lnTo>
                <a:lnTo>
                  <a:pt x="4104513" y="1260094"/>
                </a:lnTo>
                <a:lnTo>
                  <a:pt x="4103668" y="1296599"/>
                </a:lnTo>
                <a:lnTo>
                  <a:pt x="4096979" y="1368824"/>
                </a:lnTo>
                <a:lnTo>
                  <a:pt x="4083777" y="1439907"/>
                </a:lnTo>
                <a:lnTo>
                  <a:pt x="4064244" y="1509737"/>
                </a:lnTo>
                <a:lnTo>
                  <a:pt x="4038562" y="1578201"/>
                </a:lnTo>
                <a:lnTo>
                  <a:pt x="4006914" y="1645187"/>
                </a:lnTo>
                <a:lnTo>
                  <a:pt x="3969483" y="1710584"/>
                </a:lnTo>
                <a:lnTo>
                  <a:pt x="3948655" y="1742651"/>
                </a:lnTo>
                <a:lnTo>
                  <a:pt x="3926451" y="1774278"/>
                </a:lnTo>
                <a:lnTo>
                  <a:pt x="3902891" y="1805452"/>
                </a:lnTo>
                <a:lnTo>
                  <a:pt x="3878000" y="1836159"/>
                </a:lnTo>
                <a:lnTo>
                  <a:pt x="3851799" y="1866384"/>
                </a:lnTo>
                <a:lnTo>
                  <a:pt x="3824313" y="1896113"/>
                </a:lnTo>
                <a:lnTo>
                  <a:pt x="3795563" y="1925333"/>
                </a:lnTo>
                <a:lnTo>
                  <a:pt x="3765573" y="1954030"/>
                </a:lnTo>
                <a:lnTo>
                  <a:pt x="3734365" y="1982189"/>
                </a:lnTo>
                <a:lnTo>
                  <a:pt x="3701962" y="2009796"/>
                </a:lnTo>
                <a:lnTo>
                  <a:pt x="3668386" y="2036838"/>
                </a:lnTo>
                <a:lnTo>
                  <a:pt x="3633662" y="2063300"/>
                </a:lnTo>
                <a:lnTo>
                  <a:pt x="3597811" y="2089168"/>
                </a:lnTo>
                <a:lnTo>
                  <a:pt x="3560857" y="2114429"/>
                </a:lnTo>
                <a:lnTo>
                  <a:pt x="3522821" y="2139069"/>
                </a:lnTo>
                <a:lnTo>
                  <a:pt x="3483728" y="2163072"/>
                </a:lnTo>
                <a:lnTo>
                  <a:pt x="3443600" y="2186427"/>
                </a:lnTo>
                <a:lnTo>
                  <a:pt x="3402459" y="2209117"/>
                </a:lnTo>
                <a:lnTo>
                  <a:pt x="3360328" y="2231130"/>
                </a:lnTo>
                <a:lnTo>
                  <a:pt x="3317231" y="2252451"/>
                </a:lnTo>
                <a:lnTo>
                  <a:pt x="3273190" y="2273067"/>
                </a:lnTo>
                <a:lnTo>
                  <a:pt x="3228228" y="2292962"/>
                </a:lnTo>
                <a:lnTo>
                  <a:pt x="3182367" y="2312125"/>
                </a:lnTo>
                <a:lnTo>
                  <a:pt x="3135631" y="2330539"/>
                </a:lnTo>
                <a:lnTo>
                  <a:pt x="3088042" y="2348192"/>
                </a:lnTo>
                <a:lnTo>
                  <a:pt x="3039624" y="2365069"/>
                </a:lnTo>
                <a:lnTo>
                  <a:pt x="2990398" y="2381156"/>
                </a:lnTo>
                <a:lnTo>
                  <a:pt x="2940388" y="2396440"/>
                </a:lnTo>
                <a:lnTo>
                  <a:pt x="2889617" y="2410906"/>
                </a:lnTo>
                <a:lnTo>
                  <a:pt x="2838107" y="2424540"/>
                </a:lnTo>
                <a:lnTo>
                  <a:pt x="2785881" y="2437328"/>
                </a:lnTo>
                <a:lnTo>
                  <a:pt x="2732962" y="2449257"/>
                </a:lnTo>
                <a:lnTo>
                  <a:pt x="2679374" y="2460312"/>
                </a:lnTo>
                <a:lnTo>
                  <a:pt x="2625138" y="2470479"/>
                </a:lnTo>
                <a:lnTo>
                  <a:pt x="2570277" y="2479744"/>
                </a:lnTo>
                <a:lnTo>
                  <a:pt x="2514815" y="2488093"/>
                </a:lnTo>
                <a:lnTo>
                  <a:pt x="2458773" y="2495513"/>
                </a:lnTo>
                <a:lnTo>
                  <a:pt x="2402176" y="2501989"/>
                </a:lnTo>
                <a:lnTo>
                  <a:pt x="2345046" y="2507507"/>
                </a:lnTo>
                <a:lnTo>
                  <a:pt x="2287405" y="2512053"/>
                </a:lnTo>
                <a:lnTo>
                  <a:pt x="2229276" y="2515613"/>
                </a:lnTo>
                <a:lnTo>
                  <a:pt x="2170683" y="2518173"/>
                </a:lnTo>
                <a:lnTo>
                  <a:pt x="2111647" y="2519720"/>
                </a:lnTo>
                <a:lnTo>
                  <a:pt x="2052193" y="2520238"/>
                </a:lnTo>
                <a:lnTo>
                  <a:pt x="1992744" y="2519720"/>
                </a:lnTo>
                <a:lnTo>
                  <a:pt x="1933715" y="2518173"/>
                </a:lnTo>
                <a:lnTo>
                  <a:pt x="1875128" y="2515613"/>
                </a:lnTo>
                <a:lnTo>
                  <a:pt x="1817005" y="2512053"/>
                </a:lnTo>
                <a:lnTo>
                  <a:pt x="1759370" y="2507507"/>
                </a:lnTo>
                <a:lnTo>
                  <a:pt x="1702245" y="2501989"/>
                </a:lnTo>
                <a:lnTo>
                  <a:pt x="1645653" y="2495513"/>
                </a:lnTo>
                <a:lnTo>
                  <a:pt x="1589617" y="2488093"/>
                </a:lnTo>
                <a:lnTo>
                  <a:pt x="1534159" y="2479744"/>
                </a:lnTo>
                <a:lnTo>
                  <a:pt x="1479303" y="2470479"/>
                </a:lnTo>
                <a:lnTo>
                  <a:pt x="1425072" y="2460312"/>
                </a:lnTo>
                <a:lnTo>
                  <a:pt x="1371487" y="2449257"/>
                </a:lnTo>
                <a:lnTo>
                  <a:pt x="1318572" y="2437328"/>
                </a:lnTo>
                <a:lnTo>
                  <a:pt x="1266351" y="2424540"/>
                </a:lnTo>
                <a:lnTo>
                  <a:pt x="1214845" y="2410906"/>
                </a:lnTo>
                <a:lnTo>
                  <a:pt x="1164077" y="2396440"/>
                </a:lnTo>
                <a:lnTo>
                  <a:pt x="1114070" y="2381156"/>
                </a:lnTo>
                <a:lnTo>
                  <a:pt x="1064848" y="2365069"/>
                </a:lnTo>
                <a:lnTo>
                  <a:pt x="1016432" y="2348192"/>
                </a:lnTo>
                <a:lnTo>
                  <a:pt x="968846" y="2330539"/>
                </a:lnTo>
                <a:lnTo>
                  <a:pt x="922113" y="2312125"/>
                </a:lnTo>
                <a:lnTo>
                  <a:pt x="876255" y="2292962"/>
                </a:lnTo>
                <a:lnTo>
                  <a:pt x="831295" y="2273067"/>
                </a:lnTo>
                <a:lnTo>
                  <a:pt x="787256" y="2252451"/>
                </a:lnTo>
                <a:lnTo>
                  <a:pt x="744161" y="2231130"/>
                </a:lnTo>
                <a:lnTo>
                  <a:pt x="702033" y="2209117"/>
                </a:lnTo>
                <a:lnTo>
                  <a:pt x="660894" y="2186427"/>
                </a:lnTo>
                <a:lnTo>
                  <a:pt x="620767" y="2163072"/>
                </a:lnTo>
                <a:lnTo>
                  <a:pt x="581675" y="2139069"/>
                </a:lnTo>
                <a:lnTo>
                  <a:pt x="543642" y="2114429"/>
                </a:lnTo>
                <a:lnTo>
                  <a:pt x="506689" y="2089168"/>
                </a:lnTo>
                <a:lnTo>
                  <a:pt x="470839" y="2063300"/>
                </a:lnTo>
                <a:lnTo>
                  <a:pt x="436116" y="2036838"/>
                </a:lnTo>
                <a:lnTo>
                  <a:pt x="402542" y="2009796"/>
                </a:lnTo>
                <a:lnTo>
                  <a:pt x="370140" y="1982189"/>
                </a:lnTo>
                <a:lnTo>
                  <a:pt x="338933" y="1954030"/>
                </a:lnTo>
                <a:lnTo>
                  <a:pt x="308943" y="1925333"/>
                </a:lnTo>
                <a:lnTo>
                  <a:pt x="280194" y="1896113"/>
                </a:lnTo>
                <a:lnTo>
                  <a:pt x="252709" y="1866384"/>
                </a:lnTo>
                <a:lnTo>
                  <a:pt x="226509" y="1836159"/>
                </a:lnTo>
                <a:lnTo>
                  <a:pt x="201618" y="1805452"/>
                </a:lnTo>
                <a:lnTo>
                  <a:pt x="178059" y="1774278"/>
                </a:lnTo>
                <a:lnTo>
                  <a:pt x="155855" y="1742651"/>
                </a:lnTo>
                <a:lnTo>
                  <a:pt x="135028" y="1710584"/>
                </a:lnTo>
                <a:lnTo>
                  <a:pt x="97597" y="1645187"/>
                </a:lnTo>
                <a:lnTo>
                  <a:pt x="65949" y="1578201"/>
                </a:lnTo>
                <a:lnTo>
                  <a:pt x="40268" y="1509737"/>
                </a:lnTo>
                <a:lnTo>
                  <a:pt x="20735" y="1439907"/>
                </a:lnTo>
                <a:lnTo>
                  <a:pt x="7533" y="1368824"/>
                </a:lnTo>
                <a:lnTo>
                  <a:pt x="844" y="1296599"/>
                </a:lnTo>
                <a:lnTo>
                  <a:pt x="0" y="1260094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75838" y="5400547"/>
            <a:ext cx="1000125" cy="568325"/>
          </a:xfrm>
          <a:custGeom>
            <a:avLst/>
            <a:gdLst/>
            <a:ahLst/>
            <a:cxnLst/>
            <a:rect l="l" t="t" r="r" b="b"/>
            <a:pathLst>
              <a:path w="1000125" h="568325">
                <a:moveTo>
                  <a:pt x="499872" y="0"/>
                </a:moveTo>
                <a:lnTo>
                  <a:pt x="441571" y="1910"/>
                </a:lnTo>
                <a:lnTo>
                  <a:pt x="385247" y="7499"/>
                </a:lnTo>
                <a:lnTo>
                  <a:pt x="331275" y="16553"/>
                </a:lnTo>
                <a:lnTo>
                  <a:pt x="280029" y="28859"/>
                </a:lnTo>
                <a:lnTo>
                  <a:pt x="231884" y="44204"/>
                </a:lnTo>
                <a:lnTo>
                  <a:pt x="187216" y="62375"/>
                </a:lnTo>
                <a:lnTo>
                  <a:pt x="146399" y="83159"/>
                </a:lnTo>
                <a:lnTo>
                  <a:pt x="109807" y="106342"/>
                </a:lnTo>
                <a:lnTo>
                  <a:pt x="77817" y="131712"/>
                </a:lnTo>
                <a:lnTo>
                  <a:pt x="50802" y="159055"/>
                </a:lnTo>
                <a:lnTo>
                  <a:pt x="13200" y="218808"/>
                </a:lnTo>
                <a:lnTo>
                  <a:pt x="0" y="283895"/>
                </a:lnTo>
                <a:lnTo>
                  <a:pt x="3362" y="316996"/>
                </a:lnTo>
                <a:lnTo>
                  <a:pt x="29139" y="379620"/>
                </a:lnTo>
                <a:lnTo>
                  <a:pt x="77817" y="436054"/>
                </a:lnTo>
                <a:lnTo>
                  <a:pt x="109807" y="461418"/>
                </a:lnTo>
                <a:lnTo>
                  <a:pt x="146399" y="484595"/>
                </a:lnTo>
                <a:lnTo>
                  <a:pt x="187216" y="505373"/>
                </a:lnTo>
                <a:lnTo>
                  <a:pt x="231884" y="523538"/>
                </a:lnTo>
                <a:lnTo>
                  <a:pt x="280029" y="538879"/>
                </a:lnTo>
                <a:lnTo>
                  <a:pt x="331275" y="551181"/>
                </a:lnTo>
                <a:lnTo>
                  <a:pt x="385247" y="560231"/>
                </a:lnTo>
                <a:lnTo>
                  <a:pt x="441571" y="565818"/>
                </a:lnTo>
                <a:lnTo>
                  <a:pt x="499872" y="567728"/>
                </a:lnTo>
                <a:lnTo>
                  <a:pt x="558172" y="565818"/>
                </a:lnTo>
                <a:lnTo>
                  <a:pt x="614496" y="560231"/>
                </a:lnTo>
                <a:lnTo>
                  <a:pt x="668468" y="551181"/>
                </a:lnTo>
                <a:lnTo>
                  <a:pt x="719714" y="538879"/>
                </a:lnTo>
                <a:lnTo>
                  <a:pt x="767859" y="523538"/>
                </a:lnTo>
                <a:lnTo>
                  <a:pt x="812527" y="505373"/>
                </a:lnTo>
                <a:lnTo>
                  <a:pt x="853344" y="484595"/>
                </a:lnTo>
                <a:lnTo>
                  <a:pt x="889936" y="461418"/>
                </a:lnTo>
                <a:lnTo>
                  <a:pt x="921926" y="436054"/>
                </a:lnTo>
                <a:lnTo>
                  <a:pt x="948941" y="408717"/>
                </a:lnTo>
                <a:lnTo>
                  <a:pt x="986543" y="348975"/>
                </a:lnTo>
                <a:lnTo>
                  <a:pt x="999744" y="283895"/>
                </a:lnTo>
                <a:lnTo>
                  <a:pt x="996381" y="250791"/>
                </a:lnTo>
                <a:lnTo>
                  <a:pt x="970604" y="188158"/>
                </a:lnTo>
                <a:lnTo>
                  <a:pt x="921926" y="131712"/>
                </a:lnTo>
                <a:lnTo>
                  <a:pt x="889936" y="106342"/>
                </a:lnTo>
                <a:lnTo>
                  <a:pt x="853344" y="83159"/>
                </a:lnTo>
                <a:lnTo>
                  <a:pt x="812527" y="62375"/>
                </a:lnTo>
                <a:lnTo>
                  <a:pt x="767859" y="44204"/>
                </a:lnTo>
                <a:lnTo>
                  <a:pt x="719714" y="28859"/>
                </a:lnTo>
                <a:lnTo>
                  <a:pt x="668468" y="16553"/>
                </a:lnTo>
                <a:lnTo>
                  <a:pt x="614496" y="7499"/>
                </a:lnTo>
                <a:lnTo>
                  <a:pt x="558172" y="1910"/>
                </a:lnTo>
                <a:lnTo>
                  <a:pt x="49987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75838" y="5400547"/>
            <a:ext cx="1000125" cy="568325"/>
          </a:xfrm>
          <a:custGeom>
            <a:avLst/>
            <a:gdLst/>
            <a:ahLst/>
            <a:cxnLst/>
            <a:rect l="l" t="t" r="r" b="b"/>
            <a:pathLst>
              <a:path w="1000125" h="568325">
                <a:moveTo>
                  <a:pt x="0" y="283895"/>
                </a:moveTo>
                <a:lnTo>
                  <a:pt x="13200" y="218808"/>
                </a:lnTo>
                <a:lnTo>
                  <a:pt x="50802" y="159055"/>
                </a:lnTo>
                <a:lnTo>
                  <a:pt x="77817" y="131712"/>
                </a:lnTo>
                <a:lnTo>
                  <a:pt x="109807" y="106342"/>
                </a:lnTo>
                <a:lnTo>
                  <a:pt x="146399" y="83159"/>
                </a:lnTo>
                <a:lnTo>
                  <a:pt x="187216" y="62375"/>
                </a:lnTo>
                <a:lnTo>
                  <a:pt x="231884" y="44204"/>
                </a:lnTo>
                <a:lnTo>
                  <a:pt x="280029" y="28859"/>
                </a:lnTo>
                <a:lnTo>
                  <a:pt x="331275" y="16553"/>
                </a:lnTo>
                <a:lnTo>
                  <a:pt x="385247" y="7499"/>
                </a:lnTo>
                <a:lnTo>
                  <a:pt x="441571" y="1910"/>
                </a:lnTo>
                <a:lnTo>
                  <a:pt x="499872" y="0"/>
                </a:lnTo>
                <a:lnTo>
                  <a:pt x="558172" y="1910"/>
                </a:lnTo>
                <a:lnTo>
                  <a:pt x="614496" y="7499"/>
                </a:lnTo>
                <a:lnTo>
                  <a:pt x="668468" y="16553"/>
                </a:lnTo>
                <a:lnTo>
                  <a:pt x="719714" y="28859"/>
                </a:lnTo>
                <a:lnTo>
                  <a:pt x="767859" y="44204"/>
                </a:lnTo>
                <a:lnTo>
                  <a:pt x="812527" y="62375"/>
                </a:lnTo>
                <a:lnTo>
                  <a:pt x="853344" y="83159"/>
                </a:lnTo>
                <a:lnTo>
                  <a:pt x="889936" y="106342"/>
                </a:lnTo>
                <a:lnTo>
                  <a:pt x="921926" y="131712"/>
                </a:lnTo>
                <a:lnTo>
                  <a:pt x="948941" y="159055"/>
                </a:lnTo>
                <a:lnTo>
                  <a:pt x="986543" y="218808"/>
                </a:lnTo>
                <a:lnTo>
                  <a:pt x="999744" y="283895"/>
                </a:lnTo>
                <a:lnTo>
                  <a:pt x="996381" y="316996"/>
                </a:lnTo>
                <a:lnTo>
                  <a:pt x="970604" y="379620"/>
                </a:lnTo>
                <a:lnTo>
                  <a:pt x="921926" y="436054"/>
                </a:lnTo>
                <a:lnTo>
                  <a:pt x="889936" y="461418"/>
                </a:lnTo>
                <a:lnTo>
                  <a:pt x="853344" y="484595"/>
                </a:lnTo>
                <a:lnTo>
                  <a:pt x="812527" y="505373"/>
                </a:lnTo>
                <a:lnTo>
                  <a:pt x="767859" y="523538"/>
                </a:lnTo>
                <a:lnTo>
                  <a:pt x="719714" y="538879"/>
                </a:lnTo>
                <a:lnTo>
                  <a:pt x="668468" y="551181"/>
                </a:lnTo>
                <a:lnTo>
                  <a:pt x="614496" y="560231"/>
                </a:lnTo>
                <a:lnTo>
                  <a:pt x="558172" y="565818"/>
                </a:lnTo>
                <a:lnTo>
                  <a:pt x="499872" y="567728"/>
                </a:lnTo>
                <a:lnTo>
                  <a:pt x="441571" y="565818"/>
                </a:lnTo>
                <a:lnTo>
                  <a:pt x="385247" y="560231"/>
                </a:lnTo>
                <a:lnTo>
                  <a:pt x="331275" y="551181"/>
                </a:lnTo>
                <a:lnTo>
                  <a:pt x="280029" y="538879"/>
                </a:lnTo>
                <a:lnTo>
                  <a:pt x="231884" y="523538"/>
                </a:lnTo>
                <a:lnTo>
                  <a:pt x="187216" y="505373"/>
                </a:lnTo>
                <a:lnTo>
                  <a:pt x="146399" y="484595"/>
                </a:lnTo>
                <a:lnTo>
                  <a:pt x="109807" y="461418"/>
                </a:lnTo>
                <a:lnTo>
                  <a:pt x="77817" y="436054"/>
                </a:lnTo>
                <a:lnTo>
                  <a:pt x="50802" y="408717"/>
                </a:lnTo>
                <a:lnTo>
                  <a:pt x="13200" y="348975"/>
                </a:lnTo>
                <a:lnTo>
                  <a:pt x="0" y="283895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04691" y="5559958"/>
            <a:ext cx="5422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5" dirty="0">
                <a:latin typeface="Arial"/>
                <a:cs typeface="Arial"/>
              </a:rPr>
              <a:t>Т</a:t>
            </a:r>
            <a:r>
              <a:rPr sz="1400" b="1" spc="-75" dirty="0">
                <a:latin typeface="Arial"/>
                <a:cs typeface="Arial"/>
              </a:rPr>
              <a:t>у</a:t>
            </a:r>
            <a:r>
              <a:rPr sz="1400" b="1" spc="-5" dirty="0">
                <a:latin typeface="Arial"/>
                <a:cs typeface="Arial"/>
              </a:rPr>
              <a:t>л</a:t>
            </a:r>
            <a:r>
              <a:rPr sz="1400" b="1" spc="-10" dirty="0">
                <a:latin typeface="Arial"/>
                <a:cs typeface="Arial"/>
              </a:rPr>
              <a:t>Г</a:t>
            </a:r>
            <a:r>
              <a:rPr sz="1400" b="1" dirty="0">
                <a:latin typeface="Arial"/>
                <a:cs typeface="Arial"/>
              </a:rPr>
              <a:t>У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55748" y="4616958"/>
            <a:ext cx="1000125" cy="567690"/>
          </a:xfrm>
          <a:custGeom>
            <a:avLst/>
            <a:gdLst/>
            <a:ahLst/>
            <a:cxnLst/>
            <a:rect l="l" t="t" r="r" b="b"/>
            <a:pathLst>
              <a:path w="1000125" h="567689">
                <a:moveTo>
                  <a:pt x="499871" y="0"/>
                </a:moveTo>
                <a:lnTo>
                  <a:pt x="441571" y="1908"/>
                </a:lnTo>
                <a:lnTo>
                  <a:pt x="385247" y="7491"/>
                </a:lnTo>
                <a:lnTo>
                  <a:pt x="331275" y="16537"/>
                </a:lnTo>
                <a:lnTo>
                  <a:pt x="280029" y="28833"/>
                </a:lnTo>
                <a:lnTo>
                  <a:pt x="231884" y="44165"/>
                </a:lnTo>
                <a:lnTo>
                  <a:pt x="187216" y="62321"/>
                </a:lnTo>
                <a:lnTo>
                  <a:pt x="146399" y="83089"/>
                </a:lnTo>
                <a:lnTo>
                  <a:pt x="109807" y="106256"/>
                </a:lnTo>
                <a:lnTo>
                  <a:pt x="77817" y="131609"/>
                </a:lnTo>
                <a:lnTo>
                  <a:pt x="50802" y="158935"/>
                </a:lnTo>
                <a:lnTo>
                  <a:pt x="13200" y="218656"/>
                </a:lnTo>
                <a:lnTo>
                  <a:pt x="0" y="283718"/>
                </a:lnTo>
                <a:lnTo>
                  <a:pt x="3362" y="316835"/>
                </a:lnTo>
                <a:lnTo>
                  <a:pt x="29139" y="379479"/>
                </a:lnTo>
                <a:lnTo>
                  <a:pt x="77817" y="435920"/>
                </a:lnTo>
                <a:lnTo>
                  <a:pt x="109807" y="461282"/>
                </a:lnTo>
                <a:lnTo>
                  <a:pt x="146399" y="484457"/>
                </a:lnTo>
                <a:lnTo>
                  <a:pt x="187216" y="505231"/>
                </a:lnTo>
                <a:lnTo>
                  <a:pt x="231884" y="523391"/>
                </a:lnTo>
                <a:lnTo>
                  <a:pt x="280029" y="538726"/>
                </a:lnTo>
                <a:lnTo>
                  <a:pt x="331275" y="551024"/>
                </a:lnTo>
                <a:lnTo>
                  <a:pt x="385247" y="560070"/>
                </a:lnTo>
                <a:lnTo>
                  <a:pt x="441571" y="565654"/>
                </a:lnTo>
                <a:lnTo>
                  <a:pt x="499871" y="567563"/>
                </a:lnTo>
                <a:lnTo>
                  <a:pt x="558172" y="565654"/>
                </a:lnTo>
                <a:lnTo>
                  <a:pt x="614496" y="560070"/>
                </a:lnTo>
                <a:lnTo>
                  <a:pt x="668468" y="551024"/>
                </a:lnTo>
                <a:lnTo>
                  <a:pt x="719714" y="538726"/>
                </a:lnTo>
                <a:lnTo>
                  <a:pt x="767859" y="523391"/>
                </a:lnTo>
                <a:lnTo>
                  <a:pt x="812527" y="505231"/>
                </a:lnTo>
                <a:lnTo>
                  <a:pt x="853344" y="484457"/>
                </a:lnTo>
                <a:lnTo>
                  <a:pt x="889936" y="461282"/>
                </a:lnTo>
                <a:lnTo>
                  <a:pt x="921926" y="435920"/>
                </a:lnTo>
                <a:lnTo>
                  <a:pt x="948941" y="408581"/>
                </a:lnTo>
                <a:lnTo>
                  <a:pt x="986543" y="348826"/>
                </a:lnTo>
                <a:lnTo>
                  <a:pt x="999743" y="283718"/>
                </a:lnTo>
                <a:lnTo>
                  <a:pt x="996381" y="250625"/>
                </a:lnTo>
                <a:lnTo>
                  <a:pt x="970604" y="188021"/>
                </a:lnTo>
                <a:lnTo>
                  <a:pt x="921926" y="131609"/>
                </a:lnTo>
                <a:lnTo>
                  <a:pt x="889936" y="106256"/>
                </a:lnTo>
                <a:lnTo>
                  <a:pt x="853344" y="83089"/>
                </a:lnTo>
                <a:lnTo>
                  <a:pt x="812527" y="62321"/>
                </a:lnTo>
                <a:lnTo>
                  <a:pt x="767859" y="44165"/>
                </a:lnTo>
                <a:lnTo>
                  <a:pt x="719714" y="28833"/>
                </a:lnTo>
                <a:lnTo>
                  <a:pt x="668468" y="16537"/>
                </a:lnTo>
                <a:lnTo>
                  <a:pt x="614496" y="7491"/>
                </a:lnTo>
                <a:lnTo>
                  <a:pt x="558172" y="1908"/>
                </a:lnTo>
                <a:lnTo>
                  <a:pt x="49987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55748" y="4616958"/>
            <a:ext cx="1000125" cy="567690"/>
          </a:xfrm>
          <a:custGeom>
            <a:avLst/>
            <a:gdLst/>
            <a:ahLst/>
            <a:cxnLst/>
            <a:rect l="l" t="t" r="r" b="b"/>
            <a:pathLst>
              <a:path w="1000125" h="567689">
                <a:moveTo>
                  <a:pt x="0" y="283718"/>
                </a:moveTo>
                <a:lnTo>
                  <a:pt x="13200" y="218656"/>
                </a:lnTo>
                <a:lnTo>
                  <a:pt x="50802" y="158935"/>
                </a:lnTo>
                <a:lnTo>
                  <a:pt x="77817" y="131609"/>
                </a:lnTo>
                <a:lnTo>
                  <a:pt x="109807" y="106256"/>
                </a:lnTo>
                <a:lnTo>
                  <a:pt x="146399" y="83089"/>
                </a:lnTo>
                <a:lnTo>
                  <a:pt x="187216" y="62321"/>
                </a:lnTo>
                <a:lnTo>
                  <a:pt x="231884" y="44165"/>
                </a:lnTo>
                <a:lnTo>
                  <a:pt x="280029" y="28833"/>
                </a:lnTo>
                <a:lnTo>
                  <a:pt x="331275" y="16537"/>
                </a:lnTo>
                <a:lnTo>
                  <a:pt x="385247" y="7491"/>
                </a:lnTo>
                <a:lnTo>
                  <a:pt x="441571" y="1908"/>
                </a:lnTo>
                <a:lnTo>
                  <a:pt x="499871" y="0"/>
                </a:lnTo>
                <a:lnTo>
                  <a:pt x="558172" y="1908"/>
                </a:lnTo>
                <a:lnTo>
                  <a:pt x="614496" y="7491"/>
                </a:lnTo>
                <a:lnTo>
                  <a:pt x="668468" y="16537"/>
                </a:lnTo>
                <a:lnTo>
                  <a:pt x="719714" y="28833"/>
                </a:lnTo>
                <a:lnTo>
                  <a:pt x="767859" y="44165"/>
                </a:lnTo>
                <a:lnTo>
                  <a:pt x="812527" y="62321"/>
                </a:lnTo>
                <a:lnTo>
                  <a:pt x="853344" y="83089"/>
                </a:lnTo>
                <a:lnTo>
                  <a:pt x="889936" y="106256"/>
                </a:lnTo>
                <a:lnTo>
                  <a:pt x="921926" y="131609"/>
                </a:lnTo>
                <a:lnTo>
                  <a:pt x="948941" y="158935"/>
                </a:lnTo>
                <a:lnTo>
                  <a:pt x="986543" y="218656"/>
                </a:lnTo>
                <a:lnTo>
                  <a:pt x="999743" y="283718"/>
                </a:lnTo>
                <a:lnTo>
                  <a:pt x="996381" y="316835"/>
                </a:lnTo>
                <a:lnTo>
                  <a:pt x="970604" y="379479"/>
                </a:lnTo>
                <a:lnTo>
                  <a:pt x="921926" y="435920"/>
                </a:lnTo>
                <a:lnTo>
                  <a:pt x="889936" y="461282"/>
                </a:lnTo>
                <a:lnTo>
                  <a:pt x="853344" y="484457"/>
                </a:lnTo>
                <a:lnTo>
                  <a:pt x="812527" y="505231"/>
                </a:lnTo>
                <a:lnTo>
                  <a:pt x="767859" y="523391"/>
                </a:lnTo>
                <a:lnTo>
                  <a:pt x="719714" y="538726"/>
                </a:lnTo>
                <a:lnTo>
                  <a:pt x="668468" y="551024"/>
                </a:lnTo>
                <a:lnTo>
                  <a:pt x="614496" y="560070"/>
                </a:lnTo>
                <a:lnTo>
                  <a:pt x="558172" y="565654"/>
                </a:lnTo>
                <a:lnTo>
                  <a:pt x="499871" y="567563"/>
                </a:lnTo>
                <a:lnTo>
                  <a:pt x="441571" y="565654"/>
                </a:lnTo>
                <a:lnTo>
                  <a:pt x="385247" y="560070"/>
                </a:lnTo>
                <a:lnTo>
                  <a:pt x="331275" y="551024"/>
                </a:lnTo>
                <a:lnTo>
                  <a:pt x="280029" y="538726"/>
                </a:lnTo>
                <a:lnTo>
                  <a:pt x="231884" y="523391"/>
                </a:lnTo>
                <a:lnTo>
                  <a:pt x="187216" y="505231"/>
                </a:lnTo>
                <a:lnTo>
                  <a:pt x="146399" y="484457"/>
                </a:lnTo>
                <a:lnTo>
                  <a:pt x="109807" y="461282"/>
                </a:lnTo>
                <a:lnTo>
                  <a:pt x="77817" y="435920"/>
                </a:lnTo>
                <a:lnTo>
                  <a:pt x="50802" y="408581"/>
                </a:lnTo>
                <a:lnTo>
                  <a:pt x="13200" y="348826"/>
                </a:lnTo>
                <a:lnTo>
                  <a:pt x="0" y="283718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874391" y="4776342"/>
            <a:ext cx="3619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ЧГУ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24625" y="4752466"/>
            <a:ext cx="1000125" cy="567690"/>
          </a:xfrm>
          <a:custGeom>
            <a:avLst/>
            <a:gdLst/>
            <a:ahLst/>
            <a:cxnLst/>
            <a:rect l="l" t="t" r="r" b="b"/>
            <a:pathLst>
              <a:path w="1000125" h="567689">
                <a:moveTo>
                  <a:pt x="499872" y="0"/>
                </a:moveTo>
                <a:lnTo>
                  <a:pt x="441571" y="1910"/>
                </a:lnTo>
                <a:lnTo>
                  <a:pt x="385247" y="7498"/>
                </a:lnTo>
                <a:lnTo>
                  <a:pt x="331275" y="16552"/>
                </a:lnTo>
                <a:lnTo>
                  <a:pt x="280029" y="28858"/>
                </a:lnTo>
                <a:lnTo>
                  <a:pt x="231884" y="44202"/>
                </a:lnTo>
                <a:lnTo>
                  <a:pt x="187216" y="62371"/>
                </a:lnTo>
                <a:lnTo>
                  <a:pt x="146399" y="83153"/>
                </a:lnTo>
                <a:lnTo>
                  <a:pt x="109807" y="106333"/>
                </a:lnTo>
                <a:lnTo>
                  <a:pt x="77817" y="131699"/>
                </a:lnTo>
                <a:lnTo>
                  <a:pt x="50802" y="159036"/>
                </a:lnTo>
                <a:lnTo>
                  <a:pt x="13200" y="218776"/>
                </a:lnTo>
                <a:lnTo>
                  <a:pt x="0" y="283844"/>
                </a:lnTo>
                <a:lnTo>
                  <a:pt x="3362" y="316962"/>
                </a:lnTo>
                <a:lnTo>
                  <a:pt x="29139" y="379606"/>
                </a:lnTo>
                <a:lnTo>
                  <a:pt x="77817" y="436047"/>
                </a:lnTo>
                <a:lnTo>
                  <a:pt x="109807" y="461409"/>
                </a:lnTo>
                <a:lnTo>
                  <a:pt x="146399" y="484584"/>
                </a:lnTo>
                <a:lnTo>
                  <a:pt x="187216" y="505358"/>
                </a:lnTo>
                <a:lnTo>
                  <a:pt x="231884" y="523518"/>
                </a:lnTo>
                <a:lnTo>
                  <a:pt x="280029" y="538853"/>
                </a:lnTo>
                <a:lnTo>
                  <a:pt x="331275" y="551151"/>
                </a:lnTo>
                <a:lnTo>
                  <a:pt x="385247" y="560197"/>
                </a:lnTo>
                <a:lnTo>
                  <a:pt x="441571" y="565781"/>
                </a:lnTo>
                <a:lnTo>
                  <a:pt x="499872" y="567689"/>
                </a:lnTo>
                <a:lnTo>
                  <a:pt x="558149" y="565781"/>
                </a:lnTo>
                <a:lnTo>
                  <a:pt x="614456" y="560197"/>
                </a:lnTo>
                <a:lnTo>
                  <a:pt x="668418" y="551151"/>
                </a:lnTo>
                <a:lnTo>
                  <a:pt x="719659" y="538853"/>
                </a:lnTo>
                <a:lnTo>
                  <a:pt x="767802" y="523518"/>
                </a:lnTo>
                <a:lnTo>
                  <a:pt x="812474" y="505358"/>
                </a:lnTo>
                <a:lnTo>
                  <a:pt x="853297" y="484584"/>
                </a:lnTo>
                <a:lnTo>
                  <a:pt x="889896" y="461409"/>
                </a:lnTo>
                <a:lnTo>
                  <a:pt x="921895" y="436047"/>
                </a:lnTo>
                <a:lnTo>
                  <a:pt x="948918" y="408708"/>
                </a:lnTo>
                <a:lnTo>
                  <a:pt x="986536" y="348953"/>
                </a:lnTo>
                <a:lnTo>
                  <a:pt x="999744" y="283844"/>
                </a:lnTo>
                <a:lnTo>
                  <a:pt x="996379" y="250751"/>
                </a:lnTo>
                <a:lnTo>
                  <a:pt x="970591" y="188133"/>
                </a:lnTo>
                <a:lnTo>
                  <a:pt x="921895" y="131699"/>
                </a:lnTo>
                <a:lnTo>
                  <a:pt x="889896" y="106333"/>
                </a:lnTo>
                <a:lnTo>
                  <a:pt x="853297" y="83153"/>
                </a:lnTo>
                <a:lnTo>
                  <a:pt x="812474" y="62371"/>
                </a:lnTo>
                <a:lnTo>
                  <a:pt x="767802" y="44202"/>
                </a:lnTo>
                <a:lnTo>
                  <a:pt x="719659" y="28858"/>
                </a:lnTo>
                <a:lnTo>
                  <a:pt x="668418" y="16552"/>
                </a:lnTo>
                <a:lnTo>
                  <a:pt x="614456" y="7498"/>
                </a:lnTo>
                <a:lnTo>
                  <a:pt x="558149" y="1910"/>
                </a:lnTo>
                <a:lnTo>
                  <a:pt x="49987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24625" y="4752466"/>
            <a:ext cx="1000125" cy="567690"/>
          </a:xfrm>
          <a:custGeom>
            <a:avLst/>
            <a:gdLst/>
            <a:ahLst/>
            <a:cxnLst/>
            <a:rect l="l" t="t" r="r" b="b"/>
            <a:pathLst>
              <a:path w="1000125" h="567689">
                <a:moveTo>
                  <a:pt x="0" y="283844"/>
                </a:moveTo>
                <a:lnTo>
                  <a:pt x="13200" y="218776"/>
                </a:lnTo>
                <a:lnTo>
                  <a:pt x="50802" y="159036"/>
                </a:lnTo>
                <a:lnTo>
                  <a:pt x="77817" y="131699"/>
                </a:lnTo>
                <a:lnTo>
                  <a:pt x="109807" y="106333"/>
                </a:lnTo>
                <a:lnTo>
                  <a:pt x="146399" y="83153"/>
                </a:lnTo>
                <a:lnTo>
                  <a:pt x="187216" y="62371"/>
                </a:lnTo>
                <a:lnTo>
                  <a:pt x="231884" y="44202"/>
                </a:lnTo>
                <a:lnTo>
                  <a:pt x="280029" y="28858"/>
                </a:lnTo>
                <a:lnTo>
                  <a:pt x="331275" y="16552"/>
                </a:lnTo>
                <a:lnTo>
                  <a:pt x="385247" y="7498"/>
                </a:lnTo>
                <a:lnTo>
                  <a:pt x="441571" y="1910"/>
                </a:lnTo>
                <a:lnTo>
                  <a:pt x="499872" y="0"/>
                </a:lnTo>
                <a:lnTo>
                  <a:pt x="558149" y="1910"/>
                </a:lnTo>
                <a:lnTo>
                  <a:pt x="614456" y="7498"/>
                </a:lnTo>
                <a:lnTo>
                  <a:pt x="668418" y="16552"/>
                </a:lnTo>
                <a:lnTo>
                  <a:pt x="719659" y="28858"/>
                </a:lnTo>
                <a:lnTo>
                  <a:pt x="767802" y="44202"/>
                </a:lnTo>
                <a:lnTo>
                  <a:pt x="812474" y="62371"/>
                </a:lnTo>
                <a:lnTo>
                  <a:pt x="853297" y="83153"/>
                </a:lnTo>
                <a:lnTo>
                  <a:pt x="889896" y="106333"/>
                </a:lnTo>
                <a:lnTo>
                  <a:pt x="921895" y="131699"/>
                </a:lnTo>
                <a:lnTo>
                  <a:pt x="948918" y="159036"/>
                </a:lnTo>
                <a:lnTo>
                  <a:pt x="986536" y="218776"/>
                </a:lnTo>
                <a:lnTo>
                  <a:pt x="999744" y="283844"/>
                </a:lnTo>
                <a:lnTo>
                  <a:pt x="996379" y="316962"/>
                </a:lnTo>
                <a:lnTo>
                  <a:pt x="970591" y="379606"/>
                </a:lnTo>
                <a:lnTo>
                  <a:pt x="921895" y="436047"/>
                </a:lnTo>
                <a:lnTo>
                  <a:pt x="889896" y="461409"/>
                </a:lnTo>
                <a:lnTo>
                  <a:pt x="853297" y="484584"/>
                </a:lnTo>
                <a:lnTo>
                  <a:pt x="812474" y="505358"/>
                </a:lnTo>
                <a:lnTo>
                  <a:pt x="767802" y="523518"/>
                </a:lnTo>
                <a:lnTo>
                  <a:pt x="719659" y="538853"/>
                </a:lnTo>
                <a:lnTo>
                  <a:pt x="668418" y="551151"/>
                </a:lnTo>
                <a:lnTo>
                  <a:pt x="614456" y="560197"/>
                </a:lnTo>
                <a:lnTo>
                  <a:pt x="558149" y="565781"/>
                </a:lnTo>
                <a:lnTo>
                  <a:pt x="499872" y="567689"/>
                </a:lnTo>
                <a:lnTo>
                  <a:pt x="441571" y="565781"/>
                </a:lnTo>
                <a:lnTo>
                  <a:pt x="385247" y="560197"/>
                </a:lnTo>
                <a:lnTo>
                  <a:pt x="331275" y="551151"/>
                </a:lnTo>
                <a:lnTo>
                  <a:pt x="280029" y="538853"/>
                </a:lnTo>
                <a:lnTo>
                  <a:pt x="231884" y="523518"/>
                </a:lnTo>
                <a:lnTo>
                  <a:pt x="187216" y="505358"/>
                </a:lnTo>
                <a:lnTo>
                  <a:pt x="146399" y="484584"/>
                </a:lnTo>
                <a:lnTo>
                  <a:pt x="109807" y="461409"/>
                </a:lnTo>
                <a:lnTo>
                  <a:pt x="77817" y="436047"/>
                </a:lnTo>
                <a:lnTo>
                  <a:pt x="50802" y="408708"/>
                </a:lnTo>
                <a:lnTo>
                  <a:pt x="13200" y="348953"/>
                </a:lnTo>
                <a:lnTo>
                  <a:pt x="0" y="283844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738619" y="4911978"/>
            <a:ext cx="5746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К</a:t>
            </a:r>
            <a:r>
              <a:rPr sz="1400" b="1" spc="-30" dirty="0">
                <a:latin typeface="Arial"/>
                <a:cs typeface="Arial"/>
              </a:rPr>
              <a:t>е</a:t>
            </a:r>
            <a:r>
              <a:rPr sz="1400" b="1" dirty="0">
                <a:latin typeface="Arial"/>
                <a:cs typeface="Arial"/>
              </a:rPr>
              <a:t>мГУ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76544" y="5400547"/>
            <a:ext cx="1000125" cy="568325"/>
          </a:xfrm>
          <a:custGeom>
            <a:avLst/>
            <a:gdLst/>
            <a:ahLst/>
            <a:cxnLst/>
            <a:rect l="l" t="t" r="r" b="b"/>
            <a:pathLst>
              <a:path w="1000125" h="568325">
                <a:moveTo>
                  <a:pt x="499871" y="0"/>
                </a:moveTo>
                <a:lnTo>
                  <a:pt x="441571" y="1910"/>
                </a:lnTo>
                <a:lnTo>
                  <a:pt x="385247" y="7499"/>
                </a:lnTo>
                <a:lnTo>
                  <a:pt x="331275" y="16553"/>
                </a:lnTo>
                <a:lnTo>
                  <a:pt x="280029" y="28859"/>
                </a:lnTo>
                <a:lnTo>
                  <a:pt x="231884" y="44204"/>
                </a:lnTo>
                <a:lnTo>
                  <a:pt x="187216" y="62375"/>
                </a:lnTo>
                <a:lnTo>
                  <a:pt x="146399" y="83159"/>
                </a:lnTo>
                <a:lnTo>
                  <a:pt x="109807" y="106342"/>
                </a:lnTo>
                <a:lnTo>
                  <a:pt x="77817" y="131712"/>
                </a:lnTo>
                <a:lnTo>
                  <a:pt x="50802" y="159055"/>
                </a:lnTo>
                <a:lnTo>
                  <a:pt x="13200" y="218808"/>
                </a:lnTo>
                <a:lnTo>
                  <a:pt x="0" y="283895"/>
                </a:lnTo>
                <a:lnTo>
                  <a:pt x="3362" y="316996"/>
                </a:lnTo>
                <a:lnTo>
                  <a:pt x="29139" y="379620"/>
                </a:lnTo>
                <a:lnTo>
                  <a:pt x="77817" y="436054"/>
                </a:lnTo>
                <a:lnTo>
                  <a:pt x="109807" y="461418"/>
                </a:lnTo>
                <a:lnTo>
                  <a:pt x="146399" y="484595"/>
                </a:lnTo>
                <a:lnTo>
                  <a:pt x="187216" y="505373"/>
                </a:lnTo>
                <a:lnTo>
                  <a:pt x="231884" y="523538"/>
                </a:lnTo>
                <a:lnTo>
                  <a:pt x="280029" y="538879"/>
                </a:lnTo>
                <a:lnTo>
                  <a:pt x="331275" y="551181"/>
                </a:lnTo>
                <a:lnTo>
                  <a:pt x="385247" y="560231"/>
                </a:lnTo>
                <a:lnTo>
                  <a:pt x="441571" y="565818"/>
                </a:lnTo>
                <a:lnTo>
                  <a:pt x="499871" y="567728"/>
                </a:lnTo>
                <a:lnTo>
                  <a:pt x="558172" y="565818"/>
                </a:lnTo>
                <a:lnTo>
                  <a:pt x="614496" y="560231"/>
                </a:lnTo>
                <a:lnTo>
                  <a:pt x="668468" y="551181"/>
                </a:lnTo>
                <a:lnTo>
                  <a:pt x="719714" y="538879"/>
                </a:lnTo>
                <a:lnTo>
                  <a:pt x="767859" y="523538"/>
                </a:lnTo>
                <a:lnTo>
                  <a:pt x="812527" y="505373"/>
                </a:lnTo>
                <a:lnTo>
                  <a:pt x="853344" y="484595"/>
                </a:lnTo>
                <a:lnTo>
                  <a:pt x="889936" y="461418"/>
                </a:lnTo>
                <a:lnTo>
                  <a:pt x="921926" y="436054"/>
                </a:lnTo>
                <a:lnTo>
                  <a:pt x="948941" y="408717"/>
                </a:lnTo>
                <a:lnTo>
                  <a:pt x="986543" y="348975"/>
                </a:lnTo>
                <a:lnTo>
                  <a:pt x="999744" y="283895"/>
                </a:lnTo>
                <a:lnTo>
                  <a:pt x="996381" y="250791"/>
                </a:lnTo>
                <a:lnTo>
                  <a:pt x="970604" y="188158"/>
                </a:lnTo>
                <a:lnTo>
                  <a:pt x="921926" y="131712"/>
                </a:lnTo>
                <a:lnTo>
                  <a:pt x="889936" y="106342"/>
                </a:lnTo>
                <a:lnTo>
                  <a:pt x="853344" y="83159"/>
                </a:lnTo>
                <a:lnTo>
                  <a:pt x="812527" y="62375"/>
                </a:lnTo>
                <a:lnTo>
                  <a:pt x="767859" y="44204"/>
                </a:lnTo>
                <a:lnTo>
                  <a:pt x="719714" y="28859"/>
                </a:lnTo>
                <a:lnTo>
                  <a:pt x="668468" y="16553"/>
                </a:lnTo>
                <a:lnTo>
                  <a:pt x="614496" y="7499"/>
                </a:lnTo>
                <a:lnTo>
                  <a:pt x="558172" y="1910"/>
                </a:lnTo>
                <a:lnTo>
                  <a:pt x="49987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76544" y="5400547"/>
            <a:ext cx="1000125" cy="568325"/>
          </a:xfrm>
          <a:custGeom>
            <a:avLst/>
            <a:gdLst/>
            <a:ahLst/>
            <a:cxnLst/>
            <a:rect l="l" t="t" r="r" b="b"/>
            <a:pathLst>
              <a:path w="1000125" h="568325">
                <a:moveTo>
                  <a:pt x="0" y="283895"/>
                </a:moveTo>
                <a:lnTo>
                  <a:pt x="13200" y="218808"/>
                </a:lnTo>
                <a:lnTo>
                  <a:pt x="50802" y="159055"/>
                </a:lnTo>
                <a:lnTo>
                  <a:pt x="77817" y="131712"/>
                </a:lnTo>
                <a:lnTo>
                  <a:pt x="109807" y="106342"/>
                </a:lnTo>
                <a:lnTo>
                  <a:pt x="146399" y="83159"/>
                </a:lnTo>
                <a:lnTo>
                  <a:pt x="187216" y="62375"/>
                </a:lnTo>
                <a:lnTo>
                  <a:pt x="231884" y="44204"/>
                </a:lnTo>
                <a:lnTo>
                  <a:pt x="280029" y="28859"/>
                </a:lnTo>
                <a:lnTo>
                  <a:pt x="331275" y="16553"/>
                </a:lnTo>
                <a:lnTo>
                  <a:pt x="385247" y="7499"/>
                </a:lnTo>
                <a:lnTo>
                  <a:pt x="441571" y="1910"/>
                </a:lnTo>
                <a:lnTo>
                  <a:pt x="499871" y="0"/>
                </a:lnTo>
                <a:lnTo>
                  <a:pt x="558172" y="1910"/>
                </a:lnTo>
                <a:lnTo>
                  <a:pt x="614496" y="7499"/>
                </a:lnTo>
                <a:lnTo>
                  <a:pt x="668468" y="16553"/>
                </a:lnTo>
                <a:lnTo>
                  <a:pt x="719714" y="28859"/>
                </a:lnTo>
                <a:lnTo>
                  <a:pt x="767859" y="44204"/>
                </a:lnTo>
                <a:lnTo>
                  <a:pt x="812527" y="62375"/>
                </a:lnTo>
                <a:lnTo>
                  <a:pt x="853344" y="83159"/>
                </a:lnTo>
                <a:lnTo>
                  <a:pt x="889936" y="106342"/>
                </a:lnTo>
                <a:lnTo>
                  <a:pt x="921926" y="131712"/>
                </a:lnTo>
                <a:lnTo>
                  <a:pt x="948941" y="159055"/>
                </a:lnTo>
                <a:lnTo>
                  <a:pt x="986543" y="218808"/>
                </a:lnTo>
                <a:lnTo>
                  <a:pt x="999744" y="283895"/>
                </a:lnTo>
                <a:lnTo>
                  <a:pt x="996381" y="316996"/>
                </a:lnTo>
                <a:lnTo>
                  <a:pt x="970604" y="379620"/>
                </a:lnTo>
                <a:lnTo>
                  <a:pt x="921926" y="436054"/>
                </a:lnTo>
                <a:lnTo>
                  <a:pt x="889936" y="461418"/>
                </a:lnTo>
                <a:lnTo>
                  <a:pt x="853344" y="484595"/>
                </a:lnTo>
                <a:lnTo>
                  <a:pt x="812527" y="505373"/>
                </a:lnTo>
                <a:lnTo>
                  <a:pt x="767859" y="523538"/>
                </a:lnTo>
                <a:lnTo>
                  <a:pt x="719714" y="538879"/>
                </a:lnTo>
                <a:lnTo>
                  <a:pt x="668468" y="551181"/>
                </a:lnTo>
                <a:lnTo>
                  <a:pt x="614496" y="560231"/>
                </a:lnTo>
                <a:lnTo>
                  <a:pt x="558172" y="565818"/>
                </a:lnTo>
                <a:lnTo>
                  <a:pt x="499871" y="567728"/>
                </a:lnTo>
                <a:lnTo>
                  <a:pt x="441571" y="565818"/>
                </a:lnTo>
                <a:lnTo>
                  <a:pt x="385247" y="560231"/>
                </a:lnTo>
                <a:lnTo>
                  <a:pt x="331275" y="551181"/>
                </a:lnTo>
                <a:lnTo>
                  <a:pt x="280029" y="538879"/>
                </a:lnTo>
                <a:lnTo>
                  <a:pt x="231884" y="523538"/>
                </a:lnTo>
                <a:lnTo>
                  <a:pt x="187216" y="505373"/>
                </a:lnTo>
                <a:lnTo>
                  <a:pt x="146399" y="484595"/>
                </a:lnTo>
                <a:lnTo>
                  <a:pt x="109807" y="461418"/>
                </a:lnTo>
                <a:lnTo>
                  <a:pt x="77817" y="436054"/>
                </a:lnTo>
                <a:lnTo>
                  <a:pt x="50802" y="408717"/>
                </a:lnTo>
                <a:lnTo>
                  <a:pt x="13200" y="348975"/>
                </a:lnTo>
                <a:lnTo>
                  <a:pt x="0" y="283895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031229" y="5559958"/>
            <a:ext cx="6915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КалмГУ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40250" y="5525642"/>
            <a:ext cx="1000125" cy="567690"/>
          </a:xfrm>
          <a:custGeom>
            <a:avLst/>
            <a:gdLst/>
            <a:ahLst/>
            <a:cxnLst/>
            <a:rect l="l" t="t" r="r" b="b"/>
            <a:pathLst>
              <a:path w="1000125" h="567689">
                <a:moveTo>
                  <a:pt x="499745" y="0"/>
                </a:moveTo>
                <a:lnTo>
                  <a:pt x="441469" y="1909"/>
                </a:lnTo>
                <a:lnTo>
                  <a:pt x="385167" y="7494"/>
                </a:lnTo>
                <a:lnTo>
                  <a:pt x="331213" y="16544"/>
                </a:lnTo>
                <a:lnTo>
                  <a:pt x="279983" y="28844"/>
                </a:lnTo>
                <a:lnTo>
                  <a:pt x="231851" y="44181"/>
                </a:lnTo>
                <a:lnTo>
                  <a:pt x="187192" y="62344"/>
                </a:lnTo>
                <a:lnTo>
                  <a:pt x="146383" y="83119"/>
                </a:lnTo>
                <a:lnTo>
                  <a:pt x="109797" y="106294"/>
                </a:lnTo>
                <a:lnTo>
                  <a:pt x="77811" y="131655"/>
                </a:lnTo>
                <a:lnTo>
                  <a:pt x="50800" y="158989"/>
                </a:lnTo>
                <a:lnTo>
                  <a:pt x="13200" y="218728"/>
                </a:lnTo>
                <a:lnTo>
                  <a:pt x="0" y="283806"/>
                </a:lnTo>
                <a:lnTo>
                  <a:pt x="3362" y="316910"/>
                </a:lnTo>
                <a:lnTo>
                  <a:pt x="29137" y="379538"/>
                </a:lnTo>
                <a:lnTo>
                  <a:pt x="77811" y="435975"/>
                </a:lnTo>
                <a:lnTo>
                  <a:pt x="109797" y="461339"/>
                </a:lnTo>
                <a:lnTo>
                  <a:pt x="146383" y="484517"/>
                </a:lnTo>
                <a:lnTo>
                  <a:pt x="187192" y="505296"/>
                </a:lnTo>
                <a:lnTo>
                  <a:pt x="231851" y="523462"/>
                </a:lnTo>
                <a:lnTo>
                  <a:pt x="279983" y="538802"/>
                </a:lnTo>
                <a:lnTo>
                  <a:pt x="331213" y="551104"/>
                </a:lnTo>
                <a:lnTo>
                  <a:pt x="385167" y="560155"/>
                </a:lnTo>
                <a:lnTo>
                  <a:pt x="441469" y="565742"/>
                </a:lnTo>
                <a:lnTo>
                  <a:pt x="499745" y="567651"/>
                </a:lnTo>
                <a:lnTo>
                  <a:pt x="558045" y="565742"/>
                </a:lnTo>
                <a:lnTo>
                  <a:pt x="614369" y="560155"/>
                </a:lnTo>
                <a:lnTo>
                  <a:pt x="668341" y="551104"/>
                </a:lnTo>
                <a:lnTo>
                  <a:pt x="719587" y="538802"/>
                </a:lnTo>
                <a:lnTo>
                  <a:pt x="767732" y="523462"/>
                </a:lnTo>
                <a:lnTo>
                  <a:pt x="812400" y="505296"/>
                </a:lnTo>
                <a:lnTo>
                  <a:pt x="853217" y="484517"/>
                </a:lnTo>
                <a:lnTo>
                  <a:pt x="889809" y="461339"/>
                </a:lnTo>
                <a:lnTo>
                  <a:pt x="921799" y="435975"/>
                </a:lnTo>
                <a:lnTo>
                  <a:pt x="948814" y="408637"/>
                </a:lnTo>
                <a:lnTo>
                  <a:pt x="986416" y="348891"/>
                </a:lnTo>
                <a:lnTo>
                  <a:pt x="999616" y="283806"/>
                </a:lnTo>
                <a:lnTo>
                  <a:pt x="996254" y="250706"/>
                </a:lnTo>
                <a:lnTo>
                  <a:pt x="970477" y="188085"/>
                </a:lnTo>
                <a:lnTo>
                  <a:pt x="921799" y="131655"/>
                </a:lnTo>
                <a:lnTo>
                  <a:pt x="889809" y="106294"/>
                </a:lnTo>
                <a:lnTo>
                  <a:pt x="853217" y="83119"/>
                </a:lnTo>
                <a:lnTo>
                  <a:pt x="812400" y="62344"/>
                </a:lnTo>
                <a:lnTo>
                  <a:pt x="767732" y="44181"/>
                </a:lnTo>
                <a:lnTo>
                  <a:pt x="719587" y="28844"/>
                </a:lnTo>
                <a:lnTo>
                  <a:pt x="668341" y="16544"/>
                </a:lnTo>
                <a:lnTo>
                  <a:pt x="614369" y="7494"/>
                </a:lnTo>
                <a:lnTo>
                  <a:pt x="558045" y="1909"/>
                </a:lnTo>
                <a:lnTo>
                  <a:pt x="4997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40250" y="5525642"/>
            <a:ext cx="1000125" cy="567690"/>
          </a:xfrm>
          <a:custGeom>
            <a:avLst/>
            <a:gdLst/>
            <a:ahLst/>
            <a:cxnLst/>
            <a:rect l="l" t="t" r="r" b="b"/>
            <a:pathLst>
              <a:path w="1000125" h="567689">
                <a:moveTo>
                  <a:pt x="0" y="283806"/>
                </a:moveTo>
                <a:lnTo>
                  <a:pt x="13200" y="218728"/>
                </a:lnTo>
                <a:lnTo>
                  <a:pt x="50800" y="158989"/>
                </a:lnTo>
                <a:lnTo>
                  <a:pt x="77811" y="131655"/>
                </a:lnTo>
                <a:lnTo>
                  <a:pt x="109797" y="106294"/>
                </a:lnTo>
                <a:lnTo>
                  <a:pt x="146383" y="83119"/>
                </a:lnTo>
                <a:lnTo>
                  <a:pt x="187192" y="62344"/>
                </a:lnTo>
                <a:lnTo>
                  <a:pt x="231851" y="44181"/>
                </a:lnTo>
                <a:lnTo>
                  <a:pt x="279983" y="28844"/>
                </a:lnTo>
                <a:lnTo>
                  <a:pt x="331213" y="16544"/>
                </a:lnTo>
                <a:lnTo>
                  <a:pt x="385167" y="7494"/>
                </a:lnTo>
                <a:lnTo>
                  <a:pt x="441469" y="1909"/>
                </a:lnTo>
                <a:lnTo>
                  <a:pt x="499745" y="0"/>
                </a:lnTo>
                <a:lnTo>
                  <a:pt x="558045" y="1909"/>
                </a:lnTo>
                <a:lnTo>
                  <a:pt x="614369" y="7494"/>
                </a:lnTo>
                <a:lnTo>
                  <a:pt x="668341" y="16544"/>
                </a:lnTo>
                <a:lnTo>
                  <a:pt x="719587" y="28844"/>
                </a:lnTo>
                <a:lnTo>
                  <a:pt x="767732" y="44181"/>
                </a:lnTo>
                <a:lnTo>
                  <a:pt x="812400" y="62344"/>
                </a:lnTo>
                <a:lnTo>
                  <a:pt x="853217" y="83119"/>
                </a:lnTo>
                <a:lnTo>
                  <a:pt x="889809" y="106294"/>
                </a:lnTo>
                <a:lnTo>
                  <a:pt x="921799" y="131655"/>
                </a:lnTo>
                <a:lnTo>
                  <a:pt x="948814" y="158989"/>
                </a:lnTo>
                <a:lnTo>
                  <a:pt x="986416" y="218728"/>
                </a:lnTo>
                <a:lnTo>
                  <a:pt x="999616" y="283806"/>
                </a:lnTo>
                <a:lnTo>
                  <a:pt x="996254" y="316910"/>
                </a:lnTo>
                <a:lnTo>
                  <a:pt x="970477" y="379538"/>
                </a:lnTo>
                <a:lnTo>
                  <a:pt x="921799" y="435975"/>
                </a:lnTo>
                <a:lnTo>
                  <a:pt x="889809" y="461339"/>
                </a:lnTo>
                <a:lnTo>
                  <a:pt x="853217" y="484517"/>
                </a:lnTo>
                <a:lnTo>
                  <a:pt x="812400" y="505296"/>
                </a:lnTo>
                <a:lnTo>
                  <a:pt x="767732" y="523462"/>
                </a:lnTo>
                <a:lnTo>
                  <a:pt x="719587" y="538802"/>
                </a:lnTo>
                <a:lnTo>
                  <a:pt x="668341" y="551104"/>
                </a:lnTo>
                <a:lnTo>
                  <a:pt x="614369" y="560155"/>
                </a:lnTo>
                <a:lnTo>
                  <a:pt x="558045" y="565742"/>
                </a:lnTo>
                <a:lnTo>
                  <a:pt x="499745" y="567651"/>
                </a:lnTo>
                <a:lnTo>
                  <a:pt x="441469" y="565742"/>
                </a:lnTo>
                <a:lnTo>
                  <a:pt x="385167" y="560155"/>
                </a:lnTo>
                <a:lnTo>
                  <a:pt x="331213" y="551104"/>
                </a:lnTo>
                <a:lnTo>
                  <a:pt x="279983" y="538802"/>
                </a:lnTo>
                <a:lnTo>
                  <a:pt x="231851" y="523462"/>
                </a:lnTo>
                <a:lnTo>
                  <a:pt x="187192" y="505296"/>
                </a:lnTo>
                <a:lnTo>
                  <a:pt x="146383" y="484517"/>
                </a:lnTo>
                <a:lnTo>
                  <a:pt x="109797" y="461339"/>
                </a:lnTo>
                <a:lnTo>
                  <a:pt x="77811" y="435975"/>
                </a:lnTo>
                <a:lnTo>
                  <a:pt x="50800" y="408637"/>
                </a:lnTo>
                <a:lnTo>
                  <a:pt x="13200" y="348891"/>
                </a:lnTo>
                <a:lnTo>
                  <a:pt x="0" y="283806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952238" y="5685231"/>
            <a:ext cx="1765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0" dirty="0">
                <a:latin typeface="Arial"/>
                <a:cs typeface="Arial"/>
              </a:rPr>
              <a:t>...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64279" y="2043683"/>
            <a:ext cx="1272539" cy="1373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19728" y="2066035"/>
            <a:ext cx="1073785" cy="1174750"/>
          </a:xfrm>
          <a:custGeom>
            <a:avLst/>
            <a:gdLst/>
            <a:ahLst/>
            <a:cxnLst/>
            <a:rect l="l" t="t" r="r" b="b"/>
            <a:pathLst>
              <a:path w="1073785" h="1174750">
                <a:moveTo>
                  <a:pt x="31369" y="1055624"/>
                </a:moveTo>
                <a:lnTo>
                  <a:pt x="24637" y="1059941"/>
                </a:lnTo>
                <a:lnTo>
                  <a:pt x="23113" y="1066800"/>
                </a:lnTo>
                <a:lnTo>
                  <a:pt x="0" y="1174368"/>
                </a:lnTo>
                <a:lnTo>
                  <a:pt x="32121" y="1164336"/>
                </a:lnTo>
                <a:lnTo>
                  <a:pt x="26288" y="1164336"/>
                </a:lnTo>
                <a:lnTo>
                  <a:pt x="7620" y="1147190"/>
                </a:lnTo>
                <a:lnTo>
                  <a:pt x="39170" y="1112633"/>
                </a:lnTo>
                <a:lnTo>
                  <a:pt x="47879" y="1072134"/>
                </a:lnTo>
                <a:lnTo>
                  <a:pt x="49402" y="1065276"/>
                </a:lnTo>
                <a:lnTo>
                  <a:pt x="45085" y="1058544"/>
                </a:lnTo>
                <a:lnTo>
                  <a:pt x="38226" y="1057148"/>
                </a:lnTo>
                <a:lnTo>
                  <a:pt x="31369" y="1055624"/>
                </a:lnTo>
                <a:close/>
              </a:path>
              <a:path w="1073785" h="1174750">
                <a:moveTo>
                  <a:pt x="39170" y="1112633"/>
                </a:moveTo>
                <a:lnTo>
                  <a:pt x="7620" y="1147190"/>
                </a:lnTo>
                <a:lnTo>
                  <a:pt x="26288" y="1164336"/>
                </a:lnTo>
                <a:lnTo>
                  <a:pt x="31739" y="1158366"/>
                </a:lnTo>
                <a:lnTo>
                  <a:pt x="29337" y="1158366"/>
                </a:lnTo>
                <a:lnTo>
                  <a:pt x="13208" y="1143635"/>
                </a:lnTo>
                <a:lnTo>
                  <a:pt x="33893" y="1137176"/>
                </a:lnTo>
                <a:lnTo>
                  <a:pt x="39170" y="1112633"/>
                </a:lnTo>
                <a:close/>
              </a:path>
              <a:path w="1073785" h="1174750">
                <a:moveTo>
                  <a:pt x="104139" y="1115187"/>
                </a:moveTo>
                <a:lnTo>
                  <a:pt x="57944" y="1129667"/>
                </a:lnTo>
                <a:lnTo>
                  <a:pt x="26288" y="1164336"/>
                </a:lnTo>
                <a:lnTo>
                  <a:pt x="32121" y="1164336"/>
                </a:lnTo>
                <a:lnTo>
                  <a:pt x="111633" y="1139443"/>
                </a:lnTo>
                <a:lnTo>
                  <a:pt x="115443" y="1132331"/>
                </a:lnTo>
                <a:lnTo>
                  <a:pt x="113284" y="1125727"/>
                </a:lnTo>
                <a:lnTo>
                  <a:pt x="111251" y="1118997"/>
                </a:lnTo>
                <a:lnTo>
                  <a:pt x="104139" y="1115187"/>
                </a:lnTo>
                <a:close/>
              </a:path>
              <a:path w="1073785" h="1174750">
                <a:moveTo>
                  <a:pt x="33893" y="1137176"/>
                </a:moveTo>
                <a:lnTo>
                  <a:pt x="13208" y="1143635"/>
                </a:lnTo>
                <a:lnTo>
                  <a:pt x="29337" y="1158366"/>
                </a:lnTo>
                <a:lnTo>
                  <a:pt x="33893" y="1137176"/>
                </a:lnTo>
                <a:close/>
              </a:path>
              <a:path w="1073785" h="1174750">
                <a:moveTo>
                  <a:pt x="57944" y="1129667"/>
                </a:moveTo>
                <a:lnTo>
                  <a:pt x="33893" y="1137176"/>
                </a:lnTo>
                <a:lnTo>
                  <a:pt x="29337" y="1158366"/>
                </a:lnTo>
                <a:lnTo>
                  <a:pt x="31739" y="1158366"/>
                </a:lnTo>
                <a:lnTo>
                  <a:pt x="57944" y="1129667"/>
                </a:lnTo>
                <a:close/>
              </a:path>
              <a:path w="1073785" h="1174750">
                <a:moveTo>
                  <a:pt x="1054989" y="0"/>
                </a:moveTo>
                <a:lnTo>
                  <a:pt x="39170" y="1112633"/>
                </a:lnTo>
                <a:lnTo>
                  <a:pt x="33893" y="1137176"/>
                </a:lnTo>
                <a:lnTo>
                  <a:pt x="57944" y="1129667"/>
                </a:lnTo>
                <a:lnTo>
                  <a:pt x="1073785" y="17144"/>
                </a:lnTo>
                <a:lnTo>
                  <a:pt x="1054989" y="0"/>
                </a:lnTo>
                <a:close/>
              </a:path>
            </a:pathLst>
          </a:custGeom>
          <a:solidFill>
            <a:srgbClr val="567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84420" y="2051304"/>
            <a:ext cx="310896" cy="1207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71415" y="2073910"/>
            <a:ext cx="121920" cy="1008380"/>
          </a:xfrm>
          <a:custGeom>
            <a:avLst/>
            <a:gdLst/>
            <a:ahLst/>
            <a:cxnLst/>
            <a:rect l="l" t="t" r="r" b="b"/>
            <a:pathLst>
              <a:path w="121920" h="1008380">
                <a:moveTo>
                  <a:pt x="17525" y="895095"/>
                </a:moveTo>
                <a:lnTo>
                  <a:pt x="5842" y="902715"/>
                </a:lnTo>
                <a:lnTo>
                  <a:pt x="4190" y="910589"/>
                </a:lnTo>
                <a:lnTo>
                  <a:pt x="8000" y="916559"/>
                </a:lnTo>
                <a:lnTo>
                  <a:pt x="68580" y="1008252"/>
                </a:lnTo>
                <a:lnTo>
                  <a:pt x="81072" y="983868"/>
                </a:lnTo>
                <a:lnTo>
                  <a:pt x="54610" y="983868"/>
                </a:lnTo>
                <a:lnTo>
                  <a:pt x="52003" y="936979"/>
                </a:lnTo>
                <a:lnTo>
                  <a:pt x="29210" y="902462"/>
                </a:lnTo>
                <a:lnTo>
                  <a:pt x="25400" y="896619"/>
                </a:lnTo>
                <a:lnTo>
                  <a:pt x="17525" y="895095"/>
                </a:lnTo>
                <a:close/>
              </a:path>
              <a:path w="121920" h="1008380">
                <a:moveTo>
                  <a:pt x="52003" y="936979"/>
                </a:moveTo>
                <a:lnTo>
                  <a:pt x="54610" y="983868"/>
                </a:lnTo>
                <a:lnTo>
                  <a:pt x="79883" y="982472"/>
                </a:lnTo>
                <a:lnTo>
                  <a:pt x="79601" y="977391"/>
                </a:lnTo>
                <a:lnTo>
                  <a:pt x="55880" y="977391"/>
                </a:lnTo>
                <a:lnTo>
                  <a:pt x="65841" y="957935"/>
                </a:lnTo>
                <a:lnTo>
                  <a:pt x="52003" y="936979"/>
                </a:lnTo>
                <a:close/>
              </a:path>
              <a:path w="121920" h="1008380">
                <a:moveTo>
                  <a:pt x="106934" y="890015"/>
                </a:moveTo>
                <a:lnTo>
                  <a:pt x="99313" y="892555"/>
                </a:lnTo>
                <a:lnTo>
                  <a:pt x="77283" y="935587"/>
                </a:lnTo>
                <a:lnTo>
                  <a:pt x="79883" y="982472"/>
                </a:lnTo>
                <a:lnTo>
                  <a:pt x="54610" y="983868"/>
                </a:lnTo>
                <a:lnTo>
                  <a:pt x="81072" y="983868"/>
                </a:lnTo>
                <a:lnTo>
                  <a:pt x="121920" y="904113"/>
                </a:lnTo>
                <a:lnTo>
                  <a:pt x="119380" y="896492"/>
                </a:lnTo>
                <a:lnTo>
                  <a:pt x="113157" y="893317"/>
                </a:lnTo>
                <a:lnTo>
                  <a:pt x="106934" y="890015"/>
                </a:lnTo>
                <a:close/>
              </a:path>
              <a:path w="121920" h="1008380">
                <a:moveTo>
                  <a:pt x="65841" y="957935"/>
                </a:moveTo>
                <a:lnTo>
                  <a:pt x="55880" y="977391"/>
                </a:lnTo>
                <a:lnTo>
                  <a:pt x="77850" y="976122"/>
                </a:lnTo>
                <a:lnTo>
                  <a:pt x="65841" y="957935"/>
                </a:lnTo>
                <a:close/>
              </a:path>
              <a:path w="121920" h="1008380">
                <a:moveTo>
                  <a:pt x="77283" y="935587"/>
                </a:moveTo>
                <a:lnTo>
                  <a:pt x="65841" y="957935"/>
                </a:lnTo>
                <a:lnTo>
                  <a:pt x="77850" y="976122"/>
                </a:lnTo>
                <a:lnTo>
                  <a:pt x="55880" y="977391"/>
                </a:lnTo>
                <a:lnTo>
                  <a:pt x="79601" y="977391"/>
                </a:lnTo>
                <a:lnTo>
                  <a:pt x="77283" y="935587"/>
                </a:lnTo>
                <a:close/>
              </a:path>
              <a:path w="121920" h="1008380">
                <a:moveTo>
                  <a:pt x="25400" y="0"/>
                </a:moveTo>
                <a:lnTo>
                  <a:pt x="0" y="1397"/>
                </a:lnTo>
                <a:lnTo>
                  <a:pt x="52003" y="936979"/>
                </a:lnTo>
                <a:lnTo>
                  <a:pt x="65841" y="957935"/>
                </a:lnTo>
                <a:lnTo>
                  <a:pt x="77283" y="935587"/>
                </a:lnTo>
                <a:lnTo>
                  <a:pt x="25400" y="0"/>
                </a:lnTo>
                <a:close/>
              </a:path>
            </a:pathLst>
          </a:custGeom>
          <a:solidFill>
            <a:srgbClr val="567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31664" y="2043683"/>
            <a:ext cx="1376172" cy="14447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74844" y="2065908"/>
            <a:ext cx="1177290" cy="1246505"/>
          </a:xfrm>
          <a:custGeom>
            <a:avLst/>
            <a:gdLst/>
            <a:ahLst/>
            <a:cxnLst/>
            <a:rect l="l" t="t" r="r" b="b"/>
            <a:pathLst>
              <a:path w="1177289" h="1246504">
                <a:moveTo>
                  <a:pt x="1072133" y="1189101"/>
                </a:moveTo>
                <a:lnTo>
                  <a:pt x="1065021" y="1192911"/>
                </a:lnTo>
                <a:lnTo>
                  <a:pt x="1063116" y="1199641"/>
                </a:lnTo>
                <a:lnTo>
                  <a:pt x="1061084" y="1206373"/>
                </a:lnTo>
                <a:lnTo>
                  <a:pt x="1064894" y="1213485"/>
                </a:lnTo>
                <a:lnTo>
                  <a:pt x="1071626" y="1215389"/>
                </a:lnTo>
                <a:lnTo>
                  <a:pt x="1177163" y="1246504"/>
                </a:lnTo>
                <a:lnTo>
                  <a:pt x="1174921" y="1236852"/>
                </a:lnTo>
                <a:lnTo>
                  <a:pt x="1150619" y="1236852"/>
                </a:lnTo>
                <a:lnTo>
                  <a:pt x="1118393" y="1202698"/>
                </a:lnTo>
                <a:lnTo>
                  <a:pt x="1078864" y="1191005"/>
                </a:lnTo>
                <a:lnTo>
                  <a:pt x="1072133" y="1189101"/>
                </a:lnTo>
                <a:close/>
              </a:path>
              <a:path w="1177289" h="1246504">
                <a:moveTo>
                  <a:pt x="1118393" y="1202698"/>
                </a:moveTo>
                <a:lnTo>
                  <a:pt x="1150619" y="1236852"/>
                </a:lnTo>
                <a:lnTo>
                  <a:pt x="1156845" y="1231011"/>
                </a:lnTo>
                <a:lnTo>
                  <a:pt x="1147571" y="1231011"/>
                </a:lnTo>
                <a:lnTo>
                  <a:pt x="1142630" y="1209867"/>
                </a:lnTo>
                <a:lnTo>
                  <a:pt x="1118393" y="1202698"/>
                </a:lnTo>
                <a:close/>
              </a:path>
              <a:path w="1177289" h="1246504">
                <a:moveTo>
                  <a:pt x="1143889" y="1128267"/>
                </a:moveTo>
                <a:lnTo>
                  <a:pt x="1137030" y="1129918"/>
                </a:lnTo>
                <a:lnTo>
                  <a:pt x="1130172" y="1131442"/>
                </a:lnTo>
                <a:lnTo>
                  <a:pt x="1125981" y="1138301"/>
                </a:lnTo>
                <a:lnTo>
                  <a:pt x="1127505" y="1145158"/>
                </a:lnTo>
                <a:lnTo>
                  <a:pt x="1136872" y="1185232"/>
                </a:lnTo>
                <a:lnTo>
                  <a:pt x="1169161" y="1219453"/>
                </a:lnTo>
                <a:lnTo>
                  <a:pt x="1150619" y="1236852"/>
                </a:lnTo>
                <a:lnTo>
                  <a:pt x="1174921" y="1236852"/>
                </a:lnTo>
                <a:lnTo>
                  <a:pt x="1152270" y="1139316"/>
                </a:lnTo>
                <a:lnTo>
                  <a:pt x="1150746" y="1132586"/>
                </a:lnTo>
                <a:lnTo>
                  <a:pt x="1143889" y="1128267"/>
                </a:lnTo>
                <a:close/>
              </a:path>
              <a:path w="1177289" h="1246504">
                <a:moveTo>
                  <a:pt x="1142630" y="1209867"/>
                </a:moveTo>
                <a:lnTo>
                  <a:pt x="1147571" y="1231011"/>
                </a:lnTo>
                <a:lnTo>
                  <a:pt x="1163446" y="1216025"/>
                </a:lnTo>
                <a:lnTo>
                  <a:pt x="1142630" y="1209867"/>
                </a:lnTo>
                <a:close/>
              </a:path>
              <a:path w="1177289" h="1246504">
                <a:moveTo>
                  <a:pt x="1136872" y="1185232"/>
                </a:moveTo>
                <a:lnTo>
                  <a:pt x="1142630" y="1209867"/>
                </a:lnTo>
                <a:lnTo>
                  <a:pt x="1163446" y="1216025"/>
                </a:lnTo>
                <a:lnTo>
                  <a:pt x="1147571" y="1231011"/>
                </a:lnTo>
                <a:lnTo>
                  <a:pt x="1156845" y="1231011"/>
                </a:lnTo>
                <a:lnTo>
                  <a:pt x="1169161" y="1219453"/>
                </a:lnTo>
                <a:lnTo>
                  <a:pt x="1136872" y="1185232"/>
                </a:lnTo>
                <a:close/>
              </a:path>
              <a:path w="1177289" h="1246504">
                <a:moveTo>
                  <a:pt x="18541" y="0"/>
                </a:moveTo>
                <a:lnTo>
                  <a:pt x="0" y="17399"/>
                </a:lnTo>
                <a:lnTo>
                  <a:pt x="1118393" y="1202698"/>
                </a:lnTo>
                <a:lnTo>
                  <a:pt x="1142630" y="1209867"/>
                </a:lnTo>
                <a:lnTo>
                  <a:pt x="1136872" y="1185232"/>
                </a:lnTo>
                <a:lnTo>
                  <a:pt x="18541" y="0"/>
                </a:lnTo>
                <a:close/>
              </a:path>
            </a:pathLst>
          </a:custGeom>
          <a:solidFill>
            <a:srgbClr val="567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00172" y="2042160"/>
            <a:ext cx="2135124" cy="1958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55620" y="2065273"/>
            <a:ext cx="1937385" cy="1759585"/>
          </a:xfrm>
          <a:custGeom>
            <a:avLst/>
            <a:gdLst/>
            <a:ahLst/>
            <a:cxnLst/>
            <a:rect l="l" t="t" r="r" b="b"/>
            <a:pathLst>
              <a:path w="1937385" h="1759585">
                <a:moveTo>
                  <a:pt x="42291" y="1644269"/>
                </a:moveTo>
                <a:lnTo>
                  <a:pt x="35179" y="1647952"/>
                </a:lnTo>
                <a:lnTo>
                  <a:pt x="33147" y="1654683"/>
                </a:lnTo>
                <a:lnTo>
                  <a:pt x="0" y="1759584"/>
                </a:lnTo>
                <a:lnTo>
                  <a:pt x="35258" y="1752092"/>
                </a:lnTo>
                <a:lnTo>
                  <a:pt x="27178" y="1752092"/>
                </a:lnTo>
                <a:lnTo>
                  <a:pt x="10160" y="1733295"/>
                </a:lnTo>
                <a:lnTo>
                  <a:pt x="44811" y="1701847"/>
                </a:lnTo>
                <a:lnTo>
                  <a:pt x="57277" y="1662302"/>
                </a:lnTo>
                <a:lnTo>
                  <a:pt x="59436" y="1655699"/>
                </a:lnTo>
                <a:lnTo>
                  <a:pt x="55753" y="1648459"/>
                </a:lnTo>
                <a:lnTo>
                  <a:pt x="49022" y="1646427"/>
                </a:lnTo>
                <a:lnTo>
                  <a:pt x="42291" y="1644269"/>
                </a:lnTo>
                <a:close/>
              </a:path>
              <a:path w="1937385" h="1759585">
                <a:moveTo>
                  <a:pt x="44811" y="1701847"/>
                </a:moveTo>
                <a:lnTo>
                  <a:pt x="10160" y="1733295"/>
                </a:lnTo>
                <a:lnTo>
                  <a:pt x="27178" y="1752092"/>
                </a:lnTo>
                <a:lnTo>
                  <a:pt x="33335" y="1746503"/>
                </a:lnTo>
                <a:lnTo>
                  <a:pt x="30734" y="1746503"/>
                </a:lnTo>
                <a:lnTo>
                  <a:pt x="16002" y="1730248"/>
                </a:lnTo>
                <a:lnTo>
                  <a:pt x="37278" y="1725742"/>
                </a:lnTo>
                <a:lnTo>
                  <a:pt x="44811" y="1701847"/>
                </a:lnTo>
                <a:close/>
              </a:path>
              <a:path w="1937385" h="1759585">
                <a:moveTo>
                  <a:pt x="109219" y="1710436"/>
                </a:moveTo>
                <a:lnTo>
                  <a:pt x="102362" y="1711959"/>
                </a:lnTo>
                <a:lnTo>
                  <a:pt x="61973" y="1720512"/>
                </a:lnTo>
                <a:lnTo>
                  <a:pt x="27178" y="1752092"/>
                </a:lnTo>
                <a:lnTo>
                  <a:pt x="35258" y="1752092"/>
                </a:lnTo>
                <a:lnTo>
                  <a:pt x="114427" y="1735327"/>
                </a:lnTo>
                <a:lnTo>
                  <a:pt x="118872" y="1728596"/>
                </a:lnTo>
                <a:lnTo>
                  <a:pt x="117348" y="1721739"/>
                </a:lnTo>
                <a:lnTo>
                  <a:pt x="115950" y="1714881"/>
                </a:lnTo>
                <a:lnTo>
                  <a:pt x="109219" y="1710436"/>
                </a:lnTo>
                <a:close/>
              </a:path>
              <a:path w="1937385" h="1759585">
                <a:moveTo>
                  <a:pt x="37278" y="1725742"/>
                </a:moveTo>
                <a:lnTo>
                  <a:pt x="16002" y="1730248"/>
                </a:lnTo>
                <a:lnTo>
                  <a:pt x="30734" y="1746503"/>
                </a:lnTo>
                <a:lnTo>
                  <a:pt x="37278" y="1725742"/>
                </a:lnTo>
                <a:close/>
              </a:path>
              <a:path w="1937385" h="1759585">
                <a:moveTo>
                  <a:pt x="61973" y="1720512"/>
                </a:moveTo>
                <a:lnTo>
                  <a:pt x="37278" y="1725742"/>
                </a:lnTo>
                <a:lnTo>
                  <a:pt x="30734" y="1746503"/>
                </a:lnTo>
                <a:lnTo>
                  <a:pt x="33335" y="1746503"/>
                </a:lnTo>
                <a:lnTo>
                  <a:pt x="61973" y="1720512"/>
                </a:lnTo>
                <a:close/>
              </a:path>
              <a:path w="1937385" h="1759585">
                <a:moveTo>
                  <a:pt x="1919985" y="0"/>
                </a:moveTo>
                <a:lnTo>
                  <a:pt x="44811" y="1701847"/>
                </a:lnTo>
                <a:lnTo>
                  <a:pt x="37278" y="1725742"/>
                </a:lnTo>
                <a:lnTo>
                  <a:pt x="61973" y="1720512"/>
                </a:lnTo>
                <a:lnTo>
                  <a:pt x="1937004" y="18796"/>
                </a:lnTo>
                <a:lnTo>
                  <a:pt x="1919985" y="0"/>
                </a:lnTo>
                <a:close/>
              </a:path>
            </a:pathLst>
          </a:custGeom>
          <a:solidFill>
            <a:srgbClr val="567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53740" y="2045207"/>
            <a:ext cx="1784604" cy="28300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09060" y="2068067"/>
            <a:ext cx="1586230" cy="2632075"/>
          </a:xfrm>
          <a:custGeom>
            <a:avLst/>
            <a:gdLst/>
            <a:ahLst/>
            <a:cxnLst/>
            <a:rect l="l" t="t" r="r" b="b"/>
            <a:pathLst>
              <a:path w="1586229" h="2632075">
                <a:moveTo>
                  <a:pt x="7238" y="2509393"/>
                </a:moveTo>
                <a:lnTo>
                  <a:pt x="1397" y="2514981"/>
                </a:lnTo>
                <a:lnTo>
                  <a:pt x="1393" y="2522347"/>
                </a:lnTo>
                <a:lnTo>
                  <a:pt x="0" y="2632075"/>
                </a:lnTo>
                <a:lnTo>
                  <a:pt x="27507" y="2616962"/>
                </a:lnTo>
                <a:lnTo>
                  <a:pt x="23875" y="2616962"/>
                </a:lnTo>
                <a:lnTo>
                  <a:pt x="2031" y="2603881"/>
                </a:lnTo>
                <a:lnTo>
                  <a:pt x="26264" y="2563488"/>
                </a:lnTo>
                <a:lnTo>
                  <a:pt x="26797" y="2522347"/>
                </a:lnTo>
                <a:lnTo>
                  <a:pt x="26797" y="2515362"/>
                </a:lnTo>
                <a:lnTo>
                  <a:pt x="21209" y="2509520"/>
                </a:lnTo>
                <a:lnTo>
                  <a:pt x="14224" y="2509520"/>
                </a:lnTo>
                <a:lnTo>
                  <a:pt x="7238" y="2509393"/>
                </a:lnTo>
                <a:close/>
              </a:path>
              <a:path w="1586229" h="2632075">
                <a:moveTo>
                  <a:pt x="26264" y="2563488"/>
                </a:moveTo>
                <a:lnTo>
                  <a:pt x="2031" y="2603881"/>
                </a:lnTo>
                <a:lnTo>
                  <a:pt x="23875" y="2616962"/>
                </a:lnTo>
                <a:lnTo>
                  <a:pt x="27685" y="2610612"/>
                </a:lnTo>
                <a:lnTo>
                  <a:pt x="25653" y="2610612"/>
                </a:lnTo>
                <a:lnTo>
                  <a:pt x="6858" y="2599309"/>
                </a:lnTo>
                <a:lnTo>
                  <a:pt x="25936" y="2588814"/>
                </a:lnTo>
                <a:lnTo>
                  <a:pt x="26264" y="2563488"/>
                </a:lnTo>
                <a:close/>
              </a:path>
              <a:path w="1586229" h="2632075">
                <a:moveTo>
                  <a:pt x="90297" y="2553462"/>
                </a:moveTo>
                <a:lnTo>
                  <a:pt x="48064" y="2576642"/>
                </a:lnTo>
                <a:lnTo>
                  <a:pt x="23875" y="2616962"/>
                </a:lnTo>
                <a:lnTo>
                  <a:pt x="27507" y="2616962"/>
                </a:lnTo>
                <a:lnTo>
                  <a:pt x="96392" y="2579116"/>
                </a:lnTo>
                <a:lnTo>
                  <a:pt x="102488" y="2575687"/>
                </a:lnTo>
                <a:lnTo>
                  <a:pt x="104775" y="2567940"/>
                </a:lnTo>
                <a:lnTo>
                  <a:pt x="101473" y="2561844"/>
                </a:lnTo>
                <a:lnTo>
                  <a:pt x="98043" y="2555621"/>
                </a:lnTo>
                <a:lnTo>
                  <a:pt x="90297" y="2553462"/>
                </a:lnTo>
                <a:close/>
              </a:path>
              <a:path w="1586229" h="2632075">
                <a:moveTo>
                  <a:pt x="25936" y="2588814"/>
                </a:moveTo>
                <a:lnTo>
                  <a:pt x="6858" y="2599309"/>
                </a:lnTo>
                <a:lnTo>
                  <a:pt x="25653" y="2610612"/>
                </a:lnTo>
                <a:lnTo>
                  <a:pt x="25936" y="2588814"/>
                </a:lnTo>
                <a:close/>
              </a:path>
              <a:path w="1586229" h="2632075">
                <a:moveTo>
                  <a:pt x="48064" y="2576642"/>
                </a:moveTo>
                <a:lnTo>
                  <a:pt x="25936" y="2588814"/>
                </a:lnTo>
                <a:lnTo>
                  <a:pt x="25653" y="2610612"/>
                </a:lnTo>
                <a:lnTo>
                  <a:pt x="27685" y="2610612"/>
                </a:lnTo>
                <a:lnTo>
                  <a:pt x="48064" y="2576642"/>
                </a:lnTo>
                <a:close/>
              </a:path>
              <a:path w="1586229" h="2632075">
                <a:moveTo>
                  <a:pt x="1564131" y="0"/>
                </a:moveTo>
                <a:lnTo>
                  <a:pt x="26264" y="2563488"/>
                </a:lnTo>
                <a:lnTo>
                  <a:pt x="25936" y="2588814"/>
                </a:lnTo>
                <a:lnTo>
                  <a:pt x="48064" y="2576642"/>
                </a:lnTo>
                <a:lnTo>
                  <a:pt x="1585976" y="13081"/>
                </a:lnTo>
                <a:lnTo>
                  <a:pt x="1564131" y="0"/>
                </a:lnTo>
                <a:close/>
              </a:path>
            </a:pathLst>
          </a:custGeom>
          <a:solidFill>
            <a:srgbClr val="567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33188" y="2043683"/>
            <a:ext cx="2093975" cy="20924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75097" y="2065654"/>
            <a:ext cx="1897380" cy="1894839"/>
          </a:xfrm>
          <a:custGeom>
            <a:avLst/>
            <a:gdLst/>
            <a:ahLst/>
            <a:cxnLst/>
            <a:rect l="l" t="t" r="r" b="b"/>
            <a:pathLst>
              <a:path w="1897379" h="1894839">
                <a:moveTo>
                  <a:pt x="1790319" y="1840484"/>
                </a:moveTo>
                <a:lnTo>
                  <a:pt x="1783333" y="1844548"/>
                </a:lnTo>
                <a:lnTo>
                  <a:pt x="1781555" y="1851406"/>
                </a:lnTo>
                <a:lnTo>
                  <a:pt x="1779777" y="1858137"/>
                </a:lnTo>
                <a:lnTo>
                  <a:pt x="1783842" y="1865122"/>
                </a:lnTo>
                <a:lnTo>
                  <a:pt x="1896999" y="1894840"/>
                </a:lnTo>
                <a:lnTo>
                  <a:pt x="1894654" y="1885950"/>
                </a:lnTo>
                <a:lnTo>
                  <a:pt x="1870202" y="1885950"/>
                </a:lnTo>
                <a:lnTo>
                  <a:pt x="1837089" y="1852875"/>
                </a:lnTo>
                <a:lnTo>
                  <a:pt x="1797050" y="1842389"/>
                </a:lnTo>
                <a:lnTo>
                  <a:pt x="1790319" y="1840484"/>
                </a:lnTo>
                <a:close/>
              </a:path>
              <a:path w="1897379" h="1894839">
                <a:moveTo>
                  <a:pt x="1837089" y="1852875"/>
                </a:moveTo>
                <a:lnTo>
                  <a:pt x="1870202" y="1885950"/>
                </a:lnTo>
                <a:lnTo>
                  <a:pt x="1875917" y="1880235"/>
                </a:lnTo>
                <a:lnTo>
                  <a:pt x="1866900" y="1880235"/>
                </a:lnTo>
                <a:lnTo>
                  <a:pt x="1861367" y="1859234"/>
                </a:lnTo>
                <a:lnTo>
                  <a:pt x="1837089" y="1852875"/>
                </a:lnTo>
                <a:close/>
              </a:path>
              <a:path w="1897379" h="1894839">
                <a:moveTo>
                  <a:pt x="1860169" y="1777619"/>
                </a:moveTo>
                <a:lnTo>
                  <a:pt x="1846706" y="1781175"/>
                </a:lnTo>
                <a:lnTo>
                  <a:pt x="1842643" y="1788160"/>
                </a:lnTo>
                <a:lnTo>
                  <a:pt x="1854966" y="1834936"/>
                </a:lnTo>
                <a:lnTo>
                  <a:pt x="1888108" y="1868043"/>
                </a:lnTo>
                <a:lnTo>
                  <a:pt x="1870202" y="1885950"/>
                </a:lnTo>
                <a:lnTo>
                  <a:pt x="1894654" y="1885950"/>
                </a:lnTo>
                <a:lnTo>
                  <a:pt x="1867153" y="1781683"/>
                </a:lnTo>
                <a:lnTo>
                  <a:pt x="1860169" y="1777619"/>
                </a:lnTo>
                <a:close/>
              </a:path>
              <a:path w="1897379" h="1894839">
                <a:moveTo>
                  <a:pt x="1861367" y="1859234"/>
                </a:moveTo>
                <a:lnTo>
                  <a:pt x="1866900" y="1880235"/>
                </a:lnTo>
                <a:lnTo>
                  <a:pt x="1882394" y="1864741"/>
                </a:lnTo>
                <a:lnTo>
                  <a:pt x="1861367" y="1859234"/>
                </a:lnTo>
                <a:close/>
              </a:path>
              <a:path w="1897379" h="1894839">
                <a:moveTo>
                  <a:pt x="1854966" y="1834936"/>
                </a:moveTo>
                <a:lnTo>
                  <a:pt x="1861367" y="1859234"/>
                </a:lnTo>
                <a:lnTo>
                  <a:pt x="1882394" y="1864741"/>
                </a:lnTo>
                <a:lnTo>
                  <a:pt x="1866900" y="1880235"/>
                </a:lnTo>
                <a:lnTo>
                  <a:pt x="1875917" y="1880235"/>
                </a:lnTo>
                <a:lnTo>
                  <a:pt x="1888108" y="1868043"/>
                </a:lnTo>
                <a:lnTo>
                  <a:pt x="1854966" y="1834936"/>
                </a:lnTo>
                <a:close/>
              </a:path>
              <a:path w="1897379" h="1894839">
                <a:moveTo>
                  <a:pt x="18034" y="0"/>
                </a:moveTo>
                <a:lnTo>
                  <a:pt x="0" y="17907"/>
                </a:lnTo>
                <a:lnTo>
                  <a:pt x="1837089" y="1852875"/>
                </a:lnTo>
                <a:lnTo>
                  <a:pt x="1861367" y="1859234"/>
                </a:lnTo>
                <a:lnTo>
                  <a:pt x="1854966" y="1834936"/>
                </a:lnTo>
                <a:lnTo>
                  <a:pt x="18034" y="0"/>
                </a:lnTo>
                <a:close/>
              </a:path>
            </a:pathLst>
          </a:custGeom>
          <a:solidFill>
            <a:srgbClr val="567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19500" y="2048255"/>
            <a:ext cx="1418844" cy="35280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54754" y="2070226"/>
            <a:ext cx="1241425" cy="3330575"/>
          </a:xfrm>
          <a:custGeom>
            <a:avLst/>
            <a:gdLst/>
            <a:ahLst/>
            <a:cxnLst/>
            <a:rect l="l" t="t" r="r" b="b"/>
            <a:pathLst>
              <a:path w="1241425" h="3330575">
                <a:moveTo>
                  <a:pt x="18415" y="3206242"/>
                </a:moveTo>
                <a:lnTo>
                  <a:pt x="11557" y="3207385"/>
                </a:lnTo>
                <a:lnTo>
                  <a:pt x="4572" y="3208655"/>
                </a:lnTo>
                <a:lnTo>
                  <a:pt x="0" y="3215259"/>
                </a:lnTo>
                <a:lnTo>
                  <a:pt x="20955" y="3330448"/>
                </a:lnTo>
                <a:lnTo>
                  <a:pt x="44161" y="3311144"/>
                </a:lnTo>
                <a:lnTo>
                  <a:pt x="41529" y="3311144"/>
                </a:lnTo>
                <a:lnTo>
                  <a:pt x="17653" y="3302381"/>
                </a:lnTo>
                <a:lnTo>
                  <a:pt x="33666" y="3258304"/>
                </a:lnTo>
                <a:lnTo>
                  <a:pt x="26289" y="3217672"/>
                </a:lnTo>
                <a:lnTo>
                  <a:pt x="25019" y="3210814"/>
                </a:lnTo>
                <a:lnTo>
                  <a:pt x="18415" y="3206242"/>
                </a:lnTo>
                <a:close/>
              </a:path>
              <a:path w="1241425" h="3330575">
                <a:moveTo>
                  <a:pt x="33666" y="3258304"/>
                </a:moveTo>
                <a:lnTo>
                  <a:pt x="17653" y="3302381"/>
                </a:lnTo>
                <a:lnTo>
                  <a:pt x="41529" y="3311144"/>
                </a:lnTo>
                <a:lnTo>
                  <a:pt x="43974" y="3304413"/>
                </a:lnTo>
                <a:lnTo>
                  <a:pt x="42037" y="3304413"/>
                </a:lnTo>
                <a:lnTo>
                  <a:pt x="21462" y="3296920"/>
                </a:lnTo>
                <a:lnTo>
                  <a:pt x="38156" y="3283037"/>
                </a:lnTo>
                <a:lnTo>
                  <a:pt x="33666" y="3258304"/>
                </a:lnTo>
                <a:close/>
              </a:path>
              <a:path w="1241425" h="3330575">
                <a:moveTo>
                  <a:pt x="94615" y="3236087"/>
                </a:moveTo>
                <a:lnTo>
                  <a:pt x="57620" y="3266851"/>
                </a:lnTo>
                <a:lnTo>
                  <a:pt x="41529" y="3311144"/>
                </a:lnTo>
                <a:lnTo>
                  <a:pt x="44161" y="3311144"/>
                </a:lnTo>
                <a:lnTo>
                  <a:pt x="105537" y="3260090"/>
                </a:lnTo>
                <a:lnTo>
                  <a:pt x="110871" y="3255518"/>
                </a:lnTo>
                <a:lnTo>
                  <a:pt x="111633" y="3247517"/>
                </a:lnTo>
                <a:lnTo>
                  <a:pt x="107061" y="3242183"/>
                </a:lnTo>
                <a:lnTo>
                  <a:pt x="102616" y="3236722"/>
                </a:lnTo>
                <a:lnTo>
                  <a:pt x="94615" y="3236087"/>
                </a:lnTo>
                <a:close/>
              </a:path>
              <a:path w="1241425" h="3330575">
                <a:moveTo>
                  <a:pt x="38156" y="3283037"/>
                </a:moveTo>
                <a:lnTo>
                  <a:pt x="21462" y="3296920"/>
                </a:lnTo>
                <a:lnTo>
                  <a:pt x="42037" y="3304413"/>
                </a:lnTo>
                <a:lnTo>
                  <a:pt x="38156" y="3283037"/>
                </a:lnTo>
                <a:close/>
              </a:path>
              <a:path w="1241425" h="3330575">
                <a:moveTo>
                  <a:pt x="57620" y="3266851"/>
                </a:moveTo>
                <a:lnTo>
                  <a:pt x="38156" y="3283037"/>
                </a:lnTo>
                <a:lnTo>
                  <a:pt x="42037" y="3304413"/>
                </a:lnTo>
                <a:lnTo>
                  <a:pt x="43974" y="3304413"/>
                </a:lnTo>
                <a:lnTo>
                  <a:pt x="57620" y="3266851"/>
                </a:lnTo>
                <a:close/>
              </a:path>
              <a:path w="1241425" h="3330575">
                <a:moveTo>
                  <a:pt x="1217422" y="0"/>
                </a:moveTo>
                <a:lnTo>
                  <a:pt x="33666" y="3258304"/>
                </a:lnTo>
                <a:lnTo>
                  <a:pt x="38156" y="3283037"/>
                </a:lnTo>
                <a:lnTo>
                  <a:pt x="57620" y="3266851"/>
                </a:lnTo>
                <a:lnTo>
                  <a:pt x="1241298" y="8762"/>
                </a:lnTo>
                <a:lnTo>
                  <a:pt x="1217422" y="0"/>
                </a:lnTo>
                <a:close/>
              </a:path>
            </a:pathLst>
          </a:custGeom>
          <a:solidFill>
            <a:srgbClr val="567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84420" y="2051304"/>
            <a:ext cx="310896" cy="36499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71415" y="2074417"/>
            <a:ext cx="126364" cy="3451225"/>
          </a:xfrm>
          <a:custGeom>
            <a:avLst/>
            <a:gdLst/>
            <a:ahLst/>
            <a:cxnLst/>
            <a:rect l="l" t="t" r="r" b="b"/>
            <a:pathLst>
              <a:path w="126364" h="3451225">
                <a:moveTo>
                  <a:pt x="21971" y="3336036"/>
                </a:moveTo>
                <a:lnTo>
                  <a:pt x="10033" y="3343402"/>
                </a:lnTo>
                <a:lnTo>
                  <a:pt x="8000" y="3351149"/>
                </a:lnTo>
                <a:lnTo>
                  <a:pt x="11684" y="3357118"/>
                </a:lnTo>
                <a:lnTo>
                  <a:pt x="68580" y="3451225"/>
                </a:lnTo>
                <a:lnTo>
                  <a:pt x="82592" y="3426333"/>
                </a:lnTo>
                <a:lnTo>
                  <a:pt x="55499" y="3426333"/>
                </a:lnTo>
                <a:lnTo>
                  <a:pt x="54736" y="3379239"/>
                </a:lnTo>
                <a:lnTo>
                  <a:pt x="33400" y="3344037"/>
                </a:lnTo>
                <a:lnTo>
                  <a:pt x="29845" y="3338068"/>
                </a:lnTo>
                <a:lnTo>
                  <a:pt x="21971" y="3336036"/>
                </a:lnTo>
                <a:close/>
              </a:path>
              <a:path w="126364" h="3451225">
                <a:moveTo>
                  <a:pt x="54736" y="3379239"/>
                </a:moveTo>
                <a:lnTo>
                  <a:pt x="55499" y="3426333"/>
                </a:lnTo>
                <a:lnTo>
                  <a:pt x="80899" y="3425825"/>
                </a:lnTo>
                <a:lnTo>
                  <a:pt x="80802" y="3419856"/>
                </a:lnTo>
                <a:lnTo>
                  <a:pt x="57150" y="3419856"/>
                </a:lnTo>
                <a:lnTo>
                  <a:pt x="67823" y="3400834"/>
                </a:lnTo>
                <a:lnTo>
                  <a:pt x="54736" y="3379239"/>
                </a:lnTo>
                <a:close/>
              </a:path>
              <a:path w="126364" h="3451225">
                <a:moveTo>
                  <a:pt x="111506" y="3334639"/>
                </a:moveTo>
                <a:lnTo>
                  <a:pt x="103759" y="3336798"/>
                </a:lnTo>
                <a:lnTo>
                  <a:pt x="80138" y="3378889"/>
                </a:lnTo>
                <a:lnTo>
                  <a:pt x="80899" y="3425825"/>
                </a:lnTo>
                <a:lnTo>
                  <a:pt x="55499" y="3426333"/>
                </a:lnTo>
                <a:lnTo>
                  <a:pt x="82592" y="3426333"/>
                </a:lnTo>
                <a:lnTo>
                  <a:pt x="125984" y="3349244"/>
                </a:lnTo>
                <a:lnTo>
                  <a:pt x="123825" y="3341497"/>
                </a:lnTo>
                <a:lnTo>
                  <a:pt x="117601" y="3338068"/>
                </a:lnTo>
                <a:lnTo>
                  <a:pt x="111506" y="3334639"/>
                </a:lnTo>
                <a:close/>
              </a:path>
              <a:path w="126364" h="3451225">
                <a:moveTo>
                  <a:pt x="67823" y="3400834"/>
                </a:moveTo>
                <a:lnTo>
                  <a:pt x="57150" y="3419856"/>
                </a:lnTo>
                <a:lnTo>
                  <a:pt x="79121" y="3419475"/>
                </a:lnTo>
                <a:lnTo>
                  <a:pt x="67823" y="3400834"/>
                </a:lnTo>
                <a:close/>
              </a:path>
              <a:path w="126364" h="3451225">
                <a:moveTo>
                  <a:pt x="80138" y="3378889"/>
                </a:moveTo>
                <a:lnTo>
                  <a:pt x="67823" y="3400834"/>
                </a:lnTo>
                <a:lnTo>
                  <a:pt x="79121" y="3419475"/>
                </a:lnTo>
                <a:lnTo>
                  <a:pt x="57150" y="3419856"/>
                </a:lnTo>
                <a:lnTo>
                  <a:pt x="80802" y="3419856"/>
                </a:lnTo>
                <a:lnTo>
                  <a:pt x="80138" y="3378889"/>
                </a:lnTo>
                <a:close/>
              </a:path>
              <a:path w="126364" h="3451225">
                <a:moveTo>
                  <a:pt x="25400" y="0"/>
                </a:moveTo>
                <a:lnTo>
                  <a:pt x="0" y="381"/>
                </a:lnTo>
                <a:lnTo>
                  <a:pt x="54736" y="3379239"/>
                </a:lnTo>
                <a:lnTo>
                  <a:pt x="67823" y="3400834"/>
                </a:lnTo>
                <a:lnTo>
                  <a:pt x="80138" y="3378889"/>
                </a:lnTo>
                <a:lnTo>
                  <a:pt x="25400" y="0"/>
                </a:lnTo>
                <a:close/>
              </a:path>
            </a:pathLst>
          </a:custGeom>
          <a:solidFill>
            <a:srgbClr val="567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30140" y="2046732"/>
            <a:ext cx="1601723" cy="35295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72430" y="2069719"/>
            <a:ext cx="1419860" cy="3331210"/>
          </a:xfrm>
          <a:custGeom>
            <a:avLst/>
            <a:gdLst/>
            <a:ahLst/>
            <a:cxnLst/>
            <a:rect l="l" t="t" r="r" b="b"/>
            <a:pathLst>
              <a:path w="1419860" h="3331210">
                <a:moveTo>
                  <a:pt x="1325880" y="3240150"/>
                </a:moveTo>
                <a:lnTo>
                  <a:pt x="1317879" y="3241293"/>
                </a:lnTo>
                <a:lnTo>
                  <a:pt x="1309497" y="3252469"/>
                </a:lnTo>
                <a:lnTo>
                  <a:pt x="1310513" y="3260470"/>
                </a:lnTo>
                <a:lnTo>
                  <a:pt x="1316228" y="3264661"/>
                </a:lnTo>
                <a:lnTo>
                  <a:pt x="1403985" y="3330955"/>
                </a:lnTo>
                <a:lnTo>
                  <a:pt x="1406412" y="3312667"/>
                </a:lnTo>
                <a:lnTo>
                  <a:pt x="1382522" y="3312667"/>
                </a:lnTo>
                <a:lnTo>
                  <a:pt x="1364337" y="3269224"/>
                </a:lnTo>
                <a:lnTo>
                  <a:pt x="1331468" y="3244468"/>
                </a:lnTo>
                <a:lnTo>
                  <a:pt x="1325880" y="3240150"/>
                </a:lnTo>
                <a:close/>
              </a:path>
              <a:path w="1419860" h="3331210">
                <a:moveTo>
                  <a:pt x="1364337" y="3269224"/>
                </a:moveTo>
                <a:lnTo>
                  <a:pt x="1382522" y="3312667"/>
                </a:lnTo>
                <a:lnTo>
                  <a:pt x="1398388" y="3306064"/>
                </a:lnTo>
                <a:lnTo>
                  <a:pt x="1381633" y="3306064"/>
                </a:lnTo>
                <a:lnTo>
                  <a:pt x="1384493" y="3284405"/>
                </a:lnTo>
                <a:lnTo>
                  <a:pt x="1364337" y="3269224"/>
                </a:lnTo>
                <a:close/>
              </a:path>
              <a:path w="1419860" h="3331210">
                <a:moveTo>
                  <a:pt x="1400556" y="3206749"/>
                </a:moveTo>
                <a:lnTo>
                  <a:pt x="1394206" y="3211575"/>
                </a:lnTo>
                <a:lnTo>
                  <a:pt x="1393190" y="3218560"/>
                </a:lnTo>
                <a:lnTo>
                  <a:pt x="1387799" y="3259371"/>
                </a:lnTo>
                <a:lnTo>
                  <a:pt x="1406017" y="3302889"/>
                </a:lnTo>
                <a:lnTo>
                  <a:pt x="1382522" y="3312667"/>
                </a:lnTo>
                <a:lnTo>
                  <a:pt x="1406412" y="3312667"/>
                </a:lnTo>
                <a:lnTo>
                  <a:pt x="1418463" y="3221862"/>
                </a:lnTo>
                <a:lnTo>
                  <a:pt x="1419352" y="3215004"/>
                </a:lnTo>
                <a:lnTo>
                  <a:pt x="1414399" y="3208528"/>
                </a:lnTo>
                <a:lnTo>
                  <a:pt x="1400556" y="3206749"/>
                </a:lnTo>
                <a:close/>
              </a:path>
              <a:path w="1419860" h="3331210">
                <a:moveTo>
                  <a:pt x="1384493" y="3284405"/>
                </a:moveTo>
                <a:lnTo>
                  <a:pt x="1381633" y="3306064"/>
                </a:lnTo>
                <a:lnTo>
                  <a:pt x="1401953" y="3297554"/>
                </a:lnTo>
                <a:lnTo>
                  <a:pt x="1384493" y="3284405"/>
                </a:lnTo>
                <a:close/>
              </a:path>
              <a:path w="1419860" h="3331210">
                <a:moveTo>
                  <a:pt x="1387799" y="3259371"/>
                </a:moveTo>
                <a:lnTo>
                  <a:pt x="1384493" y="3284405"/>
                </a:lnTo>
                <a:lnTo>
                  <a:pt x="1401953" y="3297554"/>
                </a:lnTo>
                <a:lnTo>
                  <a:pt x="1381633" y="3306064"/>
                </a:lnTo>
                <a:lnTo>
                  <a:pt x="1398388" y="3306064"/>
                </a:lnTo>
                <a:lnTo>
                  <a:pt x="1406017" y="3302889"/>
                </a:lnTo>
                <a:lnTo>
                  <a:pt x="1387799" y="3259371"/>
                </a:lnTo>
                <a:close/>
              </a:path>
              <a:path w="1419860" h="3331210">
                <a:moveTo>
                  <a:pt x="23368" y="0"/>
                </a:moveTo>
                <a:lnTo>
                  <a:pt x="0" y="9778"/>
                </a:lnTo>
                <a:lnTo>
                  <a:pt x="1364337" y="3269224"/>
                </a:lnTo>
                <a:lnTo>
                  <a:pt x="1384493" y="3284405"/>
                </a:lnTo>
                <a:lnTo>
                  <a:pt x="1387799" y="3259371"/>
                </a:lnTo>
                <a:lnTo>
                  <a:pt x="23368" y="0"/>
                </a:lnTo>
                <a:close/>
              </a:path>
            </a:pathLst>
          </a:custGeom>
          <a:solidFill>
            <a:srgbClr val="567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31664" y="2043683"/>
            <a:ext cx="2247899" cy="28849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74082" y="2066925"/>
            <a:ext cx="2050414" cy="2686050"/>
          </a:xfrm>
          <a:custGeom>
            <a:avLst/>
            <a:gdLst/>
            <a:ahLst/>
            <a:cxnLst/>
            <a:rect l="l" t="t" r="r" b="b"/>
            <a:pathLst>
              <a:path w="2050415" h="2686050">
                <a:moveTo>
                  <a:pt x="1951989" y="2617470"/>
                </a:moveTo>
                <a:lnTo>
                  <a:pt x="1944496" y="2620645"/>
                </a:lnTo>
                <a:lnTo>
                  <a:pt x="1939163" y="2633599"/>
                </a:lnTo>
                <a:lnTo>
                  <a:pt x="1942211" y="2640965"/>
                </a:lnTo>
                <a:lnTo>
                  <a:pt x="2050414" y="2685669"/>
                </a:lnTo>
                <a:lnTo>
                  <a:pt x="2048896" y="2673350"/>
                </a:lnTo>
                <a:lnTo>
                  <a:pt x="2025014" y="2673350"/>
                </a:lnTo>
                <a:lnTo>
                  <a:pt x="1996470" y="2635882"/>
                </a:lnTo>
                <a:lnTo>
                  <a:pt x="1959613" y="2620612"/>
                </a:lnTo>
                <a:lnTo>
                  <a:pt x="1951989" y="2617470"/>
                </a:lnTo>
                <a:close/>
              </a:path>
              <a:path w="2050415" h="2686050">
                <a:moveTo>
                  <a:pt x="1996470" y="2635882"/>
                </a:moveTo>
                <a:lnTo>
                  <a:pt x="2025014" y="2673350"/>
                </a:lnTo>
                <a:lnTo>
                  <a:pt x="2033192" y="2667127"/>
                </a:lnTo>
                <a:lnTo>
                  <a:pt x="2022474" y="2667127"/>
                </a:lnTo>
                <a:lnTo>
                  <a:pt x="2019813" y="2645554"/>
                </a:lnTo>
                <a:lnTo>
                  <a:pt x="1996470" y="2635882"/>
                </a:lnTo>
                <a:close/>
              </a:path>
              <a:path w="2050415" h="2686050">
                <a:moveTo>
                  <a:pt x="2029714" y="2564638"/>
                </a:moveTo>
                <a:lnTo>
                  <a:pt x="2022728" y="2565400"/>
                </a:lnTo>
                <a:lnTo>
                  <a:pt x="2015743" y="2566289"/>
                </a:lnTo>
                <a:lnTo>
                  <a:pt x="2010790" y="2572639"/>
                </a:lnTo>
                <a:lnTo>
                  <a:pt x="2011679" y="2579624"/>
                </a:lnTo>
                <a:lnTo>
                  <a:pt x="2016677" y="2620137"/>
                </a:lnTo>
                <a:lnTo>
                  <a:pt x="2016761" y="2620645"/>
                </a:lnTo>
                <a:lnTo>
                  <a:pt x="2045208" y="2657983"/>
                </a:lnTo>
                <a:lnTo>
                  <a:pt x="2025014" y="2673350"/>
                </a:lnTo>
                <a:lnTo>
                  <a:pt x="2048896" y="2673350"/>
                </a:lnTo>
                <a:lnTo>
                  <a:pt x="2036952" y="2576449"/>
                </a:lnTo>
                <a:lnTo>
                  <a:pt x="2036064" y="2569591"/>
                </a:lnTo>
                <a:lnTo>
                  <a:pt x="2029714" y="2564638"/>
                </a:lnTo>
                <a:close/>
              </a:path>
              <a:path w="2050415" h="2686050">
                <a:moveTo>
                  <a:pt x="2019813" y="2645554"/>
                </a:moveTo>
                <a:lnTo>
                  <a:pt x="2022474" y="2667127"/>
                </a:lnTo>
                <a:lnTo>
                  <a:pt x="2040000" y="2653919"/>
                </a:lnTo>
                <a:lnTo>
                  <a:pt x="2019813" y="2645554"/>
                </a:lnTo>
                <a:close/>
              </a:path>
              <a:path w="2050415" h="2686050">
                <a:moveTo>
                  <a:pt x="2016736" y="2620612"/>
                </a:moveTo>
                <a:lnTo>
                  <a:pt x="2019813" y="2645554"/>
                </a:lnTo>
                <a:lnTo>
                  <a:pt x="2040000" y="2653919"/>
                </a:lnTo>
                <a:lnTo>
                  <a:pt x="2022474" y="2667127"/>
                </a:lnTo>
                <a:lnTo>
                  <a:pt x="2033192" y="2667127"/>
                </a:lnTo>
                <a:lnTo>
                  <a:pt x="2045208" y="2657983"/>
                </a:lnTo>
                <a:lnTo>
                  <a:pt x="2016736" y="2620612"/>
                </a:lnTo>
                <a:close/>
              </a:path>
              <a:path w="2050415" h="2686050">
                <a:moveTo>
                  <a:pt x="20192" y="0"/>
                </a:moveTo>
                <a:lnTo>
                  <a:pt x="0" y="15366"/>
                </a:lnTo>
                <a:lnTo>
                  <a:pt x="1996470" y="2635882"/>
                </a:lnTo>
                <a:lnTo>
                  <a:pt x="2019813" y="2645554"/>
                </a:lnTo>
                <a:lnTo>
                  <a:pt x="2016736" y="2620612"/>
                </a:lnTo>
                <a:lnTo>
                  <a:pt x="20192" y="0"/>
                </a:lnTo>
                <a:close/>
              </a:path>
            </a:pathLst>
          </a:custGeom>
          <a:solidFill>
            <a:srgbClr val="567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52134" y="3312414"/>
            <a:ext cx="1000125" cy="567690"/>
          </a:xfrm>
          <a:custGeom>
            <a:avLst/>
            <a:gdLst/>
            <a:ahLst/>
            <a:cxnLst/>
            <a:rect l="l" t="t" r="r" b="b"/>
            <a:pathLst>
              <a:path w="1000125" h="567689">
                <a:moveTo>
                  <a:pt x="499872" y="0"/>
                </a:moveTo>
                <a:lnTo>
                  <a:pt x="441571" y="1908"/>
                </a:lnTo>
                <a:lnTo>
                  <a:pt x="385247" y="7492"/>
                </a:lnTo>
                <a:lnTo>
                  <a:pt x="331275" y="16538"/>
                </a:lnTo>
                <a:lnTo>
                  <a:pt x="280029" y="28836"/>
                </a:lnTo>
                <a:lnTo>
                  <a:pt x="231884" y="44171"/>
                </a:lnTo>
                <a:lnTo>
                  <a:pt x="187216" y="62331"/>
                </a:lnTo>
                <a:lnTo>
                  <a:pt x="146399" y="83105"/>
                </a:lnTo>
                <a:lnTo>
                  <a:pt x="109807" y="106280"/>
                </a:lnTo>
                <a:lnTo>
                  <a:pt x="77817" y="131642"/>
                </a:lnTo>
                <a:lnTo>
                  <a:pt x="50802" y="158981"/>
                </a:lnTo>
                <a:lnTo>
                  <a:pt x="13200" y="218736"/>
                </a:lnTo>
                <a:lnTo>
                  <a:pt x="0" y="283845"/>
                </a:lnTo>
                <a:lnTo>
                  <a:pt x="3362" y="316938"/>
                </a:lnTo>
                <a:lnTo>
                  <a:pt x="29139" y="379556"/>
                </a:lnTo>
                <a:lnTo>
                  <a:pt x="77817" y="435990"/>
                </a:lnTo>
                <a:lnTo>
                  <a:pt x="109807" y="461356"/>
                </a:lnTo>
                <a:lnTo>
                  <a:pt x="146399" y="484536"/>
                </a:lnTo>
                <a:lnTo>
                  <a:pt x="187216" y="505318"/>
                </a:lnTo>
                <a:lnTo>
                  <a:pt x="231884" y="523487"/>
                </a:lnTo>
                <a:lnTo>
                  <a:pt x="280029" y="538831"/>
                </a:lnTo>
                <a:lnTo>
                  <a:pt x="331275" y="551137"/>
                </a:lnTo>
                <a:lnTo>
                  <a:pt x="385247" y="560191"/>
                </a:lnTo>
                <a:lnTo>
                  <a:pt x="441571" y="565779"/>
                </a:lnTo>
                <a:lnTo>
                  <a:pt x="499872" y="567690"/>
                </a:lnTo>
                <a:lnTo>
                  <a:pt x="558172" y="565779"/>
                </a:lnTo>
                <a:lnTo>
                  <a:pt x="614496" y="560191"/>
                </a:lnTo>
                <a:lnTo>
                  <a:pt x="668468" y="551137"/>
                </a:lnTo>
                <a:lnTo>
                  <a:pt x="719714" y="538831"/>
                </a:lnTo>
                <a:lnTo>
                  <a:pt x="767859" y="523487"/>
                </a:lnTo>
                <a:lnTo>
                  <a:pt x="812527" y="505318"/>
                </a:lnTo>
                <a:lnTo>
                  <a:pt x="853344" y="484536"/>
                </a:lnTo>
                <a:lnTo>
                  <a:pt x="889936" y="461356"/>
                </a:lnTo>
                <a:lnTo>
                  <a:pt x="921926" y="435990"/>
                </a:lnTo>
                <a:lnTo>
                  <a:pt x="948941" y="408653"/>
                </a:lnTo>
                <a:lnTo>
                  <a:pt x="986543" y="348913"/>
                </a:lnTo>
                <a:lnTo>
                  <a:pt x="999743" y="283845"/>
                </a:lnTo>
                <a:lnTo>
                  <a:pt x="996381" y="250727"/>
                </a:lnTo>
                <a:lnTo>
                  <a:pt x="970604" y="188083"/>
                </a:lnTo>
                <a:lnTo>
                  <a:pt x="921926" y="131642"/>
                </a:lnTo>
                <a:lnTo>
                  <a:pt x="889936" y="106280"/>
                </a:lnTo>
                <a:lnTo>
                  <a:pt x="853344" y="83105"/>
                </a:lnTo>
                <a:lnTo>
                  <a:pt x="812527" y="62331"/>
                </a:lnTo>
                <a:lnTo>
                  <a:pt x="767859" y="44171"/>
                </a:lnTo>
                <a:lnTo>
                  <a:pt x="719714" y="28836"/>
                </a:lnTo>
                <a:lnTo>
                  <a:pt x="668468" y="16538"/>
                </a:lnTo>
                <a:lnTo>
                  <a:pt x="614496" y="7492"/>
                </a:lnTo>
                <a:lnTo>
                  <a:pt x="558172" y="1908"/>
                </a:lnTo>
                <a:lnTo>
                  <a:pt x="49987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652134" y="3312414"/>
            <a:ext cx="1000125" cy="567690"/>
          </a:xfrm>
          <a:custGeom>
            <a:avLst/>
            <a:gdLst/>
            <a:ahLst/>
            <a:cxnLst/>
            <a:rect l="l" t="t" r="r" b="b"/>
            <a:pathLst>
              <a:path w="1000125" h="567689">
                <a:moveTo>
                  <a:pt x="0" y="283845"/>
                </a:moveTo>
                <a:lnTo>
                  <a:pt x="13200" y="218736"/>
                </a:lnTo>
                <a:lnTo>
                  <a:pt x="50802" y="158981"/>
                </a:lnTo>
                <a:lnTo>
                  <a:pt x="77817" y="131642"/>
                </a:lnTo>
                <a:lnTo>
                  <a:pt x="109807" y="106280"/>
                </a:lnTo>
                <a:lnTo>
                  <a:pt x="146399" y="83105"/>
                </a:lnTo>
                <a:lnTo>
                  <a:pt x="187216" y="62331"/>
                </a:lnTo>
                <a:lnTo>
                  <a:pt x="231884" y="44171"/>
                </a:lnTo>
                <a:lnTo>
                  <a:pt x="280029" y="28836"/>
                </a:lnTo>
                <a:lnTo>
                  <a:pt x="331275" y="16538"/>
                </a:lnTo>
                <a:lnTo>
                  <a:pt x="385247" y="7492"/>
                </a:lnTo>
                <a:lnTo>
                  <a:pt x="441571" y="1908"/>
                </a:lnTo>
                <a:lnTo>
                  <a:pt x="499872" y="0"/>
                </a:lnTo>
                <a:lnTo>
                  <a:pt x="558172" y="1908"/>
                </a:lnTo>
                <a:lnTo>
                  <a:pt x="614496" y="7492"/>
                </a:lnTo>
                <a:lnTo>
                  <a:pt x="668468" y="16538"/>
                </a:lnTo>
                <a:lnTo>
                  <a:pt x="719714" y="28836"/>
                </a:lnTo>
                <a:lnTo>
                  <a:pt x="767859" y="44171"/>
                </a:lnTo>
                <a:lnTo>
                  <a:pt x="812527" y="62331"/>
                </a:lnTo>
                <a:lnTo>
                  <a:pt x="853344" y="83105"/>
                </a:lnTo>
                <a:lnTo>
                  <a:pt x="889936" y="106280"/>
                </a:lnTo>
                <a:lnTo>
                  <a:pt x="921926" y="131642"/>
                </a:lnTo>
                <a:lnTo>
                  <a:pt x="948941" y="158981"/>
                </a:lnTo>
                <a:lnTo>
                  <a:pt x="986543" y="218736"/>
                </a:lnTo>
                <a:lnTo>
                  <a:pt x="999743" y="283845"/>
                </a:lnTo>
                <a:lnTo>
                  <a:pt x="996381" y="316938"/>
                </a:lnTo>
                <a:lnTo>
                  <a:pt x="970604" y="379556"/>
                </a:lnTo>
                <a:lnTo>
                  <a:pt x="921926" y="435990"/>
                </a:lnTo>
                <a:lnTo>
                  <a:pt x="889936" y="461356"/>
                </a:lnTo>
                <a:lnTo>
                  <a:pt x="853344" y="484536"/>
                </a:lnTo>
                <a:lnTo>
                  <a:pt x="812527" y="505318"/>
                </a:lnTo>
                <a:lnTo>
                  <a:pt x="767859" y="523487"/>
                </a:lnTo>
                <a:lnTo>
                  <a:pt x="719714" y="538831"/>
                </a:lnTo>
                <a:lnTo>
                  <a:pt x="668468" y="551137"/>
                </a:lnTo>
                <a:lnTo>
                  <a:pt x="614496" y="560191"/>
                </a:lnTo>
                <a:lnTo>
                  <a:pt x="558172" y="565779"/>
                </a:lnTo>
                <a:lnTo>
                  <a:pt x="499872" y="567690"/>
                </a:lnTo>
                <a:lnTo>
                  <a:pt x="441571" y="565779"/>
                </a:lnTo>
                <a:lnTo>
                  <a:pt x="385247" y="560191"/>
                </a:lnTo>
                <a:lnTo>
                  <a:pt x="331275" y="551137"/>
                </a:lnTo>
                <a:lnTo>
                  <a:pt x="280029" y="538831"/>
                </a:lnTo>
                <a:lnTo>
                  <a:pt x="231884" y="523487"/>
                </a:lnTo>
                <a:lnTo>
                  <a:pt x="187216" y="505318"/>
                </a:lnTo>
                <a:lnTo>
                  <a:pt x="146399" y="484536"/>
                </a:lnTo>
                <a:lnTo>
                  <a:pt x="109807" y="461356"/>
                </a:lnTo>
                <a:lnTo>
                  <a:pt x="77817" y="435990"/>
                </a:lnTo>
                <a:lnTo>
                  <a:pt x="50802" y="408653"/>
                </a:lnTo>
                <a:lnTo>
                  <a:pt x="13200" y="348913"/>
                </a:lnTo>
                <a:lnTo>
                  <a:pt x="0" y="283845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916295" y="3471417"/>
            <a:ext cx="4743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Я</a:t>
            </a:r>
            <a:r>
              <a:rPr sz="1400" b="1" spc="-10" dirty="0">
                <a:latin typeface="Arial"/>
                <a:cs typeface="Arial"/>
              </a:rPr>
              <a:t>р</a:t>
            </a:r>
            <a:r>
              <a:rPr sz="1400" b="1" dirty="0">
                <a:latin typeface="Arial"/>
                <a:cs typeface="Arial"/>
              </a:rPr>
              <a:t>ГУ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919728" y="3808095"/>
            <a:ext cx="2605405" cy="1092835"/>
          </a:xfrm>
          <a:custGeom>
            <a:avLst/>
            <a:gdLst/>
            <a:ahLst/>
            <a:cxnLst/>
            <a:rect l="l" t="t" r="r" b="b"/>
            <a:pathLst>
              <a:path w="2605404" h="1092835">
                <a:moveTo>
                  <a:pt x="0" y="0"/>
                </a:moveTo>
                <a:lnTo>
                  <a:pt x="2604897" y="1092580"/>
                </a:lnTo>
              </a:path>
            </a:pathLst>
          </a:custGeom>
          <a:ln w="9525">
            <a:solidFill>
              <a:srgbClr val="5C4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53636" y="3824859"/>
            <a:ext cx="2198370" cy="1576070"/>
          </a:xfrm>
          <a:custGeom>
            <a:avLst/>
            <a:gdLst/>
            <a:ahLst/>
            <a:cxnLst/>
            <a:rect l="l" t="t" r="r" b="b"/>
            <a:pathLst>
              <a:path w="2198370" h="1576070">
                <a:moveTo>
                  <a:pt x="0" y="0"/>
                </a:moveTo>
                <a:lnTo>
                  <a:pt x="2198370" y="1575689"/>
                </a:lnTo>
              </a:path>
            </a:pathLst>
          </a:custGeom>
          <a:ln w="9525">
            <a:solidFill>
              <a:srgbClr val="5C4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53636" y="3808095"/>
            <a:ext cx="1086485" cy="1717675"/>
          </a:xfrm>
          <a:custGeom>
            <a:avLst/>
            <a:gdLst/>
            <a:ahLst/>
            <a:cxnLst/>
            <a:rect l="l" t="t" r="r" b="b"/>
            <a:pathLst>
              <a:path w="1086485" h="1717675">
                <a:moveTo>
                  <a:pt x="0" y="0"/>
                </a:moveTo>
                <a:lnTo>
                  <a:pt x="1086358" y="1717547"/>
                </a:lnTo>
              </a:path>
            </a:pathLst>
          </a:custGeom>
          <a:ln w="9525">
            <a:solidFill>
              <a:srgbClr val="5C4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775709" y="3824859"/>
            <a:ext cx="148590" cy="1576070"/>
          </a:xfrm>
          <a:custGeom>
            <a:avLst/>
            <a:gdLst/>
            <a:ahLst/>
            <a:cxnLst/>
            <a:rect l="l" t="t" r="r" b="b"/>
            <a:pathLst>
              <a:path w="148589" h="1576070">
                <a:moveTo>
                  <a:pt x="148209" y="0"/>
                </a:moveTo>
                <a:lnTo>
                  <a:pt x="0" y="1575689"/>
                </a:lnTo>
              </a:path>
            </a:pathLst>
          </a:custGeom>
          <a:ln w="9525">
            <a:solidFill>
              <a:srgbClr val="5C4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55491" y="3824859"/>
            <a:ext cx="438150" cy="1076325"/>
          </a:xfrm>
          <a:custGeom>
            <a:avLst/>
            <a:gdLst/>
            <a:ahLst/>
            <a:cxnLst/>
            <a:rect l="l" t="t" r="r" b="b"/>
            <a:pathLst>
              <a:path w="438150" h="1076325">
                <a:moveTo>
                  <a:pt x="438023" y="0"/>
                </a:moveTo>
                <a:lnTo>
                  <a:pt x="0" y="1075817"/>
                </a:lnTo>
              </a:path>
            </a:pathLst>
          </a:custGeom>
          <a:ln w="9524">
            <a:solidFill>
              <a:srgbClr val="5C4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55491" y="3808095"/>
            <a:ext cx="405765" cy="300990"/>
          </a:xfrm>
          <a:custGeom>
            <a:avLst/>
            <a:gdLst/>
            <a:ahLst/>
            <a:cxnLst/>
            <a:rect l="l" t="t" r="r" b="b"/>
            <a:pathLst>
              <a:path w="405764" h="300989">
                <a:moveTo>
                  <a:pt x="405638" y="0"/>
                </a:moveTo>
                <a:lnTo>
                  <a:pt x="0" y="300608"/>
                </a:lnTo>
              </a:path>
            </a:pathLst>
          </a:custGeom>
          <a:ln w="9525">
            <a:solidFill>
              <a:srgbClr val="5C4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039995" y="3641725"/>
            <a:ext cx="1484630" cy="1259205"/>
          </a:xfrm>
          <a:custGeom>
            <a:avLst/>
            <a:gdLst/>
            <a:ahLst/>
            <a:cxnLst/>
            <a:rect l="l" t="t" r="r" b="b"/>
            <a:pathLst>
              <a:path w="1484629" h="1259204">
                <a:moveTo>
                  <a:pt x="0" y="0"/>
                </a:moveTo>
                <a:lnTo>
                  <a:pt x="1484629" y="1258951"/>
                </a:lnTo>
              </a:path>
            </a:pathLst>
          </a:custGeom>
          <a:ln w="9525">
            <a:solidFill>
              <a:srgbClr val="5C4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61129" y="3796919"/>
            <a:ext cx="1837689" cy="19685"/>
          </a:xfrm>
          <a:custGeom>
            <a:avLst/>
            <a:gdLst/>
            <a:ahLst/>
            <a:cxnLst/>
            <a:rect l="l" t="t" r="r" b="b"/>
            <a:pathLst>
              <a:path w="1837689" h="19685">
                <a:moveTo>
                  <a:pt x="0" y="19557"/>
                </a:moveTo>
                <a:lnTo>
                  <a:pt x="1837436" y="0"/>
                </a:lnTo>
              </a:path>
            </a:pathLst>
          </a:custGeom>
          <a:ln w="9525">
            <a:solidFill>
              <a:srgbClr val="5C4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25340" y="3880103"/>
            <a:ext cx="2247265" cy="364490"/>
          </a:xfrm>
          <a:custGeom>
            <a:avLst/>
            <a:gdLst/>
            <a:ahLst/>
            <a:cxnLst/>
            <a:rect l="l" t="t" r="r" b="b"/>
            <a:pathLst>
              <a:path w="2247265" h="364489">
                <a:moveTo>
                  <a:pt x="0" y="0"/>
                </a:moveTo>
                <a:lnTo>
                  <a:pt x="2246884" y="364236"/>
                </a:lnTo>
              </a:path>
            </a:pathLst>
          </a:custGeom>
          <a:ln w="9525">
            <a:solidFill>
              <a:srgbClr val="5C4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55491" y="3660647"/>
            <a:ext cx="1514475" cy="448309"/>
          </a:xfrm>
          <a:custGeom>
            <a:avLst/>
            <a:gdLst/>
            <a:ahLst/>
            <a:cxnLst/>
            <a:rect l="l" t="t" r="r" b="b"/>
            <a:pathLst>
              <a:path w="1514475" h="448310">
                <a:moveTo>
                  <a:pt x="1514221" y="0"/>
                </a:moveTo>
                <a:lnTo>
                  <a:pt x="0" y="448056"/>
                </a:lnTo>
              </a:path>
            </a:pathLst>
          </a:custGeom>
          <a:ln w="9525">
            <a:solidFill>
              <a:srgbClr val="5C4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953636" y="3638803"/>
            <a:ext cx="1003300" cy="1762125"/>
          </a:xfrm>
          <a:custGeom>
            <a:avLst/>
            <a:gdLst/>
            <a:ahLst/>
            <a:cxnLst/>
            <a:rect l="l" t="t" r="r" b="b"/>
            <a:pathLst>
              <a:path w="1003300" h="1762125">
                <a:moveTo>
                  <a:pt x="1003046" y="0"/>
                </a:moveTo>
                <a:lnTo>
                  <a:pt x="0" y="1761744"/>
                </a:lnTo>
              </a:path>
            </a:pathLst>
          </a:custGeom>
          <a:ln w="9525">
            <a:solidFill>
              <a:srgbClr val="5C4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98339" y="3660647"/>
            <a:ext cx="1153795" cy="1739900"/>
          </a:xfrm>
          <a:custGeom>
            <a:avLst/>
            <a:gdLst/>
            <a:ahLst/>
            <a:cxnLst/>
            <a:rect l="l" t="t" r="r" b="b"/>
            <a:pathLst>
              <a:path w="1153795" h="1739900">
                <a:moveTo>
                  <a:pt x="0" y="0"/>
                </a:moveTo>
                <a:lnTo>
                  <a:pt x="1153668" y="1739900"/>
                </a:lnTo>
              </a:path>
            </a:pathLst>
          </a:custGeom>
          <a:ln w="9525">
            <a:solidFill>
              <a:srgbClr val="5C4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080253" y="3895597"/>
            <a:ext cx="929005" cy="1588135"/>
          </a:xfrm>
          <a:custGeom>
            <a:avLst/>
            <a:gdLst/>
            <a:ahLst/>
            <a:cxnLst/>
            <a:rect l="l" t="t" r="r" b="b"/>
            <a:pathLst>
              <a:path w="929004" h="1588135">
                <a:moveTo>
                  <a:pt x="928497" y="0"/>
                </a:moveTo>
                <a:lnTo>
                  <a:pt x="0" y="1588008"/>
                </a:lnTo>
              </a:path>
            </a:pathLst>
          </a:custGeom>
          <a:ln w="9524">
            <a:solidFill>
              <a:srgbClr val="5C4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919728" y="4330827"/>
            <a:ext cx="2463165" cy="1069975"/>
          </a:xfrm>
          <a:custGeom>
            <a:avLst/>
            <a:gdLst/>
            <a:ahLst/>
            <a:cxnLst/>
            <a:rect l="l" t="t" r="r" b="b"/>
            <a:pathLst>
              <a:path w="2463165" h="1069975">
                <a:moveTo>
                  <a:pt x="0" y="1069721"/>
                </a:moveTo>
                <a:lnTo>
                  <a:pt x="2462911" y="0"/>
                </a:lnTo>
              </a:path>
            </a:pathLst>
          </a:custGeom>
          <a:ln w="9525">
            <a:solidFill>
              <a:srgbClr val="5C4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49269" y="4875529"/>
            <a:ext cx="2975610" cy="161290"/>
          </a:xfrm>
          <a:custGeom>
            <a:avLst/>
            <a:gdLst/>
            <a:ahLst/>
            <a:cxnLst/>
            <a:rect l="l" t="t" r="r" b="b"/>
            <a:pathLst>
              <a:path w="2975609" h="161289">
                <a:moveTo>
                  <a:pt x="0" y="0"/>
                </a:moveTo>
                <a:lnTo>
                  <a:pt x="2975355" y="160782"/>
                </a:lnTo>
              </a:path>
            </a:pathLst>
          </a:custGeom>
          <a:ln w="9524">
            <a:solidFill>
              <a:srgbClr val="5C4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49269" y="3796919"/>
            <a:ext cx="2249805" cy="1078865"/>
          </a:xfrm>
          <a:custGeom>
            <a:avLst/>
            <a:gdLst/>
            <a:ahLst/>
            <a:cxnLst/>
            <a:rect l="l" t="t" r="r" b="b"/>
            <a:pathLst>
              <a:path w="2249804" h="1078864">
                <a:moveTo>
                  <a:pt x="0" y="1078610"/>
                </a:moveTo>
                <a:lnTo>
                  <a:pt x="2249296" y="0"/>
                </a:lnTo>
              </a:path>
            </a:pathLst>
          </a:custGeom>
          <a:ln w="9525">
            <a:solidFill>
              <a:srgbClr val="5C4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038727" y="5036311"/>
            <a:ext cx="2486025" cy="386080"/>
          </a:xfrm>
          <a:custGeom>
            <a:avLst/>
            <a:gdLst/>
            <a:ahLst/>
            <a:cxnLst/>
            <a:rect l="l" t="t" r="r" b="b"/>
            <a:pathLst>
              <a:path w="2486025" h="386079">
                <a:moveTo>
                  <a:pt x="0" y="385572"/>
                </a:moveTo>
                <a:lnTo>
                  <a:pt x="2485898" y="0"/>
                </a:lnTo>
              </a:path>
            </a:pathLst>
          </a:custGeom>
          <a:ln w="9525">
            <a:solidFill>
              <a:srgbClr val="5C4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49269" y="4926203"/>
            <a:ext cx="2602865" cy="474345"/>
          </a:xfrm>
          <a:custGeom>
            <a:avLst/>
            <a:gdLst/>
            <a:ahLst/>
            <a:cxnLst/>
            <a:rect l="l" t="t" r="r" b="b"/>
            <a:pathLst>
              <a:path w="2602865" h="474345">
                <a:moveTo>
                  <a:pt x="0" y="0"/>
                </a:moveTo>
                <a:lnTo>
                  <a:pt x="2602738" y="474345"/>
                </a:lnTo>
              </a:path>
            </a:pathLst>
          </a:custGeom>
          <a:ln w="9525">
            <a:solidFill>
              <a:srgbClr val="5C4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29076" y="4091940"/>
            <a:ext cx="2494280" cy="1391920"/>
          </a:xfrm>
          <a:custGeom>
            <a:avLst/>
            <a:gdLst/>
            <a:ahLst/>
            <a:cxnLst/>
            <a:rect l="l" t="t" r="r" b="b"/>
            <a:pathLst>
              <a:path w="2494279" h="1391920">
                <a:moveTo>
                  <a:pt x="0" y="0"/>
                </a:moveTo>
                <a:lnTo>
                  <a:pt x="2493899" y="1391793"/>
                </a:lnTo>
              </a:path>
            </a:pathLst>
          </a:custGeom>
          <a:ln w="9525">
            <a:solidFill>
              <a:srgbClr val="5C4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49269" y="4445000"/>
            <a:ext cx="2969895" cy="409575"/>
          </a:xfrm>
          <a:custGeom>
            <a:avLst/>
            <a:gdLst/>
            <a:ahLst/>
            <a:cxnLst/>
            <a:rect l="l" t="t" r="r" b="b"/>
            <a:pathLst>
              <a:path w="2969895" h="409575">
                <a:moveTo>
                  <a:pt x="0" y="409194"/>
                </a:moveTo>
                <a:lnTo>
                  <a:pt x="2969386" y="0"/>
                </a:lnTo>
              </a:path>
            </a:pathLst>
          </a:custGeom>
          <a:ln w="9525">
            <a:solidFill>
              <a:srgbClr val="5C4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40250" y="3082163"/>
            <a:ext cx="1000125" cy="567690"/>
          </a:xfrm>
          <a:custGeom>
            <a:avLst/>
            <a:gdLst/>
            <a:ahLst/>
            <a:cxnLst/>
            <a:rect l="l" t="t" r="r" b="b"/>
            <a:pathLst>
              <a:path w="1000125" h="567689">
                <a:moveTo>
                  <a:pt x="499745" y="0"/>
                </a:moveTo>
                <a:lnTo>
                  <a:pt x="441469" y="1908"/>
                </a:lnTo>
                <a:lnTo>
                  <a:pt x="385167" y="7492"/>
                </a:lnTo>
                <a:lnTo>
                  <a:pt x="331213" y="16538"/>
                </a:lnTo>
                <a:lnTo>
                  <a:pt x="279983" y="28836"/>
                </a:lnTo>
                <a:lnTo>
                  <a:pt x="231851" y="44171"/>
                </a:lnTo>
                <a:lnTo>
                  <a:pt x="187192" y="62331"/>
                </a:lnTo>
                <a:lnTo>
                  <a:pt x="146383" y="83105"/>
                </a:lnTo>
                <a:lnTo>
                  <a:pt x="109797" y="106280"/>
                </a:lnTo>
                <a:lnTo>
                  <a:pt x="77811" y="131642"/>
                </a:lnTo>
                <a:lnTo>
                  <a:pt x="50800" y="158981"/>
                </a:lnTo>
                <a:lnTo>
                  <a:pt x="13200" y="218736"/>
                </a:lnTo>
                <a:lnTo>
                  <a:pt x="0" y="283845"/>
                </a:lnTo>
                <a:lnTo>
                  <a:pt x="3362" y="316938"/>
                </a:lnTo>
                <a:lnTo>
                  <a:pt x="29137" y="379556"/>
                </a:lnTo>
                <a:lnTo>
                  <a:pt x="77811" y="435990"/>
                </a:lnTo>
                <a:lnTo>
                  <a:pt x="109797" y="461356"/>
                </a:lnTo>
                <a:lnTo>
                  <a:pt x="146383" y="484536"/>
                </a:lnTo>
                <a:lnTo>
                  <a:pt x="187192" y="505318"/>
                </a:lnTo>
                <a:lnTo>
                  <a:pt x="231851" y="523487"/>
                </a:lnTo>
                <a:lnTo>
                  <a:pt x="279983" y="538831"/>
                </a:lnTo>
                <a:lnTo>
                  <a:pt x="331213" y="551137"/>
                </a:lnTo>
                <a:lnTo>
                  <a:pt x="385167" y="560191"/>
                </a:lnTo>
                <a:lnTo>
                  <a:pt x="441469" y="565779"/>
                </a:lnTo>
                <a:lnTo>
                  <a:pt x="499745" y="567689"/>
                </a:lnTo>
                <a:lnTo>
                  <a:pt x="558045" y="565779"/>
                </a:lnTo>
                <a:lnTo>
                  <a:pt x="614369" y="560191"/>
                </a:lnTo>
                <a:lnTo>
                  <a:pt x="668341" y="551137"/>
                </a:lnTo>
                <a:lnTo>
                  <a:pt x="719587" y="538831"/>
                </a:lnTo>
                <a:lnTo>
                  <a:pt x="767732" y="523487"/>
                </a:lnTo>
                <a:lnTo>
                  <a:pt x="812400" y="505318"/>
                </a:lnTo>
                <a:lnTo>
                  <a:pt x="853217" y="484536"/>
                </a:lnTo>
                <a:lnTo>
                  <a:pt x="889809" y="461356"/>
                </a:lnTo>
                <a:lnTo>
                  <a:pt x="921799" y="435990"/>
                </a:lnTo>
                <a:lnTo>
                  <a:pt x="948814" y="408653"/>
                </a:lnTo>
                <a:lnTo>
                  <a:pt x="986416" y="348913"/>
                </a:lnTo>
                <a:lnTo>
                  <a:pt x="999616" y="283845"/>
                </a:lnTo>
                <a:lnTo>
                  <a:pt x="996254" y="250727"/>
                </a:lnTo>
                <a:lnTo>
                  <a:pt x="970477" y="188083"/>
                </a:lnTo>
                <a:lnTo>
                  <a:pt x="921799" y="131642"/>
                </a:lnTo>
                <a:lnTo>
                  <a:pt x="889809" y="106280"/>
                </a:lnTo>
                <a:lnTo>
                  <a:pt x="853217" y="83105"/>
                </a:lnTo>
                <a:lnTo>
                  <a:pt x="812400" y="62331"/>
                </a:lnTo>
                <a:lnTo>
                  <a:pt x="767732" y="44171"/>
                </a:lnTo>
                <a:lnTo>
                  <a:pt x="719587" y="28836"/>
                </a:lnTo>
                <a:lnTo>
                  <a:pt x="668341" y="16538"/>
                </a:lnTo>
                <a:lnTo>
                  <a:pt x="614369" y="7492"/>
                </a:lnTo>
                <a:lnTo>
                  <a:pt x="558045" y="1908"/>
                </a:lnTo>
                <a:lnTo>
                  <a:pt x="4997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40250" y="3082163"/>
            <a:ext cx="1000125" cy="567690"/>
          </a:xfrm>
          <a:custGeom>
            <a:avLst/>
            <a:gdLst/>
            <a:ahLst/>
            <a:cxnLst/>
            <a:rect l="l" t="t" r="r" b="b"/>
            <a:pathLst>
              <a:path w="1000125" h="567689">
                <a:moveTo>
                  <a:pt x="0" y="283845"/>
                </a:moveTo>
                <a:lnTo>
                  <a:pt x="13200" y="218736"/>
                </a:lnTo>
                <a:lnTo>
                  <a:pt x="50800" y="158981"/>
                </a:lnTo>
                <a:lnTo>
                  <a:pt x="77811" y="131642"/>
                </a:lnTo>
                <a:lnTo>
                  <a:pt x="109797" y="106280"/>
                </a:lnTo>
                <a:lnTo>
                  <a:pt x="146383" y="83105"/>
                </a:lnTo>
                <a:lnTo>
                  <a:pt x="187192" y="62331"/>
                </a:lnTo>
                <a:lnTo>
                  <a:pt x="231851" y="44171"/>
                </a:lnTo>
                <a:lnTo>
                  <a:pt x="279983" y="28836"/>
                </a:lnTo>
                <a:lnTo>
                  <a:pt x="331213" y="16538"/>
                </a:lnTo>
                <a:lnTo>
                  <a:pt x="385167" y="7492"/>
                </a:lnTo>
                <a:lnTo>
                  <a:pt x="441469" y="1908"/>
                </a:lnTo>
                <a:lnTo>
                  <a:pt x="499745" y="0"/>
                </a:lnTo>
                <a:lnTo>
                  <a:pt x="558045" y="1908"/>
                </a:lnTo>
                <a:lnTo>
                  <a:pt x="614369" y="7492"/>
                </a:lnTo>
                <a:lnTo>
                  <a:pt x="668341" y="16538"/>
                </a:lnTo>
                <a:lnTo>
                  <a:pt x="719587" y="28836"/>
                </a:lnTo>
                <a:lnTo>
                  <a:pt x="767732" y="44171"/>
                </a:lnTo>
                <a:lnTo>
                  <a:pt x="812400" y="62331"/>
                </a:lnTo>
                <a:lnTo>
                  <a:pt x="853217" y="83105"/>
                </a:lnTo>
                <a:lnTo>
                  <a:pt x="889809" y="106280"/>
                </a:lnTo>
                <a:lnTo>
                  <a:pt x="921799" y="131642"/>
                </a:lnTo>
                <a:lnTo>
                  <a:pt x="948814" y="158981"/>
                </a:lnTo>
                <a:lnTo>
                  <a:pt x="986416" y="218736"/>
                </a:lnTo>
                <a:lnTo>
                  <a:pt x="999616" y="283845"/>
                </a:lnTo>
                <a:lnTo>
                  <a:pt x="996254" y="316938"/>
                </a:lnTo>
                <a:lnTo>
                  <a:pt x="970477" y="379556"/>
                </a:lnTo>
                <a:lnTo>
                  <a:pt x="921799" y="435990"/>
                </a:lnTo>
                <a:lnTo>
                  <a:pt x="889809" y="461356"/>
                </a:lnTo>
                <a:lnTo>
                  <a:pt x="853217" y="484536"/>
                </a:lnTo>
                <a:lnTo>
                  <a:pt x="812400" y="505318"/>
                </a:lnTo>
                <a:lnTo>
                  <a:pt x="767732" y="523487"/>
                </a:lnTo>
                <a:lnTo>
                  <a:pt x="719587" y="538831"/>
                </a:lnTo>
                <a:lnTo>
                  <a:pt x="668341" y="551137"/>
                </a:lnTo>
                <a:lnTo>
                  <a:pt x="614369" y="560191"/>
                </a:lnTo>
                <a:lnTo>
                  <a:pt x="558045" y="565779"/>
                </a:lnTo>
                <a:lnTo>
                  <a:pt x="499745" y="567689"/>
                </a:lnTo>
                <a:lnTo>
                  <a:pt x="441469" y="565779"/>
                </a:lnTo>
                <a:lnTo>
                  <a:pt x="385167" y="560191"/>
                </a:lnTo>
                <a:lnTo>
                  <a:pt x="331213" y="551137"/>
                </a:lnTo>
                <a:lnTo>
                  <a:pt x="279983" y="538831"/>
                </a:lnTo>
                <a:lnTo>
                  <a:pt x="231851" y="523487"/>
                </a:lnTo>
                <a:lnTo>
                  <a:pt x="187192" y="505318"/>
                </a:lnTo>
                <a:lnTo>
                  <a:pt x="146383" y="484536"/>
                </a:lnTo>
                <a:lnTo>
                  <a:pt x="109797" y="461356"/>
                </a:lnTo>
                <a:lnTo>
                  <a:pt x="77811" y="435990"/>
                </a:lnTo>
                <a:lnTo>
                  <a:pt x="50800" y="408653"/>
                </a:lnTo>
                <a:lnTo>
                  <a:pt x="13200" y="348913"/>
                </a:lnTo>
                <a:lnTo>
                  <a:pt x="0" y="283845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4804409" y="3241039"/>
            <a:ext cx="47370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С</a:t>
            </a:r>
            <a:r>
              <a:rPr sz="1400" b="1" dirty="0">
                <a:latin typeface="Arial"/>
                <a:cs typeface="Arial"/>
              </a:rPr>
              <a:t>Г</a:t>
            </a:r>
            <a:r>
              <a:rPr sz="1400" b="1" spc="-10" dirty="0">
                <a:latin typeface="Arial"/>
                <a:cs typeface="Arial"/>
              </a:rPr>
              <a:t>Т</a:t>
            </a:r>
            <a:r>
              <a:rPr sz="1400" b="1" dirty="0">
                <a:latin typeface="Arial"/>
                <a:cs typeface="Arial"/>
              </a:rPr>
              <a:t>У</a:t>
            </a:r>
            <a:endParaRPr sz="14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419855" y="3240404"/>
            <a:ext cx="1000125" cy="567690"/>
          </a:xfrm>
          <a:custGeom>
            <a:avLst/>
            <a:gdLst/>
            <a:ahLst/>
            <a:cxnLst/>
            <a:rect l="l" t="t" r="r" b="b"/>
            <a:pathLst>
              <a:path w="1000125" h="567689">
                <a:moveTo>
                  <a:pt x="499872" y="0"/>
                </a:moveTo>
                <a:lnTo>
                  <a:pt x="441571" y="1908"/>
                </a:lnTo>
                <a:lnTo>
                  <a:pt x="385247" y="7492"/>
                </a:lnTo>
                <a:lnTo>
                  <a:pt x="331275" y="16538"/>
                </a:lnTo>
                <a:lnTo>
                  <a:pt x="280029" y="28836"/>
                </a:lnTo>
                <a:lnTo>
                  <a:pt x="231884" y="44171"/>
                </a:lnTo>
                <a:lnTo>
                  <a:pt x="187216" y="62331"/>
                </a:lnTo>
                <a:lnTo>
                  <a:pt x="146399" y="83105"/>
                </a:lnTo>
                <a:lnTo>
                  <a:pt x="109807" y="106280"/>
                </a:lnTo>
                <a:lnTo>
                  <a:pt x="77817" y="131642"/>
                </a:lnTo>
                <a:lnTo>
                  <a:pt x="50802" y="158981"/>
                </a:lnTo>
                <a:lnTo>
                  <a:pt x="13200" y="218736"/>
                </a:lnTo>
                <a:lnTo>
                  <a:pt x="0" y="283845"/>
                </a:lnTo>
                <a:lnTo>
                  <a:pt x="3362" y="316938"/>
                </a:lnTo>
                <a:lnTo>
                  <a:pt x="29139" y="379556"/>
                </a:lnTo>
                <a:lnTo>
                  <a:pt x="77817" y="435990"/>
                </a:lnTo>
                <a:lnTo>
                  <a:pt x="109807" y="461356"/>
                </a:lnTo>
                <a:lnTo>
                  <a:pt x="146399" y="484536"/>
                </a:lnTo>
                <a:lnTo>
                  <a:pt x="187216" y="505318"/>
                </a:lnTo>
                <a:lnTo>
                  <a:pt x="231884" y="523487"/>
                </a:lnTo>
                <a:lnTo>
                  <a:pt x="280029" y="538831"/>
                </a:lnTo>
                <a:lnTo>
                  <a:pt x="331275" y="551137"/>
                </a:lnTo>
                <a:lnTo>
                  <a:pt x="385247" y="560191"/>
                </a:lnTo>
                <a:lnTo>
                  <a:pt x="441571" y="565779"/>
                </a:lnTo>
                <a:lnTo>
                  <a:pt x="499872" y="567690"/>
                </a:lnTo>
                <a:lnTo>
                  <a:pt x="558172" y="565779"/>
                </a:lnTo>
                <a:lnTo>
                  <a:pt x="614496" y="560191"/>
                </a:lnTo>
                <a:lnTo>
                  <a:pt x="668468" y="551137"/>
                </a:lnTo>
                <a:lnTo>
                  <a:pt x="719714" y="538831"/>
                </a:lnTo>
                <a:lnTo>
                  <a:pt x="767859" y="523487"/>
                </a:lnTo>
                <a:lnTo>
                  <a:pt x="812527" y="505318"/>
                </a:lnTo>
                <a:lnTo>
                  <a:pt x="853344" y="484536"/>
                </a:lnTo>
                <a:lnTo>
                  <a:pt x="889936" y="461356"/>
                </a:lnTo>
                <a:lnTo>
                  <a:pt x="921926" y="435990"/>
                </a:lnTo>
                <a:lnTo>
                  <a:pt x="948941" y="408653"/>
                </a:lnTo>
                <a:lnTo>
                  <a:pt x="986543" y="348913"/>
                </a:lnTo>
                <a:lnTo>
                  <a:pt x="999744" y="283845"/>
                </a:lnTo>
                <a:lnTo>
                  <a:pt x="996381" y="250727"/>
                </a:lnTo>
                <a:lnTo>
                  <a:pt x="970604" y="188083"/>
                </a:lnTo>
                <a:lnTo>
                  <a:pt x="921926" y="131642"/>
                </a:lnTo>
                <a:lnTo>
                  <a:pt x="889936" y="106280"/>
                </a:lnTo>
                <a:lnTo>
                  <a:pt x="853344" y="83105"/>
                </a:lnTo>
                <a:lnTo>
                  <a:pt x="812527" y="62331"/>
                </a:lnTo>
                <a:lnTo>
                  <a:pt x="767859" y="44171"/>
                </a:lnTo>
                <a:lnTo>
                  <a:pt x="719714" y="28836"/>
                </a:lnTo>
                <a:lnTo>
                  <a:pt x="668468" y="16538"/>
                </a:lnTo>
                <a:lnTo>
                  <a:pt x="614496" y="7492"/>
                </a:lnTo>
                <a:lnTo>
                  <a:pt x="558172" y="1908"/>
                </a:lnTo>
                <a:lnTo>
                  <a:pt x="49987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419855" y="3240404"/>
            <a:ext cx="1000125" cy="567690"/>
          </a:xfrm>
          <a:custGeom>
            <a:avLst/>
            <a:gdLst/>
            <a:ahLst/>
            <a:cxnLst/>
            <a:rect l="l" t="t" r="r" b="b"/>
            <a:pathLst>
              <a:path w="1000125" h="567689">
                <a:moveTo>
                  <a:pt x="0" y="283845"/>
                </a:moveTo>
                <a:lnTo>
                  <a:pt x="13200" y="218736"/>
                </a:lnTo>
                <a:lnTo>
                  <a:pt x="50802" y="158981"/>
                </a:lnTo>
                <a:lnTo>
                  <a:pt x="77817" y="131642"/>
                </a:lnTo>
                <a:lnTo>
                  <a:pt x="109807" y="106280"/>
                </a:lnTo>
                <a:lnTo>
                  <a:pt x="146399" y="83105"/>
                </a:lnTo>
                <a:lnTo>
                  <a:pt x="187216" y="62331"/>
                </a:lnTo>
                <a:lnTo>
                  <a:pt x="231884" y="44171"/>
                </a:lnTo>
                <a:lnTo>
                  <a:pt x="280029" y="28836"/>
                </a:lnTo>
                <a:lnTo>
                  <a:pt x="331275" y="16538"/>
                </a:lnTo>
                <a:lnTo>
                  <a:pt x="385247" y="7492"/>
                </a:lnTo>
                <a:lnTo>
                  <a:pt x="441571" y="1908"/>
                </a:lnTo>
                <a:lnTo>
                  <a:pt x="499872" y="0"/>
                </a:lnTo>
                <a:lnTo>
                  <a:pt x="558172" y="1908"/>
                </a:lnTo>
                <a:lnTo>
                  <a:pt x="614496" y="7492"/>
                </a:lnTo>
                <a:lnTo>
                  <a:pt x="668468" y="16538"/>
                </a:lnTo>
                <a:lnTo>
                  <a:pt x="719714" y="28836"/>
                </a:lnTo>
                <a:lnTo>
                  <a:pt x="767859" y="44171"/>
                </a:lnTo>
                <a:lnTo>
                  <a:pt x="812527" y="62331"/>
                </a:lnTo>
                <a:lnTo>
                  <a:pt x="853344" y="83105"/>
                </a:lnTo>
                <a:lnTo>
                  <a:pt x="889936" y="106280"/>
                </a:lnTo>
                <a:lnTo>
                  <a:pt x="921926" y="131642"/>
                </a:lnTo>
                <a:lnTo>
                  <a:pt x="948941" y="158981"/>
                </a:lnTo>
                <a:lnTo>
                  <a:pt x="986543" y="218736"/>
                </a:lnTo>
                <a:lnTo>
                  <a:pt x="999744" y="283845"/>
                </a:lnTo>
                <a:lnTo>
                  <a:pt x="996381" y="316938"/>
                </a:lnTo>
                <a:lnTo>
                  <a:pt x="970604" y="379556"/>
                </a:lnTo>
                <a:lnTo>
                  <a:pt x="921926" y="435990"/>
                </a:lnTo>
                <a:lnTo>
                  <a:pt x="889936" y="461356"/>
                </a:lnTo>
                <a:lnTo>
                  <a:pt x="853344" y="484536"/>
                </a:lnTo>
                <a:lnTo>
                  <a:pt x="812527" y="505318"/>
                </a:lnTo>
                <a:lnTo>
                  <a:pt x="767859" y="523487"/>
                </a:lnTo>
                <a:lnTo>
                  <a:pt x="719714" y="538831"/>
                </a:lnTo>
                <a:lnTo>
                  <a:pt x="668468" y="551137"/>
                </a:lnTo>
                <a:lnTo>
                  <a:pt x="614496" y="560191"/>
                </a:lnTo>
                <a:lnTo>
                  <a:pt x="558172" y="565779"/>
                </a:lnTo>
                <a:lnTo>
                  <a:pt x="499872" y="567690"/>
                </a:lnTo>
                <a:lnTo>
                  <a:pt x="441571" y="565779"/>
                </a:lnTo>
                <a:lnTo>
                  <a:pt x="385247" y="560191"/>
                </a:lnTo>
                <a:lnTo>
                  <a:pt x="331275" y="551137"/>
                </a:lnTo>
                <a:lnTo>
                  <a:pt x="280029" y="538831"/>
                </a:lnTo>
                <a:lnTo>
                  <a:pt x="231884" y="523487"/>
                </a:lnTo>
                <a:lnTo>
                  <a:pt x="187216" y="505318"/>
                </a:lnTo>
                <a:lnTo>
                  <a:pt x="146399" y="484536"/>
                </a:lnTo>
                <a:lnTo>
                  <a:pt x="109807" y="461356"/>
                </a:lnTo>
                <a:lnTo>
                  <a:pt x="77817" y="435990"/>
                </a:lnTo>
                <a:lnTo>
                  <a:pt x="50802" y="408653"/>
                </a:lnTo>
                <a:lnTo>
                  <a:pt x="13200" y="348913"/>
                </a:lnTo>
                <a:lnTo>
                  <a:pt x="0" y="283845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3621151" y="3399535"/>
            <a:ext cx="5969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25" dirty="0">
                <a:latin typeface="Arial"/>
                <a:cs typeface="Arial"/>
              </a:rPr>
              <a:t>М</a:t>
            </a:r>
            <a:r>
              <a:rPr sz="1400" b="1" spc="-5" dirty="0">
                <a:latin typeface="Arial"/>
                <a:cs typeface="Arial"/>
              </a:rPr>
              <a:t>а</a:t>
            </a:r>
            <a:r>
              <a:rPr sz="1400" b="1" spc="-10" dirty="0">
                <a:latin typeface="Arial"/>
                <a:cs typeface="Arial"/>
              </a:rPr>
              <a:t>р</a:t>
            </a:r>
            <a:r>
              <a:rPr sz="1400" b="1" dirty="0">
                <a:latin typeface="Arial"/>
                <a:cs typeface="Arial"/>
              </a:rPr>
              <a:t>ГУ</a:t>
            </a:r>
            <a:endParaRPr sz="14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6372225" y="3960495"/>
            <a:ext cx="1000125" cy="567690"/>
          </a:xfrm>
          <a:custGeom>
            <a:avLst/>
            <a:gdLst/>
            <a:ahLst/>
            <a:cxnLst/>
            <a:rect l="l" t="t" r="r" b="b"/>
            <a:pathLst>
              <a:path w="1000125" h="567689">
                <a:moveTo>
                  <a:pt x="499872" y="0"/>
                </a:moveTo>
                <a:lnTo>
                  <a:pt x="441571" y="1908"/>
                </a:lnTo>
                <a:lnTo>
                  <a:pt x="385247" y="7492"/>
                </a:lnTo>
                <a:lnTo>
                  <a:pt x="331275" y="16538"/>
                </a:lnTo>
                <a:lnTo>
                  <a:pt x="280029" y="28836"/>
                </a:lnTo>
                <a:lnTo>
                  <a:pt x="231884" y="44171"/>
                </a:lnTo>
                <a:lnTo>
                  <a:pt x="187216" y="62331"/>
                </a:lnTo>
                <a:lnTo>
                  <a:pt x="146399" y="83105"/>
                </a:lnTo>
                <a:lnTo>
                  <a:pt x="109807" y="106280"/>
                </a:lnTo>
                <a:lnTo>
                  <a:pt x="77817" y="131642"/>
                </a:lnTo>
                <a:lnTo>
                  <a:pt x="50802" y="158981"/>
                </a:lnTo>
                <a:lnTo>
                  <a:pt x="13200" y="218736"/>
                </a:lnTo>
                <a:lnTo>
                  <a:pt x="0" y="283844"/>
                </a:lnTo>
                <a:lnTo>
                  <a:pt x="3362" y="316937"/>
                </a:lnTo>
                <a:lnTo>
                  <a:pt x="29139" y="379541"/>
                </a:lnTo>
                <a:lnTo>
                  <a:pt x="77817" y="435953"/>
                </a:lnTo>
                <a:lnTo>
                  <a:pt x="109807" y="461306"/>
                </a:lnTo>
                <a:lnTo>
                  <a:pt x="146399" y="484473"/>
                </a:lnTo>
                <a:lnTo>
                  <a:pt x="187216" y="505241"/>
                </a:lnTo>
                <a:lnTo>
                  <a:pt x="231884" y="523397"/>
                </a:lnTo>
                <a:lnTo>
                  <a:pt x="280029" y="538729"/>
                </a:lnTo>
                <a:lnTo>
                  <a:pt x="331275" y="551025"/>
                </a:lnTo>
                <a:lnTo>
                  <a:pt x="385247" y="560071"/>
                </a:lnTo>
                <a:lnTo>
                  <a:pt x="441571" y="565654"/>
                </a:lnTo>
                <a:lnTo>
                  <a:pt x="499872" y="567562"/>
                </a:lnTo>
                <a:lnTo>
                  <a:pt x="558149" y="565654"/>
                </a:lnTo>
                <a:lnTo>
                  <a:pt x="614456" y="560071"/>
                </a:lnTo>
                <a:lnTo>
                  <a:pt x="668418" y="551025"/>
                </a:lnTo>
                <a:lnTo>
                  <a:pt x="719659" y="538729"/>
                </a:lnTo>
                <a:lnTo>
                  <a:pt x="767802" y="523397"/>
                </a:lnTo>
                <a:lnTo>
                  <a:pt x="812474" y="505241"/>
                </a:lnTo>
                <a:lnTo>
                  <a:pt x="853297" y="484473"/>
                </a:lnTo>
                <a:lnTo>
                  <a:pt x="889896" y="461306"/>
                </a:lnTo>
                <a:lnTo>
                  <a:pt x="921895" y="435953"/>
                </a:lnTo>
                <a:lnTo>
                  <a:pt x="948918" y="408627"/>
                </a:lnTo>
                <a:lnTo>
                  <a:pt x="986536" y="348906"/>
                </a:lnTo>
                <a:lnTo>
                  <a:pt x="999744" y="283844"/>
                </a:lnTo>
                <a:lnTo>
                  <a:pt x="996379" y="250727"/>
                </a:lnTo>
                <a:lnTo>
                  <a:pt x="970591" y="188083"/>
                </a:lnTo>
                <a:lnTo>
                  <a:pt x="921895" y="131642"/>
                </a:lnTo>
                <a:lnTo>
                  <a:pt x="889896" y="106280"/>
                </a:lnTo>
                <a:lnTo>
                  <a:pt x="853297" y="83105"/>
                </a:lnTo>
                <a:lnTo>
                  <a:pt x="812474" y="62331"/>
                </a:lnTo>
                <a:lnTo>
                  <a:pt x="767802" y="44171"/>
                </a:lnTo>
                <a:lnTo>
                  <a:pt x="719659" y="28836"/>
                </a:lnTo>
                <a:lnTo>
                  <a:pt x="668418" y="16538"/>
                </a:lnTo>
                <a:lnTo>
                  <a:pt x="614456" y="7492"/>
                </a:lnTo>
                <a:lnTo>
                  <a:pt x="558149" y="1908"/>
                </a:lnTo>
                <a:lnTo>
                  <a:pt x="49987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372225" y="3960495"/>
            <a:ext cx="1000125" cy="567690"/>
          </a:xfrm>
          <a:custGeom>
            <a:avLst/>
            <a:gdLst/>
            <a:ahLst/>
            <a:cxnLst/>
            <a:rect l="l" t="t" r="r" b="b"/>
            <a:pathLst>
              <a:path w="1000125" h="567689">
                <a:moveTo>
                  <a:pt x="0" y="283844"/>
                </a:moveTo>
                <a:lnTo>
                  <a:pt x="13200" y="218736"/>
                </a:lnTo>
                <a:lnTo>
                  <a:pt x="50802" y="158981"/>
                </a:lnTo>
                <a:lnTo>
                  <a:pt x="77817" y="131642"/>
                </a:lnTo>
                <a:lnTo>
                  <a:pt x="109807" y="106280"/>
                </a:lnTo>
                <a:lnTo>
                  <a:pt x="146399" y="83105"/>
                </a:lnTo>
                <a:lnTo>
                  <a:pt x="187216" y="62331"/>
                </a:lnTo>
                <a:lnTo>
                  <a:pt x="231884" y="44171"/>
                </a:lnTo>
                <a:lnTo>
                  <a:pt x="280029" y="28836"/>
                </a:lnTo>
                <a:lnTo>
                  <a:pt x="331275" y="16538"/>
                </a:lnTo>
                <a:lnTo>
                  <a:pt x="385247" y="7492"/>
                </a:lnTo>
                <a:lnTo>
                  <a:pt x="441571" y="1908"/>
                </a:lnTo>
                <a:lnTo>
                  <a:pt x="499872" y="0"/>
                </a:lnTo>
                <a:lnTo>
                  <a:pt x="558149" y="1908"/>
                </a:lnTo>
                <a:lnTo>
                  <a:pt x="614456" y="7492"/>
                </a:lnTo>
                <a:lnTo>
                  <a:pt x="668418" y="16538"/>
                </a:lnTo>
                <a:lnTo>
                  <a:pt x="719659" y="28836"/>
                </a:lnTo>
                <a:lnTo>
                  <a:pt x="767802" y="44171"/>
                </a:lnTo>
                <a:lnTo>
                  <a:pt x="812474" y="62331"/>
                </a:lnTo>
                <a:lnTo>
                  <a:pt x="853297" y="83105"/>
                </a:lnTo>
                <a:lnTo>
                  <a:pt x="889896" y="106280"/>
                </a:lnTo>
                <a:lnTo>
                  <a:pt x="921895" y="131642"/>
                </a:lnTo>
                <a:lnTo>
                  <a:pt x="948918" y="158981"/>
                </a:lnTo>
                <a:lnTo>
                  <a:pt x="986536" y="218736"/>
                </a:lnTo>
                <a:lnTo>
                  <a:pt x="999744" y="283844"/>
                </a:lnTo>
                <a:lnTo>
                  <a:pt x="996379" y="316937"/>
                </a:lnTo>
                <a:lnTo>
                  <a:pt x="970591" y="379541"/>
                </a:lnTo>
                <a:lnTo>
                  <a:pt x="921895" y="435953"/>
                </a:lnTo>
                <a:lnTo>
                  <a:pt x="889896" y="461306"/>
                </a:lnTo>
                <a:lnTo>
                  <a:pt x="853297" y="484473"/>
                </a:lnTo>
                <a:lnTo>
                  <a:pt x="812474" y="505241"/>
                </a:lnTo>
                <a:lnTo>
                  <a:pt x="767802" y="523397"/>
                </a:lnTo>
                <a:lnTo>
                  <a:pt x="719659" y="538729"/>
                </a:lnTo>
                <a:lnTo>
                  <a:pt x="668418" y="551025"/>
                </a:lnTo>
                <a:lnTo>
                  <a:pt x="614456" y="560071"/>
                </a:lnTo>
                <a:lnTo>
                  <a:pt x="558149" y="565654"/>
                </a:lnTo>
                <a:lnTo>
                  <a:pt x="499872" y="567562"/>
                </a:lnTo>
                <a:lnTo>
                  <a:pt x="441571" y="565654"/>
                </a:lnTo>
                <a:lnTo>
                  <a:pt x="385247" y="560071"/>
                </a:lnTo>
                <a:lnTo>
                  <a:pt x="331275" y="551025"/>
                </a:lnTo>
                <a:lnTo>
                  <a:pt x="280029" y="538729"/>
                </a:lnTo>
                <a:lnTo>
                  <a:pt x="231884" y="523397"/>
                </a:lnTo>
                <a:lnTo>
                  <a:pt x="187216" y="505241"/>
                </a:lnTo>
                <a:lnTo>
                  <a:pt x="146399" y="484473"/>
                </a:lnTo>
                <a:lnTo>
                  <a:pt x="109807" y="461306"/>
                </a:lnTo>
                <a:lnTo>
                  <a:pt x="77817" y="435953"/>
                </a:lnTo>
                <a:lnTo>
                  <a:pt x="50802" y="408627"/>
                </a:lnTo>
                <a:lnTo>
                  <a:pt x="13200" y="348906"/>
                </a:lnTo>
                <a:lnTo>
                  <a:pt x="0" y="283844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6700519" y="4119448"/>
            <a:ext cx="3448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ТГУ</a:t>
            </a:r>
            <a:endParaRPr sz="140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555748" y="3824859"/>
            <a:ext cx="1000125" cy="567690"/>
          </a:xfrm>
          <a:custGeom>
            <a:avLst/>
            <a:gdLst/>
            <a:ahLst/>
            <a:cxnLst/>
            <a:rect l="l" t="t" r="r" b="b"/>
            <a:pathLst>
              <a:path w="1000125" h="567689">
                <a:moveTo>
                  <a:pt x="499871" y="0"/>
                </a:moveTo>
                <a:lnTo>
                  <a:pt x="441571" y="1908"/>
                </a:lnTo>
                <a:lnTo>
                  <a:pt x="385247" y="7492"/>
                </a:lnTo>
                <a:lnTo>
                  <a:pt x="331275" y="16538"/>
                </a:lnTo>
                <a:lnTo>
                  <a:pt x="280029" y="28836"/>
                </a:lnTo>
                <a:lnTo>
                  <a:pt x="231884" y="44171"/>
                </a:lnTo>
                <a:lnTo>
                  <a:pt x="187216" y="62331"/>
                </a:lnTo>
                <a:lnTo>
                  <a:pt x="146399" y="83105"/>
                </a:lnTo>
                <a:lnTo>
                  <a:pt x="109807" y="106280"/>
                </a:lnTo>
                <a:lnTo>
                  <a:pt x="77817" y="131642"/>
                </a:lnTo>
                <a:lnTo>
                  <a:pt x="50802" y="158981"/>
                </a:lnTo>
                <a:lnTo>
                  <a:pt x="13200" y="218736"/>
                </a:lnTo>
                <a:lnTo>
                  <a:pt x="0" y="283845"/>
                </a:lnTo>
                <a:lnTo>
                  <a:pt x="3362" y="316938"/>
                </a:lnTo>
                <a:lnTo>
                  <a:pt x="29139" y="379556"/>
                </a:lnTo>
                <a:lnTo>
                  <a:pt x="77817" y="435990"/>
                </a:lnTo>
                <a:lnTo>
                  <a:pt x="109807" y="461356"/>
                </a:lnTo>
                <a:lnTo>
                  <a:pt x="146399" y="484536"/>
                </a:lnTo>
                <a:lnTo>
                  <a:pt x="187216" y="505318"/>
                </a:lnTo>
                <a:lnTo>
                  <a:pt x="231884" y="523487"/>
                </a:lnTo>
                <a:lnTo>
                  <a:pt x="280029" y="538831"/>
                </a:lnTo>
                <a:lnTo>
                  <a:pt x="331275" y="551137"/>
                </a:lnTo>
                <a:lnTo>
                  <a:pt x="385247" y="560191"/>
                </a:lnTo>
                <a:lnTo>
                  <a:pt x="441571" y="565779"/>
                </a:lnTo>
                <a:lnTo>
                  <a:pt x="499871" y="567690"/>
                </a:lnTo>
                <a:lnTo>
                  <a:pt x="558172" y="565779"/>
                </a:lnTo>
                <a:lnTo>
                  <a:pt x="614496" y="560191"/>
                </a:lnTo>
                <a:lnTo>
                  <a:pt x="668468" y="551137"/>
                </a:lnTo>
                <a:lnTo>
                  <a:pt x="719714" y="538831"/>
                </a:lnTo>
                <a:lnTo>
                  <a:pt x="767859" y="523487"/>
                </a:lnTo>
                <a:lnTo>
                  <a:pt x="812527" y="505318"/>
                </a:lnTo>
                <a:lnTo>
                  <a:pt x="853344" y="484536"/>
                </a:lnTo>
                <a:lnTo>
                  <a:pt x="889936" y="461356"/>
                </a:lnTo>
                <a:lnTo>
                  <a:pt x="921926" y="435990"/>
                </a:lnTo>
                <a:lnTo>
                  <a:pt x="948941" y="408653"/>
                </a:lnTo>
                <a:lnTo>
                  <a:pt x="986543" y="348913"/>
                </a:lnTo>
                <a:lnTo>
                  <a:pt x="999743" y="283845"/>
                </a:lnTo>
                <a:lnTo>
                  <a:pt x="996381" y="250727"/>
                </a:lnTo>
                <a:lnTo>
                  <a:pt x="970604" y="188083"/>
                </a:lnTo>
                <a:lnTo>
                  <a:pt x="921926" y="131642"/>
                </a:lnTo>
                <a:lnTo>
                  <a:pt x="889936" y="106280"/>
                </a:lnTo>
                <a:lnTo>
                  <a:pt x="853344" y="83105"/>
                </a:lnTo>
                <a:lnTo>
                  <a:pt x="812527" y="62331"/>
                </a:lnTo>
                <a:lnTo>
                  <a:pt x="767859" y="44171"/>
                </a:lnTo>
                <a:lnTo>
                  <a:pt x="719714" y="28836"/>
                </a:lnTo>
                <a:lnTo>
                  <a:pt x="668468" y="16538"/>
                </a:lnTo>
                <a:lnTo>
                  <a:pt x="614496" y="7492"/>
                </a:lnTo>
                <a:lnTo>
                  <a:pt x="558172" y="1908"/>
                </a:lnTo>
                <a:lnTo>
                  <a:pt x="49987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555748" y="3824859"/>
            <a:ext cx="1000125" cy="567690"/>
          </a:xfrm>
          <a:custGeom>
            <a:avLst/>
            <a:gdLst/>
            <a:ahLst/>
            <a:cxnLst/>
            <a:rect l="l" t="t" r="r" b="b"/>
            <a:pathLst>
              <a:path w="1000125" h="567689">
                <a:moveTo>
                  <a:pt x="0" y="283845"/>
                </a:moveTo>
                <a:lnTo>
                  <a:pt x="13200" y="218736"/>
                </a:lnTo>
                <a:lnTo>
                  <a:pt x="50802" y="158981"/>
                </a:lnTo>
                <a:lnTo>
                  <a:pt x="77817" y="131642"/>
                </a:lnTo>
                <a:lnTo>
                  <a:pt x="109807" y="106280"/>
                </a:lnTo>
                <a:lnTo>
                  <a:pt x="146399" y="83105"/>
                </a:lnTo>
                <a:lnTo>
                  <a:pt x="187216" y="62331"/>
                </a:lnTo>
                <a:lnTo>
                  <a:pt x="231884" y="44171"/>
                </a:lnTo>
                <a:lnTo>
                  <a:pt x="280029" y="28836"/>
                </a:lnTo>
                <a:lnTo>
                  <a:pt x="331275" y="16538"/>
                </a:lnTo>
                <a:lnTo>
                  <a:pt x="385247" y="7492"/>
                </a:lnTo>
                <a:lnTo>
                  <a:pt x="441571" y="1908"/>
                </a:lnTo>
                <a:lnTo>
                  <a:pt x="499871" y="0"/>
                </a:lnTo>
                <a:lnTo>
                  <a:pt x="558172" y="1908"/>
                </a:lnTo>
                <a:lnTo>
                  <a:pt x="614496" y="7492"/>
                </a:lnTo>
                <a:lnTo>
                  <a:pt x="668468" y="16538"/>
                </a:lnTo>
                <a:lnTo>
                  <a:pt x="719714" y="28836"/>
                </a:lnTo>
                <a:lnTo>
                  <a:pt x="767859" y="44171"/>
                </a:lnTo>
                <a:lnTo>
                  <a:pt x="812527" y="62331"/>
                </a:lnTo>
                <a:lnTo>
                  <a:pt x="853344" y="83105"/>
                </a:lnTo>
                <a:lnTo>
                  <a:pt x="889936" y="106280"/>
                </a:lnTo>
                <a:lnTo>
                  <a:pt x="921926" y="131642"/>
                </a:lnTo>
                <a:lnTo>
                  <a:pt x="948941" y="158981"/>
                </a:lnTo>
                <a:lnTo>
                  <a:pt x="986543" y="218736"/>
                </a:lnTo>
                <a:lnTo>
                  <a:pt x="999743" y="283845"/>
                </a:lnTo>
                <a:lnTo>
                  <a:pt x="996381" y="316938"/>
                </a:lnTo>
                <a:lnTo>
                  <a:pt x="970604" y="379556"/>
                </a:lnTo>
                <a:lnTo>
                  <a:pt x="921926" y="435990"/>
                </a:lnTo>
                <a:lnTo>
                  <a:pt x="889936" y="461356"/>
                </a:lnTo>
                <a:lnTo>
                  <a:pt x="853344" y="484536"/>
                </a:lnTo>
                <a:lnTo>
                  <a:pt x="812527" y="505318"/>
                </a:lnTo>
                <a:lnTo>
                  <a:pt x="767859" y="523487"/>
                </a:lnTo>
                <a:lnTo>
                  <a:pt x="719714" y="538831"/>
                </a:lnTo>
                <a:lnTo>
                  <a:pt x="668468" y="551137"/>
                </a:lnTo>
                <a:lnTo>
                  <a:pt x="614496" y="560191"/>
                </a:lnTo>
                <a:lnTo>
                  <a:pt x="558172" y="565779"/>
                </a:lnTo>
                <a:lnTo>
                  <a:pt x="499871" y="567690"/>
                </a:lnTo>
                <a:lnTo>
                  <a:pt x="441571" y="565779"/>
                </a:lnTo>
                <a:lnTo>
                  <a:pt x="385247" y="560191"/>
                </a:lnTo>
                <a:lnTo>
                  <a:pt x="331275" y="551137"/>
                </a:lnTo>
                <a:lnTo>
                  <a:pt x="280029" y="538831"/>
                </a:lnTo>
                <a:lnTo>
                  <a:pt x="231884" y="523487"/>
                </a:lnTo>
                <a:lnTo>
                  <a:pt x="187216" y="505318"/>
                </a:lnTo>
                <a:lnTo>
                  <a:pt x="146399" y="484536"/>
                </a:lnTo>
                <a:lnTo>
                  <a:pt x="109807" y="461356"/>
                </a:lnTo>
                <a:lnTo>
                  <a:pt x="77817" y="435990"/>
                </a:lnTo>
                <a:lnTo>
                  <a:pt x="50802" y="408653"/>
                </a:lnTo>
                <a:lnTo>
                  <a:pt x="13200" y="348913"/>
                </a:lnTo>
                <a:lnTo>
                  <a:pt x="0" y="283845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2830195" y="3983863"/>
            <a:ext cx="4508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85" dirty="0">
                <a:latin typeface="Arial"/>
                <a:cs typeface="Arial"/>
              </a:rPr>
              <a:t>У</a:t>
            </a:r>
            <a:r>
              <a:rPr sz="1400" b="1" spc="-5" dirty="0">
                <a:latin typeface="Arial"/>
                <a:cs typeface="Arial"/>
              </a:rPr>
              <a:t>л</a:t>
            </a:r>
            <a:r>
              <a:rPr sz="1400" b="1" spc="-10" dirty="0">
                <a:latin typeface="Arial"/>
                <a:cs typeface="Arial"/>
              </a:rPr>
              <a:t>Г</a:t>
            </a:r>
            <a:r>
              <a:rPr sz="1400" b="1" dirty="0">
                <a:latin typeface="Arial"/>
                <a:cs typeface="Arial"/>
              </a:rPr>
              <a:t>У</a:t>
            </a:r>
            <a:endParaRPr sz="140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408042" y="1282572"/>
            <a:ext cx="1152525" cy="792480"/>
          </a:xfrm>
          <a:custGeom>
            <a:avLst/>
            <a:gdLst/>
            <a:ahLst/>
            <a:cxnLst/>
            <a:rect l="l" t="t" r="r" b="b"/>
            <a:pathLst>
              <a:path w="1152525" h="792480">
                <a:moveTo>
                  <a:pt x="576072" y="0"/>
                </a:moveTo>
                <a:lnTo>
                  <a:pt x="520595" y="1812"/>
                </a:lnTo>
                <a:lnTo>
                  <a:pt x="466610" y="7140"/>
                </a:lnTo>
                <a:lnTo>
                  <a:pt x="414358" y="15816"/>
                </a:lnTo>
                <a:lnTo>
                  <a:pt x="364080" y="27676"/>
                </a:lnTo>
                <a:lnTo>
                  <a:pt x="316017" y="42552"/>
                </a:lnTo>
                <a:lnTo>
                  <a:pt x="270412" y="60280"/>
                </a:lnTo>
                <a:lnTo>
                  <a:pt x="227506" y="80692"/>
                </a:lnTo>
                <a:lnTo>
                  <a:pt x="187540" y="103624"/>
                </a:lnTo>
                <a:lnTo>
                  <a:pt x="150755" y="128908"/>
                </a:lnTo>
                <a:lnTo>
                  <a:pt x="117394" y="156380"/>
                </a:lnTo>
                <a:lnTo>
                  <a:pt x="87698" y="185874"/>
                </a:lnTo>
                <a:lnTo>
                  <a:pt x="61907" y="217222"/>
                </a:lnTo>
                <a:lnTo>
                  <a:pt x="40264" y="250260"/>
                </a:lnTo>
                <a:lnTo>
                  <a:pt x="23011" y="284821"/>
                </a:lnTo>
                <a:lnTo>
                  <a:pt x="2637" y="357850"/>
                </a:lnTo>
                <a:lnTo>
                  <a:pt x="0" y="395986"/>
                </a:lnTo>
                <a:lnTo>
                  <a:pt x="2637" y="434122"/>
                </a:lnTo>
                <a:lnTo>
                  <a:pt x="23011" y="507160"/>
                </a:lnTo>
                <a:lnTo>
                  <a:pt x="40264" y="541729"/>
                </a:lnTo>
                <a:lnTo>
                  <a:pt x="61907" y="574775"/>
                </a:lnTo>
                <a:lnTo>
                  <a:pt x="87698" y="606134"/>
                </a:lnTo>
                <a:lnTo>
                  <a:pt x="117394" y="635637"/>
                </a:lnTo>
                <a:lnTo>
                  <a:pt x="150755" y="663121"/>
                </a:lnTo>
                <a:lnTo>
                  <a:pt x="187540" y="688416"/>
                </a:lnTo>
                <a:lnTo>
                  <a:pt x="227506" y="711359"/>
                </a:lnTo>
                <a:lnTo>
                  <a:pt x="270412" y="731782"/>
                </a:lnTo>
                <a:lnTo>
                  <a:pt x="316017" y="749519"/>
                </a:lnTo>
                <a:lnTo>
                  <a:pt x="364080" y="764404"/>
                </a:lnTo>
                <a:lnTo>
                  <a:pt x="414358" y="776271"/>
                </a:lnTo>
                <a:lnTo>
                  <a:pt x="466610" y="784953"/>
                </a:lnTo>
                <a:lnTo>
                  <a:pt x="520595" y="790284"/>
                </a:lnTo>
                <a:lnTo>
                  <a:pt x="576072" y="792099"/>
                </a:lnTo>
                <a:lnTo>
                  <a:pt x="631548" y="790284"/>
                </a:lnTo>
                <a:lnTo>
                  <a:pt x="685533" y="784953"/>
                </a:lnTo>
                <a:lnTo>
                  <a:pt x="737785" y="776271"/>
                </a:lnTo>
                <a:lnTo>
                  <a:pt x="788063" y="764404"/>
                </a:lnTo>
                <a:lnTo>
                  <a:pt x="836126" y="749519"/>
                </a:lnTo>
                <a:lnTo>
                  <a:pt x="881731" y="731782"/>
                </a:lnTo>
                <a:lnTo>
                  <a:pt x="924637" y="711359"/>
                </a:lnTo>
                <a:lnTo>
                  <a:pt x="964603" y="688416"/>
                </a:lnTo>
                <a:lnTo>
                  <a:pt x="1001388" y="663121"/>
                </a:lnTo>
                <a:lnTo>
                  <a:pt x="1034749" y="635637"/>
                </a:lnTo>
                <a:lnTo>
                  <a:pt x="1064445" y="606134"/>
                </a:lnTo>
                <a:lnTo>
                  <a:pt x="1090236" y="574775"/>
                </a:lnTo>
                <a:lnTo>
                  <a:pt x="1111879" y="541729"/>
                </a:lnTo>
                <a:lnTo>
                  <a:pt x="1129132" y="507160"/>
                </a:lnTo>
                <a:lnTo>
                  <a:pt x="1149506" y="434122"/>
                </a:lnTo>
                <a:lnTo>
                  <a:pt x="1152144" y="395986"/>
                </a:lnTo>
                <a:lnTo>
                  <a:pt x="1149506" y="357850"/>
                </a:lnTo>
                <a:lnTo>
                  <a:pt x="1129132" y="284821"/>
                </a:lnTo>
                <a:lnTo>
                  <a:pt x="1111879" y="250260"/>
                </a:lnTo>
                <a:lnTo>
                  <a:pt x="1090236" y="217222"/>
                </a:lnTo>
                <a:lnTo>
                  <a:pt x="1064445" y="185874"/>
                </a:lnTo>
                <a:lnTo>
                  <a:pt x="1034749" y="156380"/>
                </a:lnTo>
                <a:lnTo>
                  <a:pt x="1001388" y="128908"/>
                </a:lnTo>
                <a:lnTo>
                  <a:pt x="964603" y="103624"/>
                </a:lnTo>
                <a:lnTo>
                  <a:pt x="924637" y="80692"/>
                </a:lnTo>
                <a:lnTo>
                  <a:pt x="881731" y="60280"/>
                </a:lnTo>
                <a:lnTo>
                  <a:pt x="836126" y="42552"/>
                </a:lnTo>
                <a:lnTo>
                  <a:pt x="788063" y="27676"/>
                </a:lnTo>
                <a:lnTo>
                  <a:pt x="737785" y="15816"/>
                </a:lnTo>
                <a:lnTo>
                  <a:pt x="685533" y="7140"/>
                </a:lnTo>
                <a:lnTo>
                  <a:pt x="631548" y="1812"/>
                </a:lnTo>
                <a:lnTo>
                  <a:pt x="576072" y="0"/>
                </a:lnTo>
                <a:close/>
              </a:path>
            </a:pathLst>
          </a:custGeom>
          <a:solidFill>
            <a:srgbClr val="567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408042" y="1282572"/>
            <a:ext cx="1152525" cy="792480"/>
          </a:xfrm>
          <a:custGeom>
            <a:avLst/>
            <a:gdLst/>
            <a:ahLst/>
            <a:cxnLst/>
            <a:rect l="l" t="t" r="r" b="b"/>
            <a:pathLst>
              <a:path w="1152525" h="792480">
                <a:moveTo>
                  <a:pt x="0" y="395986"/>
                </a:moveTo>
                <a:lnTo>
                  <a:pt x="2637" y="357850"/>
                </a:lnTo>
                <a:lnTo>
                  <a:pt x="23011" y="284821"/>
                </a:lnTo>
                <a:lnTo>
                  <a:pt x="40264" y="250260"/>
                </a:lnTo>
                <a:lnTo>
                  <a:pt x="61907" y="217222"/>
                </a:lnTo>
                <a:lnTo>
                  <a:pt x="87698" y="185874"/>
                </a:lnTo>
                <a:lnTo>
                  <a:pt x="117394" y="156380"/>
                </a:lnTo>
                <a:lnTo>
                  <a:pt x="150755" y="128908"/>
                </a:lnTo>
                <a:lnTo>
                  <a:pt x="187540" y="103624"/>
                </a:lnTo>
                <a:lnTo>
                  <a:pt x="227506" y="80692"/>
                </a:lnTo>
                <a:lnTo>
                  <a:pt x="270412" y="60280"/>
                </a:lnTo>
                <a:lnTo>
                  <a:pt x="316017" y="42552"/>
                </a:lnTo>
                <a:lnTo>
                  <a:pt x="364080" y="27676"/>
                </a:lnTo>
                <a:lnTo>
                  <a:pt x="414358" y="15816"/>
                </a:lnTo>
                <a:lnTo>
                  <a:pt x="466610" y="7140"/>
                </a:lnTo>
                <a:lnTo>
                  <a:pt x="520595" y="1812"/>
                </a:lnTo>
                <a:lnTo>
                  <a:pt x="576072" y="0"/>
                </a:lnTo>
                <a:lnTo>
                  <a:pt x="631548" y="1812"/>
                </a:lnTo>
                <a:lnTo>
                  <a:pt x="685533" y="7140"/>
                </a:lnTo>
                <a:lnTo>
                  <a:pt x="737785" y="15816"/>
                </a:lnTo>
                <a:lnTo>
                  <a:pt x="788063" y="27676"/>
                </a:lnTo>
                <a:lnTo>
                  <a:pt x="836126" y="42552"/>
                </a:lnTo>
                <a:lnTo>
                  <a:pt x="881731" y="60280"/>
                </a:lnTo>
                <a:lnTo>
                  <a:pt x="924637" y="80692"/>
                </a:lnTo>
                <a:lnTo>
                  <a:pt x="964603" y="103624"/>
                </a:lnTo>
                <a:lnTo>
                  <a:pt x="1001388" y="128908"/>
                </a:lnTo>
                <a:lnTo>
                  <a:pt x="1034749" y="156380"/>
                </a:lnTo>
                <a:lnTo>
                  <a:pt x="1064445" y="185874"/>
                </a:lnTo>
                <a:lnTo>
                  <a:pt x="1090236" y="217222"/>
                </a:lnTo>
                <a:lnTo>
                  <a:pt x="1111879" y="250260"/>
                </a:lnTo>
                <a:lnTo>
                  <a:pt x="1129132" y="284821"/>
                </a:lnTo>
                <a:lnTo>
                  <a:pt x="1149506" y="357850"/>
                </a:lnTo>
                <a:lnTo>
                  <a:pt x="1152144" y="395986"/>
                </a:lnTo>
                <a:lnTo>
                  <a:pt x="1149506" y="434122"/>
                </a:lnTo>
                <a:lnTo>
                  <a:pt x="1129132" y="507160"/>
                </a:lnTo>
                <a:lnTo>
                  <a:pt x="1111879" y="541729"/>
                </a:lnTo>
                <a:lnTo>
                  <a:pt x="1090236" y="574775"/>
                </a:lnTo>
                <a:lnTo>
                  <a:pt x="1064445" y="606134"/>
                </a:lnTo>
                <a:lnTo>
                  <a:pt x="1034749" y="635637"/>
                </a:lnTo>
                <a:lnTo>
                  <a:pt x="1001388" y="663121"/>
                </a:lnTo>
                <a:lnTo>
                  <a:pt x="964603" y="688416"/>
                </a:lnTo>
                <a:lnTo>
                  <a:pt x="924637" y="711359"/>
                </a:lnTo>
                <a:lnTo>
                  <a:pt x="881731" y="731782"/>
                </a:lnTo>
                <a:lnTo>
                  <a:pt x="836126" y="749519"/>
                </a:lnTo>
                <a:lnTo>
                  <a:pt x="788063" y="764404"/>
                </a:lnTo>
                <a:lnTo>
                  <a:pt x="737785" y="776271"/>
                </a:lnTo>
                <a:lnTo>
                  <a:pt x="685533" y="784953"/>
                </a:lnTo>
                <a:lnTo>
                  <a:pt x="631548" y="790284"/>
                </a:lnTo>
                <a:lnTo>
                  <a:pt x="576072" y="792099"/>
                </a:lnTo>
                <a:lnTo>
                  <a:pt x="520595" y="790284"/>
                </a:lnTo>
                <a:lnTo>
                  <a:pt x="466610" y="784953"/>
                </a:lnTo>
                <a:lnTo>
                  <a:pt x="414358" y="776271"/>
                </a:lnTo>
                <a:lnTo>
                  <a:pt x="364080" y="764404"/>
                </a:lnTo>
                <a:lnTo>
                  <a:pt x="316017" y="749519"/>
                </a:lnTo>
                <a:lnTo>
                  <a:pt x="270412" y="731782"/>
                </a:lnTo>
                <a:lnTo>
                  <a:pt x="227506" y="711359"/>
                </a:lnTo>
                <a:lnTo>
                  <a:pt x="187540" y="688416"/>
                </a:lnTo>
                <a:lnTo>
                  <a:pt x="150755" y="663121"/>
                </a:lnTo>
                <a:lnTo>
                  <a:pt x="117394" y="635637"/>
                </a:lnTo>
                <a:lnTo>
                  <a:pt x="87698" y="606134"/>
                </a:lnTo>
                <a:lnTo>
                  <a:pt x="61907" y="574775"/>
                </a:lnTo>
                <a:lnTo>
                  <a:pt x="40264" y="541729"/>
                </a:lnTo>
                <a:lnTo>
                  <a:pt x="23011" y="507160"/>
                </a:lnTo>
                <a:lnTo>
                  <a:pt x="2637" y="434122"/>
                </a:lnTo>
                <a:lnTo>
                  <a:pt x="0" y="395986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4729988" y="1521333"/>
            <a:ext cx="510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800" b="1" spc="0" dirty="0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sz="1800" b="1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23532" y="5904661"/>
            <a:ext cx="1728152" cy="6926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23532" y="5904661"/>
            <a:ext cx="1728470" cy="692785"/>
          </a:xfrm>
          <a:custGeom>
            <a:avLst/>
            <a:gdLst/>
            <a:ahLst/>
            <a:cxnLst/>
            <a:rect l="l" t="t" r="r" b="b"/>
            <a:pathLst>
              <a:path w="1728470" h="692784">
                <a:moveTo>
                  <a:pt x="0" y="115443"/>
                </a:moveTo>
                <a:lnTo>
                  <a:pt x="9072" y="70508"/>
                </a:lnTo>
                <a:lnTo>
                  <a:pt x="33813" y="33813"/>
                </a:lnTo>
                <a:lnTo>
                  <a:pt x="70508" y="9072"/>
                </a:lnTo>
                <a:lnTo>
                  <a:pt x="115442" y="0"/>
                </a:lnTo>
                <a:lnTo>
                  <a:pt x="1612709" y="0"/>
                </a:lnTo>
                <a:lnTo>
                  <a:pt x="1657643" y="9072"/>
                </a:lnTo>
                <a:lnTo>
                  <a:pt x="1694338" y="33813"/>
                </a:lnTo>
                <a:lnTo>
                  <a:pt x="1719079" y="70508"/>
                </a:lnTo>
                <a:lnTo>
                  <a:pt x="1728152" y="115443"/>
                </a:lnTo>
                <a:lnTo>
                  <a:pt x="1728152" y="577240"/>
                </a:lnTo>
                <a:lnTo>
                  <a:pt x="1719079" y="622176"/>
                </a:lnTo>
                <a:lnTo>
                  <a:pt x="1694338" y="658876"/>
                </a:lnTo>
                <a:lnTo>
                  <a:pt x="1657643" y="683621"/>
                </a:lnTo>
                <a:lnTo>
                  <a:pt x="1612709" y="692696"/>
                </a:lnTo>
                <a:lnTo>
                  <a:pt x="115442" y="692696"/>
                </a:lnTo>
                <a:lnTo>
                  <a:pt x="70508" y="683621"/>
                </a:lnTo>
                <a:lnTo>
                  <a:pt x="33813" y="658876"/>
                </a:lnTo>
                <a:lnTo>
                  <a:pt x="9072" y="622176"/>
                </a:lnTo>
                <a:lnTo>
                  <a:pt x="0" y="577240"/>
                </a:lnTo>
                <a:lnTo>
                  <a:pt x="0" y="115443"/>
                </a:lnTo>
                <a:close/>
              </a:path>
            </a:pathLst>
          </a:custGeom>
          <a:ln w="25399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23532" y="4869179"/>
            <a:ext cx="1512125" cy="69265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23532" y="4869179"/>
            <a:ext cx="1512570" cy="692785"/>
          </a:xfrm>
          <a:custGeom>
            <a:avLst/>
            <a:gdLst/>
            <a:ahLst/>
            <a:cxnLst/>
            <a:rect l="l" t="t" r="r" b="b"/>
            <a:pathLst>
              <a:path w="1512570" h="692785">
                <a:moveTo>
                  <a:pt x="0" y="115443"/>
                </a:moveTo>
                <a:lnTo>
                  <a:pt x="9072" y="70508"/>
                </a:lnTo>
                <a:lnTo>
                  <a:pt x="33813" y="33813"/>
                </a:lnTo>
                <a:lnTo>
                  <a:pt x="70508" y="9072"/>
                </a:lnTo>
                <a:lnTo>
                  <a:pt x="115442" y="0"/>
                </a:lnTo>
                <a:lnTo>
                  <a:pt x="1396682" y="0"/>
                </a:lnTo>
                <a:lnTo>
                  <a:pt x="1441616" y="9072"/>
                </a:lnTo>
                <a:lnTo>
                  <a:pt x="1478311" y="33813"/>
                </a:lnTo>
                <a:lnTo>
                  <a:pt x="1503052" y="70508"/>
                </a:lnTo>
                <a:lnTo>
                  <a:pt x="1512125" y="115443"/>
                </a:lnTo>
                <a:lnTo>
                  <a:pt x="1512125" y="577215"/>
                </a:lnTo>
                <a:lnTo>
                  <a:pt x="1503052" y="622149"/>
                </a:lnTo>
                <a:lnTo>
                  <a:pt x="1478311" y="658844"/>
                </a:lnTo>
                <a:lnTo>
                  <a:pt x="1441616" y="683585"/>
                </a:lnTo>
                <a:lnTo>
                  <a:pt x="1396682" y="692658"/>
                </a:lnTo>
                <a:lnTo>
                  <a:pt x="115442" y="692658"/>
                </a:lnTo>
                <a:lnTo>
                  <a:pt x="70508" y="683585"/>
                </a:lnTo>
                <a:lnTo>
                  <a:pt x="33813" y="658844"/>
                </a:lnTo>
                <a:lnTo>
                  <a:pt x="9072" y="622149"/>
                </a:lnTo>
                <a:lnTo>
                  <a:pt x="0" y="577215"/>
                </a:lnTo>
                <a:lnTo>
                  <a:pt x="0" y="115443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601472" y="4984191"/>
            <a:ext cx="95631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Проекты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в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работе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323532" y="3852545"/>
            <a:ext cx="1512125" cy="69278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23532" y="3852545"/>
            <a:ext cx="1512570" cy="692785"/>
          </a:xfrm>
          <a:custGeom>
            <a:avLst/>
            <a:gdLst/>
            <a:ahLst/>
            <a:cxnLst/>
            <a:rect l="l" t="t" r="r" b="b"/>
            <a:pathLst>
              <a:path w="1512570" h="692785">
                <a:moveTo>
                  <a:pt x="0" y="115442"/>
                </a:moveTo>
                <a:lnTo>
                  <a:pt x="9072" y="70508"/>
                </a:lnTo>
                <a:lnTo>
                  <a:pt x="33813" y="33813"/>
                </a:lnTo>
                <a:lnTo>
                  <a:pt x="70508" y="9072"/>
                </a:lnTo>
                <a:lnTo>
                  <a:pt x="115442" y="0"/>
                </a:lnTo>
                <a:lnTo>
                  <a:pt x="1396682" y="0"/>
                </a:lnTo>
                <a:lnTo>
                  <a:pt x="1441616" y="9072"/>
                </a:lnTo>
                <a:lnTo>
                  <a:pt x="1478311" y="33813"/>
                </a:lnTo>
                <a:lnTo>
                  <a:pt x="1503052" y="70508"/>
                </a:lnTo>
                <a:lnTo>
                  <a:pt x="1512125" y="115442"/>
                </a:lnTo>
                <a:lnTo>
                  <a:pt x="1512125" y="577341"/>
                </a:lnTo>
                <a:lnTo>
                  <a:pt x="1503052" y="622276"/>
                </a:lnTo>
                <a:lnTo>
                  <a:pt x="1478311" y="658971"/>
                </a:lnTo>
                <a:lnTo>
                  <a:pt x="1441616" y="683712"/>
                </a:lnTo>
                <a:lnTo>
                  <a:pt x="1396682" y="692784"/>
                </a:lnTo>
                <a:lnTo>
                  <a:pt x="115442" y="692784"/>
                </a:lnTo>
                <a:lnTo>
                  <a:pt x="70508" y="683712"/>
                </a:lnTo>
                <a:lnTo>
                  <a:pt x="33813" y="658971"/>
                </a:lnTo>
                <a:lnTo>
                  <a:pt x="9072" y="622276"/>
                </a:lnTo>
                <a:lnTo>
                  <a:pt x="0" y="577341"/>
                </a:lnTo>
                <a:lnTo>
                  <a:pt x="0" y="115442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702055" y="3967734"/>
            <a:ext cx="7556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9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latin typeface="Arial"/>
                <a:cs typeface="Arial"/>
              </a:rPr>
              <a:t>Стартап  </a:t>
            </a:r>
            <a:r>
              <a:rPr sz="1400" b="1" dirty="0">
                <a:latin typeface="Arial"/>
                <a:cs typeface="Arial"/>
              </a:rPr>
              <a:t>ви</a:t>
            </a:r>
            <a:r>
              <a:rPr sz="1400" b="1" spc="-20" dirty="0">
                <a:latin typeface="Arial"/>
                <a:cs typeface="Arial"/>
              </a:rPr>
              <a:t>т</a:t>
            </a:r>
            <a:r>
              <a:rPr sz="1400" b="1" spc="-10" dirty="0">
                <a:latin typeface="Arial"/>
                <a:cs typeface="Arial"/>
              </a:rPr>
              <a:t>р</a:t>
            </a:r>
            <a:r>
              <a:rPr sz="1400" b="1" dirty="0">
                <a:latin typeface="Arial"/>
                <a:cs typeface="Arial"/>
              </a:rPr>
              <a:t>ина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323532" y="2808351"/>
            <a:ext cx="1512125" cy="6926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3532" y="2808351"/>
            <a:ext cx="1512570" cy="692785"/>
          </a:xfrm>
          <a:custGeom>
            <a:avLst/>
            <a:gdLst/>
            <a:ahLst/>
            <a:cxnLst/>
            <a:rect l="l" t="t" r="r" b="b"/>
            <a:pathLst>
              <a:path w="1512570" h="692785">
                <a:moveTo>
                  <a:pt x="0" y="115443"/>
                </a:moveTo>
                <a:lnTo>
                  <a:pt x="9072" y="70508"/>
                </a:lnTo>
                <a:lnTo>
                  <a:pt x="33813" y="33813"/>
                </a:lnTo>
                <a:lnTo>
                  <a:pt x="70508" y="9072"/>
                </a:lnTo>
                <a:lnTo>
                  <a:pt x="115442" y="0"/>
                </a:lnTo>
                <a:lnTo>
                  <a:pt x="1396682" y="0"/>
                </a:lnTo>
                <a:lnTo>
                  <a:pt x="1441616" y="9072"/>
                </a:lnTo>
                <a:lnTo>
                  <a:pt x="1478311" y="33813"/>
                </a:lnTo>
                <a:lnTo>
                  <a:pt x="1503052" y="70508"/>
                </a:lnTo>
                <a:lnTo>
                  <a:pt x="1512125" y="115443"/>
                </a:lnTo>
                <a:lnTo>
                  <a:pt x="1512125" y="577214"/>
                </a:lnTo>
                <a:lnTo>
                  <a:pt x="1503052" y="622149"/>
                </a:lnTo>
                <a:lnTo>
                  <a:pt x="1478311" y="658844"/>
                </a:lnTo>
                <a:lnTo>
                  <a:pt x="1441616" y="683585"/>
                </a:lnTo>
                <a:lnTo>
                  <a:pt x="1396682" y="692658"/>
                </a:lnTo>
                <a:lnTo>
                  <a:pt x="115442" y="692658"/>
                </a:lnTo>
                <a:lnTo>
                  <a:pt x="70508" y="683585"/>
                </a:lnTo>
                <a:lnTo>
                  <a:pt x="33813" y="658844"/>
                </a:lnTo>
                <a:lnTo>
                  <a:pt x="9072" y="622149"/>
                </a:lnTo>
                <a:lnTo>
                  <a:pt x="0" y="577214"/>
                </a:lnTo>
                <a:lnTo>
                  <a:pt x="0" y="115443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467359" y="3029838"/>
            <a:ext cx="12293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Success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story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323532" y="1772792"/>
            <a:ext cx="1512125" cy="69265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23532" y="1772792"/>
            <a:ext cx="1512570" cy="692785"/>
          </a:xfrm>
          <a:custGeom>
            <a:avLst/>
            <a:gdLst/>
            <a:ahLst/>
            <a:cxnLst/>
            <a:rect l="l" t="t" r="r" b="b"/>
            <a:pathLst>
              <a:path w="1512570" h="692785">
                <a:moveTo>
                  <a:pt x="0" y="115443"/>
                </a:moveTo>
                <a:lnTo>
                  <a:pt x="9072" y="70508"/>
                </a:lnTo>
                <a:lnTo>
                  <a:pt x="33813" y="33813"/>
                </a:lnTo>
                <a:lnTo>
                  <a:pt x="70508" y="9072"/>
                </a:lnTo>
                <a:lnTo>
                  <a:pt x="115442" y="0"/>
                </a:lnTo>
                <a:lnTo>
                  <a:pt x="1396682" y="0"/>
                </a:lnTo>
                <a:lnTo>
                  <a:pt x="1441616" y="9072"/>
                </a:lnTo>
                <a:lnTo>
                  <a:pt x="1478311" y="33813"/>
                </a:lnTo>
                <a:lnTo>
                  <a:pt x="1503052" y="70508"/>
                </a:lnTo>
                <a:lnTo>
                  <a:pt x="1512125" y="115443"/>
                </a:lnTo>
                <a:lnTo>
                  <a:pt x="1512125" y="577215"/>
                </a:lnTo>
                <a:lnTo>
                  <a:pt x="1503052" y="622149"/>
                </a:lnTo>
                <a:lnTo>
                  <a:pt x="1478311" y="658844"/>
                </a:lnTo>
                <a:lnTo>
                  <a:pt x="1441616" y="683585"/>
                </a:lnTo>
                <a:lnTo>
                  <a:pt x="1396682" y="692658"/>
                </a:lnTo>
                <a:lnTo>
                  <a:pt x="115442" y="692658"/>
                </a:lnTo>
                <a:lnTo>
                  <a:pt x="70508" y="683585"/>
                </a:lnTo>
                <a:lnTo>
                  <a:pt x="33813" y="658844"/>
                </a:lnTo>
                <a:lnTo>
                  <a:pt x="9072" y="622149"/>
                </a:lnTo>
                <a:lnTo>
                  <a:pt x="0" y="577215"/>
                </a:lnTo>
                <a:lnTo>
                  <a:pt x="0" y="115443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508508" y="1994154"/>
            <a:ext cx="11423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Best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practice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928116" y="5425440"/>
            <a:ext cx="312420" cy="51206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25131" y="5561838"/>
            <a:ext cx="118110" cy="313055"/>
          </a:xfrm>
          <a:custGeom>
            <a:avLst/>
            <a:gdLst/>
            <a:ahLst/>
            <a:cxnLst/>
            <a:rect l="l" t="t" r="r" b="b"/>
            <a:pathLst>
              <a:path w="118109" h="313054">
                <a:moveTo>
                  <a:pt x="58951" y="50368"/>
                </a:moveTo>
                <a:lnTo>
                  <a:pt x="46253" y="72133"/>
                </a:lnTo>
                <a:lnTo>
                  <a:pt x="46253" y="312788"/>
                </a:lnTo>
                <a:lnTo>
                  <a:pt x="71653" y="312788"/>
                </a:lnTo>
                <a:lnTo>
                  <a:pt x="71647" y="72133"/>
                </a:lnTo>
                <a:lnTo>
                  <a:pt x="58951" y="50368"/>
                </a:lnTo>
                <a:close/>
              </a:path>
              <a:path w="118109" h="313054">
                <a:moveTo>
                  <a:pt x="58953" y="0"/>
                </a:moveTo>
                <a:lnTo>
                  <a:pt x="0" y="101028"/>
                </a:lnTo>
                <a:lnTo>
                  <a:pt x="2044" y="108800"/>
                </a:lnTo>
                <a:lnTo>
                  <a:pt x="14160" y="115862"/>
                </a:lnTo>
                <a:lnTo>
                  <a:pt x="21932" y="113817"/>
                </a:lnTo>
                <a:lnTo>
                  <a:pt x="46247" y="72144"/>
                </a:lnTo>
                <a:lnTo>
                  <a:pt x="46253" y="25146"/>
                </a:lnTo>
                <a:lnTo>
                  <a:pt x="73628" y="25146"/>
                </a:lnTo>
                <a:lnTo>
                  <a:pt x="58953" y="0"/>
                </a:lnTo>
                <a:close/>
              </a:path>
              <a:path w="118109" h="313054">
                <a:moveTo>
                  <a:pt x="73628" y="25146"/>
                </a:moveTo>
                <a:lnTo>
                  <a:pt x="71653" y="25146"/>
                </a:lnTo>
                <a:lnTo>
                  <a:pt x="71653" y="72144"/>
                </a:lnTo>
                <a:lnTo>
                  <a:pt x="95961" y="113817"/>
                </a:lnTo>
                <a:lnTo>
                  <a:pt x="103746" y="115862"/>
                </a:lnTo>
                <a:lnTo>
                  <a:pt x="115862" y="108800"/>
                </a:lnTo>
                <a:lnTo>
                  <a:pt x="117906" y="101028"/>
                </a:lnTo>
                <a:lnTo>
                  <a:pt x="73628" y="25146"/>
                </a:lnTo>
                <a:close/>
              </a:path>
              <a:path w="118109" h="313054">
                <a:moveTo>
                  <a:pt x="71653" y="31559"/>
                </a:moveTo>
                <a:lnTo>
                  <a:pt x="69926" y="31559"/>
                </a:lnTo>
                <a:lnTo>
                  <a:pt x="58951" y="50368"/>
                </a:lnTo>
                <a:lnTo>
                  <a:pt x="71653" y="72144"/>
                </a:lnTo>
                <a:lnTo>
                  <a:pt x="71653" y="31559"/>
                </a:lnTo>
                <a:close/>
              </a:path>
              <a:path w="118109" h="313054">
                <a:moveTo>
                  <a:pt x="71653" y="25146"/>
                </a:moveTo>
                <a:lnTo>
                  <a:pt x="46253" y="25146"/>
                </a:lnTo>
                <a:lnTo>
                  <a:pt x="46253" y="72133"/>
                </a:lnTo>
                <a:lnTo>
                  <a:pt x="58951" y="50368"/>
                </a:lnTo>
                <a:lnTo>
                  <a:pt x="47980" y="31559"/>
                </a:lnTo>
                <a:lnTo>
                  <a:pt x="71653" y="31559"/>
                </a:lnTo>
                <a:lnTo>
                  <a:pt x="71653" y="25146"/>
                </a:lnTo>
                <a:close/>
              </a:path>
              <a:path w="118109" h="313054">
                <a:moveTo>
                  <a:pt x="69926" y="31559"/>
                </a:moveTo>
                <a:lnTo>
                  <a:pt x="47980" y="31559"/>
                </a:lnTo>
                <a:lnTo>
                  <a:pt x="58951" y="50368"/>
                </a:lnTo>
                <a:lnTo>
                  <a:pt x="69926" y="31559"/>
                </a:lnTo>
                <a:close/>
              </a:path>
            </a:pathLst>
          </a:custGeom>
          <a:solidFill>
            <a:srgbClr val="2B80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43355" y="4373879"/>
            <a:ext cx="312419" cy="5410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40891" y="4509008"/>
            <a:ext cx="118110" cy="342900"/>
          </a:xfrm>
          <a:custGeom>
            <a:avLst/>
            <a:gdLst/>
            <a:ahLst/>
            <a:cxnLst/>
            <a:rect l="l" t="t" r="r" b="b"/>
            <a:pathLst>
              <a:path w="118109" h="342900">
                <a:moveTo>
                  <a:pt x="58959" y="50422"/>
                </a:moveTo>
                <a:lnTo>
                  <a:pt x="46266" y="72183"/>
                </a:lnTo>
                <a:lnTo>
                  <a:pt x="46253" y="342900"/>
                </a:lnTo>
                <a:lnTo>
                  <a:pt x="71653" y="342900"/>
                </a:lnTo>
                <a:lnTo>
                  <a:pt x="71653" y="72183"/>
                </a:lnTo>
                <a:lnTo>
                  <a:pt x="58959" y="50422"/>
                </a:lnTo>
                <a:close/>
              </a:path>
              <a:path w="118109" h="342900">
                <a:moveTo>
                  <a:pt x="58953" y="0"/>
                </a:moveTo>
                <a:lnTo>
                  <a:pt x="0" y="101092"/>
                </a:lnTo>
                <a:lnTo>
                  <a:pt x="2044" y="108839"/>
                </a:lnTo>
                <a:lnTo>
                  <a:pt x="14173" y="115951"/>
                </a:lnTo>
                <a:lnTo>
                  <a:pt x="21945" y="113919"/>
                </a:lnTo>
                <a:lnTo>
                  <a:pt x="25476" y="107823"/>
                </a:lnTo>
                <a:lnTo>
                  <a:pt x="46253" y="72204"/>
                </a:lnTo>
                <a:lnTo>
                  <a:pt x="46253" y="25273"/>
                </a:lnTo>
                <a:lnTo>
                  <a:pt x="73698" y="25273"/>
                </a:lnTo>
                <a:lnTo>
                  <a:pt x="58953" y="0"/>
                </a:lnTo>
                <a:close/>
              </a:path>
              <a:path w="118109" h="342900">
                <a:moveTo>
                  <a:pt x="73698" y="25273"/>
                </a:moveTo>
                <a:lnTo>
                  <a:pt x="71653" y="25273"/>
                </a:lnTo>
                <a:lnTo>
                  <a:pt x="71666" y="72204"/>
                </a:lnTo>
                <a:lnTo>
                  <a:pt x="92443" y="107823"/>
                </a:lnTo>
                <a:lnTo>
                  <a:pt x="95973" y="113919"/>
                </a:lnTo>
                <a:lnTo>
                  <a:pt x="103746" y="115951"/>
                </a:lnTo>
                <a:lnTo>
                  <a:pt x="115862" y="108839"/>
                </a:lnTo>
                <a:lnTo>
                  <a:pt x="117906" y="101092"/>
                </a:lnTo>
                <a:lnTo>
                  <a:pt x="114376" y="94996"/>
                </a:lnTo>
                <a:lnTo>
                  <a:pt x="73698" y="25273"/>
                </a:lnTo>
                <a:close/>
              </a:path>
              <a:path w="118109" h="342900">
                <a:moveTo>
                  <a:pt x="71653" y="25273"/>
                </a:moveTo>
                <a:lnTo>
                  <a:pt x="46253" y="25273"/>
                </a:lnTo>
                <a:lnTo>
                  <a:pt x="46253" y="72204"/>
                </a:lnTo>
                <a:lnTo>
                  <a:pt x="58959" y="50422"/>
                </a:lnTo>
                <a:lnTo>
                  <a:pt x="47993" y="31623"/>
                </a:lnTo>
                <a:lnTo>
                  <a:pt x="71653" y="31623"/>
                </a:lnTo>
                <a:lnTo>
                  <a:pt x="71653" y="25273"/>
                </a:lnTo>
                <a:close/>
              </a:path>
              <a:path w="118109" h="342900">
                <a:moveTo>
                  <a:pt x="71653" y="31623"/>
                </a:moveTo>
                <a:lnTo>
                  <a:pt x="69926" y="31623"/>
                </a:lnTo>
                <a:lnTo>
                  <a:pt x="58959" y="50422"/>
                </a:lnTo>
                <a:lnTo>
                  <a:pt x="71653" y="72183"/>
                </a:lnTo>
                <a:lnTo>
                  <a:pt x="71653" y="31623"/>
                </a:lnTo>
                <a:close/>
              </a:path>
              <a:path w="118109" h="342900">
                <a:moveTo>
                  <a:pt x="69926" y="31623"/>
                </a:moveTo>
                <a:lnTo>
                  <a:pt x="47993" y="31623"/>
                </a:lnTo>
                <a:lnTo>
                  <a:pt x="58959" y="50422"/>
                </a:lnTo>
                <a:lnTo>
                  <a:pt x="69926" y="31623"/>
                </a:lnTo>
                <a:close/>
              </a:path>
            </a:pathLst>
          </a:custGeom>
          <a:solidFill>
            <a:srgbClr val="2B80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37260" y="3364991"/>
            <a:ext cx="310896" cy="5410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034072" y="3501009"/>
            <a:ext cx="118110" cy="342900"/>
          </a:xfrm>
          <a:custGeom>
            <a:avLst/>
            <a:gdLst/>
            <a:ahLst/>
            <a:cxnLst/>
            <a:rect l="l" t="t" r="r" b="b"/>
            <a:pathLst>
              <a:path w="118109" h="342900">
                <a:moveTo>
                  <a:pt x="58951" y="50309"/>
                </a:moveTo>
                <a:lnTo>
                  <a:pt x="46253" y="72077"/>
                </a:lnTo>
                <a:lnTo>
                  <a:pt x="46253" y="342772"/>
                </a:lnTo>
                <a:lnTo>
                  <a:pt x="71653" y="342772"/>
                </a:lnTo>
                <a:lnTo>
                  <a:pt x="71647" y="72077"/>
                </a:lnTo>
                <a:lnTo>
                  <a:pt x="58951" y="50309"/>
                </a:lnTo>
                <a:close/>
              </a:path>
              <a:path w="118109" h="342900">
                <a:moveTo>
                  <a:pt x="58953" y="0"/>
                </a:moveTo>
                <a:lnTo>
                  <a:pt x="3530" y="94995"/>
                </a:lnTo>
                <a:lnTo>
                  <a:pt x="0" y="100964"/>
                </a:lnTo>
                <a:lnTo>
                  <a:pt x="2044" y="108838"/>
                </a:lnTo>
                <a:lnTo>
                  <a:pt x="8102" y="112267"/>
                </a:lnTo>
                <a:lnTo>
                  <a:pt x="14160" y="115823"/>
                </a:lnTo>
                <a:lnTo>
                  <a:pt x="21945" y="113791"/>
                </a:lnTo>
                <a:lnTo>
                  <a:pt x="25476" y="107695"/>
                </a:lnTo>
                <a:lnTo>
                  <a:pt x="46247" y="72088"/>
                </a:lnTo>
                <a:lnTo>
                  <a:pt x="46253" y="25145"/>
                </a:lnTo>
                <a:lnTo>
                  <a:pt x="73624" y="25145"/>
                </a:lnTo>
                <a:lnTo>
                  <a:pt x="58953" y="0"/>
                </a:lnTo>
                <a:close/>
              </a:path>
              <a:path w="118109" h="342900">
                <a:moveTo>
                  <a:pt x="73624" y="25145"/>
                </a:moveTo>
                <a:lnTo>
                  <a:pt x="71653" y="25145"/>
                </a:lnTo>
                <a:lnTo>
                  <a:pt x="71653" y="72088"/>
                </a:lnTo>
                <a:lnTo>
                  <a:pt x="95973" y="113791"/>
                </a:lnTo>
                <a:lnTo>
                  <a:pt x="103746" y="115823"/>
                </a:lnTo>
                <a:lnTo>
                  <a:pt x="109804" y="112267"/>
                </a:lnTo>
                <a:lnTo>
                  <a:pt x="115862" y="108838"/>
                </a:lnTo>
                <a:lnTo>
                  <a:pt x="117906" y="100964"/>
                </a:lnTo>
                <a:lnTo>
                  <a:pt x="114376" y="94995"/>
                </a:lnTo>
                <a:lnTo>
                  <a:pt x="73624" y="25145"/>
                </a:lnTo>
                <a:close/>
              </a:path>
              <a:path w="118109" h="342900">
                <a:moveTo>
                  <a:pt x="71653" y="31495"/>
                </a:moveTo>
                <a:lnTo>
                  <a:pt x="69926" y="31495"/>
                </a:lnTo>
                <a:lnTo>
                  <a:pt x="58951" y="50309"/>
                </a:lnTo>
                <a:lnTo>
                  <a:pt x="71653" y="72088"/>
                </a:lnTo>
                <a:lnTo>
                  <a:pt x="71653" y="31495"/>
                </a:lnTo>
                <a:close/>
              </a:path>
              <a:path w="118109" h="342900">
                <a:moveTo>
                  <a:pt x="71653" y="25145"/>
                </a:moveTo>
                <a:lnTo>
                  <a:pt x="46253" y="25145"/>
                </a:lnTo>
                <a:lnTo>
                  <a:pt x="46253" y="72077"/>
                </a:lnTo>
                <a:lnTo>
                  <a:pt x="58951" y="50309"/>
                </a:lnTo>
                <a:lnTo>
                  <a:pt x="47980" y="31495"/>
                </a:lnTo>
                <a:lnTo>
                  <a:pt x="71653" y="31495"/>
                </a:lnTo>
                <a:lnTo>
                  <a:pt x="71653" y="25145"/>
                </a:lnTo>
                <a:close/>
              </a:path>
              <a:path w="118109" h="342900">
                <a:moveTo>
                  <a:pt x="69926" y="31495"/>
                </a:moveTo>
                <a:lnTo>
                  <a:pt x="47980" y="31495"/>
                </a:lnTo>
                <a:lnTo>
                  <a:pt x="58951" y="50309"/>
                </a:lnTo>
                <a:lnTo>
                  <a:pt x="69926" y="31495"/>
                </a:lnTo>
                <a:close/>
              </a:path>
            </a:pathLst>
          </a:custGeom>
          <a:solidFill>
            <a:srgbClr val="2B80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37260" y="2301239"/>
            <a:ext cx="310896" cy="54102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034072" y="2436622"/>
            <a:ext cx="118110" cy="342900"/>
          </a:xfrm>
          <a:custGeom>
            <a:avLst/>
            <a:gdLst/>
            <a:ahLst/>
            <a:cxnLst/>
            <a:rect l="l" t="t" r="r" b="b"/>
            <a:pathLst>
              <a:path w="118109" h="342900">
                <a:moveTo>
                  <a:pt x="58953" y="50433"/>
                </a:moveTo>
                <a:lnTo>
                  <a:pt x="46253" y="72204"/>
                </a:lnTo>
                <a:lnTo>
                  <a:pt x="46253" y="342773"/>
                </a:lnTo>
                <a:lnTo>
                  <a:pt x="71653" y="342773"/>
                </a:lnTo>
                <a:lnTo>
                  <a:pt x="71653" y="72204"/>
                </a:lnTo>
                <a:lnTo>
                  <a:pt x="58953" y="50433"/>
                </a:lnTo>
                <a:close/>
              </a:path>
              <a:path w="118109" h="342900">
                <a:moveTo>
                  <a:pt x="58953" y="0"/>
                </a:moveTo>
                <a:lnTo>
                  <a:pt x="3530" y="94995"/>
                </a:lnTo>
                <a:lnTo>
                  <a:pt x="0" y="101091"/>
                </a:lnTo>
                <a:lnTo>
                  <a:pt x="2044" y="108838"/>
                </a:lnTo>
                <a:lnTo>
                  <a:pt x="8102" y="112394"/>
                </a:lnTo>
                <a:lnTo>
                  <a:pt x="14160" y="115824"/>
                </a:lnTo>
                <a:lnTo>
                  <a:pt x="21945" y="113791"/>
                </a:lnTo>
                <a:lnTo>
                  <a:pt x="25476" y="107823"/>
                </a:lnTo>
                <a:lnTo>
                  <a:pt x="46253" y="72204"/>
                </a:lnTo>
                <a:lnTo>
                  <a:pt x="46253" y="25145"/>
                </a:lnTo>
                <a:lnTo>
                  <a:pt x="73624" y="25145"/>
                </a:lnTo>
                <a:lnTo>
                  <a:pt x="58953" y="0"/>
                </a:lnTo>
                <a:close/>
              </a:path>
              <a:path w="118109" h="342900">
                <a:moveTo>
                  <a:pt x="73624" y="25145"/>
                </a:moveTo>
                <a:lnTo>
                  <a:pt x="71653" y="25145"/>
                </a:lnTo>
                <a:lnTo>
                  <a:pt x="71653" y="72204"/>
                </a:lnTo>
                <a:lnTo>
                  <a:pt x="92430" y="107823"/>
                </a:lnTo>
                <a:lnTo>
                  <a:pt x="95973" y="113791"/>
                </a:lnTo>
                <a:lnTo>
                  <a:pt x="103746" y="115824"/>
                </a:lnTo>
                <a:lnTo>
                  <a:pt x="109804" y="112394"/>
                </a:lnTo>
                <a:lnTo>
                  <a:pt x="115862" y="108838"/>
                </a:lnTo>
                <a:lnTo>
                  <a:pt x="117906" y="101091"/>
                </a:lnTo>
                <a:lnTo>
                  <a:pt x="114376" y="94995"/>
                </a:lnTo>
                <a:lnTo>
                  <a:pt x="73624" y="25145"/>
                </a:lnTo>
                <a:close/>
              </a:path>
              <a:path w="118109" h="342900">
                <a:moveTo>
                  <a:pt x="71653" y="25145"/>
                </a:moveTo>
                <a:lnTo>
                  <a:pt x="46253" y="25145"/>
                </a:lnTo>
                <a:lnTo>
                  <a:pt x="46253" y="72204"/>
                </a:lnTo>
                <a:lnTo>
                  <a:pt x="58953" y="50433"/>
                </a:lnTo>
                <a:lnTo>
                  <a:pt x="47980" y="31623"/>
                </a:lnTo>
                <a:lnTo>
                  <a:pt x="71653" y="31623"/>
                </a:lnTo>
                <a:lnTo>
                  <a:pt x="71653" y="25145"/>
                </a:lnTo>
                <a:close/>
              </a:path>
              <a:path w="118109" h="342900">
                <a:moveTo>
                  <a:pt x="71653" y="31623"/>
                </a:moveTo>
                <a:lnTo>
                  <a:pt x="69926" y="31623"/>
                </a:lnTo>
                <a:lnTo>
                  <a:pt x="58953" y="50433"/>
                </a:lnTo>
                <a:lnTo>
                  <a:pt x="71653" y="72204"/>
                </a:lnTo>
                <a:lnTo>
                  <a:pt x="71653" y="31623"/>
                </a:lnTo>
                <a:close/>
              </a:path>
              <a:path w="118109" h="342900">
                <a:moveTo>
                  <a:pt x="69926" y="31623"/>
                </a:moveTo>
                <a:lnTo>
                  <a:pt x="47980" y="31623"/>
                </a:lnTo>
                <a:lnTo>
                  <a:pt x="58953" y="50433"/>
                </a:lnTo>
                <a:lnTo>
                  <a:pt x="69926" y="31623"/>
                </a:lnTo>
                <a:close/>
              </a:path>
            </a:pathLst>
          </a:custGeom>
          <a:solidFill>
            <a:srgbClr val="2B80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-14530" y="3604326"/>
            <a:ext cx="252095" cy="14986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i="1" spc="-5" dirty="0">
                <a:solidFill>
                  <a:srgbClr val="2B80C7"/>
                </a:solidFill>
                <a:latin typeface="Arial"/>
                <a:cs typeface="Arial"/>
              </a:rPr>
              <a:t>С т а р т а</a:t>
            </a:r>
            <a:r>
              <a:rPr sz="1600" b="1" i="1" spc="254" dirty="0">
                <a:solidFill>
                  <a:srgbClr val="2B80C7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2B80C7"/>
                </a:solidFill>
                <a:latin typeface="Arial"/>
                <a:cs typeface="Arial"/>
              </a:rPr>
              <a:t>п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-14530" y="2545869"/>
            <a:ext cx="252095" cy="7931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i="1" spc="-5" dirty="0">
                <a:solidFill>
                  <a:srgbClr val="2B80C7"/>
                </a:solidFill>
                <a:latin typeface="Arial"/>
                <a:cs typeface="Arial"/>
              </a:rPr>
              <a:t>т р е</a:t>
            </a:r>
            <a:r>
              <a:rPr sz="1600" b="1" i="1" spc="90" dirty="0">
                <a:solidFill>
                  <a:srgbClr val="2B80C7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2B80C7"/>
                </a:solidFill>
                <a:latin typeface="Arial"/>
                <a:cs typeface="Arial"/>
              </a:rPr>
              <a:t>к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7599426" y="161670"/>
            <a:ext cx="1285240" cy="720090"/>
          </a:xfrm>
          <a:custGeom>
            <a:avLst/>
            <a:gdLst/>
            <a:ahLst/>
            <a:cxnLst/>
            <a:rect l="l" t="t" r="r" b="b"/>
            <a:pathLst>
              <a:path w="1285240" h="720090">
                <a:moveTo>
                  <a:pt x="1164717" y="0"/>
                </a:moveTo>
                <a:lnTo>
                  <a:pt x="120015" y="0"/>
                </a:lnTo>
                <a:lnTo>
                  <a:pt x="73348" y="9429"/>
                </a:lnTo>
                <a:lnTo>
                  <a:pt x="35194" y="35147"/>
                </a:lnTo>
                <a:lnTo>
                  <a:pt x="9447" y="73294"/>
                </a:lnTo>
                <a:lnTo>
                  <a:pt x="0" y="120014"/>
                </a:lnTo>
                <a:lnTo>
                  <a:pt x="0" y="599948"/>
                </a:lnTo>
                <a:lnTo>
                  <a:pt x="9447" y="646668"/>
                </a:lnTo>
                <a:lnTo>
                  <a:pt x="35194" y="684815"/>
                </a:lnTo>
                <a:lnTo>
                  <a:pt x="73348" y="710533"/>
                </a:lnTo>
                <a:lnTo>
                  <a:pt x="120015" y="719963"/>
                </a:lnTo>
                <a:lnTo>
                  <a:pt x="1164717" y="719963"/>
                </a:lnTo>
                <a:lnTo>
                  <a:pt x="1211383" y="710533"/>
                </a:lnTo>
                <a:lnTo>
                  <a:pt x="1249537" y="684815"/>
                </a:lnTo>
                <a:lnTo>
                  <a:pt x="1275284" y="646668"/>
                </a:lnTo>
                <a:lnTo>
                  <a:pt x="1284731" y="599948"/>
                </a:lnTo>
                <a:lnTo>
                  <a:pt x="1284731" y="120014"/>
                </a:lnTo>
                <a:lnTo>
                  <a:pt x="1275284" y="73294"/>
                </a:lnTo>
                <a:lnTo>
                  <a:pt x="1249537" y="35147"/>
                </a:lnTo>
                <a:lnTo>
                  <a:pt x="1211383" y="9429"/>
                </a:lnTo>
                <a:lnTo>
                  <a:pt x="1164717" y="0"/>
                </a:lnTo>
                <a:close/>
              </a:path>
            </a:pathLst>
          </a:custGeom>
          <a:solidFill>
            <a:srgbClr val="A3C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599426" y="161670"/>
            <a:ext cx="1285240" cy="720090"/>
          </a:xfrm>
          <a:custGeom>
            <a:avLst/>
            <a:gdLst/>
            <a:ahLst/>
            <a:cxnLst/>
            <a:rect l="l" t="t" r="r" b="b"/>
            <a:pathLst>
              <a:path w="1285240" h="720090">
                <a:moveTo>
                  <a:pt x="0" y="120014"/>
                </a:moveTo>
                <a:lnTo>
                  <a:pt x="9447" y="73294"/>
                </a:lnTo>
                <a:lnTo>
                  <a:pt x="35194" y="35147"/>
                </a:lnTo>
                <a:lnTo>
                  <a:pt x="73348" y="9429"/>
                </a:lnTo>
                <a:lnTo>
                  <a:pt x="120015" y="0"/>
                </a:lnTo>
                <a:lnTo>
                  <a:pt x="1164717" y="0"/>
                </a:lnTo>
                <a:lnTo>
                  <a:pt x="1211383" y="9429"/>
                </a:lnTo>
                <a:lnTo>
                  <a:pt x="1249537" y="35147"/>
                </a:lnTo>
                <a:lnTo>
                  <a:pt x="1275284" y="73294"/>
                </a:lnTo>
                <a:lnTo>
                  <a:pt x="1284731" y="120014"/>
                </a:lnTo>
                <a:lnTo>
                  <a:pt x="1284731" y="599948"/>
                </a:lnTo>
                <a:lnTo>
                  <a:pt x="1275284" y="646668"/>
                </a:lnTo>
                <a:lnTo>
                  <a:pt x="1249537" y="684815"/>
                </a:lnTo>
                <a:lnTo>
                  <a:pt x="1211383" y="710533"/>
                </a:lnTo>
                <a:lnTo>
                  <a:pt x="1164717" y="719963"/>
                </a:lnTo>
                <a:lnTo>
                  <a:pt x="120015" y="719963"/>
                </a:lnTo>
                <a:lnTo>
                  <a:pt x="73348" y="710533"/>
                </a:lnTo>
                <a:lnTo>
                  <a:pt x="35194" y="684815"/>
                </a:lnTo>
                <a:lnTo>
                  <a:pt x="9447" y="646668"/>
                </a:lnTo>
                <a:lnTo>
                  <a:pt x="0" y="599948"/>
                </a:lnTo>
                <a:lnTo>
                  <a:pt x="0" y="120014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7963661" y="396366"/>
            <a:ext cx="5581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latin typeface="Arial"/>
                <a:cs typeface="Arial"/>
              </a:rPr>
              <a:t>V</a:t>
            </a:r>
            <a:r>
              <a:rPr sz="1400" b="1" dirty="0">
                <a:latin typeface="Arial"/>
                <a:cs typeface="Arial"/>
              </a:rPr>
              <a:t>isi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5824982" y="161670"/>
            <a:ext cx="1569592" cy="71996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824982" y="161670"/>
            <a:ext cx="1569720" cy="720090"/>
          </a:xfrm>
          <a:custGeom>
            <a:avLst/>
            <a:gdLst/>
            <a:ahLst/>
            <a:cxnLst/>
            <a:rect l="l" t="t" r="r" b="b"/>
            <a:pathLst>
              <a:path w="1569720" h="720090">
                <a:moveTo>
                  <a:pt x="0" y="120014"/>
                </a:moveTo>
                <a:lnTo>
                  <a:pt x="9447" y="73294"/>
                </a:lnTo>
                <a:lnTo>
                  <a:pt x="35194" y="35147"/>
                </a:lnTo>
                <a:lnTo>
                  <a:pt x="73348" y="9429"/>
                </a:lnTo>
                <a:lnTo>
                  <a:pt x="120014" y="0"/>
                </a:lnTo>
                <a:lnTo>
                  <a:pt x="1449577" y="0"/>
                </a:lnTo>
                <a:lnTo>
                  <a:pt x="1496298" y="9429"/>
                </a:lnTo>
                <a:lnTo>
                  <a:pt x="1534445" y="35147"/>
                </a:lnTo>
                <a:lnTo>
                  <a:pt x="1560163" y="73294"/>
                </a:lnTo>
                <a:lnTo>
                  <a:pt x="1569592" y="120014"/>
                </a:lnTo>
                <a:lnTo>
                  <a:pt x="1569592" y="599948"/>
                </a:lnTo>
                <a:lnTo>
                  <a:pt x="1560163" y="646668"/>
                </a:lnTo>
                <a:lnTo>
                  <a:pt x="1534445" y="684815"/>
                </a:lnTo>
                <a:lnTo>
                  <a:pt x="1496298" y="710533"/>
                </a:lnTo>
                <a:lnTo>
                  <a:pt x="1449577" y="719963"/>
                </a:lnTo>
                <a:lnTo>
                  <a:pt x="120014" y="719963"/>
                </a:lnTo>
                <a:lnTo>
                  <a:pt x="73348" y="710533"/>
                </a:lnTo>
                <a:lnTo>
                  <a:pt x="35194" y="684815"/>
                </a:lnTo>
                <a:lnTo>
                  <a:pt x="9447" y="646668"/>
                </a:lnTo>
                <a:lnTo>
                  <a:pt x="0" y="599948"/>
                </a:lnTo>
                <a:lnTo>
                  <a:pt x="0" y="120014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6247891" y="183007"/>
            <a:ext cx="7251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Н</a:t>
            </a:r>
            <a:r>
              <a:rPr sz="1400" b="1" spc="-5" dirty="0">
                <a:latin typeface="Arial"/>
                <a:cs typeface="Arial"/>
              </a:rPr>
              <a:t>а</a:t>
            </a:r>
            <a:r>
              <a:rPr sz="1400" b="1" spc="-50" dirty="0">
                <a:latin typeface="Arial"/>
                <a:cs typeface="Arial"/>
              </a:rPr>
              <a:t>у</a:t>
            </a:r>
            <a:r>
              <a:rPr sz="1400" b="1" dirty="0">
                <a:latin typeface="Arial"/>
                <a:cs typeface="Arial"/>
              </a:rPr>
              <a:t>чн</a:t>
            </a:r>
            <a:r>
              <a:rPr sz="1400" b="1" spc="-5" dirty="0">
                <a:latin typeface="Arial"/>
                <a:cs typeface="Arial"/>
              </a:rPr>
              <a:t>о</a:t>
            </a:r>
            <a:r>
              <a:rPr sz="1400" b="1" dirty="0"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6052820" y="396366"/>
            <a:ext cx="1115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техническая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6200647" y="609726"/>
            <a:ext cx="8178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по</a:t>
            </a:r>
            <a:r>
              <a:rPr sz="1400" b="1" spc="-30" dirty="0">
                <a:latin typeface="Arial"/>
                <a:cs typeface="Arial"/>
              </a:rPr>
              <a:t>ве</a:t>
            </a:r>
            <a:r>
              <a:rPr sz="1400" b="1" spc="-5" dirty="0">
                <a:latin typeface="Arial"/>
                <a:cs typeface="Arial"/>
              </a:rPr>
              <a:t>с</a:t>
            </a:r>
            <a:r>
              <a:rPr sz="1400" b="1" spc="-20" dirty="0">
                <a:latin typeface="Arial"/>
                <a:cs typeface="Arial"/>
              </a:rPr>
              <a:t>т</a:t>
            </a:r>
            <a:r>
              <a:rPr sz="1400" b="1" dirty="0">
                <a:latin typeface="Arial"/>
                <a:cs typeface="Arial"/>
              </a:rPr>
              <a:t>ка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7524368" y="1628775"/>
            <a:ext cx="1491996" cy="73063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524368" y="1628775"/>
            <a:ext cx="1492250" cy="730885"/>
          </a:xfrm>
          <a:custGeom>
            <a:avLst/>
            <a:gdLst/>
            <a:ahLst/>
            <a:cxnLst/>
            <a:rect l="l" t="t" r="r" b="b"/>
            <a:pathLst>
              <a:path w="1492250" h="730885">
                <a:moveTo>
                  <a:pt x="0" y="121792"/>
                </a:moveTo>
                <a:lnTo>
                  <a:pt x="9562" y="74366"/>
                </a:lnTo>
                <a:lnTo>
                  <a:pt x="35639" y="35655"/>
                </a:lnTo>
                <a:lnTo>
                  <a:pt x="74312" y="9564"/>
                </a:lnTo>
                <a:lnTo>
                  <a:pt x="121665" y="0"/>
                </a:lnTo>
                <a:lnTo>
                  <a:pt x="1370202" y="0"/>
                </a:lnTo>
                <a:lnTo>
                  <a:pt x="1417575" y="9564"/>
                </a:lnTo>
                <a:lnTo>
                  <a:pt x="1456293" y="35655"/>
                </a:lnTo>
                <a:lnTo>
                  <a:pt x="1482413" y="74366"/>
                </a:lnTo>
                <a:lnTo>
                  <a:pt x="1491996" y="121792"/>
                </a:lnTo>
                <a:lnTo>
                  <a:pt x="1491996" y="608838"/>
                </a:lnTo>
                <a:lnTo>
                  <a:pt x="1482413" y="656264"/>
                </a:lnTo>
                <a:lnTo>
                  <a:pt x="1456293" y="694975"/>
                </a:lnTo>
                <a:lnTo>
                  <a:pt x="1417575" y="721066"/>
                </a:lnTo>
                <a:lnTo>
                  <a:pt x="1370202" y="730630"/>
                </a:lnTo>
                <a:lnTo>
                  <a:pt x="121665" y="730630"/>
                </a:lnTo>
                <a:lnTo>
                  <a:pt x="74312" y="721066"/>
                </a:lnTo>
                <a:lnTo>
                  <a:pt x="35639" y="694975"/>
                </a:lnTo>
                <a:lnTo>
                  <a:pt x="9562" y="656264"/>
                </a:lnTo>
                <a:lnTo>
                  <a:pt x="0" y="608838"/>
                </a:lnTo>
                <a:lnTo>
                  <a:pt x="0" y="121792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7712202" y="1762506"/>
            <a:ext cx="111633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5095" marR="5080" indent="-11303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latin typeface="Arial"/>
                <a:cs typeface="Arial"/>
              </a:rPr>
              <a:t>Инвесторы </a:t>
            </a:r>
            <a:r>
              <a:rPr sz="1400" b="1" dirty="0">
                <a:latin typeface="Arial"/>
                <a:cs typeface="Arial"/>
              </a:rPr>
              <a:t>/  </a:t>
            </a:r>
            <a:r>
              <a:rPr sz="1400" b="1" spc="-5" dirty="0">
                <a:latin typeface="Arial"/>
                <a:cs typeface="Arial"/>
              </a:rPr>
              <a:t>партнеры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7485760" y="3551554"/>
            <a:ext cx="1512062" cy="69278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485760" y="3551554"/>
            <a:ext cx="1512570" cy="692785"/>
          </a:xfrm>
          <a:custGeom>
            <a:avLst/>
            <a:gdLst/>
            <a:ahLst/>
            <a:cxnLst/>
            <a:rect l="l" t="t" r="r" b="b"/>
            <a:pathLst>
              <a:path w="1512570" h="692785">
                <a:moveTo>
                  <a:pt x="0" y="115443"/>
                </a:moveTo>
                <a:lnTo>
                  <a:pt x="9072" y="70508"/>
                </a:lnTo>
                <a:lnTo>
                  <a:pt x="33813" y="33813"/>
                </a:lnTo>
                <a:lnTo>
                  <a:pt x="70508" y="9072"/>
                </a:lnTo>
                <a:lnTo>
                  <a:pt x="115443" y="0"/>
                </a:lnTo>
                <a:lnTo>
                  <a:pt x="1396619" y="0"/>
                </a:lnTo>
                <a:lnTo>
                  <a:pt x="1441553" y="9072"/>
                </a:lnTo>
                <a:lnTo>
                  <a:pt x="1478248" y="33813"/>
                </a:lnTo>
                <a:lnTo>
                  <a:pt x="1502989" y="70508"/>
                </a:lnTo>
                <a:lnTo>
                  <a:pt x="1512062" y="115443"/>
                </a:lnTo>
                <a:lnTo>
                  <a:pt x="1512062" y="577215"/>
                </a:lnTo>
                <a:lnTo>
                  <a:pt x="1502989" y="622222"/>
                </a:lnTo>
                <a:lnTo>
                  <a:pt x="1478248" y="658955"/>
                </a:lnTo>
                <a:lnTo>
                  <a:pt x="1441553" y="683710"/>
                </a:lnTo>
                <a:lnTo>
                  <a:pt x="1396619" y="692785"/>
                </a:lnTo>
                <a:lnTo>
                  <a:pt x="115443" y="692785"/>
                </a:lnTo>
                <a:lnTo>
                  <a:pt x="70508" y="683710"/>
                </a:lnTo>
                <a:lnTo>
                  <a:pt x="33813" y="658955"/>
                </a:lnTo>
                <a:lnTo>
                  <a:pt x="9072" y="622222"/>
                </a:lnTo>
                <a:lnTo>
                  <a:pt x="0" y="577215"/>
                </a:lnTo>
                <a:lnTo>
                  <a:pt x="0" y="115443"/>
                </a:lnTo>
                <a:close/>
              </a:path>
            </a:pathLst>
          </a:custGeom>
          <a:ln w="25399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7827009" y="3773170"/>
            <a:ext cx="8318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Сервисы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7507223" y="2619629"/>
            <a:ext cx="1512061" cy="69278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507223" y="2619629"/>
            <a:ext cx="1512570" cy="692785"/>
          </a:xfrm>
          <a:custGeom>
            <a:avLst/>
            <a:gdLst/>
            <a:ahLst/>
            <a:cxnLst/>
            <a:rect l="l" t="t" r="r" b="b"/>
            <a:pathLst>
              <a:path w="1512570" h="692785">
                <a:moveTo>
                  <a:pt x="0" y="115443"/>
                </a:moveTo>
                <a:lnTo>
                  <a:pt x="9072" y="70508"/>
                </a:lnTo>
                <a:lnTo>
                  <a:pt x="33813" y="33813"/>
                </a:lnTo>
                <a:lnTo>
                  <a:pt x="70508" y="9072"/>
                </a:lnTo>
                <a:lnTo>
                  <a:pt x="115443" y="0"/>
                </a:lnTo>
                <a:lnTo>
                  <a:pt x="1396619" y="0"/>
                </a:lnTo>
                <a:lnTo>
                  <a:pt x="1441553" y="9072"/>
                </a:lnTo>
                <a:lnTo>
                  <a:pt x="1478248" y="33813"/>
                </a:lnTo>
                <a:lnTo>
                  <a:pt x="1502989" y="70508"/>
                </a:lnTo>
                <a:lnTo>
                  <a:pt x="1512061" y="115443"/>
                </a:lnTo>
                <a:lnTo>
                  <a:pt x="1512061" y="577342"/>
                </a:lnTo>
                <a:lnTo>
                  <a:pt x="1502989" y="622276"/>
                </a:lnTo>
                <a:lnTo>
                  <a:pt x="1478248" y="658971"/>
                </a:lnTo>
                <a:lnTo>
                  <a:pt x="1441553" y="683712"/>
                </a:lnTo>
                <a:lnTo>
                  <a:pt x="1396619" y="692785"/>
                </a:lnTo>
                <a:lnTo>
                  <a:pt x="115443" y="692785"/>
                </a:lnTo>
                <a:lnTo>
                  <a:pt x="70508" y="683712"/>
                </a:lnTo>
                <a:lnTo>
                  <a:pt x="33813" y="658971"/>
                </a:lnTo>
                <a:lnTo>
                  <a:pt x="9072" y="622276"/>
                </a:lnTo>
                <a:lnTo>
                  <a:pt x="0" y="577342"/>
                </a:lnTo>
                <a:lnTo>
                  <a:pt x="0" y="115443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7836534" y="2841117"/>
            <a:ext cx="8540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Финансы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2442464" y="6343103"/>
            <a:ext cx="5441950" cy="398780"/>
          </a:xfrm>
          <a:custGeom>
            <a:avLst/>
            <a:gdLst/>
            <a:ahLst/>
            <a:cxnLst/>
            <a:rect l="l" t="t" r="r" b="b"/>
            <a:pathLst>
              <a:path w="5441950" h="398779">
                <a:moveTo>
                  <a:pt x="5375529" y="0"/>
                </a:moveTo>
                <a:lnTo>
                  <a:pt x="66421" y="0"/>
                </a:lnTo>
                <a:lnTo>
                  <a:pt x="40558" y="5216"/>
                </a:lnTo>
                <a:lnTo>
                  <a:pt x="19446" y="19440"/>
                </a:lnTo>
                <a:lnTo>
                  <a:pt x="5216" y="40537"/>
                </a:lnTo>
                <a:lnTo>
                  <a:pt x="0" y="66370"/>
                </a:lnTo>
                <a:lnTo>
                  <a:pt x="0" y="331889"/>
                </a:lnTo>
                <a:lnTo>
                  <a:pt x="5216" y="357723"/>
                </a:lnTo>
                <a:lnTo>
                  <a:pt x="19446" y="378821"/>
                </a:lnTo>
                <a:lnTo>
                  <a:pt x="40558" y="393048"/>
                </a:lnTo>
                <a:lnTo>
                  <a:pt x="66421" y="398265"/>
                </a:lnTo>
                <a:lnTo>
                  <a:pt x="5375529" y="398265"/>
                </a:lnTo>
                <a:lnTo>
                  <a:pt x="5401391" y="393048"/>
                </a:lnTo>
                <a:lnTo>
                  <a:pt x="5422503" y="378821"/>
                </a:lnTo>
                <a:lnTo>
                  <a:pt x="5436733" y="357723"/>
                </a:lnTo>
                <a:lnTo>
                  <a:pt x="5441950" y="331889"/>
                </a:lnTo>
                <a:lnTo>
                  <a:pt x="5441950" y="66370"/>
                </a:lnTo>
                <a:lnTo>
                  <a:pt x="5436733" y="40537"/>
                </a:lnTo>
                <a:lnTo>
                  <a:pt x="5422503" y="19440"/>
                </a:lnTo>
                <a:lnTo>
                  <a:pt x="5401391" y="5216"/>
                </a:lnTo>
                <a:lnTo>
                  <a:pt x="537552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442464" y="6343103"/>
            <a:ext cx="5441950" cy="398780"/>
          </a:xfrm>
          <a:custGeom>
            <a:avLst/>
            <a:gdLst/>
            <a:ahLst/>
            <a:cxnLst/>
            <a:rect l="l" t="t" r="r" b="b"/>
            <a:pathLst>
              <a:path w="5441950" h="398779">
                <a:moveTo>
                  <a:pt x="0" y="66370"/>
                </a:moveTo>
                <a:lnTo>
                  <a:pt x="5216" y="40537"/>
                </a:lnTo>
                <a:lnTo>
                  <a:pt x="19446" y="19440"/>
                </a:lnTo>
                <a:lnTo>
                  <a:pt x="40558" y="5216"/>
                </a:lnTo>
                <a:lnTo>
                  <a:pt x="66421" y="0"/>
                </a:lnTo>
                <a:lnTo>
                  <a:pt x="5375529" y="0"/>
                </a:lnTo>
                <a:lnTo>
                  <a:pt x="5401391" y="5216"/>
                </a:lnTo>
                <a:lnTo>
                  <a:pt x="5422503" y="19440"/>
                </a:lnTo>
                <a:lnTo>
                  <a:pt x="5436733" y="40537"/>
                </a:lnTo>
                <a:lnTo>
                  <a:pt x="5441950" y="66370"/>
                </a:lnTo>
                <a:lnTo>
                  <a:pt x="5441950" y="331889"/>
                </a:lnTo>
                <a:lnTo>
                  <a:pt x="5436733" y="357723"/>
                </a:lnTo>
                <a:lnTo>
                  <a:pt x="5422503" y="378821"/>
                </a:lnTo>
                <a:lnTo>
                  <a:pt x="5401391" y="393048"/>
                </a:lnTo>
                <a:lnTo>
                  <a:pt x="5375529" y="398265"/>
                </a:lnTo>
                <a:lnTo>
                  <a:pt x="66421" y="398265"/>
                </a:lnTo>
                <a:lnTo>
                  <a:pt x="40558" y="393048"/>
                </a:lnTo>
                <a:lnTo>
                  <a:pt x="19446" y="378821"/>
                </a:lnTo>
                <a:lnTo>
                  <a:pt x="5216" y="357723"/>
                </a:lnTo>
                <a:lnTo>
                  <a:pt x="0" y="331889"/>
                </a:lnTo>
                <a:lnTo>
                  <a:pt x="0" y="66370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422554" y="6019901"/>
            <a:ext cx="7336790" cy="637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797550" algn="ctr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latin typeface="Arial"/>
                <a:cs typeface="Arial"/>
              </a:rPr>
              <a:t>Технологические</a:t>
            </a:r>
            <a:endParaRPr sz="1400">
              <a:latin typeface="Arial"/>
              <a:cs typeface="Arial"/>
            </a:endParaRPr>
          </a:p>
          <a:p>
            <a:pPr marR="5797550" algn="ctr">
              <a:lnSpc>
                <a:spcPts val="1565"/>
              </a:lnSpc>
            </a:pPr>
            <a:r>
              <a:rPr sz="1400" b="1" spc="-10" dirty="0">
                <a:latin typeface="Arial"/>
                <a:cs typeface="Arial"/>
              </a:rPr>
              <a:t>новшества</a:t>
            </a:r>
            <a:endParaRPr sz="1400">
              <a:latin typeface="Arial"/>
              <a:cs typeface="Arial"/>
            </a:endParaRPr>
          </a:p>
          <a:p>
            <a:pPr marL="2157095">
              <a:lnSpc>
                <a:spcPts val="1565"/>
              </a:lnSpc>
            </a:pPr>
            <a:r>
              <a:rPr sz="1400" b="1" spc="-10" dirty="0">
                <a:latin typeface="Arial"/>
                <a:cs typeface="Arial"/>
              </a:rPr>
              <a:t>Инфраструктура </a:t>
            </a:r>
            <a:r>
              <a:rPr sz="1400" b="1" spc="-5" dirty="0">
                <a:latin typeface="Arial"/>
                <a:cs typeface="Arial"/>
              </a:rPr>
              <a:t>(площадка для on/offline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меропритиятий)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2847848" y="161670"/>
            <a:ext cx="1362455" cy="62801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847848" y="161670"/>
            <a:ext cx="1362710" cy="628015"/>
          </a:xfrm>
          <a:custGeom>
            <a:avLst/>
            <a:gdLst/>
            <a:ahLst/>
            <a:cxnLst/>
            <a:rect l="l" t="t" r="r" b="b"/>
            <a:pathLst>
              <a:path w="1362710" h="628015">
                <a:moveTo>
                  <a:pt x="0" y="104648"/>
                </a:moveTo>
                <a:lnTo>
                  <a:pt x="8225" y="63918"/>
                </a:lnTo>
                <a:lnTo>
                  <a:pt x="30654" y="30654"/>
                </a:lnTo>
                <a:lnTo>
                  <a:pt x="63918" y="8225"/>
                </a:lnTo>
                <a:lnTo>
                  <a:pt x="104647" y="0"/>
                </a:lnTo>
                <a:lnTo>
                  <a:pt x="1257807" y="0"/>
                </a:lnTo>
                <a:lnTo>
                  <a:pt x="1298537" y="8225"/>
                </a:lnTo>
                <a:lnTo>
                  <a:pt x="1331801" y="30654"/>
                </a:lnTo>
                <a:lnTo>
                  <a:pt x="1354230" y="63918"/>
                </a:lnTo>
                <a:lnTo>
                  <a:pt x="1362455" y="104648"/>
                </a:lnTo>
                <a:lnTo>
                  <a:pt x="1362455" y="523366"/>
                </a:lnTo>
                <a:lnTo>
                  <a:pt x="1354230" y="564096"/>
                </a:lnTo>
                <a:lnTo>
                  <a:pt x="1331801" y="597360"/>
                </a:lnTo>
                <a:lnTo>
                  <a:pt x="1298537" y="619789"/>
                </a:lnTo>
                <a:lnTo>
                  <a:pt x="1257807" y="628014"/>
                </a:lnTo>
                <a:lnTo>
                  <a:pt x="104647" y="628014"/>
                </a:lnTo>
                <a:lnTo>
                  <a:pt x="63918" y="619789"/>
                </a:lnTo>
                <a:lnTo>
                  <a:pt x="30654" y="597360"/>
                </a:lnTo>
                <a:lnTo>
                  <a:pt x="8225" y="564096"/>
                </a:lnTo>
                <a:lnTo>
                  <a:pt x="0" y="523366"/>
                </a:lnTo>
                <a:lnTo>
                  <a:pt x="0" y="104648"/>
                </a:lnTo>
                <a:close/>
              </a:path>
            </a:pathLst>
          </a:custGeom>
          <a:ln w="25400">
            <a:solidFill>
              <a:srgbClr val="3D5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3084702" y="350265"/>
            <a:ext cx="8883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Э</a:t>
            </a:r>
            <a:r>
              <a:rPr sz="1400" b="1" spc="-25" dirty="0">
                <a:latin typeface="Arial"/>
                <a:cs typeface="Arial"/>
              </a:rPr>
              <a:t>к</a:t>
            </a:r>
            <a:r>
              <a:rPr sz="1400" b="1" spc="-5" dirty="0">
                <a:latin typeface="Arial"/>
                <a:cs typeface="Arial"/>
              </a:rPr>
              <a:t>спе</a:t>
            </a:r>
            <a:r>
              <a:rPr sz="1400" b="1" spc="-30" dirty="0">
                <a:latin typeface="Arial"/>
                <a:cs typeface="Arial"/>
              </a:rPr>
              <a:t>р</a:t>
            </a:r>
            <a:r>
              <a:rPr sz="1400" b="1" spc="-20" dirty="0">
                <a:latin typeface="Arial"/>
                <a:cs typeface="Arial"/>
              </a:rPr>
              <a:t>т</a:t>
            </a:r>
            <a:r>
              <a:rPr sz="1400" b="1" dirty="0">
                <a:latin typeface="Arial"/>
                <a:cs typeface="Arial"/>
              </a:rPr>
              <a:t>ы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4053840" y="339852"/>
            <a:ext cx="1839467" cy="31089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210303" y="416687"/>
            <a:ext cx="1527175" cy="118110"/>
          </a:xfrm>
          <a:custGeom>
            <a:avLst/>
            <a:gdLst/>
            <a:ahLst/>
            <a:cxnLst/>
            <a:rect l="l" t="t" r="r" b="b"/>
            <a:pathLst>
              <a:path w="1527175" h="118109">
                <a:moveTo>
                  <a:pt x="101092" y="0"/>
                </a:moveTo>
                <a:lnTo>
                  <a:pt x="0" y="58927"/>
                </a:lnTo>
                <a:lnTo>
                  <a:pt x="101092" y="117983"/>
                </a:lnTo>
                <a:lnTo>
                  <a:pt x="108838" y="115824"/>
                </a:lnTo>
                <a:lnTo>
                  <a:pt x="112395" y="109854"/>
                </a:lnTo>
                <a:lnTo>
                  <a:pt x="115950" y="103759"/>
                </a:lnTo>
                <a:lnTo>
                  <a:pt x="113919" y="96012"/>
                </a:lnTo>
                <a:lnTo>
                  <a:pt x="72117" y="71627"/>
                </a:lnTo>
                <a:lnTo>
                  <a:pt x="25146" y="71627"/>
                </a:lnTo>
                <a:lnTo>
                  <a:pt x="25146" y="46227"/>
                </a:lnTo>
                <a:lnTo>
                  <a:pt x="72335" y="46227"/>
                </a:lnTo>
                <a:lnTo>
                  <a:pt x="113919" y="21971"/>
                </a:lnTo>
                <a:lnTo>
                  <a:pt x="115950" y="14224"/>
                </a:lnTo>
                <a:lnTo>
                  <a:pt x="108838" y="2032"/>
                </a:lnTo>
                <a:lnTo>
                  <a:pt x="101092" y="0"/>
                </a:lnTo>
                <a:close/>
              </a:path>
              <a:path w="1527175" h="118109">
                <a:moveTo>
                  <a:pt x="50546" y="46227"/>
                </a:moveTo>
                <a:lnTo>
                  <a:pt x="25146" y="46227"/>
                </a:lnTo>
                <a:lnTo>
                  <a:pt x="25146" y="71627"/>
                </a:lnTo>
                <a:lnTo>
                  <a:pt x="50546" y="71627"/>
                </a:lnTo>
                <a:lnTo>
                  <a:pt x="50546" y="69976"/>
                </a:lnTo>
                <a:lnTo>
                  <a:pt x="31623" y="69976"/>
                </a:lnTo>
                <a:lnTo>
                  <a:pt x="31623" y="48005"/>
                </a:lnTo>
                <a:lnTo>
                  <a:pt x="50546" y="48005"/>
                </a:lnTo>
                <a:lnTo>
                  <a:pt x="50546" y="46227"/>
                </a:lnTo>
                <a:close/>
              </a:path>
              <a:path w="1527175" h="118109">
                <a:moveTo>
                  <a:pt x="50546" y="59044"/>
                </a:moveTo>
                <a:lnTo>
                  <a:pt x="50546" y="71627"/>
                </a:lnTo>
                <a:lnTo>
                  <a:pt x="72117" y="71627"/>
                </a:lnTo>
                <a:lnTo>
                  <a:pt x="50546" y="59044"/>
                </a:lnTo>
                <a:close/>
              </a:path>
              <a:path w="1527175" h="118109">
                <a:moveTo>
                  <a:pt x="101346" y="46227"/>
                </a:moveTo>
                <a:lnTo>
                  <a:pt x="75946" y="46227"/>
                </a:lnTo>
                <a:lnTo>
                  <a:pt x="75946" y="71627"/>
                </a:lnTo>
                <a:lnTo>
                  <a:pt x="101346" y="71627"/>
                </a:lnTo>
                <a:lnTo>
                  <a:pt x="101346" y="46227"/>
                </a:lnTo>
                <a:close/>
              </a:path>
              <a:path w="1527175" h="118109">
                <a:moveTo>
                  <a:pt x="31623" y="48005"/>
                </a:moveTo>
                <a:lnTo>
                  <a:pt x="31623" y="69976"/>
                </a:lnTo>
                <a:lnTo>
                  <a:pt x="50364" y="59044"/>
                </a:lnTo>
                <a:lnTo>
                  <a:pt x="31623" y="48005"/>
                </a:lnTo>
                <a:close/>
              </a:path>
              <a:path w="1527175" h="118109">
                <a:moveTo>
                  <a:pt x="50455" y="58991"/>
                </a:moveTo>
                <a:lnTo>
                  <a:pt x="31623" y="69976"/>
                </a:lnTo>
                <a:lnTo>
                  <a:pt x="50546" y="69976"/>
                </a:lnTo>
                <a:lnTo>
                  <a:pt x="50455" y="58991"/>
                </a:lnTo>
                <a:close/>
              </a:path>
              <a:path w="1527175" h="118109">
                <a:moveTo>
                  <a:pt x="50546" y="48005"/>
                </a:moveTo>
                <a:lnTo>
                  <a:pt x="31623" y="48005"/>
                </a:lnTo>
                <a:lnTo>
                  <a:pt x="50455" y="58991"/>
                </a:lnTo>
                <a:lnTo>
                  <a:pt x="50546" y="48005"/>
                </a:lnTo>
                <a:close/>
              </a:path>
              <a:path w="1527175" h="118109">
                <a:moveTo>
                  <a:pt x="72335" y="46227"/>
                </a:moveTo>
                <a:lnTo>
                  <a:pt x="50546" y="46227"/>
                </a:lnTo>
                <a:lnTo>
                  <a:pt x="50546" y="58938"/>
                </a:lnTo>
                <a:lnTo>
                  <a:pt x="72335" y="46227"/>
                </a:lnTo>
                <a:close/>
              </a:path>
              <a:path w="1527175" h="118109">
                <a:moveTo>
                  <a:pt x="152146" y="46227"/>
                </a:moveTo>
                <a:lnTo>
                  <a:pt x="126746" y="46227"/>
                </a:lnTo>
                <a:lnTo>
                  <a:pt x="126746" y="71627"/>
                </a:lnTo>
                <a:lnTo>
                  <a:pt x="152146" y="71627"/>
                </a:lnTo>
                <a:lnTo>
                  <a:pt x="152146" y="46227"/>
                </a:lnTo>
                <a:close/>
              </a:path>
              <a:path w="1527175" h="118109">
                <a:moveTo>
                  <a:pt x="202946" y="46227"/>
                </a:moveTo>
                <a:lnTo>
                  <a:pt x="177546" y="46227"/>
                </a:lnTo>
                <a:lnTo>
                  <a:pt x="177546" y="71627"/>
                </a:lnTo>
                <a:lnTo>
                  <a:pt x="202946" y="71627"/>
                </a:lnTo>
                <a:lnTo>
                  <a:pt x="202946" y="46227"/>
                </a:lnTo>
                <a:close/>
              </a:path>
              <a:path w="1527175" h="118109">
                <a:moveTo>
                  <a:pt x="253746" y="46227"/>
                </a:moveTo>
                <a:lnTo>
                  <a:pt x="228346" y="46227"/>
                </a:lnTo>
                <a:lnTo>
                  <a:pt x="228346" y="71627"/>
                </a:lnTo>
                <a:lnTo>
                  <a:pt x="253746" y="71627"/>
                </a:lnTo>
                <a:lnTo>
                  <a:pt x="253746" y="46227"/>
                </a:lnTo>
                <a:close/>
              </a:path>
              <a:path w="1527175" h="118109">
                <a:moveTo>
                  <a:pt x="304546" y="46227"/>
                </a:moveTo>
                <a:lnTo>
                  <a:pt x="279146" y="46227"/>
                </a:lnTo>
                <a:lnTo>
                  <a:pt x="279146" y="71627"/>
                </a:lnTo>
                <a:lnTo>
                  <a:pt x="304546" y="71627"/>
                </a:lnTo>
                <a:lnTo>
                  <a:pt x="304546" y="46227"/>
                </a:lnTo>
                <a:close/>
              </a:path>
              <a:path w="1527175" h="118109">
                <a:moveTo>
                  <a:pt x="355346" y="46227"/>
                </a:moveTo>
                <a:lnTo>
                  <a:pt x="329946" y="46227"/>
                </a:lnTo>
                <a:lnTo>
                  <a:pt x="329946" y="71627"/>
                </a:lnTo>
                <a:lnTo>
                  <a:pt x="355346" y="71627"/>
                </a:lnTo>
                <a:lnTo>
                  <a:pt x="355346" y="46227"/>
                </a:lnTo>
                <a:close/>
              </a:path>
              <a:path w="1527175" h="118109">
                <a:moveTo>
                  <a:pt x="406146" y="46227"/>
                </a:moveTo>
                <a:lnTo>
                  <a:pt x="380746" y="46227"/>
                </a:lnTo>
                <a:lnTo>
                  <a:pt x="380746" y="71627"/>
                </a:lnTo>
                <a:lnTo>
                  <a:pt x="406146" y="71627"/>
                </a:lnTo>
                <a:lnTo>
                  <a:pt x="406146" y="46227"/>
                </a:lnTo>
                <a:close/>
              </a:path>
              <a:path w="1527175" h="118109">
                <a:moveTo>
                  <a:pt x="456946" y="46227"/>
                </a:moveTo>
                <a:lnTo>
                  <a:pt x="431546" y="46227"/>
                </a:lnTo>
                <a:lnTo>
                  <a:pt x="431546" y="71627"/>
                </a:lnTo>
                <a:lnTo>
                  <a:pt x="456946" y="71627"/>
                </a:lnTo>
                <a:lnTo>
                  <a:pt x="456946" y="46227"/>
                </a:lnTo>
                <a:close/>
              </a:path>
              <a:path w="1527175" h="118109">
                <a:moveTo>
                  <a:pt x="507746" y="46227"/>
                </a:moveTo>
                <a:lnTo>
                  <a:pt x="482346" y="46227"/>
                </a:lnTo>
                <a:lnTo>
                  <a:pt x="482346" y="71627"/>
                </a:lnTo>
                <a:lnTo>
                  <a:pt x="507746" y="71627"/>
                </a:lnTo>
                <a:lnTo>
                  <a:pt x="507746" y="46227"/>
                </a:lnTo>
                <a:close/>
              </a:path>
              <a:path w="1527175" h="118109">
                <a:moveTo>
                  <a:pt x="558546" y="46227"/>
                </a:moveTo>
                <a:lnTo>
                  <a:pt x="533146" y="46227"/>
                </a:lnTo>
                <a:lnTo>
                  <a:pt x="533146" y="71627"/>
                </a:lnTo>
                <a:lnTo>
                  <a:pt x="558546" y="71627"/>
                </a:lnTo>
                <a:lnTo>
                  <a:pt x="558546" y="46227"/>
                </a:lnTo>
                <a:close/>
              </a:path>
              <a:path w="1527175" h="118109">
                <a:moveTo>
                  <a:pt x="609346" y="46227"/>
                </a:moveTo>
                <a:lnTo>
                  <a:pt x="583946" y="46227"/>
                </a:lnTo>
                <a:lnTo>
                  <a:pt x="583946" y="71627"/>
                </a:lnTo>
                <a:lnTo>
                  <a:pt x="609346" y="71627"/>
                </a:lnTo>
                <a:lnTo>
                  <a:pt x="609346" y="46227"/>
                </a:lnTo>
                <a:close/>
              </a:path>
              <a:path w="1527175" h="118109">
                <a:moveTo>
                  <a:pt x="660146" y="46227"/>
                </a:moveTo>
                <a:lnTo>
                  <a:pt x="634746" y="46227"/>
                </a:lnTo>
                <a:lnTo>
                  <a:pt x="634746" y="71627"/>
                </a:lnTo>
                <a:lnTo>
                  <a:pt x="660146" y="71627"/>
                </a:lnTo>
                <a:lnTo>
                  <a:pt x="660146" y="46227"/>
                </a:lnTo>
                <a:close/>
              </a:path>
              <a:path w="1527175" h="118109">
                <a:moveTo>
                  <a:pt x="710946" y="46227"/>
                </a:moveTo>
                <a:lnTo>
                  <a:pt x="685546" y="46227"/>
                </a:lnTo>
                <a:lnTo>
                  <a:pt x="685546" y="71627"/>
                </a:lnTo>
                <a:lnTo>
                  <a:pt x="710946" y="71627"/>
                </a:lnTo>
                <a:lnTo>
                  <a:pt x="710946" y="46227"/>
                </a:lnTo>
                <a:close/>
              </a:path>
              <a:path w="1527175" h="118109">
                <a:moveTo>
                  <a:pt x="761746" y="46227"/>
                </a:moveTo>
                <a:lnTo>
                  <a:pt x="736346" y="46227"/>
                </a:lnTo>
                <a:lnTo>
                  <a:pt x="736346" y="71627"/>
                </a:lnTo>
                <a:lnTo>
                  <a:pt x="761746" y="71627"/>
                </a:lnTo>
                <a:lnTo>
                  <a:pt x="761746" y="46227"/>
                </a:lnTo>
                <a:close/>
              </a:path>
              <a:path w="1527175" h="118109">
                <a:moveTo>
                  <a:pt x="812546" y="46227"/>
                </a:moveTo>
                <a:lnTo>
                  <a:pt x="787146" y="46227"/>
                </a:lnTo>
                <a:lnTo>
                  <a:pt x="787146" y="71627"/>
                </a:lnTo>
                <a:lnTo>
                  <a:pt x="812546" y="71627"/>
                </a:lnTo>
                <a:lnTo>
                  <a:pt x="812546" y="46227"/>
                </a:lnTo>
                <a:close/>
              </a:path>
              <a:path w="1527175" h="118109">
                <a:moveTo>
                  <a:pt x="863346" y="46227"/>
                </a:moveTo>
                <a:lnTo>
                  <a:pt x="837946" y="46227"/>
                </a:lnTo>
                <a:lnTo>
                  <a:pt x="837946" y="71627"/>
                </a:lnTo>
                <a:lnTo>
                  <a:pt x="863346" y="71627"/>
                </a:lnTo>
                <a:lnTo>
                  <a:pt x="863346" y="46227"/>
                </a:lnTo>
                <a:close/>
              </a:path>
              <a:path w="1527175" h="118109">
                <a:moveTo>
                  <a:pt x="914146" y="46227"/>
                </a:moveTo>
                <a:lnTo>
                  <a:pt x="888746" y="46227"/>
                </a:lnTo>
                <a:lnTo>
                  <a:pt x="888746" y="71627"/>
                </a:lnTo>
                <a:lnTo>
                  <a:pt x="914146" y="71627"/>
                </a:lnTo>
                <a:lnTo>
                  <a:pt x="914146" y="46227"/>
                </a:lnTo>
                <a:close/>
              </a:path>
              <a:path w="1527175" h="118109">
                <a:moveTo>
                  <a:pt x="964946" y="46227"/>
                </a:moveTo>
                <a:lnTo>
                  <a:pt x="939546" y="46227"/>
                </a:lnTo>
                <a:lnTo>
                  <a:pt x="939546" y="71627"/>
                </a:lnTo>
                <a:lnTo>
                  <a:pt x="964946" y="71627"/>
                </a:lnTo>
                <a:lnTo>
                  <a:pt x="964946" y="46227"/>
                </a:lnTo>
                <a:close/>
              </a:path>
              <a:path w="1527175" h="118109">
                <a:moveTo>
                  <a:pt x="1015746" y="46227"/>
                </a:moveTo>
                <a:lnTo>
                  <a:pt x="990346" y="46227"/>
                </a:lnTo>
                <a:lnTo>
                  <a:pt x="990346" y="71627"/>
                </a:lnTo>
                <a:lnTo>
                  <a:pt x="1015746" y="71627"/>
                </a:lnTo>
                <a:lnTo>
                  <a:pt x="1015746" y="46227"/>
                </a:lnTo>
                <a:close/>
              </a:path>
              <a:path w="1527175" h="118109">
                <a:moveTo>
                  <a:pt x="1066546" y="46227"/>
                </a:moveTo>
                <a:lnTo>
                  <a:pt x="1041146" y="46227"/>
                </a:lnTo>
                <a:lnTo>
                  <a:pt x="1041146" y="71627"/>
                </a:lnTo>
                <a:lnTo>
                  <a:pt x="1066546" y="71627"/>
                </a:lnTo>
                <a:lnTo>
                  <a:pt x="1066546" y="46227"/>
                </a:lnTo>
                <a:close/>
              </a:path>
              <a:path w="1527175" h="118109">
                <a:moveTo>
                  <a:pt x="1117346" y="46227"/>
                </a:moveTo>
                <a:lnTo>
                  <a:pt x="1091946" y="46227"/>
                </a:lnTo>
                <a:lnTo>
                  <a:pt x="1091946" y="71627"/>
                </a:lnTo>
                <a:lnTo>
                  <a:pt x="1117346" y="71627"/>
                </a:lnTo>
                <a:lnTo>
                  <a:pt x="1117346" y="46227"/>
                </a:lnTo>
                <a:close/>
              </a:path>
              <a:path w="1527175" h="118109">
                <a:moveTo>
                  <a:pt x="1168146" y="46227"/>
                </a:moveTo>
                <a:lnTo>
                  <a:pt x="1142746" y="46227"/>
                </a:lnTo>
                <a:lnTo>
                  <a:pt x="1142746" y="71627"/>
                </a:lnTo>
                <a:lnTo>
                  <a:pt x="1168146" y="71627"/>
                </a:lnTo>
                <a:lnTo>
                  <a:pt x="1168146" y="46227"/>
                </a:lnTo>
                <a:close/>
              </a:path>
              <a:path w="1527175" h="118109">
                <a:moveTo>
                  <a:pt x="1218946" y="46227"/>
                </a:moveTo>
                <a:lnTo>
                  <a:pt x="1193546" y="46227"/>
                </a:lnTo>
                <a:lnTo>
                  <a:pt x="1193546" y="71627"/>
                </a:lnTo>
                <a:lnTo>
                  <a:pt x="1218946" y="71627"/>
                </a:lnTo>
                <a:lnTo>
                  <a:pt x="1218946" y="46227"/>
                </a:lnTo>
                <a:close/>
              </a:path>
              <a:path w="1527175" h="118109">
                <a:moveTo>
                  <a:pt x="1269746" y="46227"/>
                </a:moveTo>
                <a:lnTo>
                  <a:pt x="1244346" y="46227"/>
                </a:lnTo>
                <a:lnTo>
                  <a:pt x="1244346" y="71627"/>
                </a:lnTo>
                <a:lnTo>
                  <a:pt x="1269746" y="71627"/>
                </a:lnTo>
                <a:lnTo>
                  <a:pt x="1269746" y="46227"/>
                </a:lnTo>
                <a:close/>
              </a:path>
              <a:path w="1527175" h="118109">
                <a:moveTo>
                  <a:pt x="1320546" y="46227"/>
                </a:moveTo>
                <a:lnTo>
                  <a:pt x="1295146" y="46227"/>
                </a:lnTo>
                <a:lnTo>
                  <a:pt x="1295146" y="71627"/>
                </a:lnTo>
                <a:lnTo>
                  <a:pt x="1320546" y="71627"/>
                </a:lnTo>
                <a:lnTo>
                  <a:pt x="1320546" y="46227"/>
                </a:lnTo>
                <a:close/>
              </a:path>
              <a:path w="1527175" h="118109">
                <a:moveTo>
                  <a:pt x="1371346" y="46227"/>
                </a:moveTo>
                <a:lnTo>
                  <a:pt x="1345946" y="46227"/>
                </a:lnTo>
                <a:lnTo>
                  <a:pt x="1345946" y="71627"/>
                </a:lnTo>
                <a:lnTo>
                  <a:pt x="1371346" y="71627"/>
                </a:lnTo>
                <a:lnTo>
                  <a:pt x="1371346" y="46227"/>
                </a:lnTo>
                <a:close/>
              </a:path>
              <a:path w="1527175" h="118109">
                <a:moveTo>
                  <a:pt x="1472946" y="61044"/>
                </a:moveTo>
                <a:lnTo>
                  <a:pt x="1413002" y="96012"/>
                </a:lnTo>
                <a:lnTo>
                  <a:pt x="1410970" y="103759"/>
                </a:lnTo>
                <a:lnTo>
                  <a:pt x="1414526" y="109854"/>
                </a:lnTo>
                <a:lnTo>
                  <a:pt x="1418082" y="115824"/>
                </a:lnTo>
                <a:lnTo>
                  <a:pt x="1425829" y="117855"/>
                </a:lnTo>
                <a:lnTo>
                  <a:pt x="1431925" y="114426"/>
                </a:lnTo>
                <a:lnTo>
                  <a:pt x="1505182" y="71627"/>
                </a:lnTo>
                <a:lnTo>
                  <a:pt x="1472946" y="71627"/>
                </a:lnTo>
                <a:lnTo>
                  <a:pt x="1472946" y="61044"/>
                </a:lnTo>
                <a:close/>
              </a:path>
              <a:path w="1527175" h="118109">
                <a:moveTo>
                  <a:pt x="1422146" y="46227"/>
                </a:moveTo>
                <a:lnTo>
                  <a:pt x="1396746" y="46227"/>
                </a:lnTo>
                <a:lnTo>
                  <a:pt x="1396746" y="71627"/>
                </a:lnTo>
                <a:lnTo>
                  <a:pt x="1422146" y="71627"/>
                </a:lnTo>
                <a:lnTo>
                  <a:pt x="1422146" y="46227"/>
                </a:lnTo>
                <a:close/>
              </a:path>
              <a:path w="1527175" h="118109">
                <a:moveTo>
                  <a:pt x="1454585" y="46227"/>
                </a:moveTo>
                <a:lnTo>
                  <a:pt x="1447546" y="46227"/>
                </a:lnTo>
                <a:lnTo>
                  <a:pt x="1447546" y="71627"/>
                </a:lnTo>
                <a:lnTo>
                  <a:pt x="1454803" y="71627"/>
                </a:lnTo>
                <a:lnTo>
                  <a:pt x="1472946" y="61044"/>
                </a:lnTo>
                <a:lnTo>
                  <a:pt x="1472946" y="56938"/>
                </a:lnTo>
                <a:lnTo>
                  <a:pt x="1454585" y="46227"/>
                </a:lnTo>
                <a:close/>
              </a:path>
              <a:path w="1527175" h="118109">
                <a:moveTo>
                  <a:pt x="1476465" y="58991"/>
                </a:moveTo>
                <a:lnTo>
                  <a:pt x="1472946" y="61044"/>
                </a:lnTo>
                <a:lnTo>
                  <a:pt x="1472946" y="71627"/>
                </a:lnTo>
                <a:lnTo>
                  <a:pt x="1498346" y="71627"/>
                </a:lnTo>
                <a:lnTo>
                  <a:pt x="1498346" y="69976"/>
                </a:lnTo>
                <a:lnTo>
                  <a:pt x="1495298" y="69976"/>
                </a:lnTo>
                <a:lnTo>
                  <a:pt x="1476465" y="58991"/>
                </a:lnTo>
                <a:close/>
              </a:path>
              <a:path w="1527175" h="118109">
                <a:moveTo>
                  <a:pt x="1501775" y="46227"/>
                </a:moveTo>
                <a:lnTo>
                  <a:pt x="1498346" y="46227"/>
                </a:lnTo>
                <a:lnTo>
                  <a:pt x="1498346" y="71627"/>
                </a:lnTo>
                <a:lnTo>
                  <a:pt x="1501775" y="71627"/>
                </a:lnTo>
                <a:lnTo>
                  <a:pt x="1501775" y="46227"/>
                </a:lnTo>
                <a:close/>
              </a:path>
              <a:path w="1527175" h="118109">
                <a:moveTo>
                  <a:pt x="1505133" y="46227"/>
                </a:moveTo>
                <a:lnTo>
                  <a:pt x="1501775" y="46227"/>
                </a:lnTo>
                <a:lnTo>
                  <a:pt x="1501775" y="71627"/>
                </a:lnTo>
                <a:lnTo>
                  <a:pt x="1505182" y="71627"/>
                </a:lnTo>
                <a:lnTo>
                  <a:pt x="1526921" y="58927"/>
                </a:lnTo>
                <a:lnTo>
                  <a:pt x="1505133" y="46227"/>
                </a:lnTo>
                <a:close/>
              </a:path>
              <a:path w="1527175" h="118109">
                <a:moveTo>
                  <a:pt x="1495298" y="48005"/>
                </a:moveTo>
                <a:lnTo>
                  <a:pt x="1476465" y="58991"/>
                </a:lnTo>
                <a:lnTo>
                  <a:pt x="1495298" y="69976"/>
                </a:lnTo>
                <a:lnTo>
                  <a:pt x="1495298" y="48005"/>
                </a:lnTo>
                <a:close/>
              </a:path>
              <a:path w="1527175" h="118109">
                <a:moveTo>
                  <a:pt x="1498346" y="48005"/>
                </a:moveTo>
                <a:lnTo>
                  <a:pt x="1495298" y="48005"/>
                </a:lnTo>
                <a:lnTo>
                  <a:pt x="1495298" y="69976"/>
                </a:lnTo>
                <a:lnTo>
                  <a:pt x="1498346" y="69976"/>
                </a:lnTo>
                <a:lnTo>
                  <a:pt x="1498346" y="48005"/>
                </a:lnTo>
                <a:close/>
              </a:path>
              <a:path w="1527175" h="118109">
                <a:moveTo>
                  <a:pt x="1498346" y="46227"/>
                </a:moveTo>
                <a:lnTo>
                  <a:pt x="1472946" y="46227"/>
                </a:lnTo>
                <a:lnTo>
                  <a:pt x="1472946" y="56938"/>
                </a:lnTo>
                <a:lnTo>
                  <a:pt x="1476465" y="58991"/>
                </a:lnTo>
                <a:lnTo>
                  <a:pt x="1495298" y="48005"/>
                </a:lnTo>
                <a:lnTo>
                  <a:pt x="1498346" y="48005"/>
                </a:lnTo>
                <a:lnTo>
                  <a:pt x="1498346" y="46227"/>
                </a:lnTo>
                <a:close/>
              </a:path>
              <a:path w="1527175" h="118109">
                <a:moveTo>
                  <a:pt x="1425829" y="0"/>
                </a:moveTo>
                <a:lnTo>
                  <a:pt x="1418082" y="2032"/>
                </a:lnTo>
                <a:lnTo>
                  <a:pt x="1410970" y="14224"/>
                </a:lnTo>
                <a:lnTo>
                  <a:pt x="1413002" y="21971"/>
                </a:lnTo>
                <a:lnTo>
                  <a:pt x="1472946" y="56938"/>
                </a:lnTo>
                <a:lnTo>
                  <a:pt x="1472946" y="46227"/>
                </a:lnTo>
                <a:lnTo>
                  <a:pt x="1505133" y="46227"/>
                </a:lnTo>
                <a:lnTo>
                  <a:pt x="1425829" y="0"/>
                </a:lnTo>
                <a:close/>
              </a:path>
            </a:pathLst>
          </a:custGeom>
          <a:solidFill>
            <a:srgbClr val="1261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667502" y="0"/>
            <a:ext cx="173195" cy="19773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680202" y="0"/>
            <a:ext cx="3339465" cy="1052830"/>
          </a:xfrm>
          <a:custGeom>
            <a:avLst/>
            <a:gdLst/>
            <a:ahLst/>
            <a:cxnLst/>
            <a:rect l="l" t="t" r="r" b="b"/>
            <a:pathLst>
              <a:path w="3339465" h="1052830">
                <a:moveTo>
                  <a:pt x="3191409" y="0"/>
                </a:moveTo>
                <a:lnTo>
                  <a:pt x="3251933" y="20240"/>
                </a:lnTo>
                <a:lnTo>
                  <a:pt x="3287553" y="47783"/>
                </a:lnTo>
                <a:lnTo>
                  <a:pt x="3315066" y="83434"/>
                </a:lnTo>
                <a:lnTo>
                  <a:pt x="3332801" y="125512"/>
                </a:lnTo>
                <a:lnTo>
                  <a:pt x="3339083" y="172339"/>
                </a:lnTo>
                <a:lnTo>
                  <a:pt x="3339083" y="876680"/>
                </a:lnTo>
                <a:lnTo>
                  <a:pt x="3332801" y="923454"/>
                </a:lnTo>
                <a:lnTo>
                  <a:pt x="3315066" y="965496"/>
                </a:lnTo>
                <a:lnTo>
                  <a:pt x="3287553" y="1001125"/>
                </a:lnTo>
                <a:lnTo>
                  <a:pt x="3251933" y="1028657"/>
                </a:lnTo>
                <a:lnTo>
                  <a:pt x="3209879" y="1046411"/>
                </a:lnTo>
                <a:lnTo>
                  <a:pt x="3163062" y="1052702"/>
                </a:lnTo>
                <a:lnTo>
                  <a:pt x="176149" y="1052702"/>
                </a:lnTo>
                <a:lnTo>
                  <a:pt x="129322" y="1046411"/>
                </a:lnTo>
                <a:lnTo>
                  <a:pt x="87244" y="1028657"/>
                </a:lnTo>
                <a:lnTo>
                  <a:pt x="51593" y="1001125"/>
                </a:lnTo>
                <a:lnTo>
                  <a:pt x="24050" y="965496"/>
                </a:lnTo>
                <a:lnTo>
                  <a:pt x="6292" y="923454"/>
                </a:lnTo>
                <a:lnTo>
                  <a:pt x="0" y="876680"/>
                </a:lnTo>
                <a:lnTo>
                  <a:pt x="0" y="172339"/>
                </a:lnTo>
              </a:path>
            </a:pathLst>
          </a:custGeom>
          <a:ln w="25400">
            <a:solidFill>
              <a:srgbClr val="3D546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 txBox="1">
            <a:spLocks noGrp="1"/>
          </p:cNvSpPr>
          <p:nvPr>
            <p:ph type="title"/>
          </p:nvPr>
        </p:nvSpPr>
        <p:spPr>
          <a:xfrm>
            <a:off x="45516" y="0"/>
            <a:ext cx="720090" cy="654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780">
              <a:lnSpc>
                <a:spcPct val="114700"/>
              </a:lnSpc>
              <a:spcBef>
                <a:spcPts val="100"/>
              </a:spcBef>
            </a:pPr>
            <a:r>
              <a:rPr sz="1800" spc="-5" dirty="0">
                <a:solidFill>
                  <a:srgbClr val="1D5485"/>
                </a:solidFill>
                <a:latin typeface="Arial"/>
                <a:cs typeface="Arial"/>
              </a:rPr>
              <a:t>online  </a:t>
            </a:r>
            <a:r>
              <a:rPr sz="1800" spc="-5" dirty="0">
                <a:solidFill>
                  <a:srgbClr val="FFC000"/>
                </a:solidFill>
                <a:latin typeface="Arial"/>
                <a:cs typeface="Arial"/>
              </a:rPr>
              <a:t>offl</a:t>
            </a:r>
            <a:r>
              <a:rPr sz="1800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FFC000"/>
                </a:solidFill>
                <a:latin typeface="Arial"/>
                <a:cs typeface="Arial"/>
              </a:rPr>
              <a:t>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2030348" y="1034922"/>
            <a:ext cx="2029460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Georgia"/>
                <a:cs typeface="Georgia"/>
              </a:rPr>
              <a:t>Фун</a:t>
            </a:r>
            <a:r>
              <a:rPr sz="2000" spc="-15" dirty="0">
                <a:latin typeface="Georgia"/>
                <a:cs typeface="Georgia"/>
              </a:rPr>
              <a:t>к</a:t>
            </a:r>
            <a:r>
              <a:rPr sz="2000" dirty="0">
                <a:latin typeface="Georgia"/>
                <a:cs typeface="Georgia"/>
              </a:rPr>
              <a:t>ци</a:t>
            </a:r>
            <a:r>
              <a:rPr sz="2000" spc="-10" dirty="0">
                <a:latin typeface="Georgia"/>
                <a:cs typeface="Georgia"/>
              </a:rPr>
              <a:t>о</a:t>
            </a:r>
            <a:r>
              <a:rPr sz="2000" dirty="0">
                <a:latin typeface="Georgia"/>
                <a:cs typeface="Georgia"/>
              </a:rPr>
              <a:t>на</a:t>
            </a:r>
            <a:r>
              <a:rPr sz="2000" spc="-10" dirty="0">
                <a:latin typeface="Georgia"/>
                <a:cs typeface="Georgia"/>
              </a:rPr>
              <a:t>л</a:t>
            </a:r>
            <a:r>
              <a:rPr sz="2000" spc="-5" dirty="0">
                <a:latin typeface="Georgia"/>
                <a:cs typeface="Georgia"/>
              </a:rPr>
              <a:t>ьно</a:t>
            </a:r>
            <a:r>
              <a:rPr sz="2000" dirty="0">
                <a:latin typeface="Georgia"/>
                <a:cs typeface="Georgia"/>
              </a:rPr>
              <a:t>-  </a:t>
            </a:r>
            <a:r>
              <a:rPr sz="2000" spc="-5" dirty="0">
                <a:latin typeface="Georgia"/>
                <a:cs typeface="Georgia"/>
              </a:rPr>
              <a:t>процессная  модель  межвузовского  сетевого</a:t>
            </a:r>
            <a:endParaRPr sz="2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Georgia"/>
                <a:cs typeface="Georgia"/>
              </a:rPr>
              <a:t>акселератора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52038" y="6588353"/>
            <a:ext cx="24403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798A9E"/>
                </a:solidFill>
                <a:latin typeface="Trebuchet MS"/>
                <a:cs typeface="Trebuchet MS"/>
              </a:rPr>
              <a:t>SKOLKOVO </a:t>
            </a:r>
            <a:r>
              <a:rPr sz="1000" spc="-10" dirty="0">
                <a:solidFill>
                  <a:srgbClr val="798A9E"/>
                </a:solidFill>
                <a:latin typeface="Trebuchet MS"/>
                <a:cs typeface="Trebuchet MS"/>
              </a:rPr>
              <a:t>Education Development</a:t>
            </a:r>
            <a:r>
              <a:rPr sz="1000" spc="114" dirty="0">
                <a:solidFill>
                  <a:srgbClr val="798A9E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798A9E"/>
                </a:solidFill>
                <a:latin typeface="Trebuchet MS"/>
                <a:cs typeface="Trebuchet MS"/>
              </a:rPr>
              <a:t>Center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60611" y="6595973"/>
            <a:ext cx="920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Trebuchet MS"/>
                <a:cs typeface="Trebuchet MS"/>
              </a:rPr>
              <a:t>8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0585" rIns="0" bIns="0" rtlCol="0">
            <a:spAutoFit/>
          </a:bodyPr>
          <a:lstStyle/>
          <a:p>
            <a:pPr marL="2331085" marR="5080" indent="-61595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Прогнозируемая ёмкость </a:t>
            </a:r>
            <a:r>
              <a:rPr sz="2800" spc="-5" dirty="0"/>
              <a:t>«рынка»  технологических</a:t>
            </a:r>
            <a:r>
              <a:rPr sz="2800" spc="25" dirty="0"/>
              <a:t> </a:t>
            </a:r>
            <a:r>
              <a:rPr sz="2800" spc="-5" dirty="0"/>
              <a:t>новшеств</a:t>
            </a:r>
            <a:endParaRPr sz="2800"/>
          </a:p>
        </p:txBody>
      </p:sp>
      <p:sp>
        <p:nvSpPr>
          <p:cNvPr id="5" name="object 5"/>
          <p:cNvSpPr/>
          <p:nvPr/>
        </p:nvSpPr>
        <p:spPr>
          <a:xfrm>
            <a:off x="1547622" y="1681314"/>
            <a:ext cx="6696075" cy="4752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6918" y="3743020"/>
            <a:ext cx="140398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ТГУ –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140</a:t>
            </a:r>
            <a:endParaRPr sz="1800">
              <a:latin typeface="Georgia"/>
              <a:cs typeface="Georgia"/>
            </a:endParaRPr>
          </a:p>
          <a:p>
            <a:pPr marL="12700" marR="94615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ТулГУ –</a:t>
            </a:r>
            <a:r>
              <a:rPr sz="1800" spc="-9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150  ЧГУ-135</a:t>
            </a:r>
            <a:endParaRPr sz="1800">
              <a:latin typeface="Georgia"/>
              <a:cs typeface="Georgia"/>
            </a:endParaRPr>
          </a:p>
          <a:p>
            <a:pPr marL="12700" marR="227965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Кем</a:t>
            </a:r>
            <a:r>
              <a:rPr sz="1800" spc="0" dirty="0">
                <a:latin typeface="Georgia"/>
                <a:cs typeface="Georgia"/>
              </a:rPr>
              <a:t>ГУ</a:t>
            </a:r>
            <a:r>
              <a:rPr sz="1800" spc="-5" dirty="0">
                <a:latin typeface="Georgia"/>
                <a:cs typeface="Georgia"/>
              </a:rPr>
              <a:t>-1</a:t>
            </a:r>
            <a:r>
              <a:rPr sz="1800" dirty="0">
                <a:latin typeface="Georgia"/>
                <a:cs typeface="Georgia"/>
              </a:rPr>
              <a:t>32  </a:t>
            </a:r>
            <a:r>
              <a:rPr sz="1800" spc="-5" dirty="0">
                <a:latin typeface="Georgia"/>
                <a:cs typeface="Georgia"/>
              </a:rPr>
              <a:t>ЯрГУ-125  УлГУ-127</a:t>
            </a:r>
            <a:endParaRPr sz="1800">
              <a:latin typeface="Georgia"/>
              <a:cs typeface="Georgia"/>
            </a:endParaRPr>
          </a:p>
          <a:p>
            <a:pPr marL="12700" marR="7683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Georgia"/>
                <a:cs typeface="Georgia"/>
              </a:rPr>
              <a:t>Кал</a:t>
            </a:r>
            <a:r>
              <a:rPr sz="1800" spc="-10" dirty="0">
                <a:latin typeface="Georgia"/>
                <a:cs typeface="Georgia"/>
              </a:rPr>
              <a:t>м</a:t>
            </a:r>
            <a:r>
              <a:rPr sz="1800" spc="-5" dirty="0">
                <a:latin typeface="Georgia"/>
                <a:cs typeface="Georgia"/>
              </a:rPr>
              <a:t>Г</a:t>
            </a:r>
            <a:r>
              <a:rPr sz="1800" spc="5" dirty="0">
                <a:latin typeface="Georgia"/>
                <a:cs typeface="Georgia"/>
              </a:rPr>
              <a:t>У</a:t>
            </a:r>
            <a:r>
              <a:rPr sz="1800" spc="-5" dirty="0">
                <a:latin typeface="Georgia"/>
                <a:cs typeface="Georgia"/>
              </a:rPr>
              <a:t>-</a:t>
            </a:r>
            <a:r>
              <a:rPr sz="1800" spc="-10" dirty="0">
                <a:latin typeface="Georgia"/>
                <a:cs typeface="Georgia"/>
              </a:rPr>
              <a:t>1</a:t>
            </a:r>
            <a:r>
              <a:rPr sz="1800" dirty="0">
                <a:latin typeface="Georgia"/>
                <a:cs typeface="Georgia"/>
              </a:rPr>
              <a:t>20  </a:t>
            </a:r>
            <a:r>
              <a:rPr sz="1800" spc="-5" dirty="0">
                <a:latin typeface="Georgia"/>
                <a:cs typeface="Georgia"/>
              </a:rPr>
              <a:t>СГТУ-250  МарГУ-138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Georgia"/>
                <a:cs typeface="Georgia"/>
              </a:rPr>
              <a:t>Итого:</a:t>
            </a:r>
            <a:r>
              <a:rPr sz="1800" b="1" spc="-3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1317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52038" y="6588353"/>
            <a:ext cx="24403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798A9E"/>
                </a:solidFill>
                <a:latin typeface="Trebuchet MS"/>
                <a:cs typeface="Trebuchet MS"/>
              </a:rPr>
              <a:t>SKOLKOVO </a:t>
            </a:r>
            <a:r>
              <a:rPr sz="1000" spc="-10" dirty="0">
                <a:solidFill>
                  <a:srgbClr val="798A9E"/>
                </a:solidFill>
                <a:latin typeface="Trebuchet MS"/>
                <a:cs typeface="Trebuchet MS"/>
              </a:rPr>
              <a:t>Education Development</a:t>
            </a:r>
            <a:r>
              <a:rPr sz="1000" spc="114" dirty="0">
                <a:solidFill>
                  <a:srgbClr val="798A9E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798A9E"/>
                </a:solidFill>
                <a:latin typeface="Trebuchet MS"/>
                <a:cs typeface="Trebuchet MS"/>
              </a:rPr>
              <a:t>Center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60611" y="6595973"/>
            <a:ext cx="920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Trebuchet MS"/>
                <a:cs typeface="Trebuchet MS"/>
              </a:rPr>
              <a:t>9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69719" y="374650"/>
            <a:ext cx="543877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Примеры </a:t>
            </a:r>
            <a:r>
              <a:rPr spc="-10" dirty="0"/>
              <a:t>из</a:t>
            </a:r>
            <a:r>
              <a:rPr spc="-15" dirty="0"/>
              <a:t> </a:t>
            </a:r>
            <a:r>
              <a:rPr dirty="0"/>
              <a:t>пула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технологических</a:t>
            </a:r>
            <a:r>
              <a:rPr spc="-50" dirty="0"/>
              <a:t> </a:t>
            </a:r>
            <a:r>
              <a:rPr dirty="0"/>
              <a:t>новшеств</a:t>
            </a:r>
          </a:p>
        </p:txBody>
      </p:sp>
      <p:sp>
        <p:nvSpPr>
          <p:cNvPr id="5" name="object 5"/>
          <p:cNvSpPr/>
          <p:nvPr/>
        </p:nvSpPr>
        <p:spPr>
          <a:xfrm>
            <a:off x="702995" y="1585341"/>
            <a:ext cx="202691" cy="141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2995" y="2225420"/>
            <a:ext cx="202691" cy="141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2995" y="3109341"/>
            <a:ext cx="202691" cy="141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2995" y="3993260"/>
            <a:ext cx="202691" cy="141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2995" y="4877180"/>
            <a:ext cx="202691" cy="141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2995" y="5517286"/>
            <a:ext cx="202691" cy="141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90473" y="1434871"/>
            <a:ext cx="7577455" cy="484251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54659">
              <a:lnSpc>
                <a:spcPct val="100000"/>
              </a:lnSpc>
              <a:spcBef>
                <a:spcPts val="700"/>
              </a:spcBef>
            </a:pPr>
            <a:r>
              <a:rPr sz="1600" b="1" spc="-10" dirty="0">
                <a:solidFill>
                  <a:srgbClr val="2B80C7"/>
                </a:solidFill>
                <a:latin typeface="Georgia"/>
                <a:cs typeface="Georgia"/>
              </a:rPr>
              <a:t>Биосенсорный анализатор загрязнённости воды</a:t>
            </a:r>
            <a:r>
              <a:rPr sz="1600" b="1" spc="185" dirty="0">
                <a:solidFill>
                  <a:srgbClr val="2B80C7"/>
                </a:solidFill>
                <a:latin typeface="Georgia"/>
                <a:cs typeface="Georgia"/>
              </a:rPr>
              <a:t> </a:t>
            </a:r>
            <a:r>
              <a:rPr sz="1600" b="1" spc="-10" dirty="0">
                <a:solidFill>
                  <a:srgbClr val="2B80C7"/>
                </a:solidFill>
                <a:latin typeface="Georgia"/>
                <a:cs typeface="Georgia"/>
              </a:rPr>
              <a:t>(ТулГУ)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600" spc="-5" dirty="0">
                <a:latin typeface="Georgia"/>
                <a:cs typeface="Georgia"/>
              </a:rPr>
              <a:t>Не лицензирован.</a:t>
            </a:r>
            <a:endParaRPr sz="1600">
              <a:latin typeface="Georgia"/>
              <a:cs typeface="Georgia"/>
            </a:endParaRPr>
          </a:p>
          <a:p>
            <a:pPr marL="454659" marR="444500">
              <a:lnSpc>
                <a:spcPct val="100000"/>
              </a:lnSpc>
              <a:spcBef>
                <a:spcPts val="600"/>
              </a:spcBef>
            </a:pPr>
            <a:r>
              <a:rPr sz="1600" b="1" spc="-10" dirty="0">
                <a:solidFill>
                  <a:srgbClr val="2B80C7"/>
                </a:solidFill>
                <a:latin typeface="Georgia"/>
                <a:cs typeface="Georgia"/>
              </a:rPr>
              <a:t>Технология </a:t>
            </a:r>
            <a:r>
              <a:rPr sz="1600" b="1" spc="-5" dirty="0">
                <a:solidFill>
                  <a:srgbClr val="2B80C7"/>
                </a:solidFill>
                <a:latin typeface="Georgia"/>
                <a:cs typeface="Georgia"/>
              </a:rPr>
              <a:t>быстрой </a:t>
            </a:r>
            <a:r>
              <a:rPr sz="1600" b="1" spc="-10" dirty="0">
                <a:solidFill>
                  <a:srgbClr val="2B80C7"/>
                </a:solidFill>
                <a:latin typeface="Georgia"/>
                <a:cs typeface="Georgia"/>
              </a:rPr>
              <a:t>укладки </a:t>
            </a:r>
            <a:r>
              <a:rPr sz="1600" b="1" spc="-5" dirty="0">
                <a:solidFill>
                  <a:srgbClr val="2B80C7"/>
                </a:solidFill>
                <a:latin typeface="Georgia"/>
                <a:cs typeface="Georgia"/>
              </a:rPr>
              <a:t>асфальто-бетонного </a:t>
            </a:r>
            <a:r>
              <a:rPr sz="1600" b="1" spc="-10" dirty="0">
                <a:solidFill>
                  <a:srgbClr val="2B80C7"/>
                </a:solidFill>
                <a:latin typeface="Georgia"/>
                <a:cs typeface="Georgia"/>
              </a:rPr>
              <a:t>покрытия  (ТулГУ)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spc="-10" dirty="0">
                <a:latin typeface="Georgia"/>
                <a:cs typeface="Georgia"/>
              </a:rPr>
              <a:t>Стадия</a:t>
            </a:r>
            <a:r>
              <a:rPr sz="1600" spc="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проекта.</a:t>
            </a:r>
            <a:endParaRPr sz="1600">
              <a:latin typeface="Georgia"/>
              <a:cs typeface="Georgia"/>
            </a:endParaRPr>
          </a:p>
          <a:p>
            <a:pPr marL="454659">
              <a:lnSpc>
                <a:spcPct val="100000"/>
              </a:lnSpc>
              <a:spcBef>
                <a:spcPts val="600"/>
              </a:spcBef>
            </a:pPr>
            <a:r>
              <a:rPr sz="1600" b="1" spc="-10" dirty="0">
                <a:solidFill>
                  <a:srgbClr val="2B80C7"/>
                </a:solidFill>
                <a:latin typeface="Georgia"/>
                <a:cs typeface="Georgia"/>
              </a:rPr>
              <a:t>Расчёт крепи подземных сооружений </a:t>
            </a:r>
            <a:r>
              <a:rPr sz="1600" b="1" spc="-5" dirty="0">
                <a:solidFill>
                  <a:srgbClr val="2B80C7"/>
                </a:solidFill>
                <a:latin typeface="Georgia"/>
                <a:cs typeface="Georgia"/>
              </a:rPr>
              <a:t>(шахт, тоннелей</a:t>
            </a:r>
            <a:r>
              <a:rPr sz="1600" b="1" spc="204" dirty="0">
                <a:solidFill>
                  <a:srgbClr val="2B80C7"/>
                </a:solidFill>
                <a:latin typeface="Georgia"/>
                <a:cs typeface="Georgia"/>
              </a:rPr>
              <a:t> </a:t>
            </a:r>
            <a:r>
              <a:rPr sz="1600" b="1" spc="-10" dirty="0">
                <a:solidFill>
                  <a:srgbClr val="2B80C7"/>
                </a:solidFill>
                <a:latin typeface="Georgia"/>
                <a:cs typeface="Georgia"/>
              </a:rPr>
              <a:t>разного</a:t>
            </a:r>
            <a:endParaRPr sz="1600">
              <a:latin typeface="Georgia"/>
              <a:cs typeface="Georgia"/>
            </a:endParaRPr>
          </a:p>
          <a:p>
            <a:pPr marL="454659">
              <a:lnSpc>
                <a:spcPct val="100000"/>
              </a:lnSpc>
            </a:pPr>
            <a:r>
              <a:rPr sz="1600" b="1" spc="-10" dirty="0">
                <a:solidFill>
                  <a:srgbClr val="2B80C7"/>
                </a:solidFill>
                <a:latin typeface="Georgia"/>
                <a:cs typeface="Georgia"/>
              </a:rPr>
              <a:t>сечения) на </a:t>
            </a:r>
            <a:r>
              <a:rPr sz="1600" b="1" spc="-5" dirty="0">
                <a:solidFill>
                  <a:srgbClr val="2B80C7"/>
                </a:solidFill>
                <a:latin typeface="Georgia"/>
                <a:cs typeface="Georgia"/>
              </a:rPr>
              <a:t>прочность Lining Design</a:t>
            </a:r>
            <a:r>
              <a:rPr sz="1600" b="1" spc="100" dirty="0">
                <a:solidFill>
                  <a:srgbClr val="2B80C7"/>
                </a:solidFill>
                <a:latin typeface="Georgia"/>
                <a:cs typeface="Georgia"/>
              </a:rPr>
              <a:t> </a:t>
            </a:r>
            <a:r>
              <a:rPr sz="1600" b="1" spc="-10" dirty="0">
                <a:solidFill>
                  <a:srgbClr val="2B80C7"/>
                </a:solidFill>
                <a:latin typeface="Georgia"/>
                <a:cs typeface="Georgia"/>
              </a:rPr>
              <a:t>(ТулГУ)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spc="-10" dirty="0">
                <a:latin typeface="Georgia"/>
                <a:cs typeface="Georgia"/>
              </a:rPr>
              <a:t>Есть ПО, </a:t>
            </a:r>
            <a:r>
              <a:rPr sz="1600" spc="-5" dirty="0">
                <a:latin typeface="Georgia"/>
                <a:cs typeface="Georgia"/>
              </a:rPr>
              <a:t>нет</a:t>
            </a:r>
            <a:r>
              <a:rPr sz="1600" spc="3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команды.</a:t>
            </a:r>
            <a:endParaRPr sz="1600">
              <a:latin typeface="Georgia"/>
              <a:cs typeface="Georgia"/>
            </a:endParaRPr>
          </a:p>
          <a:p>
            <a:pPr marL="454659" marR="178435">
              <a:lnSpc>
                <a:spcPct val="100000"/>
              </a:lnSpc>
              <a:spcBef>
                <a:spcPts val="600"/>
              </a:spcBef>
            </a:pPr>
            <a:r>
              <a:rPr sz="1600" b="1" spc="-10" dirty="0">
                <a:solidFill>
                  <a:srgbClr val="2B80C7"/>
                </a:solidFill>
                <a:latin typeface="Georgia"/>
                <a:cs typeface="Georgia"/>
              </a:rPr>
              <a:t>Универсальный оптический оптоволоконный </a:t>
            </a:r>
            <a:r>
              <a:rPr sz="1600" b="1" spc="-5" dirty="0">
                <a:solidFill>
                  <a:srgbClr val="2B80C7"/>
                </a:solidFill>
                <a:latin typeface="Georgia"/>
                <a:cs typeface="Georgia"/>
              </a:rPr>
              <a:t>быстросъемный  </a:t>
            </a:r>
            <a:r>
              <a:rPr sz="1600" b="1" spc="-10" dirty="0">
                <a:solidFill>
                  <a:srgbClr val="2B80C7"/>
                </a:solidFill>
                <a:latin typeface="Georgia"/>
                <a:cs typeface="Georgia"/>
              </a:rPr>
              <a:t>коннектор </a:t>
            </a:r>
            <a:r>
              <a:rPr sz="1600" b="1" spc="-5" dirty="0">
                <a:solidFill>
                  <a:srgbClr val="2B80C7"/>
                </a:solidFill>
                <a:latin typeface="Georgia"/>
                <a:cs typeface="Georgia"/>
              </a:rPr>
              <a:t>с </a:t>
            </a:r>
            <a:r>
              <a:rPr sz="1600" b="1" spc="-10" dirty="0">
                <a:solidFill>
                  <a:srgbClr val="2B80C7"/>
                </a:solidFill>
                <a:latin typeface="Georgia"/>
                <a:cs typeface="Georgia"/>
              </a:rPr>
              <a:t>низкими </a:t>
            </a:r>
            <a:r>
              <a:rPr sz="1600" b="1" spc="-5" dirty="0">
                <a:solidFill>
                  <a:srgbClr val="2B80C7"/>
                </a:solidFill>
                <a:latin typeface="Georgia"/>
                <a:cs typeface="Georgia"/>
              </a:rPr>
              <a:t>потерями</a:t>
            </a:r>
            <a:r>
              <a:rPr sz="1600" b="1" spc="105" dirty="0">
                <a:solidFill>
                  <a:srgbClr val="2B80C7"/>
                </a:solidFill>
                <a:latin typeface="Georgia"/>
                <a:cs typeface="Georgia"/>
              </a:rPr>
              <a:t> </a:t>
            </a:r>
            <a:r>
              <a:rPr sz="1600" b="1" spc="-5" dirty="0">
                <a:solidFill>
                  <a:srgbClr val="2B80C7"/>
                </a:solidFill>
                <a:latin typeface="Georgia"/>
                <a:cs typeface="Georgia"/>
              </a:rPr>
              <a:t>(УлГУ)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spc="-10" dirty="0">
                <a:latin typeface="Georgia"/>
                <a:cs typeface="Georgia"/>
              </a:rPr>
              <a:t>Проведены исследования, </a:t>
            </a:r>
            <a:r>
              <a:rPr sz="1600" spc="-5" dirty="0">
                <a:latin typeface="Georgia"/>
                <a:cs typeface="Georgia"/>
              </a:rPr>
              <a:t>получен патент. </a:t>
            </a:r>
            <a:r>
              <a:rPr sz="1600" spc="-10" dirty="0">
                <a:latin typeface="Georgia"/>
                <a:cs typeface="Georgia"/>
              </a:rPr>
              <a:t>Нет</a:t>
            </a:r>
            <a:r>
              <a:rPr sz="1600" spc="15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бизнес-команды</a:t>
            </a:r>
            <a:endParaRPr sz="1600">
              <a:latin typeface="Georgia"/>
              <a:cs typeface="Georgia"/>
            </a:endParaRPr>
          </a:p>
          <a:p>
            <a:pPr marL="454659">
              <a:lnSpc>
                <a:spcPct val="100000"/>
              </a:lnSpc>
              <a:spcBef>
                <a:spcPts val="605"/>
              </a:spcBef>
            </a:pPr>
            <a:r>
              <a:rPr sz="1600" b="1" spc="-5" dirty="0">
                <a:solidFill>
                  <a:srgbClr val="2B80C7"/>
                </a:solidFill>
                <a:latin typeface="Georgia"/>
                <a:cs typeface="Georgia"/>
              </a:rPr>
              <a:t>5-D </a:t>
            </a:r>
            <a:r>
              <a:rPr sz="1600" b="1" spc="-10" dirty="0">
                <a:solidFill>
                  <a:srgbClr val="2B80C7"/>
                </a:solidFill>
                <a:latin typeface="Georgia"/>
                <a:cs typeface="Georgia"/>
              </a:rPr>
              <a:t>моделирование </a:t>
            </a:r>
            <a:r>
              <a:rPr sz="1600" b="1" spc="-5" dirty="0">
                <a:solidFill>
                  <a:srgbClr val="2B80C7"/>
                </a:solidFill>
                <a:latin typeface="Georgia"/>
                <a:cs typeface="Georgia"/>
              </a:rPr>
              <a:t>стана прокатки металла</a:t>
            </a:r>
            <a:r>
              <a:rPr sz="1600" b="1" spc="130" dirty="0">
                <a:solidFill>
                  <a:srgbClr val="2B80C7"/>
                </a:solidFill>
                <a:latin typeface="Georgia"/>
                <a:cs typeface="Georgia"/>
              </a:rPr>
              <a:t> </a:t>
            </a:r>
            <a:r>
              <a:rPr sz="1600" b="1" spc="-10" dirty="0">
                <a:solidFill>
                  <a:srgbClr val="2B80C7"/>
                </a:solidFill>
                <a:latin typeface="Georgia"/>
                <a:cs typeface="Georgia"/>
              </a:rPr>
              <a:t>(ЧГУ)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spc="-5" dirty="0">
                <a:latin typeface="Georgia"/>
                <a:cs typeface="Georgia"/>
              </a:rPr>
              <a:t>Патент получен. </a:t>
            </a:r>
            <a:r>
              <a:rPr sz="1600" spc="-10" dirty="0">
                <a:latin typeface="Georgia"/>
                <a:cs typeface="Georgia"/>
              </a:rPr>
              <a:t>Нет</a:t>
            </a:r>
            <a:r>
              <a:rPr sz="1600" spc="3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бизнес-команды</a:t>
            </a:r>
            <a:endParaRPr sz="1600">
              <a:latin typeface="Georgia"/>
              <a:cs typeface="Georgia"/>
            </a:endParaRPr>
          </a:p>
          <a:p>
            <a:pPr marL="454659" marR="5080">
              <a:lnSpc>
                <a:spcPct val="100000"/>
              </a:lnSpc>
              <a:spcBef>
                <a:spcPts val="600"/>
              </a:spcBef>
            </a:pPr>
            <a:r>
              <a:rPr sz="1600" b="1" spc="-10" dirty="0">
                <a:solidFill>
                  <a:srgbClr val="2B80C7"/>
                </a:solidFill>
                <a:latin typeface="Georgia"/>
                <a:cs typeface="Georgia"/>
              </a:rPr>
              <a:t>Разработка высокоэффективного импульсного преобразователя  для микромощных источников электрической энергии</a:t>
            </a:r>
            <a:r>
              <a:rPr sz="1600" b="1" spc="200" dirty="0">
                <a:solidFill>
                  <a:srgbClr val="2B80C7"/>
                </a:solidFill>
                <a:latin typeface="Georgia"/>
                <a:cs typeface="Georgia"/>
              </a:rPr>
              <a:t> </a:t>
            </a:r>
            <a:r>
              <a:rPr sz="1600" b="1" spc="-5" dirty="0">
                <a:solidFill>
                  <a:srgbClr val="2B80C7"/>
                </a:solidFill>
                <a:latin typeface="Georgia"/>
                <a:cs typeface="Georgia"/>
              </a:rPr>
              <a:t>(УлГУ)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spc="-5" dirty="0">
                <a:latin typeface="Georgia"/>
                <a:cs typeface="Georgia"/>
              </a:rPr>
              <a:t>Патент получен. </a:t>
            </a:r>
            <a:r>
              <a:rPr sz="1600" spc="-10" dirty="0">
                <a:latin typeface="Georgia"/>
                <a:cs typeface="Georgia"/>
              </a:rPr>
              <a:t>Лицензия </a:t>
            </a:r>
            <a:r>
              <a:rPr sz="1600" spc="-5" dirty="0">
                <a:latin typeface="Georgia"/>
                <a:cs typeface="Georgia"/>
              </a:rPr>
              <a:t>получена. </a:t>
            </a:r>
            <a:r>
              <a:rPr sz="1600" spc="-10" dirty="0">
                <a:latin typeface="Georgia"/>
                <a:cs typeface="Georgia"/>
              </a:rPr>
              <a:t>Завершается </a:t>
            </a:r>
            <a:r>
              <a:rPr sz="1600" spc="-5" dirty="0">
                <a:latin typeface="Georgia"/>
                <a:cs typeface="Georgia"/>
              </a:rPr>
              <a:t>НИР в </a:t>
            </a:r>
            <a:r>
              <a:rPr sz="1600" spc="-10" dirty="0">
                <a:latin typeface="Georgia"/>
                <a:cs typeface="Georgia"/>
              </a:rPr>
              <a:t>смежной</a:t>
            </a:r>
            <a:r>
              <a:rPr sz="1600" spc="20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отрасли</a:t>
            </a:r>
            <a:endParaRPr sz="1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755</Words>
  <Application>Microsoft Office PowerPoint</Application>
  <PresentationFormat>Экран (4:3)</PresentationFormat>
  <Paragraphs>241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Анализ ситуации</vt:lpstr>
      <vt:lpstr>Феномен серийного технологического  предпринимательства</vt:lpstr>
      <vt:lpstr>Модели создания инноваций</vt:lpstr>
      <vt:lpstr>Межвузовский  сетевой  акселератор  стартапов  </vt:lpstr>
      <vt:lpstr>Структура объекта:</vt:lpstr>
      <vt:lpstr>online  offline</vt:lpstr>
      <vt:lpstr>Прогнозируемая ёмкость «рынка»  технологических новшеств</vt:lpstr>
      <vt:lpstr>Примеры из пула технологических новшеств</vt:lpstr>
      <vt:lpstr>Бизнес-модель</vt:lpstr>
      <vt:lpstr>Организационный проект</vt:lpstr>
      <vt:lpstr>Внедрение бизнес-моделей:</vt:lpstr>
      <vt:lpstr>4. Сложности межсетевого взаимодействия. Варианты решения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jpoll</dc:creator>
  <cp:lastModifiedBy>brovkina</cp:lastModifiedBy>
  <cp:revision>30</cp:revision>
  <dcterms:created xsi:type="dcterms:W3CDTF">2017-12-06T07:15:13Z</dcterms:created>
  <dcterms:modified xsi:type="dcterms:W3CDTF">2017-12-11T13:13:43Z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2017-10-12T00:00:00Z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2017-12-06T00:00:00Z</vt:filetime>
  </property>
</Properties>
</file>