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417" r:id="rId3"/>
    <p:sldId id="419" r:id="rId4"/>
    <p:sldId id="407" r:id="rId5"/>
    <p:sldId id="408" r:id="rId6"/>
    <p:sldId id="410" r:id="rId7"/>
    <p:sldId id="423" r:id="rId8"/>
    <p:sldId id="427" r:id="rId9"/>
    <p:sldId id="412" r:id="rId10"/>
    <p:sldId id="416" r:id="rId11"/>
    <p:sldId id="415" r:id="rId12"/>
    <p:sldId id="428" r:id="rId13"/>
    <p:sldId id="413" r:id="rId14"/>
    <p:sldId id="42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F81"/>
    <a:srgbClr val="00602B"/>
    <a:srgbClr val="FFE38B"/>
    <a:srgbClr val="FF5B5B"/>
    <a:srgbClr val="FF7C80"/>
    <a:srgbClr val="FF9797"/>
    <a:srgbClr val="FFFFDD"/>
    <a:srgbClr val="F2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5" autoAdjust="0"/>
    <p:restoredTop sz="99806" autoAdjust="0"/>
  </p:normalViewPr>
  <p:slideViewPr>
    <p:cSldViewPr>
      <p:cViewPr varScale="1">
        <p:scale>
          <a:sx n="52" d="100"/>
          <a:sy n="52" d="100"/>
        </p:scale>
        <p:origin x="1114" y="29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8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CAE47-B102-408D-A82A-91A4983E17B4}" type="doc">
      <dgm:prSet loTypeId="urn:microsoft.com/office/officeart/2005/8/layout/cycle7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41F4C24-5DE3-4E15-99E9-6D1F27E52392}">
      <dgm:prSet phldrT="[Text]"/>
      <dgm:spPr/>
      <dgm:t>
        <a:bodyPr/>
        <a:lstStyle/>
        <a:p>
          <a:r>
            <a:rPr lang="ru-RU" b="1" dirty="0" err="1" smtClean="0"/>
            <a:t>мегаустановки</a:t>
          </a:r>
          <a:endParaRPr lang="ru-RU" b="1" dirty="0"/>
        </a:p>
      </dgm:t>
    </dgm:pt>
    <dgm:pt modelId="{A80F0DFB-7DBC-49D2-BC68-1567C87C2FBC}" type="parTrans" cxnId="{8F65CC2E-4EEF-42C1-83EE-36842B159EE6}">
      <dgm:prSet/>
      <dgm:spPr/>
      <dgm:t>
        <a:bodyPr/>
        <a:lstStyle/>
        <a:p>
          <a:endParaRPr lang="ru-RU"/>
        </a:p>
      </dgm:t>
    </dgm:pt>
    <dgm:pt modelId="{D3094E0C-AD7B-41EF-98D7-BEEF9967A436}" type="sibTrans" cxnId="{8F65CC2E-4EEF-42C1-83EE-36842B159EE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2A3782A-E6BB-47CD-94DD-B26FDF3AF653}">
      <dgm:prSet phldrT="[Text]" custT="1"/>
      <dgm:spPr/>
      <dgm:t>
        <a:bodyPr/>
        <a:lstStyle/>
        <a:p>
          <a:r>
            <a:rPr lang="ru-RU" sz="1600" b="1" dirty="0" smtClean="0"/>
            <a:t>ЦКП</a:t>
          </a:r>
          <a:endParaRPr lang="ru-RU" sz="800" b="1" dirty="0"/>
        </a:p>
      </dgm:t>
    </dgm:pt>
    <dgm:pt modelId="{4B04A49B-6C2D-4B8F-9D2A-8858DBCA6B53}" type="parTrans" cxnId="{110D1A30-D172-48B4-9EA4-5D9AE7F28353}">
      <dgm:prSet/>
      <dgm:spPr/>
      <dgm:t>
        <a:bodyPr/>
        <a:lstStyle/>
        <a:p>
          <a:endParaRPr lang="ru-RU"/>
        </a:p>
      </dgm:t>
    </dgm:pt>
    <dgm:pt modelId="{CF3B6826-2B04-477C-A53D-900CC420FFEF}" type="sibTrans" cxnId="{110D1A30-D172-48B4-9EA4-5D9AE7F2835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5202368-3D03-4EDF-BDC5-611007646232}">
      <dgm:prSet phldrT="[Text]" custT="1"/>
      <dgm:spPr/>
      <dgm:t>
        <a:bodyPr/>
        <a:lstStyle/>
        <a:p>
          <a:r>
            <a:rPr lang="ru-RU" sz="1600" b="1" dirty="0" smtClean="0"/>
            <a:t>лаборатории</a:t>
          </a:r>
          <a:endParaRPr lang="ru-RU" sz="1600" b="1" dirty="0"/>
        </a:p>
      </dgm:t>
    </dgm:pt>
    <dgm:pt modelId="{CC4B4D66-938E-4FD6-8D0D-A21B1CE8D06A}" type="parTrans" cxnId="{B2D5598D-9127-466B-A972-DB6C41B37BF7}">
      <dgm:prSet/>
      <dgm:spPr/>
      <dgm:t>
        <a:bodyPr/>
        <a:lstStyle/>
        <a:p>
          <a:endParaRPr lang="ru-RU"/>
        </a:p>
      </dgm:t>
    </dgm:pt>
    <dgm:pt modelId="{E925939F-28DD-4586-B1D1-F91EEE0EB88F}" type="sibTrans" cxnId="{B2D5598D-9127-466B-A972-DB6C41B37BF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FAF5ED-95CD-4DDA-926C-1B33C07DAE57}" type="pres">
      <dgm:prSet presAssocID="{F9CCAE47-B102-408D-A82A-91A4983E17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FC3B7-F937-45A0-8E8D-251E31A971F9}" type="pres">
      <dgm:prSet presAssocID="{F41F4C24-5DE3-4E15-99E9-6D1F27E52392}" presName="node" presStyleLbl="node1" presStyleIdx="0" presStyleCnt="3" custScaleX="307457" custRadScaleRad="80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5B46B-8F57-4926-976C-9776C44E5F7C}" type="pres">
      <dgm:prSet presAssocID="{D3094E0C-AD7B-41EF-98D7-BEEF9967A436}" presName="sibTrans" presStyleLbl="sibTrans2D1" presStyleIdx="0" presStyleCnt="3" custScaleX="173945" custScaleY="98498"/>
      <dgm:spPr/>
      <dgm:t>
        <a:bodyPr/>
        <a:lstStyle/>
        <a:p>
          <a:endParaRPr lang="ru-RU"/>
        </a:p>
      </dgm:t>
    </dgm:pt>
    <dgm:pt modelId="{0858AD69-0023-4C80-A505-8AB55A10D5BB}" type="pres">
      <dgm:prSet presAssocID="{D3094E0C-AD7B-41EF-98D7-BEEF9967A43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985E655-E48B-4A55-B02F-B840BC6E209B}" type="pres">
      <dgm:prSet presAssocID="{D2A3782A-E6BB-47CD-94DD-B26FDF3AF653}" presName="node" presStyleLbl="node1" presStyleIdx="1" presStyleCnt="3" custRadScaleRad="112839" custRadScaleInc="-40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F8651-58C8-4470-A22D-34DCC5624695}" type="pres">
      <dgm:prSet presAssocID="{CF3B6826-2B04-477C-A53D-900CC420FFE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F53B0AA-C782-4A86-BCAF-C45F4A704928}" type="pres">
      <dgm:prSet presAssocID="{CF3B6826-2B04-477C-A53D-900CC420FFE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837FD88-C986-492C-807D-5E347080CFD1}" type="pres">
      <dgm:prSet presAssocID="{A5202368-3D03-4EDF-BDC5-611007646232}" presName="node" presStyleLbl="node1" presStyleIdx="2" presStyleCnt="3" custScaleX="198203" custScaleY="92648" custRadScaleRad="93087" custRadScaleInc="14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915E3-7A16-443B-8BBB-78F1F7C18850}" type="pres">
      <dgm:prSet presAssocID="{E925939F-28DD-4586-B1D1-F91EEE0EB88F}" presName="sibTrans" presStyleLbl="sibTrans2D1" presStyleIdx="2" presStyleCnt="3" custScaleX="231902" custScaleY="96127"/>
      <dgm:spPr/>
      <dgm:t>
        <a:bodyPr/>
        <a:lstStyle/>
        <a:p>
          <a:endParaRPr lang="ru-RU"/>
        </a:p>
      </dgm:t>
    </dgm:pt>
    <dgm:pt modelId="{F7EE42F0-EE11-4DD7-B249-200B0F6D4334}" type="pres">
      <dgm:prSet presAssocID="{E925939F-28DD-4586-B1D1-F91EEE0EB88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64E1B7E-061B-4880-9C9F-7AB2B0D981B4}" type="presOf" srcId="{A5202368-3D03-4EDF-BDC5-611007646232}" destId="{3837FD88-C986-492C-807D-5E347080CFD1}" srcOrd="0" destOrd="0" presId="urn:microsoft.com/office/officeart/2005/8/layout/cycle7"/>
    <dgm:cxn modelId="{25CE3A6D-049D-4FB5-9749-3A817AB2D6FA}" type="presOf" srcId="{E925939F-28DD-4586-B1D1-F91EEE0EB88F}" destId="{A98915E3-7A16-443B-8BBB-78F1F7C18850}" srcOrd="0" destOrd="0" presId="urn:microsoft.com/office/officeart/2005/8/layout/cycle7"/>
    <dgm:cxn modelId="{4F3CDE6C-8CB7-493E-900E-DC198E6477CE}" type="presOf" srcId="{E925939F-28DD-4586-B1D1-F91EEE0EB88F}" destId="{F7EE42F0-EE11-4DD7-B249-200B0F6D4334}" srcOrd="1" destOrd="0" presId="urn:microsoft.com/office/officeart/2005/8/layout/cycle7"/>
    <dgm:cxn modelId="{1183E3F6-98C3-4EC5-94F7-36B9276894E1}" type="presOf" srcId="{F9CCAE47-B102-408D-A82A-91A4983E17B4}" destId="{9CFAF5ED-95CD-4DDA-926C-1B33C07DAE57}" srcOrd="0" destOrd="0" presId="urn:microsoft.com/office/officeart/2005/8/layout/cycle7"/>
    <dgm:cxn modelId="{9310706B-382C-4296-A579-9ECEA78EB67B}" type="presOf" srcId="{F41F4C24-5DE3-4E15-99E9-6D1F27E52392}" destId="{0AEFC3B7-F937-45A0-8E8D-251E31A971F9}" srcOrd="0" destOrd="0" presId="urn:microsoft.com/office/officeart/2005/8/layout/cycle7"/>
    <dgm:cxn modelId="{110D1A30-D172-48B4-9EA4-5D9AE7F28353}" srcId="{F9CCAE47-B102-408D-A82A-91A4983E17B4}" destId="{D2A3782A-E6BB-47CD-94DD-B26FDF3AF653}" srcOrd="1" destOrd="0" parTransId="{4B04A49B-6C2D-4B8F-9D2A-8858DBCA6B53}" sibTransId="{CF3B6826-2B04-477C-A53D-900CC420FFEF}"/>
    <dgm:cxn modelId="{92758D30-5580-47A2-822A-CDDA3E89EA9F}" type="presOf" srcId="{CF3B6826-2B04-477C-A53D-900CC420FFEF}" destId="{68BF8651-58C8-4470-A22D-34DCC5624695}" srcOrd="0" destOrd="0" presId="urn:microsoft.com/office/officeart/2005/8/layout/cycle7"/>
    <dgm:cxn modelId="{B336CD00-3947-40A4-BBE5-64054D9875E4}" type="presOf" srcId="{CF3B6826-2B04-477C-A53D-900CC420FFEF}" destId="{CF53B0AA-C782-4A86-BCAF-C45F4A704928}" srcOrd="1" destOrd="0" presId="urn:microsoft.com/office/officeart/2005/8/layout/cycle7"/>
    <dgm:cxn modelId="{8F65CC2E-4EEF-42C1-83EE-36842B159EE6}" srcId="{F9CCAE47-B102-408D-A82A-91A4983E17B4}" destId="{F41F4C24-5DE3-4E15-99E9-6D1F27E52392}" srcOrd="0" destOrd="0" parTransId="{A80F0DFB-7DBC-49D2-BC68-1567C87C2FBC}" sibTransId="{D3094E0C-AD7B-41EF-98D7-BEEF9967A436}"/>
    <dgm:cxn modelId="{B2D5598D-9127-466B-A972-DB6C41B37BF7}" srcId="{F9CCAE47-B102-408D-A82A-91A4983E17B4}" destId="{A5202368-3D03-4EDF-BDC5-611007646232}" srcOrd="2" destOrd="0" parTransId="{CC4B4D66-938E-4FD6-8D0D-A21B1CE8D06A}" sibTransId="{E925939F-28DD-4586-B1D1-F91EEE0EB88F}"/>
    <dgm:cxn modelId="{5B5A5D2A-2C7B-49AB-9870-4F2E54AF997E}" type="presOf" srcId="{D2A3782A-E6BB-47CD-94DD-B26FDF3AF653}" destId="{5985E655-E48B-4A55-B02F-B840BC6E209B}" srcOrd="0" destOrd="0" presId="urn:microsoft.com/office/officeart/2005/8/layout/cycle7"/>
    <dgm:cxn modelId="{DF7CC222-32D4-4D53-B5A6-F883EC95F5BB}" type="presOf" srcId="{D3094E0C-AD7B-41EF-98D7-BEEF9967A436}" destId="{F915B46B-8F57-4926-976C-9776C44E5F7C}" srcOrd="0" destOrd="0" presId="urn:microsoft.com/office/officeart/2005/8/layout/cycle7"/>
    <dgm:cxn modelId="{A44DF559-10C9-44CE-87C7-E48B4DF3136D}" type="presOf" srcId="{D3094E0C-AD7B-41EF-98D7-BEEF9967A436}" destId="{0858AD69-0023-4C80-A505-8AB55A10D5BB}" srcOrd="1" destOrd="0" presId="urn:microsoft.com/office/officeart/2005/8/layout/cycle7"/>
    <dgm:cxn modelId="{CB00C187-2985-4940-AF49-70A86C9CB039}" type="presParOf" srcId="{9CFAF5ED-95CD-4DDA-926C-1B33C07DAE57}" destId="{0AEFC3B7-F937-45A0-8E8D-251E31A971F9}" srcOrd="0" destOrd="0" presId="urn:microsoft.com/office/officeart/2005/8/layout/cycle7"/>
    <dgm:cxn modelId="{FDAD0048-5B2E-438A-A6F8-3680C5B9B091}" type="presParOf" srcId="{9CFAF5ED-95CD-4DDA-926C-1B33C07DAE57}" destId="{F915B46B-8F57-4926-976C-9776C44E5F7C}" srcOrd="1" destOrd="0" presId="urn:microsoft.com/office/officeart/2005/8/layout/cycle7"/>
    <dgm:cxn modelId="{A2B4DDD3-47D8-4A32-98A6-9F781572D861}" type="presParOf" srcId="{F915B46B-8F57-4926-976C-9776C44E5F7C}" destId="{0858AD69-0023-4C80-A505-8AB55A10D5BB}" srcOrd="0" destOrd="0" presId="urn:microsoft.com/office/officeart/2005/8/layout/cycle7"/>
    <dgm:cxn modelId="{2F386080-4F4C-42A6-8BA9-70CC571A022E}" type="presParOf" srcId="{9CFAF5ED-95CD-4DDA-926C-1B33C07DAE57}" destId="{5985E655-E48B-4A55-B02F-B840BC6E209B}" srcOrd="2" destOrd="0" presId="urn:microsoft.com/office/officeart/2005/8/layout/cycle7"/>
    <dgm:cxn modelId="{7967766D-E6A5-4FB8-935E-41A452B2BA1C}" type="presParOf" srcId="{9CFAF5ED-95CD-4DDA-926C-1B33C07DAE57}" destId="{68BF8651-58C8-4470-A22D-34DCC5624695}" srcOrd="3" destOrd="0" presId="urn:microsoft.com/office/officeart/2005/8/layout/cycle7"/>
    <dgm:cxn modelId="{6F10116D-F60F-4C64-B87C-F09DB1DABD63}" type="presParOf" srcId="{68BF8651-58C8-4470-A22D-34DCC5624695}" destId="{CF53B0AA-C782-4A86-BCAF-C45F4A704928}" srcOrd="0" destOrd="0" presId="urn:microsoft.com/office/officeart/2005/8/layout/cycle7"/>
    <dgm:cxn modelId="{3CDE38F4-DBD1-452B-9868-196B9073FBCF}" type="presParOf" srcId="{9CFAF5ED-95CD-4DDA-926C-1B33C07DAE57}" destId="{3837FD88-C986-492C-807D-5E347080CFD1}" srcOrd="4" destOrd="0" presId="urn:microsoft.com/office/officeart/2005/8/layout/cycle7"/>
    <dgm:cxn modelId="{43250DE9-FF3D-464F-923D-7139631BB8C4}" type="presParOf" srcId="{9CFAF5ED-95CD-4DDA-926C-1B33C07DAE57}" destId="{A98915E3-7A16-443B-8BBB-78F1F7C18850}" srcOrd="5" destOrd="0" presId="urn:microsoft.com/office/officeart/2005/8/layout/cycle7"/>
    <dgm:cxn modelId="{3FDEFBC0-B7C7-4812-969B-C49467CE9124}" type="presParOf" srcId="{A98915E3-7A16-443B-8BBB-78F1F7C18850}" destId="{F7EE42F0-EE11-4DD7-B249-200B0F6D433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CAE47-B102-408D-A82A-91A4983E17B4}" type="doc">
      <dgm:prSet loTypeId="urn:microsoft.com/office/officeart/2005/8/layout/cycle7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41F4C24-5DE3-4E15-99E9-6D1F27E52392}">
      <dgm:prSet phldrT="[Text]"/>
      <dgm:spPr/>
      <dgm:t>
        <a:bodyPr/>
        <a:lstStyle/>
        <a:p>
          <a:r>
            <a:rPr lang="ru-RU" b="1" dirty="0" smtClean="0"/>
            <a:t>ТЗ на проекты</a:t>
          </a:r>
          <a:endParaRPr lang="ru-RU" b="1" dirty="0"/>
        </a:p>
      </dgm:t>
    </dgm:pt>
    <dgm:pt modelId="{A80F0DFB-7DBC-49D2-BC68-1567C87C2FBC}" type="parTrans" cxnId="{8F65CC2E-4EEF-42C1-83EE-36842B159EE6}">
      <dgm:prSet/>
      <dgm:spPr/>
      <dgm:t>
        <a:bodyPr/>
        <a:lstStyle/>
        <a:p>
          <a:endParaRPr lang="ru-RU"/>
        </a:p>
      </dgm:t>
    </dgm:pt>
    <dgm:pt modelId="{D3094E0C-AD7B-41EF-98D7-BEEF9967A436}" type="sibTrans" cxnId="{8F65CC2E-4EEF-42C1-83EE-36842B159EE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2A3782A-E6BB-47CD-94DD-B26FDF3AF653}">
      <dgm:prSet phldrT="[Text]" custT="1"/>
      <dgm:spPr/>
      <dgm:t>
        <a:bodyPr/>
        <a:lstStyle/>
        <a:p>
          <a:r>
            <a:rPr lang="ru-RU" sz="1600" b="1" dirty="0" smtClean="0"/>
            <a:t>заявки на гранты</a:t>
          </a:r>
          <a:endParaRPr lang="ru-RU" sz="800" b="1" dirty="0"/>
        </a:p>
      </dgm:t>
    </dgm:pt>
    <dgm:pt modelId="{4B04A49B-6C2D-4B8F-9D2A-8858DBCA6B53}" type="parTrans" cxnId="{110D1A30-D172-48B4-9EA4-5D9AE7F28353}">
      <dgm:prSet/>
      <dgm:spPr/>
      <dgm:t>
        <a:bodyPr/>
        <a:lstStyle/>
        <a:p>
          <a:endParaRPr lang="ru-RU"/>
        </a:p>
      </dgm:t>
    </dgm:pt>
    <dgm:pt modelId="{CF3B6826-2B04-477C-A53D-900CC420FFEF}" type="sibTrans" cxnId="{110D1A30-D172-48B4-9EA4-5D9AE7F2835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5202368-3D03-4EDF-BDC5-611007646232}">
      <dgm:prSet phldrT="[Text]" custT="1"/>
      <dgm:spPr/>
      <dgm:t>
        <a:bodyPr/>
        <a:lstStyle/>
        <a:p>
          <a:r>
            <a:rPr lang="ru-RU" sz="1600" b="1" dirty="0" smtClean="0"/>
            <a:t>рейтинг. статьи</a:t>
          </a:r>
          <a:endParaRPr lang="ru-RU" sz="1600" b="1" dirty="0"/>
        </a:p>
      </dgm:t>
    </dgm:pt>
    <dgm:pt modelId="{CC4B4D66-938E-4FD6-8D0D-A21B1CE8D06A}" type="parTrans" cxnId="{B2D5598D-9127-466B-A972-DB6C41B37BF7}">
      <dgm:prSet/>
      <dgm:spPr/>
      <dgm:t>
        <a:bodyPr/>
        <a:lstStyle/>
        <a:p>
          <a:endParaRPr lang="ru-RU"/>
        </a:p>
      </dgm:t>
    </dgm:pt>
    <dgm:pt modelId="{E925939F-28DD-4586-B1D1-F91EEE0EB88F}" type="sibTrans" cxnId="{B2D5598D-9127-466B-A972-DB6C41B37BF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FAF5ED-95CD-4DDA-926C-1B33C07DAE57}" type="pres">
      <dgm:prSet presAssocID="{F9CCAE47-B102-408D-A82A-91A4983E17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FC3B7-F937-45A0-8E8D-251E31A971F9}" type="pres">
      <dgm:prSet presAssocID="{F41F4C24-5DE3-4E15-99E9-6D1F27E52392}" presName="node" presStyleLbl="node1" presStyleIdx="0" presStyleCnt="3" custScaleX="215259" custRadScaleRad="79559" custRadScaleInc="21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5B46B-8F57-4926-976C-9776C44E5F7C}" type="pres">
      <dgm:prSet presAssocID="{D3094E0C-AD7B-41EF-98D7-BEEF9967A436}" presName="sibTrans" presStyleLbl="sibTrans2D1" presStyleIdx="0" presStyleCnt="3" custScaleX="147700" custScaleY="85170"/>
      <dgm:spPr/>
      <dgm:t>
        <a:bodyPr/>
        <a:lstStyle/>
        <a:p>
          <a:endParaRPr lang="ru-RU"/>
        </a:p>
      </dgm:t>
    </dgm:pt>
    <dgm:pt modelId="{0858AD69-0023-4C80-A505-8AB55A10D5BB}" type="pres">
      <dgm:prSet presAssocID="{D3094E0C-AD7B-41EF-98D7-BEEF9967A43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985E655-E48B-4A55-B02F-B840BC6E209B}" type="pres">
      <dgm:prSet presAssocID="{D2A3782A-E6BB-47CD-94DD-B26FDF3AF653}" presName="node" presStyleLbl="node1" presStyleIdx="1" presStyleCnt="3" custScaleX="128634" custScaleY="185752" custRadScaleRad="114086" custRadScaleInc="-33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F8651-58C8-4470-A22D-34DCC5624695}" type="pres">
      <dgm:prSet presAssocID="{CF3B6826-2B04-477C-A53D-900CC420FFEF}" presName="sibTrans" presStyleLbl="sibTrans2D1" presStyleIdx="1" presStyleCnt="3" custFlipVert="1" custScaleX="280071" custScaleY="104353" custLinFactNeighborX="-863" custLinFactNeighborY="28835"/>
      <dgm:spPr/>
      <dgm:t>
        <a:bodyPr/>
        <a:lstStyle/>
        <a:p>
          <a:endParaRPr lang="ru-RU"/>
        </a:p>
      </dgm:t>
    </dgm:pt>
    <dgm:pt modelId="{CF53B0AA-C782-4A86-BCAF-C45F4A704928}" type="pres">
      <dgm:prSet presAssocID="{CF3B6826-2B04-477C-A53D-900CC420FFE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837FD88-C986-492C-807D-5E347080CFD1}" type="pres">
      <dgm:prSet presAssocID="{A5202368-3D03-4EDF-BDC5-611007646232}" presName="node" presStyleLbl="node1" presStyleIdx="2" presStyleCnt="3" custScaleX="143000" custScaleY="162473" custRadScaleRad="100567" custRadScaleInc="32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915E3-7A16-443B-8BBB-78F1F7C18850}" type="pres">
      <dgm:prSet presAssocID="{E925939F-28DD-4586-B1D1-F91EEE0EB88F}" presName="sibTrans" presStyleLbl="sibTrans2D1" presStyleIdx="2" presStyleCnt="3" custScaleX="142441" custScaleY="93022" custLinFactNeighborX="-38201" custLinFactNeighborY="-11918"/>
      <dgm:spPr/>
      <dgm:t>
        <a:bodyPr/>
        <a:lstStyle/>
        <a:p>
          <a:endParaRPr lang="ru-RU"/>
        </a:p>
      </dgm:t>
    </dgm:pt>
    <dgm:pt modelId="{F7EE42F0-EE11-4DD7-B249-200B0F6D4334}" type="pres">
      <dgm:prSet presAssocID="{E925939F-28DD-4586-B1D1-F91EEE0EB88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DE046FE-9512-4FFC-BE63-8CF2004039F6}" type="presOf" srcId="{E925939F-28DD-4586-B1D1-F91EEE0EB88F}" destId="{A98915E3-7A16-443B-8BBB-78F1F7C18850}" srcOrd="0" destOrd="0" presId="urn:microsoft.com/office/officeart/2005/8/layout/cycle7"/>
    <dgm:cxn modelId="{8F65CC2E-4EEF-42C1-83EE-36842B159EE6}" srcId="{F9CCAE47-B102-408D-A82A-91A4983E17B4}" destId="{F41F4C24-5DE3-4E15-99E9-6D1F27E52392}" srcOrd="0" destOrd="0" parTransId="{A80F0DFB-7DBC-49D2-BC68-1567C87C2FBC}" sibTransId="{D3094E0C-AD7B-41EF-98D7-BEEF9967A436}"/>
    <dgm:cxn modelId="{110D1A30-D172-48B4-9EA4-5D9AE7F28353}" srcId="{F9CCAE47-B102-408D-A82A-91A4983E17B4}" destId="{D2A3782A-E6BB-47CD-94DD-B26FDF3AF653}" srcOrd="1" destOrd="0" parTransId="{4B04A49B-6C2D-4B8F-9D2A-8858DBCA6B53}" sibTransId="{CF3B6826-2B04-477C-A53D-900CC420FFEF}"/>
    <dgm:cxn modelId="{2B4F0C82-592C-4BF2-9E56-7DCC9BBECD1B}" type="presOf" srcId="{CF3B6826-2B04-477C-A53D-900CC420FFEF}" destId="{68BF8651-58C8-4470-A22D-34DCC5624695}" srcOrd="0" destOrd="0" presId="urn:microsoft.com/office/officeart/2005/8/layout/cycle7"/>
    <dgm:cxn modelId="{33C670A3-1945-4A1D-B29B-27FE2B32CAD8}" type="presOf" srcId="{A5202368-3D03-4EDF-BDC5-611007646232}" destId="{3837FD88-C986-492C-807D-5E347080CFD1}" srcOrd="0" destOrd="0" presId="urn:microsoft.com/office/officeart/2005/8/layout/cycle7"/>
    <dgm:cxn modelId="{2F04B8EA-4CF7-4555-8BAB-4630F0FA52E4}" type="presOf" srcId="{F41F4C24-5DE3-4E15-99E9-6D1F27E52392}" destId="{0AEFC3B7-F937-45A0-8E8D-251E31A971F9}" srcOrd="0" destOrd="0" presId="urn:microsoft.com/office/officeart/2005/8/layout/cycle7"/>
    <dgm:cxn modelId="{FD1938C6-F6A2-488F-B1C2-3FF67CDB0FC6}" type="presOf" srcId="{CF3B6826-2B04-477C-A53D-900CC420FFEF}" destId="{CF53B0AA-C782-4A86-BCAF-C45F4A704928}" srcOrd="1" destOrd="0" presId="urn:microsoft.com/office/officeart/2005/8/layout/cycle7"/>
    <dgm:cxn modelId="{0377E729-774A-462C-BEFA-335AC8E354E6}" type="presOf" srcId="{D3094E0C-AD7B-41EF-98D7-BEEF9967A436}" destId="{F915B46B-8F57-4926-976C-9776C44E5F7C}" srcOrd="0" destOrd="0" presId="urn:microsoft.com/office/officeart/2005/8/layout/cycle7"/>
    <dgm:cxn modelId="{C40CFC45-035C-458A-B630-A4F7DD1290A0}" type="presOf" srcId="{D3094E0C-AD7B-41EF-98D7-BEEF9967A436}" destId="{0858AD69-0023-4C80-A505-8AB55A10D5BB}" srcOrd="1" destOrd="0" presId="urn:microsoft.com/office/officeart/2005/8/layout/cycle7"/>
    <dgm:cxn modelId="{E6B5AC8B-3A94-4D76-922E-A4CCFD7BAA81}" type="presOf" srcId="{E925939F-28DD-4586-B1D1-F91EEE0EB88F}" destId="{F7EE42F0-EE11-4DD7-B249-200B0F6D4334}" srcOrd="1" destOrd="0" presId="urn:microsoft.com/office/officeart/2005/8/layout/cycle7"/>
    <dgm:cxn modelId="{4AC000F0-BEC6-42CB-95EA-E60F94850C3A}" type="presOf" srcId="{D2A3782A-E6BB-47CD-94DD-B26FDF3AF653}" destId="{5985E655-E48B-4A55-B02F-B840BC6E209B}" srcOrd="0" destOrd="0" presId="urn:microsoft.com/office/officeart/2005/8/layout/cycle7"/>
    <dgm:cxn modelId="{B2D5598D-9127-466B-A972-DB6C41B37BF7}" srcId="{F9CCAE47-B102-408D-A82A-91A4983E17B4}" destId="{A5202368-3D03-4EDF-BDC5-611007646232}" srcOrd="2" destOrd="0" parTransId="{CC4B4D66-938E-4FD6-8D0D-A21B1CE8D06A}" sibTransId="{E925939F-28DD-4586-B1D1-F91EEE0EB88F}"/>
    <dgm:cxn modelId="{AEE88863-2617-4BDD-AB40-074E6D9E2DA3}" type="presOf" srcId="{F9CCAE47-B102-408D-A82A-91A4983E17B4}" destId="{9CFAF5ED-95CD-4DDA-926C-1B33C07DAE57}" srcOrd="0" destOrd="0" presId="urn:microsoft.com/office/officeart/2005/8/layout/cycle7"/>
    <dgm:cxn modelId="{17844945-6F14-4C42-8B43-F5F1322DB927}" type="presParOf" srcId="{9CFAF5ED-95CD-4DDA-926C-1B33C07DAE57}" destId="{0AEFC3B7-F937-45A0-8E8D-251E31A971F9}" srcOrd="0" destOrd="0" presId="urn:microsoft.com/office/officeart/2005/8/layout/cycle7"/>
    <dgm:cxn modelId="{357C78F6-6164-49B6-ADB1-95E8B33084A9}" type="presParOf" srcId="{9CFAF5ED-95CD-4DDA-926C-1B33C07DAE57}" destId="{F915B46B-8F57-4926-976C-9776C44E5F7C}" srcOrd="1" destOrd="0" presId="urn:microsoft.com/office/officeart/2005/8/layout/cycle7"/>
    <dgm:cxn modelId="{97D267D6-ACBF-47CA-9E06-1A4FCED7FACC}" type="presParOf" srcId="{F915B46B-8F57-4926-976C-9776C44E5F7C}" destId="{0858AD69-0023-4C80-A505-8AB55A10D5BB}" srcOrd="0" destOrd="0" presId="urn:microsoft.com/office/officeart/2005/8/layout/cycle7"/>
    <dgm:cxn modelId="{F086FF2D-791C-4266-9406-DA6D943CD656}" type="presParOf" srcId="{9CFAF5ED-95CD-4DDA-926C-1B33C07DAE57}" destId="{5985E655-E48B-4A55-B02F-B840BC6E209B}" srcOrd="2" destOrd="0" presId="urn:microsoft.com/office/officeart/2005/8/layout/cycle7"/>
    <dgm:cxn modelId="{1428B3FA-745F-42C0-A1D0-8E93A79B4B36}" type="presParOf" srcId="{9CFAF5ED-95CD-4DDA-926C-1B33C07DAE57}" destId="{68BF8651-58C8-4470-A22D-34DCC5624695}" srcOrd="3" destOrd="0" presId="urn:microsoft.com/office/officeart/2005/8/layout/cycle7"/>
    <dgm:cxn modelId="{DEB687F7-5CB6-474A-96BC-363758AB4113}" type="presParOf" srcId="{68BF8651-58C8-4470-A22D-34DCC5624695}" destId="{CF53B0AA-C782-4A86-BCAF-C45F4A704928}" srcOrd="0" destOrd="0" presId="urn:microsoft.com/office/officeart/2005/8/layout/cycle7"/>
    <dgm:cxn modelId="{678FB367-0A7C-4382-809D-BFAC960423F6}" type="presParOf" srcId="{9CFAF5ED-95CD-4DDA-926C-1B33C07DAE57}" destId="{3837FD88-C986-492C-807D-5E347080CFD1}" srcOrd="4" destOrd="0" presId="urn:microsoft.com/office/officeart/2005/8/layout/cycle7"/>
    <dgm:cxn modelId="{4B83F594-F650-42F4-A957-8F38CDEAEED4}" type="presParOf" srcId="{9CFAF5ED-95CD-4DDA-926C-1B33C07DAE57}" destId="{A98915E3-7A16-443B-8BBB-78F1F7C18850}" srcOrd="5" destOrd="0" presId="urn:microsoft.com/office/officeart/2005/8/layout/cycle7"/>
    <dgm:cxn modelId="{90E0504F-EE20-4737-900F-978CD9323FD6}" type="presParOf" srcId="{A98915E3-7A16-443B-8BBB-78F1F7C18850}" destId="{F7EE42F0-EE11-4DD7-B249-200B0F6D433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CAE47-B102-408D-A82A-91A4983E17B4}" type="doc">
      <dgm:prSet loTypeId="urn:microsoft.com/office/officeart/2005/8/layout/cycle7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41F4C24-5DE3-4E15-99E9-6D1F27E52392}">
      <dgm:prSet phldrT="[Text]"/>
      <dgm:spPr/>
      <dgm:t>
        <a:bodyPr/>
        <a:lstStyle/>
        <a:p>
          <a:r>
            <a:rPr lang="ru-RU" b="1" dirty="0" smtClean="0"/>
            <a:t>эмпирические данные</a:t>
          </a:r>
          <a:endParaRPr lang="ru-RU" b="1" dirty="0"/>
        </a:p>
      </dgm:t>
    </dgm:pt>
    <dgm:pt modelId="{A80F0DFB-7DBC-49D2-BC68-1567C87C2FBC}" type="parTrans" cxnId="{8F65CC2E-4EEF-42C1-83EE-36842B159EE6}">
      <dgm:prSet/>
      <dgm:spPr/>
      <dgm:t>
        <a:bodyPr/>
        <a:lstStyle/>
        <a:p>
          <a:endParaRPr lang="ru-RU"/>
        </a:p>
      </dgm:t>
    </dgm:pt>
    <dgm:pt modelId="{D3094E0C-AD7B-41EF-98D7-BEEF9967A436}" type="sibTrans" cxnId="{8F65CC2E-4EEF-42C1-83EE-36842B159EE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2A3782A-E6BB-47CD-94DD-B26FDF3AF653}">
      <dgm:prSet phldrT="[Text]" custT="1"/>
      <dgm:spPr/>
      <dgm:t>
        <a:bodyPr/>
        <a:lstStyle/>
        <a:p>
          <a:r>
            <a:rPr lang="ru-RU" sz="1600" b="1" dirty="0" smtClean="0"/>
            <a:t>ЦХОД</a:t>
          </a:r>
          <a:endParaRPr lang="ru-RU" sz="800" b="1" dirty="0"/>
        </a:p>
      </dgm:t>
    </dgm:pt>
    <dgm:pt modelId="{4B04A49B-6C2D-4B8F-9D2A-8858DBCA6B53}" type="parTrans" cxnId="{110D1A30-D172-48B4-9EA4-5D9AE7F28353}">
      <dgm:prSet/>
      <dgm:spPr/>
      <dgm:t>
        <a:bodyPr/>
        <a:lstStyle/>
        <a:p>
          <a:endParaRPr lang="ru-RU"/>
        </a:p>
      </dgm:t>
    </dgm:pt>
    <dgm:pt modelId="{CF3B6826-2B04-477C-A53D-900CC420FFEF}" type="sibTrans" cxnId="{110D1A30-D172-48B4-9EA4-5D9AE7F2835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5202368-3D03-4EDF-BDC5-611007646232}">
      <dgm:prSet phldrT="[Text]" custT="1"/>
      <dgm:spPr/>
      <dgm:t>
        <a:bodyPr/>
        <a:lstStyle/>
        <a:p>
          <a:r>
            <a:rPr lang="ru-RU" sz="1600" b="1" dirty="0" smtClean="0"/>
            <a:t>экспедиции</a:t>
          </a:r>
          <a:endParaRPr lang="ru-RU" sz="1600" b="1" dirty="0"/>
        </a:p>
      </dgm:t>
    </dgm:pt>
    <dgm:pt modelId="{CC4B4D66-938E-4FD6-8D0D-A21B1CE8D06A}" type="parTrans" cxnId="{B2D5598D-9127-466B-A972-DB6C41B37BF7}">
      <dgm:prSet/>
      <dgm:spPr/>
      <dgm:t>
        <a:bodyPr/>
        <a:lstStyle/>
        <a:p>
          <a:endParaRPr lang="ru-RU"/>
        </a:p>
      </dgm:t>
    </dgm:pt>
    <dgm:pt modelId="{E925939F-28DD-4586-B1D1-F91EEE0EB88F}" type="sibTrans" cxnId="{B2D5598D-9127-466B-A972-DB6C41B37BF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FAF5ED-95CD-4DDA-926C-1B33C07DAE57}" type="pres">
      <dgm:prSet presAssocID="{F9CCAE47-B102-408D-A82A-91A4983E17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FC3B7-F937-45A0-8E8D-251E31A971F9}" type="pres">
      <dgm:prSet presAssocID="{F41F4C24-5DE3-4E15-99E9-6D1F27E52392}" presName="node" presStyleLbl="node1" presStyleIdx="0" presStyleCnt="3" custScaleX="329717" custRadScaleRad="89651" custRadScaleInc="-2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5B46B-8F57-4926-976C-9776C44E5F7C}" type="pres">
      <dgm:prSet presAssocID="{D3094E0C-AD7B-41EF-98D7-BEEF9967A436}" presName="sibTrans" presStyleLbl="sibTrans2D1" presStyleIdx="0" presStyleCnt="3" custScaleX="173945" custScaleY="98498"/>
      <dgm:spPr/>
      <dgm:t>
        <a:bodyPr/>
        <a:lstStyle/>
        <a:p>
          <a:endParaRPr lang="ru-RU"/>
        </a:p>
      </dgm:t>
    </dgm:pt>
    <dgm:pt modelId="{0858AD69-0023-4C80-A505-8AB55A10D5BB}" type="pres">
      <dgm:prSet presAssocID="{D3094E0C-AD7B-41EF-98D7-BEEF9967A43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985E655-E48B-4A55-B02F-B840BC6E209B}" type="pres">
      <dgm:prSet presAssocID="{D2A3782A-E6BB-47CD-94DD-B26FDF3AF653}" presName="node" presStyleLbl="node1" presStyleIdx="1" presStyleCnt="3" custRadScaleRad="112839" custRadScaleInc="-40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F8651-58C8-4470-A22D-34DCC5624695}" type="pres">
      <dgm:prSet presAssocID="{CF3B6826-2B04-477C-A53D-900CC420FFE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F53B0AA-C782-4A86-BCAF-C45F4A704928}" type="pres">
      <dgm:prSet presAssocID="{CF3B6826-2B04-477C-A53D-900CC420FFE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837FD88-C986-492C-807D-5E347080CFD1}" type="pres">
      <dgm:prSet presAssocID="{A5202368-3D03-4EDF-BDC5-611007646232}" presName="node" presStyleLbl="node1" presStyleIdx="2" presStyleCnt="3" custScaleX="198203" custScaleY="92648" custRadScaleRad="98074" custRadScaleInc="22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915E3-7A16-443B-8BBB-78F1F7C18850}" type="pres">
      <dgm:prSet presAssocID="{E925939F-28DD-4586-B1D1-F91EEE0EB88F}" presName="sibTrans" presStyleLbl="sibTrans2D1" presStyleIdx="2" presStyleCnt="3" custScaleX="130053" custScaleY="110184"/>
      <dgm:spPr/>
      <dgm:t>
        <a:bodyPr/>
        <a:lstStyle/>
        <a:p>
          <a:endParaRPr lang="ru-RU"/>
        </a:p>
      </dgm:t>
    </dgm:pt>
    <dgm:pt modelId="{F7EE42F0-EE11-4DD7-B249-200B0F6D4334}" type="pres">
      <dgm:prSet presAssocID="{E925939F-28DD-4586-B1D1-F91EEE0EB88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E557602-BE58-4210-8D14-64F17C073BF1}" type="presOf" srcId="{A5202368-3D03-4EDF-BDC5-611007646232}" destId="{3837FD88-C986-492C-807D-5E347080CFD1}" srcOrd="0" destOrd="0" presId="urn:microsoft.com/office/officeart/2005/8/layout/cycle7"/>
    <dgm:cxn modelId="{7612D435-F098-4544-88C8-D59553CD93E3}" type="presOf" srcId="{CF3B6826-2B04-477C-A53D-900CC420FFEF}" destId="{CF53B0AA-C782-4A86-BCAF-C45F4A704928}" srcOrd="1" destOrd="0" presId="urn:microsoft.com/office/officeart/2005/8/layout/cycle7"/>
    <dgm:cxn modelId="{CECAC223-7AEF-4BBD-9ACE-E5F329E363E3}" type="presOf" srcId="{D2A3782A-E6BB-47CD-94DD-B26FDF3AF653}" destId="{5985E655-E48B-4A55-B02F-B840BC6E209B}" srcOrd="0" destOrd="0" presId="urn:microsoft.com/office/officeart/2005/8/layout/cycle7"/>
    <dgm:cxn modelId="{4C0A3B0D-4674-4907-93C6-F8CAD2FDB45D}" type="presOf" srcId="{F41F4C24-5DE3-4E15-99E9-6D1F27E52392}" destId="{0AEFC3B7-F937-45A0-8E8D-251E31A971F9}" srcOrd="0" destOrd="0" presId="urn:microsoft.com/office/officeart/2005/8/layout/cycle7"/>
    <dgm:cxn modelId="{8F65CC2E-4EEF-42C1-83EE-36842B159EE6}" srcId="{F9CCAE47-B102-408D-A82A-91A4983E17B4}" destId="{F41F4C24-5DE3-4E15-99E9-6D1F27E52392}" srcOrd="0" destOrd="0" parTransId="{A80F0DFB-7DBC-49D2-BC68-1567C87C2FBC}" sibTransId="{D3094E0C-AD7B-41EF-98D7-BEEF9967A436}"/>
    <dgm:cxn modelId="{CB942152-ECAA-48B6-884B-33EB7C1AA7EA}" type="presOf" srcId="{E925939F-28DD-4586-B1D1-F91EEE0EB88F}" destId="{A98915E3-7A16-443B-8BBB-78F1F7C18850}" srcOrd="0" destOrd="0" presId="urn:microsoft.com/office/officeart/2005/8/layout/cycle7"/>
    <dgm:cxn modelId="{98AB6AA5-8B62-4BA8-83A1-1AA94B1D4792}" type="presOf" srcId="{E925939F-28DD-4586-B1D1-F91EEE0EB88F}" destId="{F7EE42F0-EE11-4DD7-B249-200B0F6D4334}" srcOrd="1" destOrd="0" presId="urn:microsoft.com/office/officeart/2005/8/layout/cycle7"/>
    <dgm:cxn modelId="{94B3FF6A-E125-405F-B3AD-4CD2AAE06324}" type="presOf" srcId="{D3094E0C-AD7B-41EF-98D7-BEEF9967A436}" destId="{F915B46B-8F57-4926-976C-9776C44E5F7C}" srcOrd="0" destOrd="0" presId="urn:microsoft.com/office/officeart/2005/8/layout/cycle7"/>
    <dgm:cxn modelId="{3D97C45C-5CD1-4D45-AF0F-16EE244917C5}" type="presOf" srcId="{CF3B6826-2B04-477C-A53D-900CC420FFEF}" destId="{68BF8651-58C8-4470-A22D-34DCC5624695}" srcOrd="0" destOrd="0" presId="urn:microsoft.com/office/officeart/2005/8/layout/cycle7"/>
    <dgm:cxn modelId="{B2D5598D-9127-466B-A972-DB6C41B37BF7}" srcId="{F9CCAE47-B102-408D-A82A-91A4983E17B4}" destId="{A5202368-3D03-4EDF-BDC5-611007646232}" srcOrd="2" destOrd="0" parTransId="{CC4B4D66-938E-4FD6-8D0D-A21B1CE8D06A}" sibTransId="{E925939F-28DD-4586-B1D1-F91EEE0EB88F}"/>
    <dgm:cxn modelId="{AC915E76-5E47-4385-8171-85FC7E1A963A}" type="presOf" srcId="{D3094E0C-AD7B-41EF-98D7-BEEF9967A436}" destId="{0858AD69-0023-4C80-A505-8AB55A10D5BB}" srcOrd="1" destOrd="0" presId="urn:microsoft.com/office/officeart/2005/8/layout/cycle7"/>
    <dgm:cxn modelId="{0B107176-3235-44D9-925C-A43AAE03A28A}" type="presOf" srcId="{F9CCAE47-B102-408D-A82A-91A4983E17B4}" destId="{9CFAF5ED-95CD-4DDA-926C-1B33C07DAE57}" srcOrd="0" destOrd="0" presId="urn:microsoft.com/office/officeart/2005/8/layout/cycle7"/>
    <dgm:cxn modelId="{110D1A30-D172-48B4-9EA4-5D9AE7F28353}" srcId="{F9CCAE47-B102-408D-A82A-91A4983E17B4}" destId="{D2A3782A-E6BB-47CD-94DD-B26FDF3AF653}" srcOrd="1" destOrd="0" parTransId="{4B04A49B-6C2D-4B8F-9D2A-8858DBCA6B53}" sibTransId="{CF3B6826-2B04-477C-A53D-900CC420FFEF}"/>
    <dgm:cxn modelId="{A21276CC-73F1-465D-AFBA-75D747C4AB63}" type="presParOf" srcId="{9CFAF5ED-95CD-4DDA-926C-1B33C07DAE57}" destId="{0AEFC3B7-F937-45A0-8E8D-251E31A971F9}" srcOrd="0" destOrd="0" presId="urn:microsoft.com/office/officeart/2005/8/layout/cycle7"/>
    <dgm:cxn modelId="{2737F36F-9377-4EF5-BAA8-C1D1A9985C0A}" type="presParOf" srcId="{9CFAF5ED-95CD-4DDA-926C-1B33C07DAE57}" destId="{F915B46B-8F57-4926-976C-9776C44E5F7C}" srcOrd="1" destOrd="0" presId="urn:microsoft.com/office/officeart/2005/8/layout/cycle7"/>
    <dgm:cxn modelId="{1CE8331B-CF12-43E3-BE9F-C4E9D1F60855}" type="presParOf" srcId="{F915B46B-8F57-4926-976C-9776C44E5F7C}" destId="{0858AD69-0023-4C80-A505-8AB55A10D5BB}" srcOrd="0" destOrd="0" presId="urn:microsoft.com/office/officeart/2005/8/layout/cycle7"/>
    <dgm:cxn modelId="{D4B5212D-FE4A-4141-9E2D-0608794C3985}" type="presParOf" srcId="{9CFAF5ED-95CD-4DDA-926C-1B33C07DAE57}" destId="{5985E655-E48B-4A55-B02F-B840BC6E209B}" srcOrd="2" destOrd="0" presId="urn:microsoft.com/office/officeart/2005/8/layout/cycle7"/>
    <dgm:cxn modelId="{A136E71A-E6C7-42B8-9E44-FBCB97FE578B}" type="presParOf" srcId="{9CFAF5ED-95CD-4DDA-926C-1B33C07DAE57}" destId="{68BF8651-58C8-4470-A22D-34DCC5624695}" srcOrd="3" destOrd="0" presId="urn:microsoft.com/office/officeart/2005/8/layout/cycle7"/>
    <dgm:cxn modelId="{9F1C9730-0A66-4070-96AC-DE4103C9E10D}" type="presParOf" srcId="{68BF8651-58C8-4470-A22D-34DCC5624695}" destId="{CF53B0AA-C782-4A86-BCAF-C45F4A704928}" srcOrd="0" destOrd="0" presId="urn:microsoft.com/office/officeart/2005/8/layout/cycle7"/>
    <dgm:cxn modelId="{3938378F-17AB-43A6-8132-FBCCAA4E93F0}" type="presParOf" srcId="{9CFAF5ED-95CD-4DDA-926C-1B33C07DAE57}" destId="{3837FD88-C986-492C-807D-5E347080CFD1}" srcOrd="4" destOrd="0" presId="urn:microsoft.com/office/officeart/2005/8/layout/cycle7"/>
    <dgm:cxn modelId="{2D072824-27FA-4773-A8A9-07668DFCDBFE}" type="presParOf" srcId="{9CFAF5ED-95CD-4DDA-926C-1B33C07DAE57}" destId="{A98915E3-7A16-443B-8BBB-78F1F7C18850}" srcOrd="5" destOrd="0" presId="urn:microsoft.com/office/officeart/2005/8/layout/cycle7"/>
    <dgm:cxn modelId="{7E38D17A-277D-46C4-87C0-FCC8D4E0560B}" type="presParOf" srcId="{A98915E3-7A16-443B-8BBB-78F1F7C18850}" destId="{F7EE42F0-EE11-4DD7-B249-200B0F6D433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CCAE47-B102-408D-A82A-91A4983E17B4}" type="doc">
      <dgm:prSet loTypeId="urn:microsoft.com/office/officeart/2005/8/layout/cycle7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41F4C24-5DE3-4E15-99E9-6D1F27E52392}">
      <dgm:prSet phldrT="[Text]"/>
      <dgm:spPr/>
      <dgm:t>
        <a:bodyPr/>
        <a:lstStyle/>
        <a:p>
          <a:r>
            <a:rPr lang="ru-RU" b="1" dirty="0" smtClean="0"/>
            <a:t>стажировки</a:t>
          </a:r>
          <a:endParaRPr lang="ru-RU" b="1" dirty="0"/>
        </a:p>
      </dgm:t>
    </dgm:pt>
    <dgm:pt modelId="{A80F0DFB-7DBC-49D2-BC68-1567C87C2FBC}" type="parTrans" cxnId="{8F65CC2E-4EEF-42C1-83EE-36842B159EE6}">
      <dgm:prSet/>
      <dgm:spPr/>
      <dgm:t>
        <a:bodyPr/>
        <a:lstStyle/>
        <a:p>
          <a:endParaRPr lang="ru-RU"/>
        </a:p>
      </dgm:t>
    </dgm:pt>
    <dgm:pt modelId="{D3094E0C-AD7B-41EF-98D7-BEEF9967A436}" type="sibTrans" cxnId="{8F65CC2E-4EEF-42C1-83EE-36842B159EE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2A3782A-E6BB-47CD-94DD-B26FDF3AF653}">
      <dgm:prSet phldrT="[Text]" custT="1"/>
      <dgm:spPr/>
      <dgm:t>
        <a:bodyPr/>
        <a:lstStyle/>
        <a:p>
          <a:r>
            <a:rPr lang="ru-RU" sz="1600" b="1" dirty="0" smtClean="0"/>
            <a:t>семинар</a:t>
          </a:r>
          <a:endParaRPr lang="ru-RU" sz="1600" b="1" dirty="0"/>
        </a:p>
      </dgm:t>
    </dgm:pt>
    <dgm:pt modelId="{4B04A49B-6C2D-4B8F-9D2A-8858DBCA6B53}" type="parTrans" cxnId="{110D1A30-D172-48B4-9EA4-5D9AE7F28353}">
      <dgm:prSet/>
      <dgm:spPr/>
      <dgm:t>
        <a:bodyPr/>
        <a:lstStyle/>
        <a:p>
          <a:endParaRPr lang="ru-RU"/>
        </a:p>
      </dgm:t>
    </dgm:pt>
    <dgm:pt modelId="{CF3B6826-2B04-477C-A53D-900CC420FFEF}" type="sibTrans" cxnId="{110D1A30-D172-48B4-9EA4-5D9AE7F2835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5202368-3D03-4EDF-BDC5-611007646232}">
      <dgm:prSet phldrT="[Text]" custT="1"/>
      <dgm:spPr/>
      <dgm:t>
        <a:bodyPr/>
        <a:lstStyle/>
        <a:p>
          <a:r>
            <a:rPr lang="ru-RU" sz="1600" b="1" dirty="0" smtClean="0"/>
            <a:t>научный обмен</a:t>
          </a:r>
          <a:endParaRPr lang="ru-RU" sz="1600" b="1" dirty="0"/>
        </a:p>
      </dgm:t>
    </dgm:pt>
    <dgm:pt modelId="{CC4B4D66-938E-4FD6-8D0D-A21B1CE8D06A}" type="parTrans" cxnId="{B2D5598D-9127-466B-A972-DB6C41B37BF7}">
      <dgm:prSet/>
      <dgm:spPr/>
      <dgm:t>
        <a:bodyPr/>
        <a:lstStyle/>
        <a:p>
          <a:endParaRPr lang="ru-RU"/>
        </a:p>
      </dgm:t>
    </dgm:pt>
    <dgm:pt modelId="{E925939F-28DD-4586-B1D1-F91EEE0EB88F}" type="sibTrans" cxnId="{B2D5598D-9127-466B-A972-DB6C41B37BF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FAF5ED-95CD-4DDA-926C-1B33C07DAE57}" type="pres">
      <dgm:prSet presAssocID="{F9CCAE47-B102-408D-A82A-91A4983E17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FC3B7-F937-45A0-8E8D-251E31A971F9}" type="pres">
      <dgm:prSet presAssocID="{F41F4C24-5DE3-4E15-99E9-6D1F27E52392}" presName="node" presStyleLbl="node1" presStyleIdx="0" presStyleCnt="3" custScaleX="246538" custRadScaleRad="89346" custRadScaleInc="2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5B46B-8F57-4926-976C-9776C44E5F7C}" type="pres">
      <dgm:prSet presAssocID="{D3094E0C-AD7B-41EF-98D7-BEEF9967A436}" presName="sibTrans" presStyleLbl="sibTrans2D1" presStyleIdx="0" presStyleCnt="3" custScaleX="100726" custScaleY="112322"/>
      <dgm:spPr/>
      <dgm:t>
        <a:bodyPr/>
        <a:lstStyle/>
        <a:p>
          <a:endParaRPr lang="ru-RU"/>
        </a:p>
      </dgm:t>
    </dgm:pt>
    <dgm:pt modelId="{0858AD69-0023-4C80-A505-8AB55A10D5BB}" type="pres">
      <dgm:prSet presAssocID="{D3094E0C-AD7B-41EF-98D7-BEEF9967A43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985E655-E48B-4A55-B02F-B840BC6E209B}" type="pres">
      <dgm:prSet presAssocID="{D2A3782A-E6BB-47CD-94DD-B26FDF3AF653}" presName="node" presStyleLbl="node1" presStyleIdx="1" presStyleCnt="3" custScaleX="136373" custRadScaleRad="112839" custRadScaleInc="-40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F8651-58C8-4470-A22D-34DCC5624695}" type="pres">
      <dgm:prSet presAssocID="{CF3B6826-2B04-477C-A53D-900CC420FFE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F53B0AA-C782-4A86-BCAF-C45F4A704928}" type="pres">
      <dgm:prSet presAssocID="{CF3B6826-2B04-477C-A53D-900CC420FFE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837FD88-C986-492C-807D-5E347080CFD1}" type="pres">
      <dgm:prSet presAssocID="{A5202368-3D03-4EDF-BDC5-611007646232}" presName="node" presStyleLbl="node1" presStyleIdx="2" presStyleCnt="3" custScaleX="148864" custScaleY="107300" custRadScaleRad="94835" custRadScaleInc="37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915E3-7A16-443B-8BBB-78F1F7C18850}" type="pres">
      <dgm:prSet presAssocID="{E925939F-28DD-4586-B1D1-F91EEE0EB88F}" presName="sibTrans" presStyleLbl="sibTrans2D1" presStyleIdx="2" presStyleCnt="3" custScaleX="73652" custScaleY="115342"/>
      <dgm:spPr/>
      <dgm:t>
        <a:bodyPr/>
        <a:lstStyle/>
        <a:p>
          <a:endParaRPr lang="ru-RU"/>
        </a:p>
      </dgm:t>
    </dgm:pt>
    <dgm:pt modelId="{F7EE42F0-EE11-4DD7-B249-200B0F6D4334}" type="pres">
      <dgm:prSet presAssocID="{E925939F-28DD-4586-B1D1-F91EEE0EB88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EE7E10E-4BA4-4498-BAA7-B3E9C18B87AF}" type="presOf" srcId="{E925939F-28DD-4586-B1D1-F91EEE0EB88F}" destId="{A98915E3-7A16-443B-8BBB-78F1F7C18850}" srcOrd="0" destOrd="0" presId="urn:microsoft.com/office/officeart/2005/8/layout/cycle7"/>
    <dgm:cxn modelId="{8BA0E15A-1AC4-4F9D-97A2-6EB92BACEFD1}" type="presOf" srcId="{E925939F-28DD-4586-B1D1-F91EEE0EB88F}" destId="{F7EE42F0-EE11-4DD7-B249-200B0F6D4334}" srcOrd="1" destOrd="0" presId="urn:microsoft.com/office/officeart/2005/8/layout/cycle7"/>
    <dgm:cxn modelId="{110D1A30-D172-48B4-9EA4-5D9AE7F28353}" srcId="{F9CCAE47-B102-408D-A82A-91A4983E17B4}" destId="{D2A3782A-E6BB-47CD-94DD-B26FDF3AF653}" srcOrd="1" destOrd="0" parTransId="{4B04A49B-6C2D-4B8F-9D2A-8858DBCA6B53}" sibTransId="{CF3B6826-2B04-477C-A53D-900CC420FFEF}"/>
    <dgm:cxn modelId="{8F65CC2E-4EEF-42C1-83EE-36842B159EE6}" srcId="{F9CCAE47-B102-408D-A82A-91A4983E17B4}" destId="{F41F4C24-5DE3-4E15-99E9-6D1F27E52392}" srcOrd="0" destOrd="0" parTransId="{A80F0DFB-7DBC-49D2-BC68-1567C87C2FBC}" sibTransId="{D3094E0C-AD7B-41EF-98D7-BEEF9967A436}"/>
    <dgm:cxn modelId="{0E7E4F2A-B6D4-450E-9BFF-110AA361F234}" type="presOf" srcId="{CF3B6826-2B04-477C-A53D-900CC420FFEF}" destId="{CF53B0AA-C782-4A86-BCAF-C45F4A704928}" srcOrd="1" destOrd="0" presId="urn:microsoft.com/office/officeart/2005/8/layout/cycle7"/>
    <dgm:cxn modelId="{A795C7A8-E750-49CB-B299-4DD5E2B0ED5C}" type="presOf" srcId="{D2A3782A-E6BB-47CD-94DD-B26FDF3AF653}" destId="{5985E655-E48B-4A55-B02F-B840BC6E209B}" srcOrd="0" destOrd="0" presId="urn:microsoft.com/office/officeart/2005/8/layout/cycle7"/>
    <dgm:cxn modelId="{BE14202C-753E-47ED-BA01-7F43DF545BC5}" type="presOf" srcId="{F41F4C24-5DE3-4E15-99E9-6D1F27E52392}" destId="{0AEFC3B7-F937-45A0-8E8D-251E31A971F9}" srcOrd="0" destOrd="0" presId="urn:microsoft.com/office/officeart/2005/8/layout/cycle7"/>
    <dgm:cxn modelId="{09A7AC90-5D79-4995-8CAF-8C77335E8426}" type="presOf" srcId="{D3094E0C-AD7B-41EF-98D7-BEEF9967A436}" destId="{F915B46B-8F57-4926-976C-9776C44E5F7C}" srcOrd="0" destOrd="0" presId="urn:microsoft.com/office/officeart/2005/8/layout/cycle7"/>
    <dgm:cxn modelId="{143DD057-FE6C-4EA2-92F8-FA7A0E1A5CD2}" type="presOf" srcId="{F9CCAE47-B102-408D-A82A-91A4983E17B4}" destId="{9CFAF5ED-95CD-4DDA-926C-1B33C07DAE57}" srcOrd="0" destOrd="0" presId="urn:microsoft.com/office/officeart/2005/8/layout/cycle7"/>
    <dgm:cxn modelId="{9CE63DEE-BDC0-4CEF-B1CB-A9CEF5EEDB11}" type="presOf" srcId="{A5202368-3D03-4EDF-BDC5-611007646232}" destId="{3837FD88-C986-492C-807D-5E347080CFD1}" srcOrd="0" destOrd="0" presId="urn:microsoft.com/office/officeart/2005/8/layout/cycle7"/>
    <dgm:cxn modelId="{9E91BCCC-8628-47B9-9878-2BF560A2A9B5}" type="presOf" srcId="{D3094E0C-AD7B-41EF-98D7-BEEF9967A436}" destId="{0858AD69-0023-4C80-A505-8AB55A10D5BB}" srcOrd="1" destOrd="0" presId="urn:microsoft.com/office/officeart/2005/8/layout/cycle7"/>
    <dgm:cxn modelId="{97C0DA50-2204-4D38-AC6B-077785F408A4}" type="presOf" srcId="{CF3B6826-2B04-477C-A53D-900CC420FFEF}" destId="{68BF8651-58C8-4470-A22D-34DCC5624695}" srcOrd="0" destOrd="0" presId="urn:microsoft.com/office/officeart/2005/8/layout/cycle7"/>
    <dgm:cxn modelId="{B2D5598D-9127-466B-A972-DB6C41B37BF7}" srcId="{F9CCAE47-B102-408D-A82A-91A4983E17B4}" destId="{A5202368-3D03-4EDF-BDC5-611007646232}" srcOrd="2" destOrd="0" parTransId="{CC4B4D66-938E-4FD6-8D0D-A21B1CE8D06A}" sibTransId="{E925939F-28DD-4586-B1D1-F91EEE0EB88F}"/>
    <dgm:cxn modelId="{C984625C-CFB4-4010-8DC7-C4385F0E3AC2}" type="presParOf" srcId="{9CFAF5ED-95CD-4DDA-926C-1B33C07DAE57}" destId="{0AEFC3B7-F937-45A0-8E8D-251E31A971F9}" srcOrd="0" destOrd="0" presId="urn:microsoft.com/office/officeart/2005/8/layout/cycle7"/>
    <dgm:cxn modelId="{1B4CD7D4-703C-4682-A087-DED550EF00C2}" type="presParOf" srcId="{9CFAF5ED-95CD-4DDA-926C-1B33C07DAE57}" destId="{F915B46B-8F57-4926-976C-9776C44E5F7C}" srcOrd="1" destOrd="0" presId="urn:microsoft.com/office/officeart/2005/8/layout/cycle7"/>
    <dgm:cxn modelId="{E2740200-0649-4E34-A275-CB8D97EEB69D}" type="presParOf" srcId="{F915B46B-8F57-4926-976C-9776C44E5F7C}" destId="{0858AD69-0023-4C80-A505-8AB55A10D5BB}" srcOrd="0" destOrd="0" presId="urn:microsoft.com/office/officeart/2005/8/layout/cycle7"/>
    <dgm:cxn modelId="{ED6AB6A7-8BA7-4C0C-964D-AC3002D5C810}" type="presParOf" srcId="{9CFAF5ED-95CD-4DDA-926C-1B33C07DAE57}" destId="{5985E655-E48B-4A55-B02F-B840BC6E209B}" srcOrd="2" destOrd="0" presId="urn:microsoft.com/office/officeart/2005/8/layout/cycle7"/>
    <dgm:cxn modelId="{9E537F90-D893-43E8-B16F-F216157F732C}" type="presParOf" srcId="{9CFAF5ED-95CD-4DDA-926C-1B33C07DAE57}" destId="{68BF8651-58C8-4470-A22D-34DCC5624695}" srcOrd="3" destOrd="0" presId="urn:microsoft.com/office/officeart/2005/8/layout/cycle7"/>
    <dgm:cxn modelId="{83CC617F-1EE0-4ACC-A13A-0B8AC724ECA9}" type="presParOf" srcId="{68BF8651-58C8-4470-A22D-34DCC5624695}" destId="{CF53B0AA-C782-4A86-BCAF-C45F4A704928}" srcOrd="0" destOrd="0" presId="urn:microsoft.com/office/officeart/2005/8/layout/cycle7"/>
    <dgm:cxn modelId="{AC5466E1-DE0A-47CD-9C6F-733898E22F2E}" type="presParOf" srcId="{9CFAF5ED-95CD-4DDA-926C-1B33C07DAE57}" destId="{3837FD88-C986-492C-807D-5E347080CFD1}" srcOrd="4" destOrd="0" presId="urn:microsoft.com/office/officeart/2005/8/layout/cycle7"/>
    <dgm:cxn modelId="{933EF564-627F-4AC0-941F-B17413917217}" type="presParOf" srcId="{9CFAF5ED-95CD-4DDA-926C-1B33C07DAE57}" destId="{A98915E3-7A16-443B-8BBB-78F1F7C18850}" srcOrd="5" destOrd="0" presId="urn:microsoft.com/office/officeart/2005/8/layout/cycle7"/>
    <dgm:cxn modelId="{EDE45372-59A5-4E6A-8F15-92012051F96C}" type="presParOf" srcId="{A98915E3-7A16-443B-8BBB-78F1F7C18850}" destId="{F7EE42F0-EE11-4DD7-B249-200B0F6D433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FC3B7-F937-45A0-8E8D-251E31A971F9}">
      <dsp:nvSpPr>
        <dsp:cNvPr id="0" name=""/>
        <dsp:cNvSpPr/>
      </dsp:nvSpPr>
      <dsp:spPr>
        <a:xfrm>
          <a:off x="361792" y="155997"/>
          <a:ext cx="2541676" cy="413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мегаустановки</a:t>
          </a:r>
          <a:endParaRPr lang="ru-RU" sz="1800" b="1" kern="1200" dirty="0"/>
        </a:p>
      </dsp:txBody>
      <dsp:txXfrm>
        <a:off x="373898" y="168103"/>
        <a:ext cx="2517464" cy="389126"/>
      </dsp:txXfrm>
    </dsp:sp>
    <dsp:sp modelId="{F915B46B-8F57-4926-976C-9776C44E5F7C}">
      <dsp:nvSpPr>
        <dsp:cNvPr id="0" name=""/>
        <dsp:cNvSpPr/>
      </dsp:nvSpPr>
      <dsp:spPr>
        <a:xfrm rot="2346155">
          <a:off x="1840297" y="651200"/>
          <a:ext cx="470008" cy="142495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83046" y="679699"/>
        <a:ext cx="384511" cy="85497"/>
      </dsp:txXfrm>
    </dsp:sp>
    <dsp:sp modelId="{5985E655-E48B-4A55-B02F-B840BC6E209B}">
      <dsp:nvSpPr>
        <dsp:cNvPr id="0" name=""/>
        <dsp:cNvSpPr/>
      </dsp:nvSpPr>
      <dsp:spPr>
        <a:xfrm>
          <a:off x="2104634" y="875561"/>
          <a:ext cx="826676" cy="413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ЦКП</a:t>
          </a:r>
          <a:endParaRPr lang="ru-RU" sz="800" b="1" kern="1200" dirty="0"/>
        </a:p>
      </dsp:txBody>
      <dsp:txXfrm>
        <a:off x="2116740" y="887667"/>
        <a:ext cx="802464" cy="389126"/>
      </dsp:txXfrm>
    </dsp:sp>
    <dsp:sp modelId="{68BF8651-58C8-4470-A22D-34DCC5624695}">
      <dsp:nvSpPr>
        <dsp:cNvPr id="0" name=""/>
        <dsp:cNvSpPr/>
      </dsp:nvSpPr>
      <dsp:spPr>
        <a:xfrm rot="10401892">
          <a:off x="1801784" y="1077491"/>
          <a:ext cx="270205" cy="14466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1845184" y="1106425"/>
        <a:ext cx="183405" cy="86800"/>
      </dsp:txXfrm>
    </dsp:sp>
    <dsp:sp modelId="{3837FD88-C986-492C-807D-5E347080CFD1}">
      <dsp:nvSpPr>
        <dsp:cNvPr id="0" name=""/>
        <dsp:cNvSpPr/>
      </dsp:nvSpPr>
      <dsp:spPr>
        <a:xfrm>
          <a:off x="130641" y="1073163"/>
          <a:ext cx="1638498" cy="3829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лаборатории</a:t>
          </a:r>
          <a:endParaRPr lang="ru-RU" sz="1600" b="1" kern="1200" dirty="0"/>
        </a:p>
      </dsp:txBody>
      <dsp:txXfrm>
        <a:off x="141857" y="1084379"/>
        <a:ext cx="1616066" cy="360517"/>
      </dsp:txXfrm>
    </dsp:sp>
    <dsp:sp modelId="{A98915E3-7A16-443B-8BBB-78F1F7C18850}">
      <dsp:nvSpPr>
        <dsp:cNvPr id="0" name=""/>
        <dsp:cNvSpPr/>
      </dsp:nvSpPr>
      <dsp:spPr>
        <a:xfrm rot="18427417">
          <a:off x="972204" y="751716"/>
          <a:ext cx="626611" cy="139065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13924" y="779529"/>
        <a:ext cx="543172" cy="83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FC3B7-F937-45A0-8E8D-251E31A971F9}">
      <dsp:nvSpPr>
        <dsp:cNvPr id="0" name=""/>
        <dsp:cNvSpPr/>
      </dsp:nvSpPr>
      <dsp:spPr>
        <a:xfrm>
          <a:off x="796760" y="88816"/>
          <a:ext cx="1779496" cy="413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ТЗ на проекты</a:t>
          </a:r>
          <a:endParaRPr lang="ru-RU" sz="1600" b="1" kern="1200" dirty="0"/>
        </a:p>
      </dsp:txBody>
      <dsp:txXfrm>
        <a:off x="808866" y="100922"/>
        <a:ext cx="1755284" cy="389126"/>
      </dsp:txXfrm>
    </dsp:sp>
    <dsp:sp modelId="{F915B46B-8F57-4926-976C-9776C44E5F7C}">
      <dsp:nvSpPr>
        <dsp:cNvPr id="0" name=""/>
        <dsp:cNvSpPr/>
      </dsp:nvSpPr>
      <dsp:spPr>
        <a:xfrm rot="2755162">
          <a:off x="1825994" y="530214"/>
          <a:ext cx="294978" cy="123214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2958" y="554857"/>
        <a:ext cx="221050" cy="73928"/>
      </dsp:txXfrm>
    </dsp:sp>
    <dsp:sp modelId="{5985E655-E48B-4A55-B02F-B840BC6E209B}">
      <dsp:nvSpPr>
        <dsp:cNvPr id="0" name=""/>
        <dsp:cNvSpPr/>
      </dsp:nvSpPr>
      <dsp:spPr>
        <a:xfrm>
          <a:off x="1900391" y="681488"/>
          <a:ext cx="1063387" cy="767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заявки на гранты</a:t>
          </a:r>
          <a:endParaRPr lang="ru-RU" sz="800" b="1" kern="1200" dirty="0"/>
        </a:p>
      </dsp:txBody>
      <dsp:txXfrm>
        <a:off x="1922879" y="703976"/>
        <a:ext cx="1018411" cy="722808"/>
      </dsp:txXfrm>
    </dsp:sp>
    <dsp:sp modelId="{68BF8651-58C8-4470-A22D-34DCC5624695}">
      <dsp:nvSpPr>
        <dsp:cNvPr id="0" name=""/>
        <dsp:cNvSpPr/>
      </dsp:nvSpPr>
      <dsp:spPr>
        <a:xfrm rot="10766031" flipV="1">
          <a:off x="1347705" y="1023678"/>
          <a:ext cx="559343" cy="150965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1392994" y="1053871"/>
        <a:ext cx="468764" cy="90579"/>
      </dsp:txXfrm>
    </dsp:sp>
    <dsp:sp modelId="{3837FD88-C986-492C-807D-5E347080CFD1}">
      <dsp:nvSpPr>
        <dsp:cNvPr id="0" name=""/>
        <dsp:cNvSpPr/>
      </dsp:nvSpPr>
      <dsp:spPr>
        <a:xfrm>
          <a:off x="175663" y="713143"/>
          <a:ext cx="1182148" cy="6715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рейтинг. статьи</a:t>
          </a:r>
          <a:endParaRPr lang="ru-RU" sz="1600" b="1" kern="1200" dirty="0"/>
        </a:p>
      </dsp:txBody>
      <dsp:txXfrm>
        <a:off x="195332" y="732812"/>
        <a:ext cx="1142810" cy="632225"/>
      </dsp:txXfrm>
    </dsp:sp>
    <dsp:sp modelId="{A98915E3-7A16-443B-8BBB-78F1F7C18850}">
      <dsp:nvSpPr>
        <dsp:cNvPr id="0" name=""/>
        <dsp:cNvSpPr/>
      </dsp:nvSpPr>
      <dsp:spPr>
        <a:xfrm rot="19240623">
          <a:off x="1086899" y="523120"/>
          <a:ext cx="284475" cy="134573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27271" y="550035"/>
        <a:ext cx="203731" cy="80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FC3B7-F937-45A0-8E8D-251E31A971F9}">
      <dsp:nvSpPr>
        <dsp:cNvPr id="0" name=""/>
        <dsp:cNvSpPr/>
      </dsp:nvSpPr>
      <dsp:spPr>
        <a:xfrm>
          <a:off x="26006" y="110331"/>
          <a:ext cx="2725694" cy="413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эмпирические данные</a:t>
          </a:r>
          <a:endParaRPr lang="ru-RU" sz="1600" b="1" kern="1200" dirty="0"/>
        </a:p>
      </dsp:txBody>
      <dsp:txXfrm>
        <a:off x="38112" y="122437"/>
        <a:ext cx="2701482" cy="389126"/>
      </dsp:txXfrm>
    </dsp:sp>
    <dsp:sp modelId="{F915B46B-8F57-4926-976C-9776C44E5F7C}">
      <dsp:nvSpPr>
        <dsp:cNvPr id="0" name=""/>
        <dsp:cNvSpPr/>
      </dsp:nvSpPr>
      <dsp:spPr>
        <a:xfrm rot="2114492">
          <a:off x="1655272" y="628367"/>
          <a:ext cx="550277" cy="142495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698021" y="656866"/>
        <a:ext cx="464780" cy="85497"/>
      </dsp:txXfrm>
    </dsp:sp>
    <dsp:sp modelId="{5985E655-E48B-4A55-B02F-B840BC6E209B}">
      <dsp:nvSpPr>
        <dsp:cNvPr id="0" name=""/>
        <dsp:cNvSpPr/>
      </dsp:nvSpPr>
      <dsp:spPr>
        <a:xfrm>
          <a:off x="2058629" y="875561"/>
          <a:ext cx="826676" cy="413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ЦХОД</a:t>
          </a:r>
          <a:endParaRPr lang="ru-RU" sz="800" b="1" kern="1200" dirty="0"/>
        </a:p>
      </dsp:txBody>
      <dsp:txXfrm>
        <a:off x="2070735" y="887667"/>
        <a:ext cx="802464" cy="389126"/>
      </dsp:txXfrm>
    </dsp:sp>
    <dsp:sp modelId="{68BF8651-58C8-4470-A22D-34DCC5624695}">
      <dsp:nvSpPr>
        <dsp:cNvPr id="0" name=""/>
        <dsp:cNvSpPr/>
      </dsp:nvSpPr>
      <dsp:spPr>
        <a:xfrm rot="10520040">
          <a:off x="1703389" y="1059715"/>
          <a:ext cx="316351" cy="14466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1746789" y="1088649"/>
        <a:ext cx="229551" cy="86800"/>
      </dsp:txXfrm>
    </dsp:sp>
    <dsp:sp modelId="{3837FD88-C986-492C-807D-5E347080CFD1}">
      <dsp:nvSpPr>
        <dsp:cNvPr id="0" name=""/>
        <dsp:cNvSpPr/>
      </dsp:nvSpPr>
      <dsp:spPr>
        <a:xfrm>
          <a:off x="26002" y="1023523"/>
          <a:ext cx="1638498" cy="3829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экспедиции</a:t>
          </a:r>
          <a:endParaRPr lang="ru-RU" sz="1600" b="1" kern="1200" dirty="0"/>
        </a:p>
      </dsp:txBody>
      <dsp:txXfrm>
        <a:off x="37218" y="1034739"/>
        <a:ext cx="1616066" cy="360517"/>
      </dsp:txXfrm>
    </dsp:sp>
    <dsp:sp modelId="{A98915E3-7A16-443B-8BBB-78F1F7C18850}">
      <dsp:nvSpPr>
        <dsp:cNvPr id="0" name=""/>
        <dsp:cNvSpPr/>
      </dsp:nvSpPr>
      <dsp:spPr>
        <a:xfrm rot="18071313">
          <a:off x="906741" y="693896"/>
          <a:ext cx="411424" cy="159401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954561" y="725776"/>
        <a:ext cx="315784" cy="95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FC3B7-F937-45A0-8E8D-251E31A971F9}">
      <dsp:nvSpPr>
        <dsp:cNvPr id="0" name=""/>
        <dsp:cNvSpPr/>
      </dsp:nvSpPr>
      <dsp:spPr>
        <a:xfrm>
          <a:off x="541793" y="77186"/>
          <a:ext cx="2038072" cy="413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стажировки</a:t>
          </a:r>
          <a:endParaRPr lang="ru-RU" sz="1800" b="1" kern="1200" dirty="0"/>
        </a:p>
      </dsp:txBody>
      <dsp:txXfrm>
        <a:off x="553899" y="89292"/>
        <a:ext cx="2013860" cy="389126"/>
      </dsp:txXfrm>
    </dsp:sp>
    <dsp:sp modelId="{F915B46B-8F57-4926-976C-9776C44E5F7C}">
      <dsp:nvSpPr>
        <dsp:cNvPr id="0" name=""/>
        <dsp:cNvSpPr/>
      </dsp:nvSpPr>
      <dsp:spPr>
        <a:xfrm rot="2541408">
          <a:off x="1814129" y="598024"/>
          <a:ext cx="360783" cy="162494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62877" y="630523"/>
        <a:ext cx="263287" cy="97496"/>
      </dsp:txXfrm>
    </dsp:sp>
    <dsp:sp modelId="{5985E655-E48B-4A55-B02F-B840BC6E209B}">
      <dsp:nvSpPr>
        <dsp:cNvPr id="0" name=""/>
        <dsp:cNvSpPr/>
      </dsp:nvSpPr>
      <dsp:spPr>
        <a:xfrm>
          <a:off x="1864530" y="868017"/>
          <a:ext cx="1127364" cy="413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семинар</a:t>
          </a:r>
          <a:endParaRPr lang="ru-RU" sz="1600" b="1" kern="1200" dirty="0"/>
        </a:p>
      </dsp:txBody>
      <dsp:txXfrm>
        <a:off x="1876636" y="880123"/>
        <a:ext cx="1103152" cy="389126"/>
      </dsp:txXfrm>
    </dsp:sp>
    <dsp:sp modelId="{68BF8651-58C8-4470-A22D-34DCC5624695}">
      <dsp:nvSpPr>
        <dsp:cNvPr id="0" name=""/>
        <dsp:cNvSpPr/>
      </dsp:nvSpPr>
      <dsp:spPr>
        <a:xfrm rot="10779062">
          <a:off x="1461578" y="1007149"/>
          <a:ext cx="358183" cy="14466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1504978" y="1036083"/>
        <a:ext cx="271383" cy="86800"/>
      </dsp:txXfrm>
    </dsp:sp>
    <dsp:sp modelId="{3837FD88-C986-492C-807D-5E347080CFD1}">
      <dsp:nvSpPr>
        <dsp:cNvPr id="0" name=""/>
        <dsp:cNvSpPr/>
      </dsp:nvSpPr>
      <dsp:spPr>
        <a:xfrm>
          <a:off x="186185" y="862838"/>
          <a:ext cx="1230624" cy="443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научный обмен</a:t>
          </a:r>
          <a:endParaRPr lang="ru-RU" sz="1600" b="1" kern="1200" dirty="0"/>
        </a:p>
      </dsp:txBody>
      <dsp:txXfrm>
        <a:off x="199175" y="875828"/>
        <a:ext cx="1204644" cy="417532"/>
      </dsp:txXfrm>
    </dsp:sp>
    <dsp:sp modelId="{A98915E3-7A16-443B-8BBB-78F1F7C18850}">
      <dsp:nvSpPr>
        <dsp:cNvPr id="0" name=""/>
        <dsp:cNvSpPr/>
      </dsp:nvSpPr>
      <dsp:spPr>
        <a:xfrm rot="18808778">
          <a:off x="1056412" y="593249"/>
          <a:ext cx="263809" cy="166863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06471" y="626622"/>
        <a:ext cx="163691" cy="100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2F3D6B-93F4-42F0-BE56-0BB5A70CD867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7C7CC7-5EF2-45D3-AFBD-CA98265D0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9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22F281-BFD7-4654-8DC4-D9A16BD70B62}" type="datetimeFigureOut">
              <a:rPr lang="en-US"/>
              <a:pPr>
                <a:defRPr/>
              </a:pPr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5B2E6A-EE6A-4B83-BA01-364241196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93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79563" y="6321425"/>
            <a:ext cx="5984875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rebuchet MS" pitchFamily="34" charset="0"/>
                <a:cs typeface="+mn-cs"/>
              </a:rPr>
              <a:t>Moscow School of Management SKOLKOVO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9413" y="346075"/>
            <a:ext cx="13430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992889" cy="1152128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5F93-D43A-4AA4-BAF8-495972DF6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23EE-7969-4799-9282-C6EC9C566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09694" y="274638"/>
            <a:ext cx="677107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1341" y="274638"/>
            <a:ext cx="603592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7CC4-5361-47F5-A5E1-C4E994FBA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794307"/>
            <a:ext cx="5976664" cy="3693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3932" y="1484313"/>
            <a:ext cx="8358554" cy="513715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551" y="1773241"/>
            <a:ext cx="7704138" cy="4535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C2D3-6D86-460F-9CB7-0A3202B1B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CB3A-7166-4B46-AA8D-24B963E5B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1339" y="1628779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479" y="1628779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B1B9-4212-40CF-AFB5-EA6E96879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405" y="274641"/>
            <a:ext cx="6884396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801813" y="6500813"/>
            <a:ext cx="1408112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13EE-0779-488E-8535-290187A78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CDE7-6B8C-421B-9702-B62BE1D3E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626475" y="6516688"/>
            <a:ext cx="51752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B4B7-D66F-4050-BBE9-1BFBAFCB5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27214"/>
            <a:ext cx="3008435" cy="7078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62DB-836B-4BCE-B5A1-2595BFE57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967228"/>
            <a:ext cx="54864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B78A-A66D-4BE9-99F7-EE8021619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79413" y="346075"/>
            <a:ext cx="13430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63750" y="473075"/>
            <a:ext cx="546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87425" y="1628775"/>
            <a:ext cx="76930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11925"/>
            <a:ext cx="2895600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A8B9E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SKOLKOVO Education Development Center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3775" y="6519863"/>
            <a:ext cx="517525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A6A7D4BF-BDD2-4A4B-B44E-F0A530A1C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8"/>
          <p:cNvGrpSpPr>
            <a:grpSpLocks/>
          </p:cNvGrpSpPr>
          <p:nvPr userDrawn="1"/>
        </p:nvGrpSpPr>
        <p:grpSpPr bwMode="auto">
          <a:xfrm>
            <a:off x="8353425" y="5145088"/>
            <a:ext cx="947738" cy="1789112"/>
            <a:chOff x="8353026" y="5066404"/>
            <a:chExt cx="947608" cy="1789298"/>
          </a:xfrm>
        </p:grpSpPr>
        <p:sp>
          <p:nvSpPr>
            <p:cNvPr id="8" name="Parallelogram 7"/>
            <p:cNvSpPr/>
            <p:nvPr userDrawn="1"/>
          </p:nvSpPr>
          <p:spPr>
            <a:xfrm rot="20999327">
              <a:off x="8353026" y="5379174"/>
              <a:ext cx="947608" cy="649356"/>
            </a:xfrm>
            <a:prstGeom prst="parallelogram">
              <a:avLst>
                <a:gd name="adj" fmla="val 187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Parallelogram 11"/>
            <p:cNvSpPr/>
            <p:nvPr userDrawn="1"/>
          </p:nvSpPr>
          <p:spPr>
            <a:xfrm rot="20999327">
              <a:off x="8395883" y="5066404"/>
              <a:ext cx="860307" cy="161942"/>
            </a:xfrm>
            <a:prstGeom prst="parallelogram">
              <a:avLst>
                <a:gd name="adj" fmla="val 187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Parallelogram 12"/>
            <p:cNvSpPr/>
            <p:nvPr userDrawn="1"/>
          </p:nvSpPr>
          <p:spPr>
            <a:xfrm rot="20999327">
              <a:off x="8353026" y="6206347"/>
              <a:ext cx="947608" cy="649355"/>
            </a:xfrm>
            <a:prstGeom prst="parallelogram">
              <a:avLst>
                <a:gd name="adj" fmla="val 1872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58100" y="0"/>
            <a:ext cx="12366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4" r:id="rId2"/>
    <p:sldLayoutId id="2147483695" r:id="rId3"/>
    <p:sldLayoutId id="2147483696" r:id="rId4"/>
    <p:sldLayoutId id="2147483703" r:id="rId5"/>
    <p:sldLayoutId id="2147483697" r:id="rId6"/>
    <p:sldLayoutId id="2147483704" r:id="rId7"/>
    <p:sldLayoutId id="2147483698" r:id="rId8"/>
    <p:sldLayoutId id="2147483699" r:id="rId9"/>
    <p:sldLayoutId id="2147483700" r:id="rId10"/>
    <p:sldLayoutId id="2147483701" r:id="rId11"/>
    <p:sldLayoutId id="214748370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200" b="1" dirty="0">
          <a:solidFill>
            <a:schemeClr val="accent2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0141B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0141B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0141B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0141B"/>
          </a:solidFill>
          <a:latin typeface="Calibri" pitchFamily="34" charset="0"/>
        </a:defRPr>
      </a:lvl9pPr>
    </p:titleStyle>
    <p:bodyStyle>
      <a:lvl1pPr marL="441325" indent="-4413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Blip>
          <a:blip r:embed="rId16"/>
        </a:buBlip>
        <a:defRPr lang="ru-RU" sz="2800" kern="1200" dirty="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–"/>
        <a:defRPr lang="ru-RU" sz="2400" dirty="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Wingdings 3" pitchFamily="18" charset="2"/>
        <a:buChar char="}"/>
        <a:defRPr sz="2400">
          <a:solidFill>
            <a:schemeClr val="tx1"/>
          </a:solidFill>
          <a:latin typeface="Georgia" pitchFamily="18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Trebuchet MS" pitchFamily="34" charset="0"/>
        <a:buChar char="—"/>
        <a:defRPr sz="1600">
          <a:solidFill>
            <a:schemeClr val="tx1"/>
          </a:solidFill>
          <a:latin typeface="Georgia" pitchFamily="18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26" Type="http://schemas.microsoft.com/office/2007/relationships/diagramDrawing" Target="../diagrams/drawing4.xml"/><Relationship Id="rId3" Type="http://schemas.openxmlformats.org/officeDocument/2006/relationships/image" Target="../media/image11.jpeg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openxmlformats.org/officeDocument/2006/relationships/diagramColors" Target="../diagrams/colors4.xml"/><Relationship Id="rId2" Type="http://schemas.openxmlformats.org/officeDocument/2006/relationships/image" Target="../media/image10.jpeg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24" Type="http://schemas.openxmlformats.org/officeDocument/2006/relationships/diagramQuickStyle" Target="../diagrams/quickStyle4.xml"/><Relationship Id="rId5" Type="http://schemas.openxmlformats.org/officeDocument/2006/relationships/image" Target="../media/image13.jpeg"/><Relationship Id="rId15" Type="http://schemas.openxmlformats.org/officeDocument/2006/relationships/diagramColors" Target="../diagrams/colors2.xml"/><Relationship Id="rId23" Type="http://schemas.openxmlformats.org/officeDocument/2006/relationships/diagramLayout" Target="../diagrams/layout4.xml"/><Relationship Id="rId28" Type="http://schemas.openxmlformats.org/officeDocument/2006/relationships/image" Target="../media/image15.gif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diagramData" Target="../diagrams/data4.xml"/><Relationship Id="rId27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SKOLKOVO Education Development Center</a:t>
            </a:r>
            <a:endParaRPr lang="ru-RU" dirty="0"/>
          </a:p>
        </p:txBody>
      </p:sp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1979712" y="549064"/>
            <a:ext cx="5314950" cy="1726233"/>
          </a:xfrm>
        </p:spPr>
        <p:txBody>
          <a:bodyPr/>
          <a:lstStyle/>
          <a:p>
            <a:pPr eaLnBrk="1" hangingPunct="1"/>
            <a:r>
              <a:rPr dirty="0" smtClean="0"/>
              <a:t>«Школа ректоров 13: управленческие команды опорных университетов»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2123728" y="2492896"/>
            <a:ext cx="69127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НАУЧНЫЙ АГРЕГАТОР </a:t>
            </a:r>
          </a:p>
          <a:p>
            <a:pPr algn="l" eaLnBrk="1" hangingPunct="1"/>
            <a:r>
              <a:rPr lang="ru-RU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 МИРОВОГО УРОВНЯ </a:t>
            </a:r>
          </a:p>
          <a:p>
            <a:pPr algn="l" eaLnBrk="1" hangingPunct="1"/>
            <a:endParaRPr lang="ru-RU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2420" y="2005480"/>
            <a:ext cx="1754963" cy="1863436"/>
            <a:chOff x="3786815" y="2648411"/>
            <a:chExt cx="3252867" cy="344815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29" t="43715" r="3695" b="5902"/>
            <a:stretch/>
          </p:blipFill>
          <p:spPr bwMode="auto">
            <a:xfrm>
              <a:off x="4869781" y="3734722"/>
              <a:ext cx="2169901" cy="203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Isosceles Triangle 8"/>
            <p:cNvSpPr/>
            <p:nvPr/>
          </p:nvSpPr>
          <p:spPr bwMode="auto">
            <a:xfrm rot="17919690">
              <a:off x="3612329" y="2822897"/>
              <a:ext cx="3448159" cy="3099187"/>
            </a:xfrm>
            <a:prstGeom prst="triangl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575148" y="4221087"/>
            <a:ext cx="68132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/>
          <p:cNvSpPr txBox="1">
            <a:spLocks/>
          </p:cNvSpPr>
          <p:nvPr/>
        </p:nvSpPr>
        <p:spPr bwMode="auto">
          <a:xfrm>
            <a:off x="1575148" y="4898369"/>
            <a:ext cx="5949180" cy="144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Паньшин Илья Владимирович</a:t>
            </a:r>
          </a:p>
          <a:p>
            <a:pPr algn="l" eaLnBrk="1" hangingPunct="1"/>
            <a:r>
              <a:rPr lang="ru-RU" sz="24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ВлГУ</a:t>
            </a:r>
            <a:r>
              <a:rPr lang="ru-RU" sz="24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г. Владимир</a:t>
            </a:r>
            <a:endParaRPr lang="ru-RU" sz="24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/>
            <a:endParaRPr lang="ru-RU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772816"/>
            <a:ext cx="882047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Открытая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экосистема </a:t>
            </a:r>
            <a:r>
              <a:rPr lang="ru-RU" sz="2200" dirty="0" smtClean="0">
                <a:latin typeface="Georgia" pitchFamily="18" charset="0"/>
              </a:rPr>
              <a:t>генерации научных проектов и их экспертной оценки учеными мирового уровня.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Участие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мировых лидеров </a:t>
            </a:r>
            <a:r>
              <a:rPr lang="ru-RU" sz="2200" dirty="0" smtClean="0">
                <a:latin typeface="Georgia" pitchFamily="18" charset="0"/>
              </a:rPr>
              <a:t>в </a:t>
            </a:r>
            <a:r>
              <a:rPr lang="ru-RU" sz="2200" dirty="0">
                <a:latin typeface="Georgia" pitchFamily="18" charset="0"/>
              </a:rPr>
              <a:t>совместных кросс-дисциплинарных проектах </a:t>
            </a:r>
            <a:r>
              <a:rPr lang="ru-RU" sz="2200" dirty="0" smtClean="0">
                <a:latin typeface="Georgia" pitchFamily="18" charset="0"/>
              </a:rPr>
              <a:t>экосистемы.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Автоматизированное</a:t>
            </a:r>
            <a:r>
              <a:rPr lang="ru-RU" sz="2200" dirty="0" smtClean="0">
                <a:latin typeface="Georgia" pitchFamily="18" charset="0"/>
              </a:rPr>
              <a:t>  и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открытое</a:t>
            </a:r>
            <a:r>
              <a:rPr lang="ru-RU" sz="2200" dirty="0" smtClean="0">
                <a:latin typeface="Georgia" pitchFamily="18" charset="0"/>
              </a:rPr>
              <a:t>  </a:t>
            </a:r>
            <a:r>
              <a:rPr lang="ru-RU" sz="2200" dirty="0" err="1" smtClean="0">
                <a:latin typeface="Georgia" pitchFamily="18" charset="0"/>
              </a:rPr>
              <a:t>рейтингование</a:t>
            </a:r>
            <a:r>
              <a:rPr lang="ru-RU" sz="2200" dirty="0" smtClean="0">
                <a:latin typeface="Georgia" pitchFamily="18" charset="0"/>
              </a:rPr>
              <a:t> и акселерация научных проектов.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Georgia" pitchFamily="18" charset="0"/>
              </a:rPr>
              <a:t>Кросс-дисциплинарные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межвузовских научные сообщества</a:t>
            </a:r>
            <a:r>
              <a:rPr lang="ru-RU" sz="2200" dirty="0" smtClean="0">
                <a:latin typeface="Georgia" pitchFamily="18" charset="0"/>
              </a:rPr>
              <a:t>, работающие над проектами мирового уровня.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200" dirty="0" smtClean="0">
                <a:latin typeface="Georgia" pitchFamily="18" charset="0"/>
              </a:rPr>
              <a:t>Концентрация средств и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ресурсов</a:t>
            </a:r>
            <a:r>
              <a:rPr lang="ru-RU" sz="2200" dirty="0" smtClean="0">
                <a:latin typeface="Georgia" pitchFamily="18" charset="0"/>
              </a:rPr>
              <a:t> существующих фондов поддержки на наиболее перспективных научных проектах мирового уровня.</a:t>
            </a:r>
            <a:endParaRPr lang="ru-RU" sz="2200" dirty="0">
              <a:latin typeface="Georgia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404664"/>
            <a:ext cx="7416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Ожидаемые результаты </a:t>
            </a:r>
          </a:p>
          <a:p>
            <a:pPr algn="ctr"/>
            <a:r>
              <a:rPr lang="ru-RU" sz="28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проекта</a:t>
            </a:r>
            <a:endParaRPr lang="ru-RU" sz="2800" b="1" i="1" dirty="0">
              <a:solidFill>
                <a:schemeClr val="accent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456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10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330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02906" y="1602564"/>
            <a:ext cx="8964488" cy="52554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2000"/>
              </a:spcAft>
              <a:buAutoNum type="arabicPeriod"/>
            </a:pPr>
            <a:r>
              <a:rPr lang="ru-RU" sz="1900" dirty="0" smtClean="0">
                <a:latin typeface="Georgia" pitchFamily="18" charset="0"/>
              </a:rPr>
              <a:t>Техническое задание на разработку </a:t>
            </a:r>
            <a:r>
              <a:rPr lang="en-US" sz="1900" dirty="0" smtClean="0">
                <a:latin typeface="Georgia" pitchFamily="18" charset="0"/>
              </a:rPr>
              <a:t>IT</a:t>
            </a:r>
            <a:r>
              <a:rPr lang="ru-RU" sz="1900" dirty="0" smtClean="0">
                <a:latin typeface="Georgia" pitchFamily="18" charset="0"/>
              </a:rPr>
              <a:t>-платформы экосистемы (</a:t>
            </a:r>
            <a:r>
              <a:rPr lang="en-US" sz="1900" dirty="0" smtClean="0">
                <a:latin typeface="Georgia" pitchFamily="18" charset="0"/>
              </a:rPr>
              <a:t>IV </a:t>
            </a:r>
            <a:r>
              <a:rPr lang="ru-RU" sz="1900" dirty="0" err="1" smtClean="0">
                <a:latin typeface="Georgia" pitchFamily="18" charset="0"/>
              </a:rPr>
              <a:t>кв</a:t>
            </a:r>
            <a:r>
              <a:rPr lang="ru-RU" sz="1900" dirty="0" smtClean="0">
                <a:latin typeface="Georgia" pitchFamily="18" charset="0"/>
              </a:rPr>
              <a:t>, </a:t>
            </a:r>
            <a:r>
              <a:rPr lang="ru-RU" sz="1900" b="1" dirty="0" smtClean="0">
                <a:latin typeface="Georgia" pitchFamily="18" charset="0"/>
              </a:rPr>
              <a:t>2017 г.</a:t>
            </a:r>
            <a:r>
              <a:rPr lang="ru-RU" sz="1900" dirty="0" smtClean="0">
                <a:latin typeface="Georgia" pitchFamily="18" charset="0"/>
              </a:rPr>
              <a:t>).</a:t>
            </a:r>
          </a:p>
          <a:p>
            <a:pPr marL="457200" indent="-457200">
              <a:spcAft>
                <a:spcPts val="2000"/>
              </a:spcAft>
              <a:buAutoNum type="arabicPeriod"/>
            </a:pPr>
            <a:r>
              <a:rPr lang="ru-RU" sz="1900" dirty="0" smtClean="0">
                <a:latin typeface="Georgia" pitchFamily="18" charset="0"/>
              </a:rPr>
              <a:t>Пилотная версия </a:t>
            </a:r>
            <a:r>
              <a:rPr lang="ru-RU" sz="1900" dirty="0">
                <a:latin typeface="Georgia" pitchFamily="18" charset="0"/>
              </a:rPr>
              <a:t>экосистемы (</a:t>
            </a:r>
            <a:r>
              <a:rPr lang="ru-RU" sz="1900" dirty="0" smtClean="0">
                <a:latin typeface="Georgia" pitchFamily="18" charset="0"/>
              </a:rPr>
              <a:t>с привлечением требуемых ресурсов и партнеров) (</a:t>
            </a:r>
            <a:r>
              <a:rPr lang="en-US" sz="1900" dirty="0">
                <a:latin typeface="Georgia" pitchFamily="18" charset="0"/>
              </a:rPr>
              <a:t>III </a:t>
            </a:r>
            <a:r>
              <a:rPr lang="ru-RU" sz="1900" dirty="0">
                <a:latin typeface="Georgia" pitchFamily="18" charset="0"/>
              </a:rPr>
              <a:t>кв</a:t>
            </a:r>
            <a:r>
              <a:rPr lang="ru-RU" sz="1900" dirty="0" smtClean="0">
                <a:latin typeface="Georgia" pitchFamily="18" charset="0"/>
              </a:rPr>
              <a:t>., </a:t>
            </a:r>
            <a:r>
              <a:rPr lang="ru-RU" sz="1900" b="1" dirty="0" smtClean="0">
                <a:latin typeface="Georgia" pitchFamily="18" charset="0"/>
              </a:rPr>
              <a:t>2018 г.</a:t>
            </a:r>
            <a:r>
              <a:rPr lang="ru-RU" sz="1900" dirty="0" smtClean="0">
                <a:latin typeface="Georgia" pitchFamily="18" charset="0"/>
              </a:rPr>
              <a:t>).</a:t>
            </a:r>
            <a:endParaRPr lang="ru-RU" sz="1900" dirty="0">
              <a:latin typeface="Georgia" pitchFamily="18" charset="0"/>
            </a:endParaRPr>
          </a:p>
          <a:p>
            <a:pPr marL="457200" indent="-457200">
              <a:spcAft>
                <a:spcPts val="2000"/>
              </a:spcAft>
              <a:buAutoNum type="arabicPeriod"/>
            </a:pPr>
            <a:r>
              <a:rPr lang="ru-RU" sz="1900" b="1" i="1" u="sng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Не менее ста </a:t>
            </a:r>
            <a:r>
              <a:rPr lang="ru-RU" sz="19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межвузовских  </a:t>
            </a:r>
            <a:r>
              <a:rPr lang="ru-RU" sz="19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перспективных научных проектов в рамках экосистемы </a:t>
            </a:r>
            <a:r>
              <a:rPr lang="ru-RU" sz="1900" dirty="0">
                <a:latin typeface="Georgia" pitchFamily="18" charset="0"/>
              </a:rPr>
              <a:t>(</a:t>
            </a:r>
            <a:r>
              <a:rPr lang="en-US" sz="1900" dirty="0" smtClean="0">
                <a:latin typeface="Georgia" pitchFamily="18" charset="0"/>
              </a:rPr>
              <a:t>I </a:t>
            </a:r>
            <a:r>
              <a:rPr lang="ru-RU" sz="1900" dirty="0" smtClean="0">
                <a:latin typeface="Georgia" pitchFamily="18" charset="0"/>
              </a:rPr>
              <a:t>кв., </a:t>
            </a:r>
            <a:r>
              <a:rPr lang="ru-RU" sz="1900" b="1" dirty="0" smtClean="0">
                <a:latin typeface="Georgia" pitchFamily="18" charset="0"/>
              </a:rPr>
              <a:t>2019 г.</a:t>
            </a:r>
            <a:r>
              <a:rPr lang="ru-RU" sz="1900" dirty="0" smtClean="0">
                <a:latin typeface="Georgia" pitchFamily="18" charset="0"/>
              </a:rPr>
              <a:t>).</a:t>
            </a:r>
          </a:p>
          <a:p>
            <a:pPr marL="457200" indent="-457200">
              <a:spcAft>
                <a:spcPts val="2000"/>
              </a:spcAft>
              <a:buAutoNum type="arabicPeriod"/>
            </a:pPr>
            <a:r>
              <a:rPr lang="ru-RU" sz="1900" b="1" i="1" u="sng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Пятьдесят</a:t>
            </a:r>
            <a:r>
              <a:rPr lang="ru-RU" sz="19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1900" b="1" i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перспективных </a:t>
            </a:r>
            <a:r>
              <a:rPr lang="ru-RU" sz="19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научных </a:t>
            </a:r>
            <a:r>
              <a:rPr lang="ru-RU" sz="1900" b="1" i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проектов, </a:t>
            </a:r>
            <a:r>
              <a:rPr lang="ru-RU" sz="19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прошедших экспертизу мировым лидером </a:t>
            </a:r>
            <a:r>
              <a:rPr lang="ru-RU" sz="1900" dirty="0" smtClean="0">
                <a:latin typeface="Georgia" pitchFamily="18" charset="0"/>
              </a:rPr>
              <a:t>(</a:t>
            </a:r>
            <a:r>
              <a:rPr lang="en-US" sz="1900" dirty="0" smtClean="0">
                <a:latin typeface="Georgia" pitchFamily="18" charset="0"/>
              </a:rPr>
              <a:t>III </a:t>
            </a:r>
            <a:r>
              <a:rPr lang="ru-RU" sz="1900" dirty="0">
                <a:latin typeface="Georgia" pitchFamily="18" charset="0"/>
              </a:rPr>
              <a:t>кв., </a:t>
            </a:r>
            <a:r>
              <a:rPr lang="ru-RU" sz="1900" b="1" dirty="0">
                <a:latin typeface="Georgia" pitchFamily="18" charset="0"/>
              </a:rPr>
              <a:t>2019 г.</a:t>
            </a:r>
            <a:r>
              <a:rPr lang="ru-RU" sz="1900" dirty="0">
                <a:latin typeface="Georgia" pitchFamily="18" charset="0"/>
              </a:rPr>
              <a:t>)</a:t>
            </a:r>
            <a:r>
              <a:rPr lang="ru-RU" sz="19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.</a:t>
            </a:r>
            <a:endParaRPr lang="ru-RU" sz="1900" b="1" i="1" dirty="0">
              <a:solidFill>
                <a:schemeClr val="accent2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457200" indent="-457200">
              <a:spcAft>
                <a:spcPts val="2000"/>
              </a:spcAft>
              <a:buAutoNum type="arabicPeriod"/>
            </a:pPr>
            <a:r>
              <a:rPr lang="ru-RU" sz="19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Первые </a:t>
            </a:r>
            <a:r>
              <a:rPr lang="ru-RU" sz="1900" b="1" i="1" u="sng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десять</a:t>
            </a:r>
            <a:r>
              <a:rPr lang="ru-RU" sz="19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 успешных перспективных научных проектов мирового уровня на сумму не менее 3 млрд руб.</a:t>
            </a:r>
            <a:r>
              <a:rPr lang="ru-RU" sz="1900" dirty="0" smtClean="0">
                <a:latin typeface="Georgia" pitchFamily="18" charset="0"/>
              </a:rPr>
              <a:t>, реализованных с участием опорных университетов (</a:t>
            </a:r>
            <a:r>
              <a:rPr lang="ru-RU" sz="1900" b="1" dirty="0" smtClean="0">
                <a:latin typeface="Georgia" pitchFamily="18" charset="0"/>
              </a:rPr>
              <a:t>2020 г.</a:t>
            </a:r>
            <a:r>
              <a:rPr lang="ru-RU" sz="1900" dirty="0" smtClean="0">
                <a:latin typeface="Georgia" pitchFamily="18" charset="0"/>
              </a:rPr>
              <a:t>).</a:t>
            </a:r>
            <a:endParaRPr lang="ru-RU" sz="1900" dirty="0">
              <a:latin typeface="Georgia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404664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вехи проекта</a:t>
            </a:r>
            <a:endParaRPr lang="ru-RU" sz="2800" b="1" i="1" dirty="0">
              <a:solidFill>
                <a:schemeClr val="accent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456" y="645333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11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738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2648" y="152783"/>
            <a:ext cx="10875896" cy="7092641"/>
            <a:chOff x="608872" y="152783"/>
            <a:chExt cx="10875896" cy="7092641"/>
          </a:xfrm>
        </p:grpSpPr>
        <p:sp>
          <p:nvSpPr>
            <p:cNvPr id="2" name="Rectangle 1"/>
            <p:cNvSpPr/>
            <p:nvPr/>
          </p:nvSpPr>
          <p:spPr bwMode="auto">
            <a:xfrm>
              <a:off x="1124957" y="6093296"/>
              <a:ext cx="6517515" cy="6206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 bwMode="auto">
            <a:xfrm>
              <a:off x="685734" y="152783"/>
              <a:ext cx="7400882" cy="666988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2771800" y="2078720"/>
              <a:ext cx="3240360" cy="3121728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016405" y="5085184"/>
              <a:ext cx="10468363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31840" y="3321858"/>
              <a:ext cx="2376264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Исследовательский </a:t>
              </a:r>
            </a:p>
            <a:p>
              <a:pPr algn="ctr"/>
              <a:r>
                <a:rPr lang="ru-RU" b="1" dirty="0" smtClean="0"/>
                <a:t>проект</a:t>
              </a:r>
              <a:endParaRPr lang="ru-RU" b="1" dirty="0"/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4499992" y="764704"/>
              <a:ext cx="2340000" cy="234000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9992" y="1795029"/>
              <a:ext cx="237626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Индустриальные партнеры</a:t>
              </a:r>
              <a:endParaRPr lang="ru-RU" b="1" dirty="0"/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1943968" y="908720"/>
              <a:ext cx="2340000" cy="2340000"/>
            </a:xfrm>
            <a:prstGeom prst="ellipse">
              <a:avLst/>
            </a:prstGeom>
            <a:noFill/>
            <a:ln w="762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7704" y="1934704"/>
              <a:ext cx="237626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Грантодатели</a:t>
              </a:r>
              <a:endParaRPr lang="ru-RU" b="1" dirty="0"/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1043608" y="3212976"/>
              <a:ext cx="2340000" cy="2340000"/>
            </a:xfrm>
            <a:prstGeom prst="ellipse">
              <a:avLst/>
            </a:prstGeom>
            <a:noFill/>
            <a:ln w="762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3608" y="3861048"/>
              <a:ext cx="2304256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Федеральные/</a:t>
              </a:r>
            </a:p>
            <a:p>
              <a:pPr algn="ctr"/>
              <a:r>
                <a:rPr lang="ru-RU" b="1" dirty="0" smtClean="0"/>
                <a:t>региональные институты развития</a:t>
              </a:r>
              <a:endParaRPr lang="ru-RU" b="1" dirty="0"/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5256336" y="3068960"/>
              <a:ext cx="2340000" cy="234000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6208" y="3933056"/>
              <a:ext cx="237626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Крупные корпорации</a:t>
              </a:r>
              <a:endParaRPr lang="ru-RU" b="1" dirty="0"/>
            </a:p>
          </p:txBody>
        </p:sp>
        <p:sp>
          <p:nvSpPr>
            <p:cNvPr id="17" name="Овал 16"/>
            <p:cNvSpPr/>
            <p:nvPr/>
          </p:nvSpPr>
          <p:spPr bwMode="auto">
            <a:xfrm>
              <a:off x="3168104" y="4401368"/>
              <a:ext cx="2340000" cy="234000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3848" y="5200448"/>
              <a:ext cx="237626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Социальные партнеры</a:t>
              </a:r>
              <a:endParaRPr lang="ru-RU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6768" y="1349928"/>
              <a:ext cx="2197856" cy="523220"/>
            </a:xfrm>
            <a:prstGeom prst="rect">
              <a:avLst/>
            </a:prstGeom>
            <a:solidFill>
              <a:srgbClr val="96FF8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интеллектуальный капитал</a:t>
              </a:r>
              <a:endParaRPr lang="ru-RU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8872" y="5354632"/>
              <a:ext cx="2088492" cy="738664"/>
            </a:xfrm>
            <a:prstGeom prst="rect">
              <a:avLst/>
            </a:prstGeom>
            <a:solidFill>
              <a:srgbClr val="96FF8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и</a:t>
              </a:r>
              <a:r>
                <a:rPr lang="ru-RU" sz="1400" b="1" dirty="0" smtClean="0"/>
                <a:t>нвестиционная привлекательность территории</a:t>
              </a:r>
              <a:endParaRPr lang="ru-RU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06340" y="5825263"/>
              <a:ext cx="2088492" cy="738664"/>
            </a:xfrm>
            <a:prstGeom prst="rect">
              <a:avLst/>
            </a:prstGeom>
            <a:solidFill>
              <a:srgbClr val="96FF8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самореализация, социальный эффект</a:t>
              </a:r>
              <a:endParaRPr lang="ru-RU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28512" y="3368024"/>
              <a:ext cx="2088492" cy="523220"/>
            </a:xfrm>
            <a:prstGeom prst="rect">
              <a:avLst/>
            </a:prstGeom>
            <a:solidFill>
              <a:srgbClr val="96FF8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имидж , причастность </a:t>
              </a:r>
              <a:endParaRPr lang="ru-RU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23094" y="872874"/>
              <a:ext cx="2088492" cy="738664"/>
            </a:xfrm>
            <a:prstGeom prst="rect">
              <a:avLst/>
            </a:prstGeom>
            <a:solidFill>
              <a:srgbClr val="96FF8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решение технологических задач</a:t>
              </a:r>
              <a:endParaRPr lang="ru-RU" sz="14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76456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12</a:t>
            </a:r>
            <a:endParaRPr lang="ru-RU" i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559760" y="116632"/>
            <a:ext cx="6096488" cy="54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53088" y="44624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 Интересы партнеров при финансировании </a:t>
            </a:r>
          </a:p>
          <a:p>
            <a:pPr algn="ctr"/>
            <a:r>
              <a:rPr lang="ru-RU" sz="20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исследовательских проектов экосистемы</a:t>
            </a:r>
            <a:endParaRPr lang="ru-RU" sz="2000" b="1" i="1" dirty="0">
              <a:solidFill>
                <a:schemeClr val="accent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 rot="17371119">
            <a:off x="-424075" y="2923488"/>
            <a:ext cx="2675085" cy="703044"/>
          </a:xfrm>
          <a:prstGeom prst="roundRect">
            <a:avLst/>
          </a:prstGeom>
          <a:solidFill>
            <a:srgbClr val="96FF81"/>
          </a:solidFill>
          <a:ln w="57150">
            <a:solidFill>
              <a:srgbClr val="00602B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7371119">
            <a:off x="-319392" y="2911867"/>
            <a:ext cx="2493375" cy="646331"/>
          </a:xfrm>
          <a:prstGeom prst="rect">
            <a:avLst/>
          </a:prstGeom>
          <a:solidFill>
            <a:srgbClr val="96FF8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Исследовательский</a:t>
            </a:r>
          </a:p>
          <a:p>
            <a:r>
              <a:rPr lang="ru-RU" b="1" dirty="0" smtClean="0"/>
              <a:t>предприниматель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28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-1" y="6240517"/>
            <a:ext cx="8407793" cy="57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1566" y="2799485"/>
            <a:ext cx="493204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55776" y="365755"/>
            <a:ext cx="5328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Первые шаги по реализации пилотного проекта «Научный </a:t>
            </a:r>
            <a:r>
              <a:rPr lang="ru-RU" sz="1600" b="1" i="1" dirty="0" err="1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агрегатор</a:t>
            </a:r>
            <a:r>
              <a:rPr lang="ru-RU" sz="16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 проектов</a:t>
            </a:r>
            <a:r>
              <a:rPr lang="en-US" sz="16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16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мирового уровня» </a:t>
            </a:r>
            <a:r>
              <a:rPr lang="ru-RU" sz="1600" b="1" i="1" dirty="0">
                <a:latin typeface="Arial Black" panose="020B0A04020102020204" pitchFamily="34" charset="0"/>
                <a:ea typeface="+mj-ea"/>
                <a:cs typeface="+mj-cs"/>
              </a:rPr>
              <a:t>(</a:t>
            </a:r>
            <a:r>
              <a:rPr lang="en-US" sz="1600" b="1" i="1" dirty="0">
                <a:latin typeface="Arial Black" panose="020B0A04020102020204" pitchFamily="34" charset="0"/>
                <a:ea typeface="+mj-ea"/>
                <a:cs typeface="+mj-cs"/>
              </a:rPr>
              <a:t>myfuturepro.ru</a:t>
            </a:r>
            <a:r>
              <a:rPr lang="ru-RU" sz="1600" b="1" i="1" dirty="0">
                <a:latin typeface="Arial Black" panose="020B0A04020102020204" pitchFamily="34" charset="0"/>
                <a:ea typeface="+mj-ea"/>
                <a:cs typeface="+mj-cs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91680" y="193681"/>
            <a:ext cx="836025" cy="887699"/>
            <a:chOff x="3786815" y="2648411"/>
            <a:chExt cx="3252867" cy="3448159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29" t="43715" r="3695" b="5902"/>
            <a:stretch/>
          </p:blipFill>
          <p:spPr bwMode="auto">
            <a:xfrm>
              <a:off x="4869781" y="3734722"/>
              <a:ext cx="2169901" cy="203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Isosceles Triangle 16"/>
            <p:cNvSpPr/>
            <p:nvPr/>
          </p:nvSpPr>
          <p:spPr bwMode="auto">
            <a:xfrm rot="17919690">
              <a:off x="3612329" y="2822897"/>
              <a:ext cx="3448159" cy="3099187"/>
            </a:xfrm>
            <a:prstGeom prst="triangl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</p:grpSp>
      <p:pic>
        <p:nvPicPr>
          <p:cNvPr id="2050" name="Picture 2" descr="http://myfuturepro.ru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11" y="1772816"/>
            <a:ext cx="2279205" cy="5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80112" y="2551508"/>
            <a:ext cx="2827681" cy="4333876"/>
            <a:chOff x="5580112" y="2551508"/>
            <a:chExt cx="2827681" cy="433387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8" t="14576" r="19762" b="17495"/>
            <a:stretch/>
          </p:blipFill>
          <p:spPr bwMode="auto">
            <a:xfrm>
              <a:off x="5580112" y="5157192"/>
              <a:ext cx="2827680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5" t="9296" r="24013" b="6451"/>
            <a:stretch/>
          </p:blipFill>
          <p:spPr bwMode="auto">
            <a:xfrm>
              <a:off x="5580113" y="2551508"/>
              <a:ext cx="2827680" cy="253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28554" y="1521680"/>
            <a:ext cx="5502266" cy="1080120"/>
            <a:chOff x="228554" y="1521680"/>
            <a:chExt cx="5502266" cy="1080120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28554" y="1521680"/>
              <a:ext cx="5126265" cy="1080120"/>
            </a:xfrm>
            <a:prstGeom prst="rect">
              <a:avLst/>
            </a:prstGeom>
            <a:solidFill>
              <a:srgbClr val="96FF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0"/>
                </a:spcAft>
              </a:pPr>
              <a:r>
                <a:rPr lang="ru-RU" sz="1400" b="1" dirty="0" smtClean="0">
                  <a:latin typeface="Georgia" pitchFamily="18" charset="0"/>
                </a:rPr>
                <a:t>В экосистему уже включились перспективные научные коллективы  опорных  вузов: </a:t>
              </a:r>
            </a:p>
            <a:p>
              <a:pPr>
                <a:spcAft>
                  <a:spcPts val="0"/>
                </a:spcAft>
              </a:pPr>
              <a:r>
                <a:rPr lang="ru-RU" sz="1200" dirty="0" err="1" smtClean="0">
                  <a:latin typeface="Georgia" pitchFamily="18" charset="0"/>
                </a:rPr>
                <a:t>АлтГУ</a:t>
              </a:r>
              <a:r>
                <a:rPr lang="ru-RU" sz="1200" dirty="0" smtClean="0">
                  <a:latin typeface="Georgia" pitchFamily="18" charset="0"/>
                </a:rPr>
                <a:t>, </a:t>
              </a:r>
              <a:r>
                <a:rPr lang="ru-RU" sz="1200" dirty="0" err="1" smtClean="0">
                  <a:latin typeface="Georgia" pitchFamily="18" charset="0"/>
                </a:rPr>
                <a:t>ПсковГУ</a:t>
              </a:r>
              <a:r>
                <a:rPr lang="ru-RU" sz="1200" dirty="0" smtClean="0">
                  <a:latin typeface="Georgia" pitchFamily="18" charset="0"/>
                </a:rPr>
                <a:t>, </a:t>
              </a:r>
              <a:r>
                <a:rPr lang="ru-RU" sz="1200" dirty="0" err="1" smtClean="0">
                  <a:latin typeface="Georgia" pitchFamily="18" charset="0"/>
                </a:rPr>
                <a:t>ТолГУ</a:t>
              </a:r>
              <a:r>
                <a:rPr lang="ru-RU" sz="1200" dirty="0" smtClean="0">
                  <a:latin typeface="Georgia" pitchFamily="18" charset="0"/>
                </a:rPr>
                <a:t>, ЧГУ, </a:t>
              </a:r>
              <a:r>
                <a:rPr lang="ru-RU" sz="1200" dirty="0" err="1" smtClean="0">
                  <a:latin typeface="Georgia" pitchFamily="18" charset="0"/>
                </a:rPr>
                <a:t>ПетрГУ</a:t>
              </a:r>
              <a:r>
                <a:rPr lang="ru-RU" sz="1200" dirty="0" smtClean="0">
                  <a:latin typeface="Georgia" pitchFamily="18" charset="0"/>
                </a:rPr>
                <a:t>.</a:t>
              </a:r>
            </a:p>
            <a:p>
              <a:pPr>
                <a:spcAft>
                  <a:spcPts val="0"/>
                </a:spcAft>
              </a:pPr>
              <a:endParaRPr lang="ru-RU" sz="1200" dirty="0">
                <a:latin typeface="Georgia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200" b="1" dirty="0" smtClean="0">
                  <a:latin typeface="Georgia" pitchFamily="18" charset="0"/>
                </a:rPr>
                <a:t>В работе: </a:t>
              </a:r>
              <a:r>
                <a:rPr lang="ru-RU" sz="1200" dirty="0" smtClean="0">
                  <a:latin typeface="Georgia" pitchFamily="18" charset="0"/>
                </a:rPr>
                <a:t>МАГУ, </a:t>
              </a:r>
              <a:r>
                <a:rPr lang="ru-RU" sz="1200" dirty="0" err="1" smtClean="0">
                  <a:latin typeface="Georgia" pitchFamily="18" charset="0"/>
                </a:rPr>
                <a:t>СибГМУ</a:t>
              </a:r>
              <a:r>
                <a:rPr lang="ru-RU" sz="1200" dirty="0" smtClean="0">
                  <a:latin typeface="Georgia" pitchFamily="18" charset="0"/>
                </a:rPr>
                <a:t>, СГТУ, </a:t>
              </a:r>
              <a:r>
                <a:rPr lang="ru-RU" sz="1200" dirty="0" err="1" smtClean="0">
                  <a:latin typeface="Georgia" pitchFamily="18" charset="0"/>
                </a:rPr>
                <a:t>СыктГУ</a:t>
              </a:r>
              <a:r>
                <a:rPr lang="ru-RU" sz="1200" dirty="0" smtClean="0">
                  <a:latin typeface="Georgia" pitchFamily="18" charset="0"/>
                </a:rPr>
                <a:t>, </a:t>
              </a:r>
              <a:r>
                <a:rPr lang="ru-RU" sz="1200" dirty="0" err="1" smtClean="0">
                  <a:latin typeface="Georgia" pitchFamily="18" charset="0"/>
                </a:rPr>
                <a:t>ЯрГУ</a:t>
              </a:r>
              <a:r>
                <a:rPr lang="ru-RU" sz="1200" dirty="0" smtClean="0">
                  <a:latin typeface="Georgia" pitchFamily="18" charset="0"/>
                </a:rPr>
                <a:t>, </a:t>
              </a:r>
              <a:r>
                <a:rPr lang="ru-RU" sz="1200" dirty="0" err="1" smtClean="0">
                  <a:latin typeface="Georgia" pitchFamily="18" charset="0"/>
                </a:rPr>
                <a:t>ВлГУ</a:t>
              </a:r>
              <a:r>
                <a:rPr lang="ru-RU" sz="1200" dirty="0" smtClean="0">
                  <a:latin typeface="Georgia" pitchFamily="18" charset="0"/>
                </a:rPr>
                <a:t>.</a:t>
              </a:r>
              <a:endParaRPr lang="ru-RU" sz="1600" b="1" dirty="0">
                <a:latin typeface="Calibri" pitchFamily="34" charset="0"/>
              </a:endParaRPr>
            </a:p>
          </p:txBody>
        </p:sp>
        <p:sp>
          <p:nvSpPr>
            <p:cNvPr id="3" name="Right Triangle 2"/>
            <p:cNvSpPr/>
            <p:nvPr/>
          </p:nvSpPr>
          <p:spPr bwMode="auto">
            <a:xfrm rot="13463638">
              <a:off x="4973737" y="1676865"/>
              <a:ext cx="757083" cy="771069"/>
            </a:xfrm>
            <a:prstGeom prst="rtTriangle">
              <a:avLst/>
            </a:prstGeom>
            <a:solidFill>
              <a:srgbClr val="96FF8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676456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13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4" t="25850" r="16895" b="12446"/>
          <a:stretch/>
        </p:blipFill>
        <p:spPr bwMode="auto">
          <a:xfrm>
            <a:off x="254799" y="2648423"/>
            <a:ext cx="5112988" cy="401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4899" y="149731"/>
            <a:ext cx="5793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КОМАНДА</a:t>
            </a:r>
          </a:p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«ИССЛЕДОВАТЕЛЬСКАЯ ПОЛИТИКА»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3" name="Picture 1" descr="C:\Users\user\Downloads\Группа 4 Исследовательская политика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65"/>
          <a:stretch/>
        </p:blipFill>
        <p:spPr bwMode="auto">
          <a:xfrm>
            <a:off x="827976" y="1484784"/>
            <a:ext cx="7726435" cy="3384376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580112" y="4941168"/>
            <a:ext cx="2727329" cy="12644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700" dirty="0" smtClean="0">
                <a:latin typeface="Georgia" pitchFamily="18" charset="0"/>
              </a:rPr>
              <a:t>Алтайский </a:t>
            </a:r>
            <a:r>
              <a:rPr lang="ru-RU" sz="700" dirty="0">
                <a:latin typeface="Georgia" pitchFamily="18" charset="0"/>
              </a:rPr>
              <a:t>государственный университет;</a:t>
            </a:r>
          </a:p>
          <a:p>
            <a:pPr>
              <a:spcAft>
                <a:spcPts val="0"/>
              </a:spcAft>
            </a:pPr>
            <a:r>
              <a:rPr lang="ru-RU" sz="700" dirty="0">
                <a:latin typeface="Georgia" pitchFamily="18" charset="0"/>
              </a:rPr>
              <a:t>Владимирский государственный университет.</a:t>
            </a:r>
          </a:p>
          <a:p>
            <a:pPr>
              <a:spcAft>
                <a:spcPts val="0"/>
              </a:spcAft>
            </a:pPr>
            <a:r>
              <a:rPr lang="ru-RU" sz="700" dirty="0">
                <a:latin typeface="Georgia" pitchFamily="18" charset="0"/>
              </a:rPr>
              <a:t>Мурманский арктический государственный университет;</a:t>
            </a:r>
          </a:p>
          <a:p>
            <a:pPr>
              <a:spcAft>
                <a:spcPts val="0"/>
              </a:spcAft>
            </a:pPr>
            <a:r>
              <a:rPr lang="ru-RU" sz="700" dirty="0">
                <a:latin typeface="Georgia" pitchFamily="18" charset="0"/>
              </a:rPr>
              <a:t>Петрозаводский государственный университет;</a:t>
            </a:r>
          </a:p>
          <a:p>
            <a:pPr>
              <a:spcAft>
                <a:spcPts val="0"/>
              </a:spcAft>
            </a:pPr>
            <a:r>
              <a:rPr lang="ru-RU" sz="700" dirty="0">
                <a:latin typeface="Georgia" pitchFamily="18" charset="0"/>
              </a:rPr>
              <a:t>Псковский государственный университет;</a:t>
            </a:r>
          </a:p>
          <a:p>
            <a:pPr>
              <a:spcAft>
                <a:spcPts val="0"/>
              </a:spcAft>
            </a:pPr>
            <a:r>
              <a:rPr lang="ru-RU" sz="700" dirty="0">
                <a:latin typeface="Georgia" pitchFamily="18" charset="0"/>
              </a:rPr>
              <a:t>Саратовский государственный технический  университет;</a:t>
            </a:r>
          </a:p>
          <a:p>
            <a:pPr>
              <a:spcAft>
                <a:spcPts val="0"/>
              </a:spcAft>
            </a:pPr>
            <a:r>
              <a:rPr lang="ru-RU" sz="700" dirty="0">
                <a:latin typeface="Georgia" pitchFamily="18" charset="0"/>
              </a:rPr>
              <a:t>Сибирский государственный медицинский университет;</a:t>
            </a:r>
          </a:p>
          <a:p>
            <a:pPr>
              <a:spcAft>
                <a:spcPts val="0"/>
              </a:spcAft>
            </a:pPr>
            <a:r>
              <a:rPr lang="ru-RU" sz="700" dirty="0">
                <a:latin typeface="Georgia" pitchFamily="18" charset="0"/>
              </a:rPr>
              <a:t>Сыктывкарский государственный университет;</a:t>
            </a:r>
          </a:p>
          <a:p>
            <a:pPr>
              <a:spcAft>
                <a:spcPts val="0"/>
              </a:spcAft>
            </a:pPr>
            <a:r>
              <a:rPr lang="ru-RU" sz="700" dirty="0">
                <a:latin typeface="Georgia" pitchFamily="18" charset="0"/>
              </a:rPr>
              <a:t>Тольяттинский государственный университет;</a:t>
            </a:r>
          </a:p>
          <a:p>
            <a:pPr>
              <a:spcAft>
                <a:spcPts val="0"/>
              </a:spcAft>
            </a:pPr>
            <a:r>
              <a:rPr lang="ru-RU" sz="700" dirty="0">
                <a:latin typeface="Georgia" pitchFamily="18" charset="0"/>
              </a:rPr>
              <a:t>Череповецкий государственный университет;</a:t>
            </a:r>
          </a:p>
          <a:p>
            <a:pPr>
              <a:spcAft>
                <a:spcPts val="0"/>
              </a:spcAft>
            </a:pPr>
            <a:r>
              <a:rPr lang="ru-RU" sz="700" dirty="0">
                <a:latin typeface="Georgia" pitchFamily="18" charset="0"/>
              </a:rPr>
              <a:t>Ярославский государственный университет;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64088" y="5033309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55576" y="4915145"/>
            <a:ext cx="2088232" cy="13422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400" dirty="0" smtClean="0">
                <a:latin typeface="Georgia" pitchFamily="18" charset="0"/>
              </a:rPr>
              <a:t>Астахов Сергей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Georgia" pitchFamily="18" charset="0"/>
              </a:rPr>
              <a:t>Ваганов Алексей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Georgia" pitchFamily="18" charset="0"/>
              </a:rPr>
              <a:t>Князева Мария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Georgia" pitchFamily="18" charset="0"/>
              </a:rPr>
              <a:t>Куликов Евгений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Georgia" pitchFamily="18" charset="0"/>
              </a:rPr>
              <a:t>Лихачева Ольга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Georgia" pitchFamily="18" charset="0"/>
              </a:rPr>
              <a:t>Мельников Павел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7784" y="4923745"/>
            <a:ext cx="2592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Georgia" pitchFamily="18" charset="0"/>
              </a:rPr>
              <a:t>Миронов Владимир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Georgia" pitchFamily="18" charset="0"/>
              </a:rPr>
              <a:t>Паньшин Илья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Georgia" pitchFamily="18" charset="0"/>
              </a:rPr>
              <a:t>Селянская Екатерина</a:t>
            </a:r>
          </a:p>
          <a:p>
            <a:pPr>
              <a:spcAft>
                <a:spcPts val="0"/>
              </a:spcAft>
            </a:pPr>
            <a:r>
              <a:rPr lang="ru-RU" sz="1400" dirty="0" err="1">
                <a:latin typeface="Georgia" pitchFamily="18" charset="0"/>
              </a:rPr>
              <a:t>Целикова</a:t>
            </a:r>
            <a:r>
              <a:rPr lang="ru-RU" sz="1400" dirty="0">
                <a:latin typeface="Georgia" pitchFamily="18" charset="0"/>
              </a:rPr>
              <a:t> Екатерина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Georgia" pitchFamily="18" charset="0"/>
              </a:rPr>
              <a:t>Штыков Алексей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4207" y="980728"/>
            <a:ext cx="563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latin typeface="Georgia" pitchFamily="18" charset="0"/>
              </a:rPr>
              <a:t>Модераторы </a:t>
            </a:r>
            <a:r>
              <a:rPr lang="ru-RU" dirty="0" smtClean="0">
                <a:latin typeface="Georgia" pitchFamily="18" charset="0"/>
              </a:rPr>
              <a:t>– </a:t>
            </a:r>
            <a:r>
              <a:rPr lang="ru-RU" dirty="0" err="1" smtClean="0">
                <a:latin typeface="Georgia" pitchFamily="18" charset="0"/>
              </a:rPr>
              <a:t>Бертельс</a:t>
            </a:r>
            <a:r>
              <a:rPr lang="ru-RU" dirty="0" smtClean="0">
                <a:latin typeface="Georgia" pitchFamily="18" charset="0"/>
              </a:rPr>
              <a:t> Гала, </a:t>
            </a:r>
            <a:r>
              <a:rPr lang="ru-RU" dirty="0" err="1" smtClean="0">
                <a:latin typeface="Georgia" pitchFamily="18" charset="0"/>
              </a:rPr>
              <a:t>Сероус</a:t>
            </a:r>
            <a:r>
              <a:rPr lang="ru-RU" dirty="0" smtClean="0">
                <a:latin typeface="Georgia" pitchFamily="18" charset="0"/>
              </a:rPr>
              <a:t> Татьяна.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трелка вправо 94"/>
          <p:cNvSpPr/>
          <p:nvPr/>
        </p:nvSpPr>
        <p:spPr>
          <a:xfrm>
            <a:off x="1100753" y="2594406"/>
            <a:ext cx="5293549" cy="3818790"/>
          </a:xfrm>
          <a:prstGeom prst="rightArrow">
            <a:avLst/>
          </a:prstGeom>
          <a:solidFill>
            <a:srgbClr val="F2F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93"/>
          <p:cNvSpPr/>
          <p:nvPr/>
        </p:nvSpPr>
        <p:spPr>
          <a:xfrm rot="18287715">
            <a:off x="1081796" y="2491390"/>
            <a:ext cx="5189112" cy="1907530"/>
          </a:xfrm>
          <a:prstGeom prst="rightArrow">
            <a:avLst/>
          </a:prstGeom>
          <a:solidFill>
            <a:srgbClr val="FF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8004" y="622648"/>
            <a:ext cx="5993755" cy="64611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Тренды: кто будет лидером </a:t>
            </a:r>
            <a:br>
              <a:rPr lang="ru-RU" sz="28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мировой научной повестки?</a:t>
            </a:r>
            <a:endParaRPr lang="ru-RU" sz="28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28202" y="5707044"/>
            <a:ext cx="7627107" cy="486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539552" y="2242008"/>
            <a:ext cx="12242" cy="4272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394" y="1827266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15</a:t>
            </a:r>
            <a:r>
              <a:rPr lang="ru-RU" sz="1400" b="1" dirty="0" smtClean="0"/>
              <a:t> доля*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46381" y="587727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672349" y="7677472"/>
            <a:ext cx="8245266" cy="867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5496" y="1484784"/>
            <a:ext cx="7143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США</a:t>
            </a:r>
            <a:r>
              <a:rPr lang="en-US" sz="2000" dirty="0" smtClean="0"/>
              <a:t> </a:t>
            </a:r>
            <a:r>
              <a:rPr lang="ru-RU" sz="2000" dirty="0" smtClean="0"/>
              <a:t>1993 </a:t>
            </a:r>
            <a:r>
              <a:rPr lang="en-US" sz="2000" dirty="0" smtClean="0"/>
              <a:t>– </a:t>
            </a:r>
            <a:r>
              <a:rPr lang="en-US" sz="2000" dirty="0" smtClean="0">
                <a:solidFill>
                  <a:srgbClr val="FF0000"/>
                </a:solidFill>
              </a:rPr>
              <a:t>30%</a:t>
            </a:r>
            <a:r>
              <a:rPr lang="en-US" sz="2000" dirty="0" smtClean="0"/>
              <a:t>; </a:t>
            </a:r>
            <a:r>
              <a:rPr lang="ru-RU" sz="2000" dirty="0" smtClean="0"/>
              <a:t>201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en-US" sz="2000" dirty="0" smtClean="0"/>
              <a:t>- </a:t>
            </a:r>
            <a:r>
              <a:rPr lang="ru-RU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5</a:t>
            </a:r>
            <a:r>
              <a:rPr lang="en-US" sz="2000" dirty="0" smtClean="0">
                <a:solidFill>
                  <a:srgbClr val="FF0000"/>
                </a:solidFill>
              </a:rPr>
              <a:t>%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27789" y="586601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2000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763688" y="586601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1990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6210" y="1899188"/>
            <a:ext cx="18453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Китай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Россия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Германия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325679" y="2046147"/>
            <a:ext cx="216000" cy="216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325679" y="249267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352945" y="2956056"/>
            <a:ext cx="216000" cy="21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026044" y="5263837"/>
            <a:ext cx="216000" cy="216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57113" y="3428302"/>
            <a:ext cx="3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57113" y="4560576"/>
            <a:ext cx="3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6705" y="2924944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97402" y="407842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12142" y="542468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4157361" y="2535584"/>
            <a:ext cx="216000" cy="216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015469" y="484863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952722" y="4946544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4157361" y="511138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911634" y="4814152"/>
            <a:ext cx="216000" cy="216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2022728" y="4272568"/>
            <a:ext cx="216000" cy="21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953157" y="4151627"/>
            <a:ext cx="216000" cy="21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4163498" y="3946720"/>
            <a:ext cx="216000" cy="216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cxnSp>
        <p:nvCxnSpPr>
          <p:cNvPr id="79" name="Прямая соединительная линия 78"/>
          <p:cNvCxnSpPr>
            <a:endCxn id="73" idx="2"/>
          </p:cNvCxnSpPr>
          <p:nvPr/>
        </p:nvCxnSpPr>
        <p:spPr>
          <a:xfrm flipV="1">
            <a:off x="2226856" y="4259627"/>
            <a:ext cx="726301" cy="100777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1" name="Прямая соединительная линия 80"/>
          <p:cNvCxnSpPr>
            <a:endCxn id="74" idx="2"/>
          </p:cNvCxnSpPr>
          <p:nvPr/>
        </p:nvCxnSpPr>
        <p:spPr>
          <a:xfrm flipV="1">
            <a:off x="3142532" y="4054720"/>
            <a:ext cx="1020966" cy="199071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Прямая соединительная линия 81"/>
          <p:cNvCxnSpPr>
            <a:endCxn id="54" idx="3"/>
          </p:cNvCxnSpPr>
          <p:nvPr/>
        </p:nvCxnSpPr>
        <p:spPr>
          <a:xfrm flipV="1">
            <a:off x="2214555" y="4998520"/>
            <a:ext cx="728711" cy="361446"/>
          </a:xfrm>
          <a:prstGeom prst="line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Прямая соединительная линия 82"/>
          <p:cNvCxnSpPr>
            <a:endCxn id="62" idx="3"/>
          </p:cNvCxnSpPr>
          <p:nvPr/>
        </p:nvCxnSpPr>
        <p:spPr>
          <a:xfrm flipV="1">
            <a:off x="3047633" y="2719952"/>
            <a:ext cx="1141360" cy="2164332"/>
          </a:xfrm>
          <a:prstGeom prst="line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Прямая соединительная линия 83"/>
          <p:cNvCxnSpPr>
            <a:endCxn id="64" idx="2"/>
          </p:cNvCxnSpPr>
          <p:nvPr/>
        </p:nvCxnSpPr>
        <p:spPr>
          <a:xfrm>
            <a:off x="2228871" y="4950314"/>
            <a:ext cx="723851" cy="104230"/>
          </a:xfrm>
          <a:prstGeom prst="lin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Прямая соединительная линия 86"/>
          <p:cNvCxnSpPr>
            <a:endCxn id="65" idx="2"/>
          </p:cNvCxnSpPr>
          <p:nvPr/>
        </p:nvCxnSpPr>
        <p:spPr>
          <a:xfrm>
            <a:off x="3139772" y="5102623"/>
            <a:ext cx="1017589" cy="116759"/>
          </a:xfrm>
          <a:prstGeom prst="lin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TextBox 92"/>
          <p:cNvSpPr txBox="1"/>
          <p:nvPr/>
        </p:nvSpPr>
        <p:spPr>
          <a:xfrm>
            <a:off x="7541419" y="5655519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/>
              <a:t>t</a:t>
            </a:r>
            <a:endParaRPr lang="ru-RU" sz="4800" i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2824579" y="6525344"/>
            <a:ext cx="3427372" cy="286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631989" y="6237312"/>
            <a:ext cx="6806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* доля </a:t>
            </a:r>
            <a:r>
              <a:rPr lang="ru-RU" sz="1600" dirty="0">
                <a:latin typeface="Arial Black" panose="020B0A04020102020204" pitchFamily="34" charset="0"/>
              </a:rPr>
              <a:t>(%) стран в общем числе публикаций в журналах, индексируемых </a:t>
            </a:r>
            <a:r>
              <a:rPr lang="ru-RU" sz="1600" b="1" dirty="0" err="1">
                <a:latin typeface="Arial Black" panose="020B0A04020102020204" pitchFamily="34" charset="0"/>
              </a:rPr>
              <a:t>Web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of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latin typeface="Arial Black" panose="020B0A04020102020204" pitchFamily="34" charset="0"/>
              </a:rPr>
              <a:t>Science</a:t>
            </a:r>
            <a:endParaRPr lang="ru-RU" sz="1600" b="1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5418" y="1700808"/>
            <a:ext cx="38885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/>
            </a:pPr>
            <a:r>
              <a:rPr lang="ru-RU" b="1" i="1" dirty="0">
                <a:latin typeface="Arial Black" panose="020B0A04020102020204" pitchFamily="34" charset="0"/>
              </a:rPr>
              <a:t>Объединение исследователей вокруг </a:t>
            </a:r>
            <a:r>
              <a:rPr lang="ru-RU" b="1" i="1" dirty="0" smtClean="0">
                <a:latin typeface="Arial Black" panose="020B0A04020102020204" pitchFamily="34" charset="0"/>
              </a:rPr>
              <a:t>лидера.</a:t>
            </a:r>
          </a:p>
          <a:p>
            <a:pPr marL="457200" indent="-457200" fontAlgn="auto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/>
            </a:pPr>
            <a:r>
              <a:rPr lang="ru-RU" b="1" i="1" dirty="0">
                <a:latin typeface="Arial Black" panose="020B0A04020102020204" pitchFamily="34" charset="0"/>
              </a:rPr>
              <a:t>Интенсивное усложнение научно-технических задач и способов их </a:t>
            </a:r>
            <a:r>
              <a:rPr lang="ru-RU" b="1" i="1" dirty="0" smtClean="0">
                <a:latin typeface="Arial Black" panose="020B0A04020102020204" pitchFamily="34" charset="0"/>
              </a:rPr>
              <a:t>решения.</a:t>
            </a:r>
          </a:p>
          <a:p>
            <a:pPr marL="457200" indent="-457200" fontAlgn="auto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/>
            </a:pPr>
            <a:r>
              <a:rPr lang="ru-RU" b="1" i="1" dirty="0">
                <a:latin typeface="Arial Black" panose="020B0A04020102020204" pitchFamily="34" charset="0"/>
              </a:rPr>
              <a:t>Запрос на кросс-дисциплинарные комплексные научные </a:t>
            </a:r>
            <a:r>
              <a:rPr lang="ru-RU" b="1" i="1" dirty="0" smtClean="0">
                <a:latin typeface="Arial Black" panose="020B0A04020102020204" pitchFamily="34" charset="0"/>
              </a:rPr>
              <a:t>проекты.</a:t>
            </a:r>
            <a:endParaRPr lang="ru-RU" b="1" i="1" dirty="0">
              <a:latin typeface="Arial Black" panose="020B0A040201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/>
            </a:pP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6456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2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504" y="5517232"/>
            <a:ext cx="8208912" cy="1008112"/>
          </a:xfrm>
          <a:solidFill>
            <a:srgbClr val="FFC000">
              <a:alpha val="44000"/>
            </a:srgbClr>
          </a:solidFill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b="1" i="1" u="sng" dirty="0">
                <a:solidFill>
                  <a:schemeClr val="accent5"/>
                </a:solidFill>
                <a:latin typeface="Arial Black" panose="020B0A04020102020204" pitchFamily="34" charset="0"/>
                <a:ea typeface="+mj-ea"/>
                <a:cs typeface="+mj-cs"/>
              </a:rPr>
              <a:t>Отсутствие научных проектов мирового </a:t>
            </a:r>
            <a:r>
              <a:rPr lang="ru-RU" sz="2000" b="1" i="1" u="sng" dirty="0" smtClean="0">
                <a:solidFill>
                  <a:schemeClr val="accent5"/>
                </a:solidFill>
                <a:latin typeface="Arial Black" panose="020B0A04020102020204" pitchFamily="34" charset="0"/>
                <a:ea typeface="+mj-ea"/>
                <a:cs typeface="+mj-cs"/>
              </a:rPr>
              <a:t>уровня             </a:t>
            </a:r>
            <a:r>
              <a:rPr lang="ru-RU" sz="2000" b="1" i="1" dirty="0" smtClean="0">
                <a:solidFill>
                  <a:schemeClr val="accent5"/>
                </a:solidFill>
                <a:latin typeface="Arial Black" panose="020B0A04020102020204" pitchFamily="34" charset="0"/>
                <a:ea typeface="+mj-ea"/>
                <a:cs typeface="+mj-cs"/>
              </a:rPr>
              <a:t>в </a:t>
            </a:r>
            <a:r>
              <a:rPr lang="ru-RU" sz="2000" b="1" i="1" dirty="0">
                <a:solidFill>
                  <a:schemeClr val="accent5"/>
                </a:solidFill>
                <a:latin typeface="Arial Black" panose="020B0A04020102020204" pitchFamily="34" charset="0"/>
                <a:ea typeface="+mj-ea"/>
                <a:cs typeface="+mj-cs"/>
              </a:rPr>
              <a:t>научной повестке коллективов опорных </a:t>
            </a:r>
            <a:r>
              <a:rPr lang="ru-RU" sz="2000" b="1" i="1" dirty="0" smtClean="0">
                <a:solidFill>
                  <a:schemeClr val="accent5"/>
                </a:solidFill>
                <a:latin typeface="Arial Black" panose="020B0A04020102020204" pitchFamily="34" charset="0"/>
                <a:ea typeface="+mj-ea"/>
                <a:cs typeface="+mj-cs"/>
              </a:rPr>
              <a:t>университетов</a:t>
            </a:r>
            <a:endParaRPr lang="ru-RU" sz="2000" b="1" i="1" dirty="0">
              <a:solidFill>
                <a:schemeClr val="accent5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SKOLKOVO Education Development Center</a:t>
            </a:r>
            <a:endParaRPr lang="ru-RU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1690645" y="332656"/>
            <a:ext cx="59937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b="1" dirty="0">
                <a:solidFill>
                  <a:schemeClr val="accent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141B"/>
                </a:solidFill>
                <a:latin typeface="Calibri" pitchFamily="34" charset="0"/>
              </a:defRPr>
            </a:lvl9pPr>
          </a:lstStyle>
          <a:p>
            <a: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>Системные проблемы</a:t>
            </a:r>
            <a:b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>организации научных исследований в России</a:t>
            </a:r>
          </a:p>
        </p:txBody>
      </p:sp>
      <p:sp>
        <p:nvSpPr>
          <p:cNvPr id="9" name="Овал 3"/>
          <p:cNvSpPr/>
          <p:nvPr/>
        </p:nvSpPr>
        <p:spPr>
          <a:xfrm>
            <a:off x="144016" y="1484784"/>
            <a:ext cx="3923928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Кросс-дисциплинарность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4"/>
          <p:cNvSpPr/>
          <p:nvPr/>
        </p:nvSpPr>
        <p:spPr>
          <a:xfrm>
            <a:off x="144016" y="2636912"/>
            <a:ext cx="4067944" cy="1224136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Сотрудничество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5"/>
          <p:cNvSpPr/>
          <p:nvPr/>
        </p:nvSpPr>
        <p:spPr>
          <a:xfrm>
            <a:off x="216024" y="4005064"/>
            <a:ext cx="3923928" cy="1224136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Исследователи – отдельная категория в вузе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7"/>
          <p:cNvCxnSpPr/>
          <p:nvPr/>
        </p:nvCxnSpPr>
        <p:spPr>
          <a:xfrm>
            <a:off x="917058" y="1584513"/>
            <a:ext cx="1958291" cy="76436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8"/>
          <p:cNvCxnSpPr>
            <a:endCxn id="10" idx="5"/>
          </p:cNvCxnSpPr>
          <p:nvPr/>
        </p:nvCxnSpPr>
        <p:spPr>
          <a:xfrm>
            <a:off x="611560" y="2852936"/>
            <a:ext cx="3004663" cy="8288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"/>
          <p:cNvCxnSpPr>
            <a:stCxn id="11" idx="1"/>
          </p:cNvCxnSpPr>
          <p:nvPr/>
        </p:nvCxnSpPr>
        <p:spPr>
          <a:xfrm>
            <a:off x="790670" y="4184335"/>
            <a:ext cx="2413178" cy="95901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0"/>
          <p:cNvSpPr/>
          <p:nvPr/>
        </p:nvSpPr>
        <p:spPr>
          <a:xfrm>
            <a:off x="4283968" y="1412776"/>
            <a:ext cx="4536504" cy="792088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Российские научные школы исторически </a:t>
            </a:r>
            <a:r>
              <a:rPr lang="ru-RU" dirty="0" err="1" smtClean="0">
                <a:solidFill>
                  <a:schemeClr val="tx1"/>
                </a:solidFill>
              </a:rPr>
              <a:t>монодисциплинарны</a:t>
            </a:r>
            <a:endParaRPr lang="ru-RU" dirty="0"/>
          </a:p>
        </p:txBody>
      </p:sp>
      <p:sp>
        <p:nvSpPr>
          <p:cNvPr id="16" name="Прямоугольник 11"/>
          <p:cNvSpPr/>
          <p:nvPr/>
        </p:nvSpPr>
        <p:spPr>
          <a:xfrm>
            <a:off x="4283968" y="2348880"/>
            <a:ext cx="4536504" cy="900100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Системы развития и мотивации индивидуализированы, нет принципа коллективности </a:t>
            </a:r>
            <a:endParaRPr lang="ru-RU" dirty="0"/>
          </a:p>
        </p:txBody>
      </p:sp>
      <p:sp>
        <p:nvSpPr>
          <p:cNvPr id="17" name="Прямоугольник 12"/>
          <p:cNvSpPr/>
          <p:nvPr/>
        </p:nvSpPr>
        <p:spPr>
          <a:xfrm>
            <a:off x="4283968" y="3429000"/>
            <a:ext cx="4536504" cy="1944216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Вузы – исторически образовательные организации. 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Приоритет – образовательная деятельность:</a:t>
            </a:r>
          </a:p>
          <a:p>
            <a:pPr>
              <a:lnSpc>
                <a:spcPct val="90000"/>
              </a:lnSpc>
            </a:pPr>
            <a:endParaRPr lang="ru-RU" sz="7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в профессиональной нагрузке;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в материальном обеспечении процесса;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в бюджетировании;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в кадровой политике, системе оценки и мотивации.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676456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3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465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87624" y="6165304"/>
            <a:ext cx="6299731" cy="620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5536" y="1772816"/>
            <a:ext cx="7992888" cy="48245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2000"/>
              </a:spcAft>
            </a:pPr>
            <a:r>
              <a:rPr lang="ru-RU" sz="2000" b="1" dirty="0" smtClean="0">
                <a:latin typeface="Calibri" pitchFamily="34" charset="0"/>
              </a:rPr>
              <a:t>ГИПОТЕЗА</a:t>
            </a:r>
            <a:r>
              <a:rPr lang="ru-RU" sz="2000" b="1" dirty="0" smtClean="0">
                <a:latin typeface="Georgia" pitchFamily="18" charset="0"/>
              </a:rPr>
              <a:t>: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несколько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b="1" i="1" dirty="0" err="1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разнопрофильных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 перспективных научных коллективов </a:t>
            </a:r>
            <a:r>
              <a:rPr lang="ru-RU" sz="2000" dirty="0" smtClean="0">
                <a:latin typeface="Calibri" pitchFamily="34" charset="0"/>
              </a:rPr>
              <a:t>способны </a:t>
            </a:r>
            <a:r>
              <a:rPr lang="ru-RU" sz="2000" dirty="0">
                <a:latin typeface="Calibri" pitchFamily="34" charset="0"/>
              </a:rPr>
              <a:t>инициировать </a:t>
            </a:r>
            <a:r>
              <a:rPr lang="ru-RU" sz="2000" dirty="0" smtClean="0">
                <a:latin typeface="Calibri" pitchFamily="34" charset="0"/>
              </a:rPr>
              <a:t>и выполнить прорывной </a:t>
            </a:r>
            <a:r>
              <a:rPr lang="ru-RU" sz="2000" b="1" i="1" u="sng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кросс-дисциплинарный научный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b="1" i="1" u="sng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проект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при участии мировых лидеров.</a:t>
            </a:r>
          </a:p>
          <a:p>
            <a:pPr algn="just">
              <a:spcAft>
                <a:spcPts val="2000"/>
              </a:spcAft>
            </a:pPr>
            <a:r>
              <a:rPr lang="ru-RU" sz="2000" b="1" dirty="0">
                <a:latin typeface="Calibri" pitchFamily="34" charset="0"/>
              </a:rPr>
              <a:t>ЦЕЛЬ: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формирование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сообщества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научных коллективов </a:t>
            </a:r>
            <a:r>
              <a:rPr lang="ru-RU" sz="2000" dirty="0">
                <a:latin typeface="Calibri" pitchFamily="34" charset="0"/>
              </a:rPr>
              <a:t>и ученых различных университетов, институтов и научных центров, совместно работающих над исследовательскими проектами в рамках 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мировой научной повестки</a:t>
            </a:r>
            <a:r>
              <a:rPr lang="ru-RU" sz="2000" dirty="0">
                <a:latin typeface="Calibri" pitchFamily="34" charset="0"/>
              </a:rPr>
              <a:t>.</a:t>
            </a:r>
          </a:p>
          <a:p>
            <a:pPr algn="just">
              <a:spcAft>
                <a:spcPts val="2000"/>
              </a:spcAft>
            </a:pPr>
            <a:r>
              <a:rPr lang="ru-RU" sz="2000" b="1" dirty="0" smtClean="0">
                <a:latin typeface="Calibri" pitchFamily="34" charset="0"/>
              </a:rPr>
              <a:t>ОБЪЕКТ </a:t>
            </a:r>
            <a:r>
              <a:rPr lang="ru-RU" sz="2000" b="1" dirty="0">
                <a:latin typeface="Calibri" pitchFamily="34" charset="0"/>
              </a:rPr>
              <a:t>ПРОЕКТИРОВАНИЯ: </a:t>
            </a:r>
            <a:r>
              <a:rPr lang="ru-RU" sz="20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новая </a:t>
            </a:r>
            <a:r>
              <a:rPr lang="ru-RU" sz="2000" b="1" i="1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надуниверситетская</a:t>
            </a:r>
            <a:r>
              <a:rPr lang="ru-RU" sz="20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 экосистема сотрудничества</a:t>
            </a:r>
            <a:r>
              <a:rPr lang="ru-RU" sz="2000" dirty="0" smtClean="0">
                <a:latin typeface="Calibri" pitchFamily="34" charset="0"/>
              </a:rPr>
              <a:t> участников исследовательского процесса для выхода на уровень решения вопросов </a:t>
            </a:r>
            <a:r>
              <a:rPr lang="ru-RU" sz="20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мировой повестки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ru-RU" sz="2000" b="1" dirty="0">
              <a:latin typeface="Calibri" pitchFamily="34" charset="0"/>
            </a:endParaRP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748284" y="253677"/>
            <a:ext cx="573907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i="1" kern="0" dirty="0" smtClean="0">
                <a:latin typeface="Arial Black" panose="020B0A04020102020204" pitchFamily="34" charset="0"/>
                <a:ea typeface="+mj-ea"/>
                <a:cs typeface="+mj-cs"/>
              </a:rPr>
              <a:t>Новые условия организации </a:t>
            </a:r>
          </a:p>
          <a:p>
            <a:pPr algn="ctr"/>
            <a:r>
              <a:rPr lang="ru-RU" sz="2400" b="1" i="1" kern="0" dirty="0" smtClean="0">
                <a:latin typeface="Arial Black" panose="020B0A04020102020204" pitchFamily="34" charset="0"/>
                <a:ea typeface="+mj-ea"/>
                <a:cs typeface="+mj-cs"/>
              </a:rPr>
              <a:t>исследовательского процесса: </a:t>
            </a:r>
            <a:endParaRPr lang="ru-RU" sz="2400" b="1" i="1" kern="0" dirty="0">
              <a:latin typeface="Arial Black" panose="020B0A04020102020204" pitchFamily="34" charset="0"/>
              <a:ea typeface="+mj-ea"/>
              <a:cs typeface="+mj-cs"/>
            </a:endParaRPr>
          </a:p>
          <a:p>
            <a:pPr algn="ctr"/>
            <a:r>
              <a:rPr lang="ru-RU" sz="28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суть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4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216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1187624" y="6165304"/>
            <a:ext cx="6299731" cy="620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576250" y="192122"/>
            <a:ext cx="61596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kern="0" dirty="0">
                <a:latin typeface="Arial Black" panose="020B0A04020102020204" pitchFamily="34" charset="0"/>
                <a:ea typeface="+mj-ea"/>
                <a:cs typeface="+mj-cs"/>
              </a:rPr>
              <a:t>КОНЦЕПТУАЛЬНАЯ МОДЕЛЬ</a:t>
            </a:r>
          </a:p>
          <a:p>
            <a:pPr algn="ctr"/>
            <a:r>
              <a:rPr lang="ru-RU" b="1" i="1" u="sng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повышения уровня научных коллективов </a:t>
            </a:r>
            <a:r>
              <a:rPr lang="ru-RU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опорных вузов до решения задач </a:t>
            </a:r>
            <a:r>
              <a:rPr lang="ru-RU" b="1" i="1" u="sng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мировой научной </a:t>
            </a:r>
            <a:r>
              <a:rPr lang="ru-RU" b="1" i="1" u="sng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повестки</a:t>
            </a:r>
            <a:endParaRPr lang="ru-RU" b="1" i="1" u="sng" dirty="0">
              <a:solidFill>
                <a:schemeClr val="accent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62296" y="1476377"/>
            <a:ext cx="2664296" cy="155785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8384" y="1516020"/>
            <a:ext cx="2552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Научный лидер работает </a:t>
            </a:r>
            <a:endParaRPr lang="en-US" sz="1600" b="1" dirty="0" smtClean="0"/>
          </a:p>
          <a:p>
            <a:pPr algn="r"/>
            <a:r>
              <a:rPr lang="ru-RU" sz="1600" b="1" dirty="0" smtClean="0"/>
              <a:t>в </a:t>
            </a:r>
            <a:r>
              <a:rPr lang="ru-RU" sz="1600" b="1" dirty="0"/>
              <a:t>рамках мировой повестки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40" y="2558952"/>
            <a:ext cx="1071756" cy="107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5864" y="1580019"/>
            <a:ext cx="2901580" cy="9848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Лидер владеет </a:t>
            </a:r>
            <a:r>
              <a:rPr lang="ru-RU" sz="1400" dirty="0" smtClean="0"/>
              <a:t>максимальными компетенциями из </a:t>
            </a:r>
            <a:r>
              <a:rPr lang="ru-RU" sz="1400" dirty="0"/>
              <a:t>различных научных направлений для генерации </a:t>
            </a:r>
            <a:r>
              <a:rPr lang="ru-RU" sz="1600" b="1" dirty="0"/>
              <a:t>научных </a:t>
            </a:r>
            <a:r>
              <a:rPr lang="ru-RU" sz="1600" b="1" dirty="0" smtClean="0"/>
              <a:t>гипотез</a:t>
            </a:r>
            <a:endParaRPr lang="ru-RU" sz="1400" b="1" dirty="0"/>
          </a:p>
        </p:txBody>
      </p:sp>
      <p:pic>
        <p:nvPicPr>
          <p:cNvPr id="1028" name="Picture 4" descr="http://evolves.massey.ac.nz/Images/Alignmen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2" t="90905" r="31176" b="145"/>
          <a:stretch/>
        </p:blipFill>
        <p:spPr bwMode="auto">
          <a:xfrm>
            <a:off x="475864" y="2690944"/>
            <a:ext cx="2647181" cy="3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493109" y="3927762"/>
            <a:ext cx="459732" cy="61440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950709" y="3927762"/>
            <a:ext cx="459732" cy="61992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08412" y="3927762"/>
            <a:ext cx="459732" cy="61992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5163" y="3068960"/>
            <a:ext cx="5176957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Гипотезы содержат множество </a:t>
            </a:r>
            <a:r>
              <a:rPr lang="ru-RU" sz="1400" b="1" i="1" u="sng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кросс-дисциплинарных </a:t>
            </a:r>
            <a:r>
              <a:rPr lang="ru-RU" sz="1400" b="1" i="1" u="sng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тематик </a:t>
            </a:r>
            <a:r>
              <a:rPr lang="ru-RU" sz="1400" dirty="0" smtClean="0"/>
              <a:t>с компетенциями </a:t>
            </a:r>
            <a:endParaRPr lang="ru-RU" sz="1400" u="sng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83568" y="5841267"/>
            <a:ext cx="783204" cy="7596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412250" y="5373216"/>
            <a:ext cx="783204" cy="12277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195454" y="6223660"/>
            <a:ext cx="783204" cy="3772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934764" y="6144583"/>
            <a:ext cx="783204" cy="4563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206082" y="5517231"/>
            <a:ext cx="783204" cy="1083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717968" y="5612033"/>
            <a:ext cx="783204" cy="988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704104" y="6144583"/>
            <a:ext cx="783204" cy="4552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432786" y="5769259"/>
            <a:ext cx="783204" cy="8305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7215990" y="5443357"/>
            <a:ext cx="783204" cy="1156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54755" y="5898170"/>
            <a:ext cx="548944" cy="2953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5-100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14337" name="Прямая со стрелкой 14336"/>
          <p:cNvCxnSpPr/>
          <p:nvPr/>
        </p:nvCxnSpPr>
        <p:spPr>
          <a:xfrm flipV="1">
            <a:off x="395536" y="1340768"/>
            <a:ext cx="0" cy="55172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TextBox 14337"/>
          <p:cNvSpPr txBox="1"/>
          <p:nvPr/>
        </p:nvSpPr>
        <p:spPr>
          <a:xfrm rot="16200000">
            <a:off x="-1556119" y="3473060"/>
            <a:ext cx="3533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B050"/>
                  </a:solidFill>
                </a:ln>
              </a:rPr>
              <a:t>уровень компетенций</a:t>
            </a:r>
            <a:endParaRPr lang="ru-RU" sz="2400" b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54755" y="6265537"/>
            <a:ext cx="548944" cy="26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651545" y="4903259"/>
            <a:ext cx="295115" cy="39794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432477" y="4899163"/>
            <a:ext cx="295115" cy="39794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440747" y="4896279"/>
            <a:ext cx="295115" cy="39794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524630" y="5898169"/>
            <a:ext cx="548944" cy="2953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НИИ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529380" y="6265537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298172" y="6265537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НИУ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340" name="TextBox 14339"/>
          <p:cNvSpPr txBox="1"/>
          <p:nvPr/>
        </p:nvSpPr>
        <p:spPr>
          <a:xfrm>
            <a:off x="1403648" y="6553569"/>
            <a:ext cx="820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Россия</a:t>
            </a:r>
            <a:endParaRPr lang="ru-RU" sz="14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4085588" y="655356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Китай</a:t>
            </a:r>
            <a:endParaRPr lang="ru-RU" sz="14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6513554" y="6576637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США</a:t>
            </a:r>
            <a:endParaRPr lang="ru-RU" sz="14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305562" y="6265537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U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305562" y="5921454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SC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299268" y="5571116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U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045500" y="6265537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U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841392" y="6265537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U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803584" y="6239878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U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543522" y="6239878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U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339414" y="6239878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U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339414" y="5895795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SC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333120" y="5545457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U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543336" y="5909374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SC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14351" name="Прямая соединительная линия 14350"/>
          <p:cNvCxnSpPr/>
          <p:nvPr/>
        </p:nvCxnSpPr>
        <p:spPr>
          <a:xfrm flipV="1">
            <a:off x="1820838" y="4733562"/>
            <a:ext cx="0" cy="172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1803852" y="4732925"/>
            <a:ext cx="580374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3572430" y="4752649"/>
            <a:ext cx="0" cy="1355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7588304" y="4732922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V="1">
            <a:off x="5148064" y="4542168"/>
            <a:ext cx="0" cy="1829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Прямоугольник 172"/>
          <p:cNvSpPr/>
          <p:nvPr/>
        </p:nvSpPr>
        <p:spPr>
          <a:xfrm>
            <a:off x="3572430" y="1854574"/>
            <a:ext cx="14041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сфера </a:t>
            </a:r>
          </a:p>
          <a:p>
            <a:r>
              <a:rPr lang="ru-RU" sz="1400" b="1" dirty="0" smtClean="0"/>
              <a:t>внимания </a:t>
            </a:r>
          </a:p>
          <a:p>
            <a:r>
              <a:rPr lang="ru-RU" sz="1400" b="1" dirty="0" smtClean="0"/>
              <a:t>лидера </a:t>
            </a:r>
            <a:endParaRPr lang="ru-RU" sz="1400" b="1" dirty="0"/>
          </a:p>
        </p:txBody>
      </p:sp>
      <p:sp>
        <p:nvSpPr>
          <p:cNvPr id="2073" name="Блок-схема: извлечение 2072"/>
          <p:cNvSpPr/>
          <p:nvPr/>
        </p:nvSpPr>
        <p:spPr bwMode="auto">
          <a:xfrm rot="4147670">
            <a:off x="4899554" y="2287141"/>
            <a:ext cx="1963680" cy="1400767"/>
          </a:xfrm>
          <a:prstGeom prst="flowChartExtract">
            <a:avLst/>
          </a:prstGeom>
          <a:gradFill>
            <a:gsLst>
              <a:gs pos="4000">
                <a:srgbClr val="FFFF00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6976448" y="2888369"/>
            <a:ext cx="2088232" cy="1211016"/>
          </a:xfrm>
          <a:prstGeom prst="rect">
            <a:avLst/>
          </a:prstGeom>
          <a:noFill/>
          <a:ln w="3810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694308" y="3975447"/>
            <a:ext cx="3877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компетенции </a:t>
            </a:r>
            <a:r>
              <a:rPr lang="ru-RU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ru-RU" b="1" dirty="0" smtClean="0">
                <a:sym typeface="Wingdings" panose="05000000000000000000" pitchFamily="2" charset="2"/>
              </a:rPr>
              <a:t>ТЗ на </a:t>
            </a:r>
            <a:r>
              <a:rPr lang="ru-RU" b="1" i="1" u="sng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  <a:sym typeface="Wingdings" panose="05000000000000000000" pitchFamily="2" charset="2"/>
              </a:rPr>
              <a:t>проект</a:t>
            </a:r>
            <a:r>
              <a:rPr lang="ru-RU" sz="2400" b="1" dirty="0">
                <a:sym typeface="Wingdings" panose="05000000000000000000" pitchFamily="2" charset="2"/>
              </a:rPr>
              <a:t> </a:t>
            </a:r>
            <a:r>
              <a:rPr lang="ru-RU" b="1" dirty="0">
                <a:sym typeface="Wingdings" panose="05000000000000000000" pitchFamily="2" charset="2"/>
              </a:rPr>
              <a:t></a:t>
            </a:r>
            <a:endParaRPr lang="ru-RU" b="1" dirty="0"/>
          </a:p>
        </p:txBody>
      </p:sp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06" y="1585545"/>
            <a:ext cx="1134529" cy="11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0190" y="2897949"/>
            <a:ext cx="2452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u="sng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Научный</a:t>
            </a:r>
          </a:p>
          <a:p>
            <a:pPr algn="ctr"/>
            <a:r>
              <a:rPr lang="ru-RU" sz="1200" b="1" i="1" u="sng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предприниматель</a:t>
            </a:r>
            <a:r>
              <a:rPr lang="ru-RU" sz="1400" b="1" dirty="0"/>
              <a:t> – </a:t>
            </a:r>
          </a:p>
          <a:p>
            <a:pPr algn="ctr"/>
            <a:r>
              <a:rPr lang="ru-RU" sz="1400" b="1" i="1" dirty="0"/>
              <a:t>новая компетенция и </a:t>
            </a:r>
          </a:p>
          <a:p>
            <a:pPr algn="ctr"/>
            <a:r>
              <a:rPr lang="ru-RU" sz="1400" b="1" i="1" u="sng" dirty="0"/>
              <a:t>обязательный </a:t>
            </a:r>
          </a:p>
          <a:p>
            <a:pPr algn="ctr"/>
            <a:r>
              <a:rPr lang="ru-RU" sz="1400" b="1" i="1" dirty="0"/>
              <a:t>элемент экосистемы</a:t>
            </a:r>
          </a:p>
        </p:txBody>
      </p:sp>
      <p:sp>
        <p:nvSpPr>
          <p:cNvPr id="75" name="Прямоугольник 66"/>
          <p:cNvSpPr/>
          <p:nvPr/>
        </p:nvSpPr>
        <p:spPr>
          <a:xfrm>
            <a:off x="5868144" y="3924300"/>
            <a:ext cx="459732" cy="6077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59" name="Прямая соединительная линия 158"/>
          <p:cNvCxnSpPr/>
          <p:nvPr/>
        </p:nvCxnSpPr>
        <p:spPr>
          <a:xfrm flipV="1">
            <a:off x="4495800" y="4522909"/>
            <a:ext cx="1823439" cy="46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120"/>
          <p:cNvSpPr/>
          <p:nvPr/>
        </p:nvSpPr>
        <p:spPr>
          <a:xfrm>
            <a:off x="1529380" y="5556476"/>
            <a:ext cx="548944" cy="248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U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85"/>
          <p:cNvSpPr/>
          <p:nvPr/>
        </p:nvSpPr>
        <p:spPr>
          <a:xfrm>
            <a:off x="4824291" y="5773774"/>
            <a:ext cx="548944" cy="2953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5-100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76456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5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873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259632" y="6165304"/>
            <a:ext cx="6299731" cy="620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2" name="AutoShape 2" descr="https://af12.mail.ru/cgi-bin/readmsg?id=15075495350000000600;0;1;1&amp;mode=attachment&amp;email=vaganov_vav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f12.mail.ru/cgi-bin/readmsg?id=15075495350000000600;0;1;1&amp;mode=attachment&amp;email=vaganov_vav@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35496" y="5104636"/>
            <a:ext cx="910850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>
              <a:spcAft>
                <a:spcPts val="60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ОСНОВНЫЕ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УСЛОВИЯ: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266700" indent="-177800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над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проектами мирового уровня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6700" indent="-177800">
              <a:spcAft>
                <a:spcPts val="0"/>
              </a:spcAft>
              <a:buFontTx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Несколько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коллективов-участников, включая мирового лидера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инициативно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связанные.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177800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Междисциплинарность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комплексность.</a:t>
            </a:r>
          </a:p>
          <a:p>
            <a:pPr marL="266700" indent="-177800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Отдельный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элемент –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научный предприниматель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(по призванию, его поиск и идентификация).</a:t>
            </a:r>
          </a:p>
          <a:p>
            <a:pPr marL="266700" indent="-177800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поддержка по принципу «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peer2peer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/>
              <a:t>равноправие участников сети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331640" y="260648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Принципы построения экосистемы </a:t>
            </a:r>
          </a:p>
          <a:p>
            <a:pPr algn="ctr"/>
            <a:r>
              <a:rPr lang="ru-RU" sz="24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в</a:t>
            </a:r>
            <a:r>
              <a:rPr lang="ru-RU" sz="24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заимодействия научных коллективов</a:t>
            </a:r>
            <a:endParaRPr lang="ru-RU" sz="2400" b="1" i="1" dirty="0">
              <a:solidFill>
                <a:schemeClr val="accent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35524" y="2158145"/>
            <a:ext cx="3108474" cy="2856269"/>
            <a:chOff x="6035524" y="2158145"/>
            <a:chExt cx="3108474" cy="2856269"/>
          </a:xfrm>
        </p:grpSpPr>
        <p:grpSp>
          <p:nvGrpSpPr>
            <p:cNvPr id="6" name="Group 5"/>
            <p:cNvGrpSpPr/>
            <p:nvPr/>
          </p:nvGrpSpPr>
          <p:grpSpPr>
            <a:xfrm>
              <a:off x="6035524" y="2424558"/>
              <a:ext cx="3108474" cy="2589856"/>
              <a:chOff x="-212402" y="1998951"/>
              <a:chExt cx="3049944" cy="2547272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6" t="8491" r="47611" b="50610"/>
              <a:stretch/>
            </p:blipFill>
            <p:spPr bwMode="auto">
              <a:xfrm>
                <a:off x="-212402" y="1998951"/>
                <a:ext cx="2839488" cy="2404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Freeform 4"/>
              <p:cNvSpPr/>
              <p:nvPr/>
            </p:nvSpPr>
            <p:spPr bwMode="auto">
              <a:xfrm>
                <a:off x="2329542" y="3922530"/>
                <a:ext cx="508000" cy="623693"/>
              </a:xfrm>
              <a:custGeom>
                <a:avLst/>
                <a:gdLst>
                  <a:gd name="connsiteX0" fmla="*/ 508000 w 508000"/>
                  <a:gd name="connsiteY0" fmla="*/ 0 h 623693"/>
                  <a:gd name="connsiteX1" fmla="*/ 72571 w 508000"/>
                  <a:gd name="connsiteY1" fmla="*/ 72572 h 623693"/>
                  <a:gd name="connsiteX2" fmla="*/ 43543 w 508000"/>
                  <a:gd name="connsiteY2" fmla="*/ 116115 h 623693"/>
                  <a:gd name="connsiteX3" fmla="*/ 0 w 508000"/>
                  <a:gd name="connsiteY3" fmla="*/ 217715 h 623693"/>
                  <a:gd name="connsiteX4" fmla="*/ 14514 w 508000"/>
                  <a:gd name="connsiteY4" fmla="*/ 333829 h 623693"/>
                  <a:gd name="connsiteX5" fmla="*/ 101600 w 508000"/>
                  <a:gd name="connsiteY5" fmla="*/ 420915 h 623693"/>
                  <a:gd name="connsiteX6" fmla="*/ 145143 w 508000"/>
                  <a:gd name="connsiteY6" fmla="*/ 464457 h 623693"/>
                  <a:gd name="connsiteX7" fmla="*/ 217714 w 508000"/>
                  <a:gd name="connsiteY7" fmla="*/ 566057 h 623693"/>
                  <a:gd name="connsiteX8" fmla="*/ 275771 w 508000"/>
                  <a:gd name="connsiteY8" fmla="*/ 580572 h 623693"/>
                  <a:gd name="connsiteX9" fmla="*/ 406400 w 508000"/>
                  <a:gd name="connsiteY9" fmla="*/ 595086 h 623693"/>
                  <a:gd name="connsiteX10" fmla="*/ 420914 w 508000"/>
                  <a:gd name="connsiteY10" fmla="*/ 420915 h 623693"/>
                  <a:gd name="connsiteX11" fmla="*/ 435428 w 508000"/>
                  <a:gd name="connsiteY11" fmla="*/ 87086 h 62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000" h="623693">
                    <a:moveTo>
                      <a:pt x="508000" y="0"/>
                    </a:moveTo>
                    <a:cubicBezTo>
                      <a:pt x="362857" y="24191"/>
                      <a:pt x="215323" y="36884"/>
                      <a:pt x="72571" y="72572"/>
                    </a:cubicBezTo>
                    <a:cubicBezTo>
                      <a:pt x="55648" y="76803"/>
                      <a:pt x="50415" y="100082"/>
                      <a:pt x="43543" y="116115"/>
                    </a:cubicBezTo>
                    <a:cubicBezTo>
                      <a:pt x="-12692" y="247330"/>
                      <a:pt x="72876" y="108398"/>
                      <a:pt x="0" y="217715"/>
                    </a:cubicBezTo>
                    <a:cubicBezTo>
                      <a:pt x="4838" y="256420"/>
                      <a:pt x="4251" y="296198"/>
                      <a:pt x="14514" y="333829"/>
                    </a:cubicBezTo>
                    <a:cubicBezTo>
                      <a:pt x="26207" y="376702"/>
                      <a:pt x="72237" y="395747"/>
                      <a:pt x="101600" y="420915"/>
                    </a:cubicBezTo>
                    <a:cubicBezTo>
                      <a:pt x="117185" y="434273"/>
                      <a:pt x="130629" y="449943"/>
                      <a:pt x="145143" y="464457"/>
                    </a:cubicBezTo>
                    <a:cubicBezTo>
                      <a:pt x="164744" y="503661"/>
                      <a:pt x="176522" y="542519"/>
                      <a:pt x="217714" y="566057"/>
                    </a:cubicBezTo>
                    <a:cubicBezTo>
                      <a:pt x="235034" y="575954"/>
                      <a:pt x="256419" y="575734"/>
                      <a:pt x="275771" y="580572"/>
                    </a:cubicBezTo>
                    <a:cubicBezTo>
                      <a:pt x="302393" y="598320"/>
                      <a:pt x="371964" y="659038"/>
                      <a:pt x="406400" y="595086"/>
                    </a:cubicBezTo>
                    <a:cubicBezTo>
                      <a:pt x="434020" y="543791"/>
                      <a:pt x="415117" y="478884"/>
                      <a:pt x="420914" y="420915"/>
                    </a:cubicBezTo>
                    <a:cubicBezTo>
                      <a:pt x="444429" y="185759"/>
                      <a:pt x="435428" y="431306"/>
                      <a:pt x="435428" y="87086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Isosceles Triangle 30"/>
            <p:cNvSpPr/>
            <p:nvPr/>
          </p:nvSpPr>
          <p:spPr bwMode="auto">
            <a:xfrm rot="17991730">
              <a:off x="6680302" y="2228425"/>
              <a:ext cx="1285316" cy="1144755"/>
            </a:xfrm>
            <a:prstGeom prst="triangl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148112" y="1501228"/>
            <a:ext cx="3041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2"/>
                </a:solidFill>
                <a:latin typeface="Arial Black" panose="020B0A04020102020204" pitchFamily="34" charset="0"/>
              </a:rPr>
              <a:t>К</a:t>
            </a:r>
            <a:r>
              <a:rPr lang="ru-RU" sz="1600" b="1" i="1" u="sng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росс-дисциплинарный </a:t>
            </a:r>
          </a:p>
          <a:p>
            <a:pPr algn="ctr"/>
            <a:r>
              <a:rPr lang="ru-RU" sz="1600" b="1" i="1" u="sng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проект </a:t>
            </a:r>
          </a:p>
          <a:p>
            <a:pPr algn="ctr"/>
            <a:r>
              <a:rPr lang="ru-RU" sz="1600" b="1" i="1" u="sng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мирового уровня</a:t>
            </a:r>
            <a:endParaRPr lang="ru-RU" sz="1600" dirty="0"/>
          </a:p>
        </p:txBody>
      </p:sp>
      <p:sp>
        <p:nvSpPr>
          <p:cNvPr id="36" name="Rectangle 35"/>
          <p:cNvSpPr/>
          <p:nvPr/>
        </p:nvSpPr>
        <p:spPr>
          <a:xfrm>
            <a:off x="155750" y="1465620"/>
            <a:ext cx="35285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Комплементарность</a:t>
            </a:r>
            <a:r>
              <a:rPr lang="ru-RU" b="1" i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b="1" i="1" u="sng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запросов</a:t>
            </a:r>
            <a:r>
              <a:rPr lang="ru-RU" b="1" i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и </a:t>
            </a:r>
            <a:r>
              <a:rPr lang="ru-RU" b="1" i="1" u="sng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компетенций </a:t>
            </a:r>
          </a:p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участников</a:t>
            </a:r>
            <a:endParaRPr lang="ru-RU" dirty="0"/>
          </a:p>
        </p:txBody>
      </p:sp>
      <p:sp>
        <p:nvSpPr>
          <p:cNvPr id="7" name="Прямоугольник 5"/>
          <p:cNvSpPr/>
          <p:nvPr/>
        </p:nvSpPr>
        <p:spPr>
          <a:xfrm>
            <a:off x="3687977" y="1628800"/>
            <a:ext cx="2396191" cy="28004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ПРИНЦИПЫ:</a:t>
            </a:r>
          </a:p>
          <a:p>
            <a:pPr algn="ctr"/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Разнообразие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на успех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(мотивация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коллективов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Конкуренция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6456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6</a:t>
            </a:r>
            <a:endParaRPr lang="ru-RU" i="1" dirty="0"/>
          </a:p>
        </p:txBody>
      </p:sp>
      <p:sp>
        <p:nvSpPr>
          <p:cNvPr id="24" name="Right Triangle 23"/>
          <p:cNvSpPr/>
          <p:nvPr/>
        </p:nvSpPr>
        <p:spPr bwMode="auto">
          <a:xfrm rot="13463638">
            <a:off x="3449070" y="1640288"/>
            <a:ext cx="412994" cy="457842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25" name="Right Triangle 24"/>
          <p:cNvSpPr/>
          <p:nvPr/>
        </p:nvSpPr>
        <p:spPr bwMode="auto">
          <a:xfrm rot="13463638">
            <a:off x="5838556" y="1712654"/>
            <a:ext cx="412994" cy="457842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496" y="1462472"/>
            <a:ext cx="3140564" cy="3334680"/>
            <a:chOff x="35496" y="1462472"/>
            <a:chExt cx="3140564" cy="3334680"/>
          </a:xfrm>
        </p:grpSpPr>
        <p:grpSp>
          <p:nvGrpSpPr>
            <p:cNvPr id="18" name="Group 17"/>
            <p:cNvGrpSpPr/>
            <p:nvPr/>
          </p:nvGrpSpPr>
          <p:grpSpPr>
            <a:xfrm>
              <a:off x="35496" y="1462472"/>
              <a:ext cx="3140564" cy="3334680"/>
              <a:chOff x="3786815" y="2648411"/>
              <a:chExt cx="3252867" cy="3448159"/>
            </a:xfrm>
          </p:grpSpPr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29" t="43715" r="3695" b="5902"/>
              <a:stretch/>
            </p:blipFill>
            <p:spPr bwMode="auto">
              <a:xfrm>
                <a:off x="4869781" y="3734722"/>
                <a:ext cx="2169901" cy="2038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Isosceles Triangle 9"/>
              <p:cNvSpPr/>
              <p:nvPr/>
            </p:nvSpPr>
            <p:spPr bwMode="auto">
              <a:xfrm rot="17919690">
                <a:off x="3612329" y="2822897"/>
                <a:ext cx="3448159" cy="3099187"/>
              </a:xfrm>
              <a:prstGeom prst="triangle">
                <a:avLst/>
              </a:prstGeom>
              <a:noFill/>
              <a:ln w="762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ru-RU" sz="2000" b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 bwMode="auto">
            <a:xfrm>
              <a:off x="1007210" y="2468880"/>
              <a:ext cx="159726" cy="236220"/>
            </a:xfrm>
            <a:custGeom>
              <a:avLst/>
              <a:gdLst>
                <a:gd name="connsiteX0" fmla="*/ 13870 w 159726"/>
                <a:gd name="connsiteY0" fmla="*/ 236220 h 236220"/>
                <a:gd name="connsiteX1" fmla="*/ 135790 w 159726"/>
                <a:gd name="connsiteY1" fmla="*/ 228600 h 236220"/>
                <a:gd name="connsiteX2" fmla="*/ 158650 w 159726"/>
                <a:gd name="connsiteY2" fmla="*/ 213360 h 236220"/>
                <a:gd name="connsiteX3" fmla="*/ 151030 w 159726"/>
                <a:gd name="connsiteY3" fmla="*/ 152400 h 236220"/>
                <a:gd name="connsiteX4" fmla="*/ 143410 w 159726"/>
                <a:gd name="connsiteY4" fmla="*/ 121920 h 236220"/>
                <a:gd name="connsiteX5" fmla="*/ 151030 w 159726"/>
                <a:gd name="connsiteY5" fmla="*/ 91440 h 236220"/>
                <a:gd name="connsiteX6" fmla="*/ 158650 w 159726"/>
                <a:gd name="connsiteY6" fmla="*/ 68580 h 236220"/>
                <a:gd name="connsiteX7" fmla="*/ 151030 w 159726"/>
                <a:gd name="connsiteY7" fmla="*/ 0 h 236220"/>
                <a:gd name="connsiteX8" fmla="*/ 90070 w 159726"/>
                <a:gd name="connsiteY8" fmla="*/ 7620 h 236220"/>
                <a:gd name="connsiteX9" fmla="*/ 51970 w 159726"/>
                <a:gd name="connsiteY9" fmla="*/ 53340 h 236220"/>
                <a:gd name="connsiteX10" fmla="*/ 44350 w 159726"/>
                <a:gd name="connsiteY10" fmla="*/ 76200 h 236220"/>
                <a:gd name="connsiteX11" fmla="*/ 21490 w 159726"/>
                <a:gd name="connsiteY11" fmla="*/ 91440 h 236220"/>
                <a:gd name="connsiteX12" fmla="*/ 21490 w 159726"/>
                <a:gd name="connsiteY12" fmla="*/ 190500 h 236220"/>
                <a:gd name="connsiteX13" fmla="*/ 59590 w 159726"/>
                <a:gd name="connsiteY13" fmla="*/ 213360 h 236220"/>
                <a:gd name="connsiteX14" fmla="*/ 90070 w 159726"/>
                <a:gd name="connsiteY14" fmla="*/ 22098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726" h="236220">
                  <a:moveTo>
                    <a:pt x="13870" y="236220"/>
                  </a:moveTo>
                  <a:cubicBezTo>
                    <a:pt x="54510" y="233680"/>
                    <a:pt x="95569" y="234951"/>
                    <a:pt x="135790" y="228600"/>
                  </a:cubicBezTo>
                  <a:cubicBezTo>
                    <a:pt x="144836" y="227172"/>
                    <a:pt x="156854" y="222340"/>
                    <a:pt x="158650" y="213360"/>
                  </a:cubicBezTo>
                  <a:cubicBezTo>
                    <a:pt x="162666" y="193280"/>
                    <a:pt x="154397" y="172600"/>
                    <a:pt x="151030" y="152400"/>
                  </a:cubicBezTo>
                  <a:cubicBezTo>
                    <a:pt x="149308" y="142070"/>
                    <a:pt x="145950" y="132080"/>
                    <a:pt x="143410" y="121920"/>
                  </a:cubicBezTo>
                  <a:cubicBezTo>
                    <a:pt x="145950" y="111760"/>
                    <a:pt x="148153" y="101510"/>
                    <a:pt x="151030" y="91440"/>
                  </a:cubicBezTo>
                  <a:cubicBezTo>
                    <a:pt x="153237" y="83717"/>
                    <a:pt x="158650" y="76612"/>
                    <a:pt x="158650" y="68580"/>
                  </a:cubicBezTo>
                  <a:cubicBezTo>
                    <a:pt x="158650" y="45579"/>
                    <a:pt x="153570" y="22860"/>
                    <a:pt x="151030" y="0"/>
                  </a:cubicBezTo>
                  <a:cubicBezTo>
                    <a:pt x="130710" y="2540"/>
                    <a:pt x="109315" y="622"/>
                    <a:pt x="90070" y="7620"/>
                  </a:cubicBezTo>
                  <a:cubicBezTo>
                    <a:pt x="79771" y="11365"/>
                    <a:pt x="57009" y="43262"/>
                    <a:pt x="51970" y="53340"/>
                  </a:cubicBezTo>
                  <a:cubicBezTo>
                    <a:pt x="48378" y="60524"/>
                    <a:pt x="49368" y="69928"/>
                    <a:pt x="44350" y="76200"/>
                  </a:cubicBezTo>
                  <a:cubicBezTo>
                    <a:pt x="38629" y="83351"/>
                    <a:pt x="29110" y="86360"/>
                    <a:pt x="21490" y="91440"/>
                  </a:cubicBezTo>
                  <a:cubicBezTo>
                    <a:pt x="-2480" y="127395"/>
                    <a:pt x="-11495" y="129243"/>
                    <a:pt x="21490" y="190500"/>
                  </a:cubicBezTo>
                  <a:cubicBezTo>
                    <a:pt x="28512" y="203540"/>
                    <a:pt x="46056" y="207345"/>
                    <a:pt x="59590" y="213360"/>
                  </a:cubicBezTo>
                  <a:cubicBezTo>
                    <a:pt x="69160" y="217613"/>
                    <a:pt x="90070" y="220980"/>
                    <a:pt x="90070" y="22098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489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4"/>
          <p:cNvSpPr/>
          <p:nvPr/>
        </p:nvSpPr>
        <p:spPr>
          <a:xfrm>
            <a:off x="1330126" y="692696"/>
            <a:ext cx="5474122" cy="18722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/>
          <p:cNvSpPr/>
          <p:nvPr/>
        </p:nvSpPr>
        <p:spPr bwMode="auto">
          <a:xfrm>
            <a:off x="6939371" y="4652830"/>
            <a:ext cx="2174149" cy="2232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196" y="-315416"/>
            <a:ext cx="6911196" cy="934145"/>
          </a:xfrm>
        </p:spPr>
        <p:txBody>
          <a:bodyPr/>
          <a:lstStyle/>
          <a:p>
            <a:r>
              <a:rPr lang="ru-RU" sz="2400" dirty="0" smtClean="0"/>
              <a:t>Уровни и формы участия в экосистеме</a:t>
            </a:r>
            <a:endParaRPr lang="ru-RU" sz="2400" dirty="0"/>
          </a:p>
        </p:txBody>
      </p:sp>
      <p:pic>
        <p:nvPicPr>
          <p:cNvPr id="2052" name="Picture 4" descr="F:\СКОЛКОВО\09-15.10.17\piramida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8" y="4788203"/>
            <a:ext cx="3327156" cy="166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СКОЛКОВО\09-15.10.17\piramida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1" y="2921866"/>
            <a:ext cx="3339290" cy="166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СКОЛКОВО\09-15.10.17\piramida_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46404"/>
            <a:ext cx="3339291" cy="166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СКОЛКОВО\09-15.10.17\piramida_o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75" y="2646204"/>
            <a:ext cx="3339291" cy="166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92881" y="6444044"/>
            <a:ext cx="24509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уникальный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материал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50051" y="2546320"/>
            <a:ext cx="25294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методы/эксперименты</a:t>
            </a:r>
            <a:endParaRPr lang="ru-RU" dirty="0"/>
          </a:p>
        </p:txBody>
      </p:sp>
      <p:pic>
        <p:nvPicPr>
          <p:cNvPr id="30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58" y="844763"/>
            <a:ext cx="1215853" cy="12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834182" y="980727"/>
            <a:ext cx="183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коллаборации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59198" y="1037345"/>
            <a:ext cx="1924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международные </a:t>
            </a:r>
          </a:p>
          <a:p>
            <a:r>
              <a:rPr lang="ru-RU" sz="1600" b="1" dirty="0" smtClean="0"/>
              <a:t>проекты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0693" y="1835531"/>
            <a:ext cx="15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TOP</a:t>
            </a:r>
            <a:r>
              <a:rPr lang="ru-RU" b="1" dirty="0" smtClean="0"/>
              <a:t>-статьи</a:t>
            </a:r>
            <a:endParaRPr lang="ru-RU" b="1" dirty="0"/>
          </a:p>
        </p:txBody>
      </p:sp>
      <p:sp>
        <p:nvSpPr>
          <p:cNvPr id="13" name="Rectangle 12"/>
          <p:cNvSpPr/>
          <p:nvPr/>
        </p:nvSpPr>
        <p:spPr>
          <a:xfrm>
            <a:off x="1258118" y="1628799"/>
            <a:ext cx="21089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 ТО</a:t>
            </a:r>
            <a:r>
              <a:rPr lang="en-US" sz="1600" b="1" dirty="0" smtClean="0"/>
              <a:t>P</a:t>
            </a:r>
            <a:r>
              <a:rPr lang="ru-RU" sz="1600" b="1" dirty="0" smtClean="0"/>
              <a:t>-конференции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156176" y="2276872"/>
            <a:ext cx="26919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Calibri" pitchFamily="34" charset="0"/>
              </a:rPr>
              <a:t>научный </a:t>
            </a:r>
            <a:r>
              <a:rPr lang="ru-RU" b="1" dirty="0">
                <a:latin typeface="Calibri" pitchFamily="34" charset="0"/>
              </a:rPr>
              <a:t>задел («</a:t>
            </a:r>
            <a:r>
              <a:rPr lang="en-US" b="1" dirty="0">
                <a:latin typeface="Calibri" pitchFamily="34" charset="0"/>
              </a:rPr>
              <a:t>Draft</a:t>
            </a:r>
            <a:r>
              <a:rPr lang="ru-RU" b="1" dirty="0" smtClean="0">
                <a:latin typeface="Calibri" pitchFamily="34" charset="0"/>
              </a:rPr>
              <a:t>»)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9658" y="6135200"/>
            <a:ext cx="42485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Calibri" pitchFamily="34" charset="0"/>
              </a:rPr>
              <a:t>квалифицированные «чернорабочие»</a:t>
            </a:r>
            <a:endParaRPr lang="ru-RU" b="1" dirty="0">
              <a:latin typeface="Calibri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517798404"/>
              </p:ext>
            </p:extLst>
          </p:nvPr>
        </p:nvGraphicFramePr>
        <p:xfrm>
          <a:off x="380748" y="2958241"/>
          <a:ext cx="3034112" cy="159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466169362"/>
              </p:ext>
            </p:extLst>
          </p:nvPr>
        </p:nvGraphicFramePr>
        <p:xfrm>
          <a:off x="5647448" y="2684799"/>
          <a:ext cx="3034112" cy="159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954164549"/>
              </p:ext>
            </p:extLst>
          </p:nvPr>
        </p:nvGraphicFramePr>
        <p:xfrm>
          <a:off x="467544" y="4821544"/>
          <a:ext cx="3034112" cy="159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118580379"/>
              </p:ext>
            </p:extLst>
          </p:nvPr>
        </p:nvGraphicFramePr>
        <p:xfrm>
          <a:off x="5714352" y="4577701"/>
          <a:ext cx="3034112" cy="159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44" name="Picture 2" descr="Похожее изображение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49" y="3537469"/>
            <a:ext cx="458303" cy="4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Похожее изображение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74" y="5377887"/>
            <a:ext cx="458303" cy="4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Похожее изображение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74" y="5110538"/>
            <a:ext cx="458303" cy="4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Похожее изображение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68" y="3251875"/>
            <a:ext cx="458303" cy="4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СКОЛКОВО\09-15.10.17\piramida.gi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0" y="2128892"/>
            <a:ext cx="3252054" cy="36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676456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7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704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4321772" y="1340769"/>
            <a:ext cx="4154571" cy="5352132"/>
          </a:xfrm>
          <a:prstGeom prst="roundRect">
            <a:avLst>
              <a:gd name="adj" fmla="val 7559"/>
            </a:avLst>
          </a:prstGeom>
          <a:noFill/>
          <a:ln w="19050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251520" y="1862826"/>
            <a:ext cx="3981791" cy="1206134"/>
          </a:xfrm>
          <a:prstGeom prst="rect">
            <a:avLst/>
          </a:prstGeom>
          <a:solidFill>
            <a:srgbClr val="FAFC9A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arenR"/>
            </a:pPr>
            <a:r>
              <a:rPr lang="ru-RU" b="1" dirty="0" smtClean="0"/>
              <a:t>Научные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/>
                </a:solidFill>
              </a:rPr>
              <a:t>индивидуальный </a:t>
            </a:r>
            <a:r>
              <a:rPr lang="ru-RU" sz="1600" b="1" dirty="0">
                <a:solidFill>
                  <a:schemeClr val="accent5"/>
                </a:solidFill>
              </a:rPr>
              <a:t>рост;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закрытость;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FF0000"/>
                </a:solidFill>
              </a:rPr>
              <a:t>монодисциплинарность</a:t>
            </a:r>
            <a:r>
              <a:rPr lang="ru-RU" sz="1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251521" y="3212976"/>
            <a:ext cx="3981790" cy="581784"/>
          </a:xfrm>
          <a:prstGeom prst="rect">
            <a:avLst/>
          </a:prstGeom>
          <a:solidFill>
            <a:srgbClr val="FAFC9A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ru-RU" sz="1400" b="1" dirty="0"/>
              <a:t>2) Квалификационные </a:t>
            </a:r>
          </a:p>
          <a:p>
            <a:pPr>
              <a:spcAft>
                <a:spcPts val="600"/>
              </a:spcAft>
            </a:pPr>
            <a:r>
              <a:rPr lang="ru-RU" sz="1400" b="1" dirty="0"/>
              <a:t>принципы оценки.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 bwMode="auto">
          <a:xfrm>
            <a:off x="251520" y="3933056"/>
            <a:ext cx="3981791" cy="497510"/>
          </a:xfrm>
          <a:prstGeom prst="rect">
            <a:avLst/>
          </a:prstGeom>
          <a:solidFill>
            <a:srgbClr val="FAFC9A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spcAft>
                <a:spcPts val="600"/>
              </a:spcAft>
              <a:defRPr sz="1400" b="1"/>
            </a:lvl1pPr>
          </a:lstStyle>
          <a:p>
            <a:r>
              <a:rPr lang="ru-RU" dirty="0"/>
              <a:t>3) Система показателей и мотивации (акцент на объем работ).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 bwMode="auto">
          <a:xfrm>
            <a:off x="251520" y="4567377"/>
            <a:ext cx="3981791" cy="558944"/>
          </a:xfrm>
          <a:prstGeom prst="rect">
            <a:avLst/>
          </a:prstGeom>
          <a:solidFill>
            <a:srgbClr val="FAFC9A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spcAft>
                <a:spcPts val="600"/>
              </a:spcAft>
              <a:defRPr sz="1400" b="1"/>
            </a:lvl1pPr>
          </a:lstStyle>
          <a:p>
            <a:r>
              <a:rPr lang="ru-RU" dirty="0"/>
              <a:t>4) Функциональная загрузка </a:t>
            </a:r>
          </a:p>
          <a:p>
            <a:r>
              <a:rPr lang="ru-RU" dirty="0"/>
              <a:t>(акцент на </a:t>
            </a:r>
            <a:r>
              <a:rPr lang="ru-RU" dirty="0" smtClean="0"/>
              <a:t>учебную </a:t>
            </a:r>
            <a:r>
              <a:rPr lang="ru-RU" dirty="0"/>
              <a:t>работу). 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 bwMode="auto">
          <a:xfrm>
            <a:off x="251520" y="5229200"/>
            <a:ext cx="3981791" cy="517808"/>
          </a:xfrm>
          <a:prstGeom prst="rect">
            <a:avLst/>
          </a:prstGeom>
          <a:solidFill>
            <a:srgbClr val="FAFC9A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spcAft>
                <a:spcPts val="600"/>
              </a:spcAft>
              <a:defRPr sz="1400" b="1"/>
            </a:lvl1pPr>
          </a:lstStyle>
          <a:p>
            <a:r>
              <a:rPr lang="ru-RU" dirty="0"/>
              <a:t>5) Система бюджетирования (акцент на мат. обеспечение </a:t>
            </a:r>
            <a:r>
              <a:rPr lang="ru-RU" dirty="0" err="1"/>
              <a:t>образоват</a:t>
            </a:r>
            <a:r>
              <a:rPr lang="ru-RU" dirty="0"/>
              <a:t>. </a:t>
            </a:r>
            <a:r>
              <a:rPr lang="ru-RU" dirty="0" err="1"/>
              <a:t>деят-ти</a:t>
            </a:r>
            <a:r>
              <a:rPr lang="ru-RU" dirty="0"/>
              <a:t>).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 bwMode="auto">
          <a:xfrm>
            <a:off x="4482169" y="2420886"/>
            <a:ext cx="3855598" cy="936106"/>
          </a:xfrm>
          <a:prstGeom prst="rect">
            <a:avLst/>
          </a:prstGeom>
          <a:solidFill>
            <a:srgbClr val="96FF8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9263"/>
            <a:r>
              <a:rPr lang="ru-RU" sz="1600" b="1" dirty="0" err="1"/>
              <a:t>Грантовые</a:t>
            </a:r>
            <a:r>
              <a:rPr lang="ru-RU" sz="1600" b="1" dirty="0"/>
              <a:t> системы:</a:t>
            </a:r>
          </a:p>
          <a:p>
            <a:pPr marL="449263">
              <a:buFontTx/>
              <a:buChar char="-"/>
            </a:pPr>
            <a:r>
              <a:rPr lang="ru-RU" sz="1600" dirty="0" smtClean="0"/>
              <a:t> новый </a:t>
            </a:r>
            <a:r>
              <a:rPr lang="ru-RU" sz="1600" dirty="0"/>
              <a:t>принцип оценки;</a:t>
            </a:r>
          </a:p>
          <a:p>
            <a:pPr marL="449263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 err="1" smtClean="0"/>
              <a:t>мотиватор</a:t>
            </a:r>
            <a:r>
              <a:rPr lang="ru-RU" sz="1600" dirty="0" smtClean="0"/>
              <a:t> </a:t>
            </a:r>
            <a:r>
              <a:rPr lang="ru-RU" sz="1600" dirty="0"/>
              <a:t>к </a:t>
            </a:r>
            <a:r>
              <a:rPr lang="ru-RU" sz="1600" dirty="0" smtClean="0"/>
              <a:t>сотрудничеству</a:t>
            </a:r>
            <a:r>
              <a:rPr lang="ru-RU" sz="1600" dirty="0"/>
              <a:t>.</a:t>
            </a:r>
          </a:p>
        </p:txBody>
      </p:sp>
      <p:sp>
        <p:nvSpPr>
          <p:cNvPr id="21" name="Текст 2"/>
          <p:cNvSpPr txBox="1">
            <a:spLocks/>
          </p:cNvSpPr>
          <p:nvPr/>
        </p:nvSpPr>
        <p:spPr bwMode="auto">
          <a:xfrm>
            <a:off x="4484655" y="3501008"/>
            <a:ext cx="3853112" cy="1294138"/>
          </a:xfrm>
          <a:prstGeom prst="rect">
            <a:avLst/>
          </a:prstGeom>
          <a:solidFill>
            <a:srgbClr val="96FF8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 smtClean="0"/>
              <a:t>Кейс </a:t>
            </a:r>
            <a:r>
              <a:rPr lang="ru-RU" dirty="0" err="1"/>
              <a:t>АлтГУ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(оценка </a:t>
            </a:r>
            <a:r>
              <a:rPr lang="ru-RU" dirty="0"/>
              <a:t>и мотивация </a:t>
            </a:r>
          </a:p>
          <a:p>
            <a:r>
              <a:rPr lang="ru-RU" dirty="0"/>
              <a:t>исследовательской работы</a:t>
            </a:r>
            <a:r>
              <a:rPr lang="ru-RU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2" name="Текст 2"/>
          <p:cNvSpPr txBox="1">
            <a:spLocks/>
          </p:cNvSpPr>
          <p:nvPr/>
        </p:nvSpPr>
        <p:spPr bwMode="auto">
          <a:xfrm>
            <a:off x="4468021" y="4941168"/>
            <a:ext cx="3869746" cy="720080"/>
          </a:xfrm>
          <a:prstGeom prst="rect">
            <a:avLst/>
          </a:prstGeom>
          <a:solidFill>
            <a:srgbClr val="96FF8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/>
              <a:t>Кейс </a:t>
            </a:r>
            <a:r>
              <a:rPr lang="ru-RU" dirty="0" err="1"/>
              <a:t>ТолГУ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(</a:t>
            </a:r>
            <a:r>
              <a:rPr lang="ru-RU" dirty="0"/>
              <a:t>перевод </a:t>
            </a:r>
            <a:r>
              <a:rPr lang="ru-RU" dirty="0" smtClean="0"/>
              <a:t>часов учебной </a:t>
            </a:r>
            <a:r>
              <a:rPr lang="ru-RU" dirty="0"/>
              <a:t>нагрузки в </a:t>
            </a:r>
            <a:r>
              <a:rPr lang="ru-RU" dirty="0" err="1"/>
              <a:t>иссл</a:t>
            </a:r>
            <a:r>
              <a:rPr lang="ru-RU" dirty="0" smtClean="0"/>
              <a:t>. часы </a:t>
            </a:r>
            <a:r>
              <a:rPr lang="ru-RU" u="sng" dirty="0"/>
              <a:t>с </a:t>
            </a:r>
            <a:r>
              <a:rPr lang="ru-RU" u="sng" dirty="0" smtClean="0"/>
              <a:t>принципом коллективности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Текст 2"/>
          <p:cNvSpPr txBox="1">
            <a:spLocks/>
          </p:cNvSpPr>
          <p:nvPr/>
        </p:nvSpPr>
        <p:spPr bwMode="auto">
          <a:xfrm>
            <a:off x="4474783" y="5805264"/>
            <a:ext cx="3862984" cy="792088"/>
          </a:xfrm>
          <a:prstGeom prst="rect">
            <a:avLst/>
          </a:prstGeom>
          <a:solidFill>
            <a:srgbClr val="96FF8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/>
              <a:t>Мин. стандарт мат. обеспечения исследовательской работы в вузе (и межвузовские возможности)</a:t>
            </a:r>
          </a:p>
        </p:txBody>
      </p:sp>
      <p:sp>
        <p:nvSpPr>
          <p:cNvPr id="30" name="Текст 2"/>
          <p:cNvSpPr txBox="1">
            <a:spLocks/>
          </p:cNvSpPr>
          <p:nvPr/>
        </p:nvSpPr>
        <p:spPr bwMode="auto">
          <a:xfrm>
            <a:off x="251520" y="1196752"/>
            <a:ext cx="3981791" cy="6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текущие системные ограничения</a:t>
            </a:r>
            <a:endParaRPr kumimoji="0" lang="ru-RU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06074" y="1850341"/>
            <a:ext cx="261161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НК+НК+НК+…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619672" y="85854"/>
            <a:ext cx="619268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defRPr/>
            </a:pPr>
            <a:r>
              <a:rPr lang="ru-RU" sz="20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Изменение системных условий работы научных коллективов  в вузах</a:t>
            </a:r>
          </a:p>
          <a:p>
            <a:pPr algn="ctr" eaLnBrk="0" hangingPunct="0">
              <a:spcBef>
                <a:spcPts val="600"/>
              </a:spcBef>
              <a:buClr>
                <a:schemeClr val="accent1"/>
              </a:buClr>
              <a:defRPr/>
            </a:pPr>
            <a:r>
              <a:rPr lang="ru-RU" sz="20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(</a:t>
            </a:r>
            <a:r>
              <a:rPr lang="ru-RU" sz="2000" b="1" i="1" dirty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в рамках пилотного проекта)</a:t>
            </a:r>
          </a:p>
        </p:txBody>
      </p:sp>
      <p:pic>
        <p:nvPicPr>
          <p:cNvPr id="1026" name="Picture 2" descr="http://case.asu.ru/_src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06" y="4201919"/>
            <a:ext cx="1584210" cy="52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24363" y="428380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case.asu.ru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676456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8</a:t>
            </a:r>
            <a:endParaRPr lang="ru-RU" i="1" dirty="0"/>
          </a:p>
        </p:txBody>
      </p:sp>
      <p:sp>
        <p:nvSpPr>
          <p:cNvPr id="24" name="Текст 2"/>
          <p:cNvSpPr txBox="1">
            <a:spLocks/>
          </p:cNvSpPr>
          <p:nvPr/>
        </p:nvSpPr>
        <p:spPr bwMode="auto">
          <a:xfrm>
            <a:off x="4200127" y="1340768"/>
            <a:ext cx="3981791" cy="39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успешные практики</a:t>
            </a:r>
            <a:endParaRPr kumimoji="0" lang="ru-RU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72871" y="5868089"/>
            <a:ext cx="3854791" cy="783193"/>
          </a:xfrm>
          <a:prstGeom prst="roundRect">
            <a:avLst/>
          </a:prstGeom>
          <a:ln>
            <a:solidFill>
              <a:srgbClr val="00602B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будет создана единая модель для всех вузов РФ</a:t>
            </a:r>
          </a:p>
        </p:txBody>
      </p:sp>
      <p:sp>
        <p:nvSpPr>
          <p:cNvPr id="13" name="Left Arrow 12"/>
          <p:cNvSpPr/>
          <p:nvPr/>
        </p:nvSpPr>
        <p:spPr bwMode="auto">
          <a:xfrm>
            <a:off x="4137660" y="6093296"/>
            <a:ext cx="179949" cy="360040"/>
          </a:xfrm>
          <a:prstGeom prst="leftArrow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pic>
        <p:nvPicPr>
          <p:cNvPr id="15363" name="Picture 3" descr="C:\Users\user\Desktop\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7298">
            <a:off x="3778459" y="1914311"/>
            <a:ext cx="954225" cy="9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7504" y="1545317"/>
            <a:ext cx="81731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9362" y="3501008"/>
            <a:ext cx="8192270" cy="2754402"/>
          </a:xfrm>
          <a:prstGeom prst="rect">
            <a:avLst/>
          </a:prstGeom>
          <a:noFill/>
          <a:ln w="101600">
            <a:solidFill>
              <a:srgbClr val="92D05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pic>
        <p:nvPicPr>
          <p:cNvPr id="2053" name="Picture 5" descr="Картинки по запросу research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9" y="1692149"/>
            <a:ext cx="1976099" cy="61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google sch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2551111"/>
            <a:ext cx="1727873" cy="6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1456" y="1559608"/>
            <a:ext cx="6768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</a:t>
            </a:r>
            <a:r>
              <a:rPr lang="ru-RU" sz="1600" dirty="0" smtClean="0"/>
              <a:t>чет научных трудов;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анализ </a:t>
            </a:r>
            <a:r>
              <a:rPr lang="ru-RU" sz="1600" dirty="0"/>
              <a:t>публикационной </a:t>
            </a:r>
            <a:r>
              <a:rPr lang="ru-RU" sz="1600" dirty="0" smtClean="0"/>
              <a:t>активности;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объединение в Проекты в рамках узкой тематики исследований.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3965" y="2576744"/>
            <a:ext cx="391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учет </a:t>
            </a:r>
            <a:r>
              <a:rPr lang="ru-RU" sz="1600" dirty="0"/>
              <a:t>научных </a:t>
            </a:r>
            <a:r>
              <a:rPr lang="ru-RU" sz="1600" dirty="0" smtClean="0"/>
              <a:t>трудов;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анализ </a:t>
            </a:r>
            <a:r>
              <a:rPr lang="ru-RU" sz="1600" dirty="0"/>
              <a:t>публикационной </a:t>
            </a:r>
            <a:r>
              <a:rPr lang="ru-RU" sz="1600" dirty="0" smtClean="0"/>
              <a:t>активности.</a:t>
            </a:r>
            <a:endParaRPr lang="ru-RU" sz="1600" dirty="0"/>
          </a:p>
        </p:txBody>
      </p:sp>
      <p:pic>
        <p:nvPicPr>
          <p:cNvPr id="1026" name="Picture 2" descr="http://myfuturepro.ru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7" y="3717032"/>
            <a:ext cx="1693640" cy="4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3573016"/>
            <a:ext cx="595708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</a:t>
            </a:r>
            <a:r>
              <a:rPr lang="ru-RU" sz="1600" dirty="0" smtClean="0"/>
              <a:t>чет всех показателей научной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выявление перспективных НК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формирование кадрового резерва НК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r>
              <a:rPr lang="ru-RU" sz="1400" b="1" dirty="0" smtClean="0">
                <a:solidFill>
                  <a:schemeClr val="accent2"/>
                </a:solidFill>
                <a:latin typeface="Georgia" pitchFamily="18" charset="0"/>
              </a:rPr>
              <a:t>уже </a:t>
            </a:r>
            <a:r>
              <a:rPr lang="ru-RU" sz="1400" b="1" dirty="0">
                <a:solidFill>
                  <a:schemeClr val="accent2"/>
                </a:solidFill>
                <a:latin typeface="Georgia" pitchFamily="18" charset="0"/>
              </a:rPr>
              <a:t>включились </a:t>
            </a:r>
            <a:r>
              <a:rPr lang="en-US" sz="1400" b="1" dirty="0" smtClean="0">
                <a:solidFill>
                  <a:schemeClr val="accent2"/>
                </a:solidFill>
                <a:latin typeface="Georgia" pitchFamily="18" charset="0"/>
              </a:rPr>
              <a:t>&gt; </a:t>
            </a:r>
            <a:r>
              <a:rPr lang="ru-RU" sz="1400" b="1" dirty="0" smtClean="0">
                <a:solidFill>
                  <a:schemeClr val="accent2"/>
                </a:solidFill>
                <a:latin typeface="Georgia" pitchFamily="18" charset="0"/>
              </a:rPr>
              <a:t>7 коллективов ОУ, </a:t>
            </a:r>
            <a:r>
              <a:rPr lang="en-US" sz="1400" b="1" dirty="0" smtClean="0">
                <a:solidFill>
                  <a:schemeClr val="accent2"/>
                </a:solidFill>
                <a:latin typeface="Georgia" pitchFamily="18" charset="0"/>
              </a:rPr>
              <a:t>&gt;</a:t>
            </a:r>
            <a:r>
              <a:rPr lang="ru-RU" sz="1400" b="1" dirty="0" smtClean="0">
                <a:solidFill>
                  <a:schemeClr val="accent2"/>
                </a:solidFill>
                <a:latin typeface="Georgia" pitchFamily="18" charset="0"/>
              </a:rPr>
              <a:t> 400 исследователей</a:t>
            </a:r>
            <a:endParaRPr lang="ru-RU" sz="1400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4927057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Визуализация запросов и интересов участников (темы сотрудничества НК и </a:t>
            </a:r>
            <a:r>
              <a:rPr lang="ru-RU" sz="1600" b="1" dirty="0" smtClean="0"/>
              <a:t>мирового </a:t>
            </a:r>
            <a:r>
              <a:rPr lang="ru-RU" sz="1600" b="1" dirty="0"/>
              <a:t>лидера);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Коммуникационная площадка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Автоматизация учета и </a:t>
            </a:r>
            <a:r>
              <a:rPr lang="ru-RU" sz="1600" b="1" dirty="0" smtClean="0"/>
              <a:t>научной отчетности</a:t>
            </a:r>
            <a:endParaRPr lang="ru-RU" sz="1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9552" y="4537682"/>
            <a:ext cx="1125978" cy="1195574"/>
            <a:chOff x="3786815" y="2648411"/>
            <a:chExt cx="3252867" cy="3448159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29" t="43715" r="3695" b="5902"/>
            <a:stretch/>
          </p:blipFill>
          <p:spPr bwMode="auto">
            <a:xfrm>
              <a:off x="4869781" y="3734722"/>
              <a:ext cx="2169901" cy="203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Isosceles Triangle 14"/>
            <p:cNvSpPr/>
            <p:nvPr/>
          </p:nvSpPr>
          <p:spPr bwMode="auto">
            <a:xfrm rot="17919690">
              <a:off x="3612329" y="2822897"/>
              <a:ext cx="3448159" cy="3099187"/>
            </a:xfrm>
            <a:prstGeom prst="triangl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 smtClean="0">
                <a:latin typeface="Georgia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2266751" y="4852148"/>
            <a:ext cx="5905649" cy="115212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077072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Georgia" pitchFamily="18" charset="0"/>
              </a:rPr>
              <a:t>myfuturepro.ru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115616" y="332656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Возможные </a:t>
            </a:r>
            <a:r>
              <a:rPr lang="en-US" sz="24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IT</a:t>
            </a:r>
            <a:r>
              <a:rPr lang="ru-RU" sz="24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-решения </a:t>
            </a:r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для создания научного </a:t>
            </a:r>
            <a:r>
              <a:rPr lang="ru-RU" sz="2400" b="1" i="1" dirty="0" err="1" smtClean="0">
                <a:solidFill>
                  <a:schemeClr val="accent2"/>
                </a:solidFill>
                <a:latin typeface="Arial Black" panose="020B0A04020102020204" pitchFamily="34" charset="0"/>
                <a:ea typeface="+mj-ea"/>
                <a:cs typeface="+mj-cs"/>
              </a:rPr>
              <a:t>агрегатора</a:t>
            </a:r>
            <a:endParaRPr lang="ru-RU" sz="2400" b="1" i="1" dirty="0">
              <a:solidFill>
                <a:schemeClr val="accent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6456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9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12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afu">
      <a:dk1>
        <a:sysClr val="windowText" lastClr="000000"/>
      </a:dk1>
      <a:lt1>
        <a:sysClr val="window" lastClr="FFFFFF"/>
      </a:lt1>
      <a:dk2>
        <a:srgbClr val="344757"/>
      </a:dk2>
      <a:lt2>
        <a:srgbClr val="67A7DE"/>
      </a:lt2>
      <a:accent1>
        <a:srgbClr val="577690"/>
      </a:accent1>
      <a:accent2>
        <a:srgbClr val="1362AA"/>
      </a:accent2>
      <a:accent3>
        <a:srgbClr val="5F676C"/>
      </a:accent3>
      <a:accent4>
        <a:srgbClr val="1E4385"/>
      </a:accent4>
      <a:accent5>
        <a:srgbClr val="162D5E"/>
      </a:accent5>
      <a:accent6>
        <a:srgbClr val="94B6D2"/>
      </a:accent6>
      <a:hlink>
        <a:srgbClr val="0000CC"/>
      </a:hlink>
      <a:folHlink>
        <a:srgbClr val="990099"/>
      </a:folHlink>
    </a:clrScheme>
    <a:fontScheme name="SKOLKOVO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none" anchor="ctr">
        <a:spAutoFit/>
      </a:bodyPr>
      <a:lstStyle>
        <a:defPPr algn="ctr">
          <a:defRPr sz="2000" b="1" dirty="0" smtClean="0">
            <a:latin typeface="Georgia" pitchFamily="18" charset="0"/>
          </a:defRPr>
        </a:defPPr>
      </a:lstStyle>
    </a:spDef>
  </a:objectDefaults>
  <a:extraClrSchemeLst>
    <a:extraClrScheme>
      <a:clrScheme name="1_Тема Office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4500</TotalTime>
  <Words>1008</Words>
  <Application>Microsoft Office PowerPoint</Application>
  <PresentationFormat>Экран (4:3)</PresentationFormat>
  <Paragraphs>247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Georgia</vt:lpstr>
      <vt:lpstr>Trebuchet MS</vt:lpstr>
      <vt:lpstr>Wingdings</vt:lpstr>
      <vt:lpstr>Wingdings 3</vt:lpstr>
      <vt:lpstr>Theme1</vt:lpstr>
      <vt:lpstr>«Школа ректоров 13: управленческие команды опорных университетов»</vt:lpstr>
      <vt:lpstr>Тренды: кто будет лидером  мировой научной повестки?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и формы участия в экосистеме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jpoll</dc:creator>
  <cp:lastModifiedBy>Паньшин</cp:lastModifiedBy>
  <cp:revision>481</cp:revision>
  <dcterms:created xsi:type="dcterms:W3CDTF">2013-09-30T08:33:26Z</dcterms:created>
  <dcterms:modified xsi:type="dcterms:W3CDTF">2017-12-12T22:32:57Z</dcterms:modified>
</cp:coreProperties>
</file>