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97" r:id="rId2"/>
    <p:sldId id="330" r:id="rId3"/>
    <p:sldId id="332" r:id="rId4"/>
    <p:sldId id="356" r:id="rId5"/>
    <p:sldId id="328" r:id="rId6"/>
    <p:sldId id="329" r:id="rId7"/>
    <p:sldId id="350" r:id="rId8"/>
    <p:sldId id="358" r:id="rId9"/>
    <p:sldId id="347" r:id="rId10"/>
    <p:sldId id="353" r:id="rId11"/>
  </p:sldIdLst>
  <p:sldSz cx="9144000" cy="6858000" type="screen4x3"/>
  <p:notesSz cx="7102475" cy="102346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224">
          <p15:clr>
            <a:srgbClr val="A4A3A4"/>
          </p15:clr>
        </p15:guide>
        <p15:guide id="4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FFCC"/>
    <a:srgbClr val="FF9900"/>
    <a:srgbClr val="FFFF66"/>
    <a:srgbClr val="FF9933"/>
    <a:srgbClr val="00CC00"/>
    <a:srgbClr val="CC6600"/>
    <a:srgbClr val="66FF99"/>
    <a:srgbClr val="FFCC99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064" autoAdjust="0"/>
    <p:restoredTop sz="93041" autoAdjust="0"/>
  </p:normalViewPr>
  <p:slideViewPr>
    <p:cSldViewPr showGuides="1">
      <p:cViewPr>
        <p:scale>
          <a:sx n="254" d="100"/>
          <a:sy n="254" d="100"/>
        </p:scale>
        <p:origin x="144" y="-16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688" y="-108"/>
      </p:cViewPr>
      <p:guideLst>
        <p:guide orient="horz" pos="2880"/>
        <p:guide pos="2160"/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3" Type="http://schemas.microsoft.com/office/2015/10/relationships/revisionInfo" Target="revisionInfo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91D8580D-438A-4F51-BB5E-14BF1FBB312A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5102F8AC-EABE-4B80-BBE5-DA434432D5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6689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A2272C8B-67DE-4FAC-8701-7DC3110DE9E0}" type="datetimeFigureOut">
              <a:rPr lang="en-US" smtClean="0"/>
              <a:pPr/>
              <a:t>12/11/17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6" tIns="49533" rIns="99066" bIns="4953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861441"/>
            <a:ext cx="5681980" cy="4605576"/>
          </a:xfrm>
          <a:prstGeom prst="rect">
            <a:avLst/>
          </a:prstGeom>
        </p:spPr>
        <p:txBody>
          <a:bodyPr vert="horz" lIns="99066" tIns="49533" rIns="99066" bIns="4953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02DFE78F-37B4-4B40-9568-FB8F6E2364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653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DFE78F-37B4-4B40-9568-FB8F6E23649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8330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DFE78F-37B4-4B40-9568-FB8F6E23649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8102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DFE78F-37B4-4B40-9568-FB8F6E23649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9216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DFE78F-37B4-4B40-9568-FB8F6E23649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9080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DFE78F-37B4-4B40-9568-FB8F6E23649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753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DFE78F-37B4-4B40-9568-FB8F6E23649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46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1579042" y="6321425"/>
            <a:ext cx="5985933" cy="4247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</a:pPr>
            <a:r>
              <a:rPr lang="en-US" sz="2400" dirty="0">
                <a:latin typeface="Trebuchet MS" pitchFamily="34" charset="0"/>
              </a:rPr>
              <a:t>Moscow School of Management SKOLKOVO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060848"/>
            <a:ext cx="7992889" cy="1152128"/>
          </a:xfrm>
        </p:spPr>
        <p:txBody>
          <a:bodyPr>
            <a:normAutofit/>
          </a:bodyPr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AB1B858-CD8E-487E-978A-6E494051009A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8704" y="346319"/>
            <a:ext cx="1343794" cy="860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8920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SKOLKOVO Education Development Center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1B858-CD8E-487E-978A-6E49405100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316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009694" y="274638"/>
            <a:ext cx="677107" cy="58801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1341" y="274638"/>
            <a:ext cx="6035920" cy="58801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SKOLKOVO Education Development Center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1B858-CD8E-487E-978A-6E49405100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0170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794307"/>
            <a:ext cx="5976664" cy="369332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  <a:endParaRPr lang="ru-RU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383932" y="1484313"/>
            <a:ext cx="8358554" cy="5137150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737726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SKOLKOVO Education Development Center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1B858-CD8E-487E-978A-6E494051009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b" anchorCtr="0" compatLnSpc="1">
            <a:prstTxWarp prst="textNoShape">
              <a:avLst/>
            </a:prstTxWarp>
            <a:noAutofit/>
          </a:bodyPr>
          <a:lstStyle>
            <a:lvl1pPr>
              <a:defRPr lang="ru-RU" dirty="0"/>
            </a:lvl1pPr>
          </a:lstStyle>
          <a:p>
            <a:pPr lvl="0" algn="ctr"/>
            <a:r>
              <a:rPr lang="en-US" dirty="0"/>
              <a:t>Click to edit Master title style</a:t>
            </a:r>
            <a:endParaRPr lang="ru-RU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71551" y="1773241"/>
            <a:ext cx="7704138" cy="45354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5021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435" y="4406904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SKOLKOVO Education Development Center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1B858-CD8E-487E-978A-6E49405100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8312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1339" y="1628779"/>
            <a:ext cx="40444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36479" y="1628779"/>
            <a:ext cx="40444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SKOLKOVO Education Development Center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1B858-CD8E-487E-978A-6E49405100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2244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2405" y="274641"/>
            <a:ext cx="6884396" cy="5847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271" y="1535113"/>
            <a:ext cx="40415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271" y="2174875"/>
            <a:ext cx="40415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1801814" y="6500816"/>
            <a:ext cx="1408112" cy="35718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SKOLKOVO Education Development Center</a:t>
            </a: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1B858-CD8E-487E-978A-6E49405100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982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SKOLKOVO Education Development Center</a:t>
            </a: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1B858-CD8E-487E-978A-6E49405100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983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SKOLKOVO Education Development Center</a:t>
            </a: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26475" y="6516853"/>
            <a:ext cx="517525" cy="333375"/>
          </a:xfrm>
        </p:spPr>
        <p:txBody>
          <a:bodyPr/>
          <a:lstStyle>
            <a:lvl1pPr>
              <a:defRPr/>
            </a:lvl1pPr>
          </a:lstStyle>
          <a:p>
            <a:fld id="{CAB1B858-CD8E-487E-978A-6E49405100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4434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727214"/>
            <a:ext cx="3008435" cy="70788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538" y="273053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3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SKOLKOVO Education Development Center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1B858-CD8E-487E-978A-6E49405100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04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166" y="4967228"/>
            <a:ext cx="5486400" cy="40011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SKOLKOVO Education Development Center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1B858-CD8E-487E-978A-6E49405100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306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5" Type="http://schemas.openxmlformats.org/officeDocument/2006/relationships/image" Target="../media/image2.jpeg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3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8704" y="346319"/>
            <a:ext cx="1343794" cy="860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2064428" y="473076"/>
            <a:ext cx="54599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b" anchorCtr="0" compatLnSpc="1">
            <a:prstTxWarp prst="textNoShape">
              <a:avLst/>
            </a:prstTxWarp>
            <a:noAutofit/>
          </a:bodyPr>
          <a:lstStyle/>
          <a:p>
            <a:pPr lvl="0" algn="ctr"/>
            <a:r>
              <a:rPr lang="ru-RU" dirty="0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987425" y="1628778"/>
            <a:ext cx="769302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6512289"/>
            <a:ext cx="2895600" cy="3333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7A8B9E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/>
              <a:t>SKOLKOVO Education Development Center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3776" y="6519866"/>
            <a:ext cx="517525" cy="3333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 b="0">
                <a:solidFill>
                  <a:schemeClr val="tx1"/>
                </a:solidFill>
                <a:latin typeface="Trebuchet MS" pitchFamily="34" charset="0"/>
              </a:defRPr>
            </a:lvl1pPr>
          </a:lstStyle>
          <a:p>
            <a:fld id="{CAB1B858-CD8E-487E-978A-6E494051009A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8353026" y="5145234"/>
            <a:ext cx="947608" cy="1789298"/>
            <a:chOff x="8353026" y="5066404"/>
            <a:chExt cx="947608" cy="1789298"/>
          </a:xfrm>
        </p:grpSpPr>
        <p:sp>
          <p:nvSpPr>
            <p:cNvPr id="8" name="Parallelogram 7"/>
            <p:cNvSpPr/>
            <p:nvPr userDrawn="1"/>
          </p:nvSpPr>
          <p:spPr>
            <a:xfrm rot="20999327">
              <a:off x="8353026" y="5378632"/>
              <a:ext cx="947608" cy="649226"/>
            </a:xfrm>
            <a:prstGeom prst="parallelogram">
              <a:avLst>
                <a:gd name="adj" fmla="val 187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Parallelogram 11"/>
            <p:cNvSpPr/>
            <p:nvPr userDrawn="1"/>
          </p:nvSpPr>
          <p:spPr>
            <a:xfrm rot="20999327">
              <a:off x="8396103" y="5066404"/>
              <a:ext cx="860678" cy="161221"/>
            </a:xfrm>
            <a:prstGeom prst="parallelogram">
              <a:avLst>
                <a:gd name="adj" fmla="val 187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Parallelogram 12"/>
            <p:cNvSpPr/>
            <p:nvPr userDrawn="1"/>
          </p:nvSpPr>
          <p:spPr>
            <a:xfrm rot="20999327">
              <a:off x="8353026" y="6206476"/>
              <a:ext cx="947608" cy="649226"/>
            </a:xfrm>
            <a:prstGeom prst="parallelogram">
              <a:avLst>
                <a:gd name="adj" fmla="val 18727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8730" y="0"/>
            <a:ext cx="1235551" cy="142951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lang="ru-RU" sz="3200" b="1" dirty="0" smtClean="0">
          <a:solidFill>
            <a:schemeClr val="accent2"/>
          </a:solidFill>
          <a:latin typeface="Trebuchet MS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D47519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D47519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D47519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D47519"/>
          </a:solidFill>
          <a:latin typeface="Trebuchet MS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50141B"/>
          </a:solidFill>
          <a:latin typeface="Calibri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50141B"/>
          </a:solidFill>
          <a:latin typeface="Calibri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50141B"/>
          </a:solidFill>
          <a:latin typeface="Calibri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50141B"/>
          </a:solidFill>
          <a:latin typeface="Calibri" pitchFamily="34" charset="0"/>
        </a:defRPr>
      </a:lvl9pPr>
    </p:titleStyle>
    <p:bodyStyle>
      <a:lvl1pPr marL="441325" indent="-441325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FontTx/>
        <a:buBlip>
          <a:blip r:embed="rId16"/>
        </a:buBlip>
        <a:defRPr lang="ru-RU" sz="2800" kern="1200" dirty="0" smtClean="0">
          <a:solidFill>
            <a:schemeClr val="tx1"/>
          </a:solidFill>
          <a:latin typeface="Georgia" pitchFamily="18" charset="0"/>
          <a:ea typeface="+mn-ea"/>
          <a:cs typeface="+mn-cs"/>
        </a:defRPr>
      </a:lvl1pPr>
      <a:lvl2pPr marL="742950" indent="-285750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SzPct val="100000"/>
        <a:buFont typeface="Arial" pitchFamily="34" charset="0"/>
        <a:buChar char="–"/>
        <a:defRPr lang="ru-RU" sz="2400" dirty="0" smtClean="0">
          <a:solidFill>
            <a:schemeClr val="tx1"/>
          </a:solidFill>
          <a:latin typeface="Georgia" pitchFamily="18" charset="0"/>
          <a:ea typeface="+mn-ea"/>
          <a:cs typeface="+mn-cs"/>
        </a:defRPr>
      </a:lvl2pPr>
      <a:lvl3pPr marL="1143000" indent="-228600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Font typeface="Wingdings 3" pitchFamily="18" charset="2"/>
        <a:buChar char="}"/>
        <a:defRPr>
          <a:solidFill>
            <a:schemeClr val="tx1"/>
          </a:solidFill>
          <a:latin typeface="Georgia" pitchFamily="18" charset="0"/>
        </a:defRPr>
      </a:lvl3pPr>
      <a:lvl4pPr marL="1600200" indent="-228600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Font typeface="Trebuchet MS" pitchFamily="34" charset="0"/>
        <a:buChar char="—"/>
        <a:defRPr sz="1600">
          <a:solidFill>
            <a:schemeClr val="tx1"/>
          </a:solidFill>
          <a:latin typeface="Georgia" pitchFamily="18" charset="0"/>
        </a:defRPr>
      </a:lvl4pPr>
      <a:lvl5pPr marL="2057400" indent="-228600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Font typeface="Arial" pitchFamily="34" charset="0"/>
        <a:buChar char="»"/>
        <a:defRPr sz="1600">
          <a:solidFill>
            <a:schemeClr val="tx1"/>
          </a:solidFill>
          <a:latin typeface="Georgia" pitchFamily="18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1" Type="http://schemas.openxmlformats.org/officeDocument/2006/relationships/image" Target="../media/image23.jpeg"/><Relationship Id="rId12" Type="http://schemas.openxmlformats.org/officeDocument/2006/relationships/image" Target="../media/image24.jpeg"/><Relationship Id="rId13" Type="http://schemas.openxmlformats.org/officeDocument/2006/relationships/image" Target="../media/image25.jpeg"/><Relationship Id="rId14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eg"/><Relationship Id="rId3" Type="http://schemas.openxmlformats.org/officeDocument/2006/relationships/image" Target="../media/image15.jpeg"/><Relationship Id="rId4" Type="http://schemas.openxmlformats.org/officeDocument/2006/relationships/image" Target="../media/image16.jpeg"/><Relationship Id="rId5" Type="http://schemas.openxmlformats.org/officeDocument/2006/relationships/image" Target="../media/image17.jpeg"/><Relationship Id="rId6" Type="http://schemas.openxmlformats.org/officeDocument/2006/relationships/image" Target="../media/image18.jpeg"/><Relationship Id="rId7" Type="http://schemas.openxmlformats.org/officeDocument/2006/relationships/image" Target="../media/image19.jpeg"/><Relationship Id="rId8" Type="http://schemas.openxmlformats.org/officeDocument/2006/relationships/image" Target="../media/image20.jpeg"/><Relationship Id="rId9" Type="http://schemas.openxmlformats.org/officeDocument/2006/relationships/image" Target="../media/image21.jpeg"/><Relationship Id="rId10" Type="http://schemas.openxmlformats.org/officeDocument/2006/relationships/image" Target="../media/image2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jpeg"/><Relationship Id="rId7" Type="http://schemas.openxmlformats.org/officeDocument/2006/relationships/image" Target="../media/image9.tif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SKOLKOVO Education Development Center</a:t>
            </a:r>
            <a:endParaRPr lang="ru-RU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858-CD8E-487E-978A-6E494051009A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411760" y="2636912"/>
            <a:ext cx="5315884" cy="646112"/>
          </a:xfrm>
        </p:spPr>
        <p:txBody>
          <a:bodyPr/>
          <a:lstStyle/>
          <a:p>
            <a:r>
              <a:rPr lang="ru-RU" dirty="0"/>
              <a:t>«Школа ректоров 13: управленческие команды опорных университетов»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2411760" y="3861048"/>
            <a:ext cx="5976664" cy="1728192"/>
          </a:xfrm>
        </p:spPr>
        <p:txBody>
          <a:bodyPr>
            <a:normAutofit/>
          </a:bodyPr>
          <a:lstStyle/>
          <a:p>
            <a:r>
              <a:rPr lang="ru-RU" dirty="0" smtClean="0"/>
              <a:t>«Образовательная </a:t>
            </a:r>
            <a:r>
              <a:rPr lang="ru-RU" dirty="0"/>
              <a:t>политика.</a:t>
            </a:r>
          </a:p>
          <a:p>
            <a:pPr>
              <a:buNone/>
            </a:pPr>
            <a:r>
              <a:rPr lang="ru-RU" dirty="0" smtClean="0"/>
              <a:t>	Магистратура</a:t>
            </a:r>
            <a:r>
              <a:rPr lang="ru-RU" dirty="0"/>
              <a:t>»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(май-октябрь 2017 г.)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724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858-CD8E-487E-978A-6E494051009A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051720" y="1038090"/>
            <a:ext cx="5459900" cy="646112"/>
          </a:xfrm>
        </p:spPr>
        <p:txBody>
          <a:bodyPr/>
          <a:lstStyle/>
          <a:p>
            <a:r>
              <a:rPr lang="ru-RU" dirty="0"/>
              <a:t>Команда проекта</a:t>
            </a:r>
            <a:br>
              <a:rPr lang="ru-RU" dirty="0"/>
            </a:br>
            <a:endParaRPr lang="ru-RU" dirty="0"/>
          </a:p>
        </p:txBody>
      </p:sp>
      <p:sp>
        <p:nvSpPr>
          <p:cNvPr id="27" name="Footer Placeholder 1">
            <a:extLst>
              <a:ext uri="{FF2B5EF4-FFF2-40B4-BE49-F238E27FC236}">
                <a16:creationId xmlns="" xmlns:a16="http://schemas.microsoft.com/office/drawing/2014/main" id="{44B69F89-13E3-4C18-8750-A8AE94038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1" y="6512289"/>
            <a:ext cx="2895600" cy="333375"/>
          </a:xfrm>
        </p:spPr>
        <p:txBody>
          <a:bodyPr/>
          <a:lstStyle/>
          <a:p>
            <a:r>
              <a:rPr lang="en-US" dirty="0"/>
              <a:t>SKOLKOVO Education Development Center</a:t>
            </a:r>
            <a:endParaRPr lang="ru-RU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0C6F71F1-2423-4124-A88D-821D6CF90BBC}"/>
              </a:ext>
            </a:extLst>
          </p:cNvPr>
          <p:cNvSpPr/>
          <p:nvPr/>
        </p:nvSpPr>
        <p:spPr>
          <a:xfrm>
            <a:off x="251520" y="1618658"/>
            <a:ext cx="7264363" cy="4834678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81B646A3-9F6E-4BC0-B7CC-C63CAE40F01A}"/>
              </a:ext>
            </a:extLst>
          </p:cNvPr>
          <p:cNvSpPr/>
          <p:nvPr/>
        </p:nvSpPr>
        <p:spPr>
          <a:xfrm>
            <a:off x="7638297" y="1618658"/>
            <a:ext cx="1326191" cy="4834678"/>
          </a:xfrm>
          <a:prstGeom prst="rect">
            <a:avLst/>
          </a:prstGeom>
          <a:solidFill>
            <a:schemeClr val="bg1"/>
          </a:solidFill>
          <a:ln w="9525"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Формирование ИТ-инфраструктуры">
            <a:extLst>
              <a:ext uri="{FF2B5EF4-FFF2-40B4-BE49-F238E27FC236}">
                <a16:creationId xmlns="" xmlns:a16="http://schemas.microsoft.com/office/drawing/2014/main" id="{94660B88-D287-4ED5-889A-5FEECC7FA8E2}"/>
              </a:ext>
            </a:extLst>
          </p:cNvPr>
          <p:cNvSpPr txBox="1"/>
          <p:nvPr/>
        </p:nvSpPr>
        <p:spPr>
          <a:xfrm>
            <a:off x="419249" y="1466412"/>
            <a:ext cx="2064519" cy="269545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/>
          <a:p>
            <a:pPr algn="ctr" defTabSz="308074" hangingPunct="0"/>
            <a:r>
              <a:rPr lang="ru-RU" sz="1400" b="1" kern="0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Helvetica Neue"/>
              </a:rPr>
              <a:t>Группа 2. Магистратура</a:t>
            </a:r>
          </a:p>
        </p:txBody>
      </p:sp>
      <p:sp>
        <p:nvSpPr>
          <p:cNvPr id="8" name="Формирование ИТ-инфраструктуры">
            <a:extLst>
              <a:ext uri="{FF2B5EF4-FFF2-40B4-BE49-F238E27FC236}">
                <a16:creationId xmlns="" xmlns:a16="http://schemas.microsoft.com/office/drawing/2014/main" id="{08525F1B-1F9D-4B71-B8CA-FDFC496FC5E3}"/>
              </a:ext>
            </a:extLst>
          </p:cNvPr>
          <p:cNvSpPr txBox="1"/>
          <p:nvPr/>
        </p:nvSpPr>
        <p:spPr>
          <a:xfrm>
            <a:off x="7747386" y="1475599"/>
            <a:ext cx="1087205" cy="269545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/>
          <a:p>
            <a:pPr algn="ctr" defTabSz="308074" hangingPunct="0"/>
            <a:r>
              <a:rPr lang="ru-RU" sz="1400" b="1" kern="0" dirty="0">
                <a:solidFill>
                  <a:srgbClr val="FF9900"/>
                </a:solidFill>
                <a:latin typeface="Calibri" panose="020F0502020204030204" pitchFamily="34" charset="0"/>
                <a:cs typeface="Calibri" panose="020F0502020204030204" pitchFamily="34" charset="0"/>
                <a:sym typeface="Helvetica Neue"/>
              </a:rPr>
              <a:t>Модераторы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193556B4-9917-4E13-9C92-7D261CE632B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6500" y="1836522"/>
            <a:ext cx="1071050" cy="1620000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4934B059-C752-4F2D-92DB-5D6FF1CDCE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22" y="4221088"/>
            <a:ext cx="1069081" cy="162000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="" xmlns:a16="http://schemas.microsoft.com/office/drawing/2014/main" id="{27006BBC-B7D1-4F2C-851B-18CEAB9D72F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079" y="4221088"/>
            <a:ext cx="1083971" cy="1620000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33CA2D3E-86C1-48B5-B8C6-9B148E4FA73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2221" y="1864643"/>
            <a:ext cx="1068131" cy="1620000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="" xmlns:a16="http://schemas.microsoft.com/office/drawing/2014/main" id="{6CFCDE75-A2D9-4EC3-81F1-4C076B4B9D7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015" y="4221088"/>
            <a:ext cx="1067119" cy="1620000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="" xmlns:a16="http://schemas.microsoft.com/office/drawing/2014/main" id="{049E7888-4A86-4C4B-90B6-E5EA872EA12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7387" y="1844824"/>
            <a:ext cx="1066690" cy="1620000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="" xmlns:a16="http://schemas.microsoft.com/office/drawing/2014/main" id="{79BDD850-A137-47A7-8A35-2C798F7B347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9045" y="4221088"/>
            <a:ext cx="1069140" cy="1620000"/>
          </a:xfrm>
          <a:prstGeom prst="rect">
            <a:avLst/>
          </a:prstGeom>
        </p:spPr>
      </p:pic>
      <p:pic>
        <p:nvPicPr>
          <p:cNvPr id="25" name="Рисунок 24">
            <a:extLst>
              <a:ext uri="{FF2B5EF4-FFF2-40B4-BE49-F238E27FC236}">
                <a16:creationId xmlns="" xmlns:a16="http://schemas.microsoft.com/office/drawing/2014/main" id="{465BE36D-5F53-400F-9D17-96D22C56145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3" y="1852325"/>
            <a:ext cx="1076015" cy="1620000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="" xmlns:a16="http://schemas.microsoft.com/office/drawing/2014/main" id="{DFE83F14-8E78-458B-B071-B1C641C73DC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1494" y="4232436"/>
            <a:ext cx="1074066" cy="1620000"/>
          </a:xfrm>
          <a:prstGeom prst="rect">
            <a:avLst/>
          </a:prstGeom>
        </p:spPr>
      </p:pic>
      <p:pic>
        <p:nvPicPr>
          <p:cNvPr id="30" name="Рисунок 29">
            <a:extLst>
              <a:ext uri="{FF2B5EF4-FFF2-40B4-BE49-F238E27FC236}">
                <a16:creationId xmlns="" xmlns:a16="http://schemas.microsoft.com/office/drawing/2014/main" id="{C832F02B-9B0C-46B7-8025-8D3BE5114EAF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3171" y="4221088"/>
            <a:ext cx="1063125" cy="1620000"/>
          </a:xfrm>
          <a:prstGeom prst="rect">
            <a:avLst/>
          </a:prstGeom>
        </p:spPr>
      </p:pic>
      <p:pic>
        <p:nvPicPr>
          <p:cNvPr id="32" name="Рисунок 31">
            <a:extLst>
              <a:ext uri="{FF2B5EF4-FFF2-40B4-BE49-F238E27FC236}">
                <a16:creationId xmlns="" xmlns:a16="http://schemas.microsoft.com/office/drawing/2014/main" id="{D50D50AC-5969-47D8-B27D-43F1CEB39DDD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324" y="1844824"/>
            <a:ext cx="1059115" cy="1620000"/>
          </a:xfrm>
          <a:prstGeom prst="rect">
            <a:avLst/>
          </a:prstGeom>
        </p:spPr>
      </p:pic>
      <p:pic>
        <p:nvPicPr>
          <p:cNvPr id="34" name="Рисунок 33">
            <a:extLst>
              <a:ext uri="{FF2B5EF4-FFF2-40B4-BE49-F238E27FC236}">
                <a16:creationId xmlns="" xmlns:a16="http://schemas.microsoft.com/office/drawing/2014/main" id="{BBCFB640-AC41-453A-8735-8AD0F96C548B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3012" y="1864643"/>
            <a:ext cx="1078014" cy="1620000"/>
          </a:xfrm>
          <a:prstGeom prst="rect">
            <a:avLst/>
          </a:prstGeom>
        </p:spPr>
      </p:pic>
      <p:pic>
        <p:nvPicPr>
          <p:cNvPr id="23" name="Рисунок 22">
            <a:extLst>
              <a:ext uri="{FF2B5EF4-FFF2-40B4-BE49-F238E27FC236}">
                <a16:creationId xmlns="" xmlns:a16="http://schemas.microsoft.com/office/drawing/2014/main" id="{19472C2D-61C9-4799-A410-FBB84E1672F4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7387" y="4221088"/>
            <a:ext cx="1066547" cy="1620000"/>
          </a:xfrm>
          <a:prstGeom prst="rect">
            <a:avLst/>
          </a:prstGeom>
        </p:spPr>
      </p:pic>
      <p:sp>
        <p:nvSpPr>
          <p:cNvPr id="57" name="Прямоугольник 56">
            <a:extLst>
              <a:ext uri="{FF2B5EF4-FFF2-40B4-BE49-F238E27FC236}">
                <a16:creationId xmlns="" xmlns:a16="http://schemas.microsoft.com/office/drawing/2014/main" id="{979D4AC6-039B-4608-B688-8E4872BAF1BB}"/>
              </a:ext>
            </a:extLst>
          </p:cNvPr>
          <p:cNvSpPr/>
          <p:nvPr/>
        </p:nvSpPr>
        <p:spPr>
          <a:xfrm>
            <a:off x="469912" y="3433681"/>
            <a:ext cx="10664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Шабалкин</a:t>
            </a:r>
          </a:p>
          <a:p>
            <a:pPr algn="ctr"/>
            <a:r>
              <a:rPr lang="ru-RU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Дмитрий</a:t>
            </a:r>
            <a:endParaRPr lang="en-US" sz="12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algn="ctr"/>
            <a:r>
              <a:rPr lang="en-US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(</a:t>
            </a:r>
            <a:r>
              <a:rPr lang="ru-RU" sz="1200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УлГУ</a:t>
            </a:r>
            <a:r>
              <a:rPr lang="en-US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)</a:t>
            </a:r>
            <a:endParaRPr lang="ru-RU" sz="12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58" name="Прямоугольник 57">
            <a:extLst>
              <a:ext uri="{FF2B5EF4-FFF2-40B4-BE49-F238E27FC236}">
                <a16:creationId xmlns="" xmlns:a16="http://schemas.microsoft.com/office/drawing/2014/main" id="{6432F9E6-FB9A-41AB-82E3-CE0935FCC1D4}"/>
              </a:ext>
            </a:extLst>
          </p:cNvPr>
          <p:cNvSpPr/>
          <p:nvPr/>
        </p:nvSpPr>
        <p:spPr>
          <a:xfrm>
            <a:off x="7768191" y="3433516"/>
            <a:ext cx="10664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Злотников Игорь</a:t>
            </a:r>
            <a:endParaRPr lang="en-US" sz="12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algn="ctr"/>
            <a:endParaRPr lang="ru-RU" sz="12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59" name="Прямоугольник 58">
            <a:extLst>
              <a:ext uri="{FF2B5EF4-FFF2-40B4-BE49-F238E27FC236}">
                <a16:creationId xmlns="" xmlns:a16="http://schemas.microsoft.com/office/drawing/2014/main" id="{966A0A5B-8827-4E7B-A91F-12A460093C06}"/>
              </a:ext>
            </a:extLst>
          </p:cNvPr>
          <p:cNvSpPr/>
          <p:nvPr/>
        </p:nvSpPr>
        <p:spPr>
          <a:xfrm>
            <a:off x="7774425" y="5807005"/>
            <a:ext cx="10664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Говорова Наталья</a:t>
            </a:r>
            <a:endParaRPr lang="en-US" sz="12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algn="ctr"/>
            <a:endParaRPr lang="ru-RU" sz="12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60" name="Прямоугольник 59">
            <a:extLst>
              <a:ext uri="{FF2B5EF4-FFF2-40B4-BE49-F238E27FC236}">
                <a16:creationId xmlns="" xmlns:a16="http://schemas.microsoft.com/office/drawing/2014/main" id="{6CAF089B-1BAF-49A4-8B56-3639D4452EF0}"/>
              </a:ext>
            </a:extLst>
          </p:cNvPr>
          <p:cNvSpPr/>
          <p:nvPr/>
        </p:nvSpPr>
        <p:spPr>
          <a:xfrm>
            <a:off x="1999039" y="3422437"/>
            <a:ext cx="10664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Левкина</a:t>
            </a:r>
          </a:p>
          <a:p>
            <a:pPr algn="ctr"/>
            <a:r>
              <a:rPr lang="ru-RU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Ольга</a:t>
            </a:r>
          </a:p>
          <a:p>
            <a:pPr algn="ctr"/>
            <a:r>
              <a:rPr lang="en-US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(</a:t>
            </a:r>
            <a:r>
              <a:rPr lang="ru-RU" sz="1200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УлГУ</a:t>
            </a:r>
            <a:r>
              <a:rPr lang="en-US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)</a:t>
            </a:r>
            <a:endParaRPr lang="ru-RU" sz="12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61" name="Прямоугольник 60">
            <a:extLst>
              <a:ext uri="{FF2B5EF4-FFF2-40B4-BE49-F238E27FC236}">
                <a16:creationId xmlns="" xmlns:a16="http://schemas.microsoft.com/office/drawing/2014/main" id="{4DA3ED78-8738-4864-A608-E7B401B0CBFB}"/>
              </a:ext>
            </a:extLst>
          </p:cNvPr>
          <p:cNvSpPr/>
          <p:nvPr/>
        </p:nvSpPr>
        <p:spPr>
          <a:xfrm>
            <a:off x="3433592" y="3422436"/>
            <a:ext cx="10664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Панфилов</a:t>
            </a:r>
          </a:p>
          <a:p>
            <a:pPr algn="ctr"/>
            <a:r>
              <a:rPr lang="ru-RU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Алексей</a:t>
            </a:r>
          </a:p>
          <a:p>
            <a:pPr algn="ctr"/>
            <a:r>
              <a:rPr lang="en-US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(</a:t>
            </a:r>
            <a:r>
              <a:rPr lang="ru-RU" sz="1200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ВлГУ</a:t>
            </a:r>
            <a:r>
              <a:rPr lang="en-US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)</a:t>
            </a:r>
            <a:endParaRPr lang="ru-RU" sz="12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62" name="Прямоугольник 61">
            <a:extLst>
              <a:ext uri="{FF2B5EF4-FFF2-40B4-BE49-F238E27FC236}">
                <a16:creationId xmlns="" xmlns:a16="http://schemas.microsoft.com/office/drawing/2014/main" id="{335BB6D1-F1FF-408E-8938-121B0C0EDB2C}"/>
              </a:ext>
            </a:extLst>
          </p:cNvPr>
          <p:cNvSpPr/>
          <p:nvPr/>
        </p:nvSpPr>
        <p:spPr>
          <a:xfrm>
            <a:off x="4945760" y="3433515"/>
            <a:ext cx="10664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Бабошина</a:t>
            </a:r>
            <a:endParaRPr lang="ru-RU" sz="12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algn="ctr"/>
            <a:r>
              <a:rPr lang="ru-RU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Эльмира</a:t>
            </a:r>
          </a:p>
          <a:p>
            <a:pPr algn="ctr"/>
            <a:r>
              <a:rPr lang="en-US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(</a:t>
            </a:r>
            <a:r>
              <a:rPr lang="ru-RU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ТГУ</a:t>
            </a:r>
            <a:r>
              <a:rPr lang="en-US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)</a:t>
            </a:r>
            <a:endParaRPr lang="ru-RU" sz="12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63" name="Прямоугольник 62">
            <a:extLst>
              <a:ext uri="{FF2B5EF4-FFF2-40B4-BE49-F238E27FC236}">
                <a16:creationId xmlns="" xmlns:a16="http://schemas.microsoft.com/office/drawing/2014/main" id="{A724372F-0933-4DCB-BD80-133809622FAD}"/>
              </a:ext>
            </a:extLst>
          </p:cNvPr>
          <p:cNvSpPr/>
          <p:nvPr/>
        </p:nvSpPr>
        <p:spPr>
          <a:xfrm>
            <a:off x="6313912" y="3433515"/>
            <a:ext cx="10664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Янпольский</a:t>
            </a:r>
          </a:p>
          <a:p>
            <a:pPr algn="ctr"/>
            <a:r>
              <a:rPr lang="ru-RU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Василий</a:t>
            </a:r>
          </a:p>
          <a:p>
            <a:pPr algn="ctr"/>
            <a:r>
              <a:rPr lang="en-US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(</a:t>
            </a:r>
            <a:r>
              <a:rPr lang="ru-RU" sz="1200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НовГТУ</a:t>
            </a:r>
            <a:r>
              <a:rPr lang="en-US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)</a:t>
            </a:r>
            <a:endParaRPr lang="ru-RU" sz="12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64" name="Прямоугольник 63">
            <a:extLst>
              <a:ext uri="{FF2B5EF4-FFF2-40B4-BE49-F238E27FC236}">
                <a16:creationId xmlns="" xmlns:a16="http://schemas.microsoft.com/office/drawing/2014/main" id="{C450379D-89CB-4357-ADB3-9B45A7B2577D}"/>
              </a:ext>
            </a:extLst>
          </p:cNvPr>
          <p:cNvSpPr/>
          <p:nvPr/>
        </p:nvSpPr>
        <p:spPr>
          <a:xfrm>
            <a:off x="458868" y="5796111"/>
            <a:ext cx="10664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Головунина</a:t>
            </a:r>
            <a:endParaRPr lang="ru-RU" sz="12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algn="ctr"/>
            <a:r>
              <a:rPr lang="ru-RU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Елена</a:t>
            </a:r>
          </a:p>
          <a:p>
            <a:pPr algn="ctr"/>
            <a:r>
              <a:rPr lang="en-US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(</a:t>
            </a:r>
            <a:r>
              <a:rPr lang="ru-RU" sz="1200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МарГУ</a:t>
            </a:r>
            <a:r>
              <a:rPr lang="en-US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)</a:t>
            </a:r>
            <a:endParaRPr lang="ru-RU" sz="12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65" name="Прямоугольник 64">
            <a:extLst>
              <a:ext uri="{FF2B5EF4-FFF2-40B4-BE49-F238E27FC236}">
                <a16:creationId xmlns="" xmlns:a16="http://schemas.microsoft.com/office/drawing/2014/main" id="{2436A721-D9D0-4C8B-A799-54CA7784FEC9}"/>
              </a:ext>
            </a:extLst>
          </p:cNvPr>
          <p:cNvSpPr/>
          <p:nvPr/>
        </p:nvSpPr>
        <p:spPr>
          <a:xfrm>
            <a:off x="3925782" y="5804697"/>
            <a:ext cx="10664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Нестеров</a:t>
            </a:r>
          </a:p>
          <a:p>
            <a:pPr algn="ctr"/>
            <a:r>
              <a:rPr lang="ru-RU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Павел</a:t>
            </a:r>
          </a:p>
          <a:p>
            <a:pPr algn="ctr"/>
            <a:r>
              <a:rPr lang="en-US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(</a:t>
            </a:r>
            <a:r>
              <a:rPr lang="ru-RU" sz="1200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ЯрГУ</a:t>
            </a:r>
            <a:r>
              <a:rPr lang="en-US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)</a:t>
            </a:r>
            <a:endParaRPr lang="ru-RU" sz="12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66" name="Прямоугольник 65">
            <a:extLst>
              <a:ext uri="{FF2B5EF4-FFF2-40B4-BE49-F238E27FC236}">
                <a16:creationId xmlns="" xmlns:a16="http://schemas.microsoft.com/office/drawing/2014/main" id="{8AAEB8C4-167A-4E07-B489-1189ECCF74FE}"/>
              </a:ext>
            </a:extLst>
          </p:cNvPr>
          <p:cNvSpPr/>
          <p:nvPr/>
        </p:nvSpPr>
        <p:spPr>
          <a:xfrm>
            <a:off x="2789811" y="5796111"/>
            <a:ext cx="10664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Натырова</a:t>
            </a:r>
            <a:endParaRPr lang="ru-RU" sz="12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algn="ctr"/>
            <a:r>
              <a:rPr lang="ru-RU" sz="1200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Баира</a:t>
            </a:r>
            <a:endParaRPr lang="ru-RU" sz="12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algn="ctr"/>
            <a:r>
              <a:rPr lang="en-US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(</a:t>
            </a:r>
            <a:r>
              <a:rPr lang="ru-RU" sz="1200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КалмГУ</a:t>
            </a:r>
            <a:r>
              <a:rPr lang="en-US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)</a:t>
            </a:r>
            <a:endParaRPr lang="ru-RU" sz="12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67" name="Прямоугольник 66">
            <a:extLst>
              <a:ext uri="{FF2B5EF4-FFF2-40B4-BE49-F238E27FC236}">
                <a16:creationId xmlns="" xmlns:a16="http://schemas.microsoft.com/office/drawing/2014/main" id="{7044FF7C-2531-4FB5-8E79-44B79EECDCAA}"/>
              </a:ext>
            </a:extLst>
          </p:cNvPr>
          <p:cNvSpPr/>
          <p:nvPr/>
        </p:nvSpPr>
        <p:spPr>
          <a:xfrm>
            <a:off x="1641113" y="5807004"/>
            <a:ext cx="10664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Потапов</a:t>
            </a:r>
          </a:p>
          <a:p>
            <a:pPr algn="ctr"/>
            <a:r>
              <a:rPr lang="ru-RU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Сергей</a:t>
            </a:r>
          </a:p>
          <a:p>
            <a:pPr algn="ctr"/>
            <a:r>
              <a:rPr lang="en-US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(</a:t>
            </a:r>
            <a:r>
              <a:rPr lang="ru-RU" sz="1200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ТулГУ</a:t>
            </a:r>
            <a:r>
              <a:rPr lang="en-US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)</a:t>
            </a:r>
            <a:endParaRPr lang="ru-RU" sz="12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68" name="Прямоугольник 67">
            <a:extLst>
              <a:ext uri="{FF2B5EF4-FFF2-40B4-BE49-F238E27FC236}">
                <a16:creationId xmlns="" xmlns:a16="http://schemas.microsoft.com/office/drawing/2014/main" id="{A09527D6-B751-4E86-BEBC-CE10FE5B4A0F}"/>
              </a:ext>
            </a:extLst>
          </p:cNvPr>
          <p:cNvSpPr/>
          <p:nvPr/>
        </p:nvSpPr>
        <p:spPr>
          <a:xfrm>
            <a:off x="5149906" y="5796111"/>
            <a:ext cx="10664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Нехвядович</a:t>
            </a:r>
            <a:endParaRPr lang="ru-RU" sz="12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algn="ctr"/>
            <a:r>
              <a:rPr lang="ru-RU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Лариса</a:t>
            </a:r>
          </a:p>
          <a:p>
            <a:pPr algn="ctr"/>
            <a:r>
              <a:rPr lang="en-US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(</a:t>
            </a:r>
            <a:r>
              <a:rPr lang="ru-RU" sz="1200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АлтГУ</a:t>
            </a:r>
            <a:r>
              <a:rPr lang="en-US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)</a:t>
            </a:r>
            <a:endParaRPr lang="ru-RU" sz="12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69" name="Прямоугольник 68">
            <a:extLst>
              <a:ext uri="{FF2B5EF4-FFF2-40B4-BE49-F238E27FC236}">
                <a16:creationId xmlns="" xmlns:a16="http://schemas.microsoft.com/office/drawing/2014/main" id="{7F24B3A1-95C4-4C33-99CF-830F84E8B2A6}"/>
              </a:ext>
            </a:extLst>
          </p:cNvPr>
          <p:cNvSpPr/>
          <p:nvPr/>
        </p:nvSpPr>
        <p:spPr>
          <a:xfrm>
            <a:off x="6334202" y="5789964"/>
            <a:ext cx="10664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Тумасов</a:t>
            </a:r>
            <a:r>
              <a:rPr lang="ru-RU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Антон</a:t>
            </a:r>
            <a:endParaRPr lang="en-US" sz="12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algn="ctr"/>
            <a:r>
              <a:rPr lang="en-US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(</a:t>
            </a:r>
            <a:r>
              <a:rPr lang="ru-RU" sz="1200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НижГТУ</a:t>
            </a:r>
            <a:r>
              <a:rPr lang="en-US" sz="12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)</a:t>
            </a:r>
            <a:endParaRPr lang="ru-RU" sz="12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29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>
            <a:off x="1069135" y="3607485"/>
            <a:ext cx="3170581" cy="2494246"/>
            <a:chOff x="1078555" y="3556598"/>
            <a:chExt cx="3170581" cy="2494246"/>
          </a:xfrm>
        </p:grpSpPr>
        <p:sp>
          <p:nvSpPr>
            <p:cNvPr id="42" name="Овал 41"/>
            <p:cNvSpPr/>
            <p:nvPr/>
          </p:nvSpPr>
          <p:spPr>
            <a:xfrm rot="19156182">
              <a:off x="2063062" y="3701792"/>
              <a:ext cx="2186074" cy="689950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Овал 52"/>
            <p:cNvSpPr/>
            <p:nvPr/>
          </p:nvSpPr>
          <p:spPr>
            <a:xfrm rot="19156182">
              <a:off x="1078555" y="3556598"/>
              <a:ext cx="2475430" cy="2494246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Овал 53"/>
            <p:cNvSpPr/>
            <p:nvPr/>
          </p:nvSpPr>
          <p:spPr>
            <a:xfrm rot="19156182">
              <a:off x="2921447" y="3706479"/>
              <a:ext cx="486603" cy="66595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1373521" y="3940317"/>
            <a:ext cx="2118359" cy="1651601"/>
            <a:chOff x="-828600" y="3068960"/>
            <a:chExt cx="1393938" cy="1152128"/>
          </a:xfrm>
        </p:grpSpPr>
        <p:sp>
          <p:nvSpPr>
            <p:cNvPr id="29" name="Овал 28"/>
            <p:cNvSpPr/>
            <p:nvPr/>
          </p:nvSpPr>
          <p:spPr>
            <a:xfrm>
              <a:off x="-1" y="3503784"/>
              <a:ext cx="565339" cy="501279"/>
            </a:xfrm>
            <a:prstGeom prst="ellipse">
              <a:avLst/>
            </a:prstGeom>
            <a:noFill/>
            <a:ln>
              <a:solidFill>
                <a:srgbClr val="00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Овал 5"/>
            <p:cNvSpPr/>
            <p:nvPr/>
          </p:nvSpPr>
          <p:spPr>
            <a:xfrm>
              <a:off x="-828600" y="3068960"/>
              <a:ext cx="1152128" cy="1152128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Овал 7"/>
            <p:cNvSpPr/>
            <p:nvPr/>
          </p:nvSpPr>
          <p:spPr>
            <a:xfrm>
              <a:off x="72508" y="3523913"/>
              <a:ext cx="392762" cy="4610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858-CD8E-487E-978A-6E494051009A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22" name="Footer Placeholder 1">
            <a:extLst>
              <a:ext uri="{FF2B5EF4-FFF2-40B4-BE49-F238E27FC236}">
                <a16:creationId xmlns="" xmlns:a16="http://schemas.microsoft.com/office/drawing/2014/main" id="{92C5F84D-3224-4C53-9EFE-F3FE6662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1" y="6512289"/>
            <a:ext cx="2895600" cy="333375"/>
          </a:xfrm>
        </p:spPr>
        <p:txBody>
          <a:bodyPr/>
          <a:lstStyle/>
          <a:p>
            <a:r>
              <a:rPr lang="en-US" dirty="0"/>
              <a:t>SKOLKOVO Education Development Center</a:t>
            </a:r>
            <a:endParaRPr lang="ru-RU" dirty="0"/>
          </a:p>
        </p:txBody>
      </p:sp>
      <p:sp>
        <p:nvSpPr>
          <p:cNvPr id="127" name="Заголовок 3">
            <a:extLst>
              <a:ext uri="{FF2B5EF4-FFF2-40B4-BE49-F238E27FC236}">
                <a16:creationId xmlns="" xmlns:a16="http://schemas.microsoft.com/office/drawing/2014/main" id="{E900E32C-2DD0-4C7A-8788-BF9C52CA5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7950" y="694656"/>
            <a:ext cx="5758386" cy="646112"/>
          </a:xfrm>
        </p:spPr>
        <p:txBody>
          <a:bodyPr/>
          <a:lstStyle/>
          <a:p>
            <a:r>
              <a:rPr lang="ru-RU" dirty="0"/>
              <a:t>Анализ контекста в системе высшего образования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="" xmlns:a16="http://schemas.microsoft.com/office/drawing/2014/main" id="{99DB6E5F-0831-4E3A-A760-D02B9C339055}"/>
              </a:ext>
            </a:extLst>
          </p:cNvPr>
          <p:cNvSpPr txBox="1"/>
          <p:nvPr/>
        </p:nvSpPr>
        <p:spPr>
          <a:xfrm>
            <a:off x="431031" y="1556792"/>
            <a:ext cx="870026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ru-RU" sz="2200" dirty="0">
                <a:latin typeface="Calibri" panose="020F0502020204030204" pitchFamily="34" charset="0"/>
                <a:cs typeface="Calibri" panose="020F0502020204030204" pitchFamily="34" charset="0"/>
              </a:rPr>
              <a:t>Приоритет регионального развития в государственной повестке</a:t>
            </a:r>
          </a:p>
          <a:p>
            <a:pPr marL="514350" indent="-514350">
              <a:buAutoNum type="arabicParenR"/>
            </a:pPr>
            <a:r>
              <a:rPr lang="ru-RU" sz="2200" dirty="0">
                <a:latin typeface="Calibri" panose="020F0502020204030204" pitchFamily="34" charset="0"/>
                <a:cs typeface="Calibri" panose="020F0502020204030204" pitchFamily="34" charset="0"/>
              </a:rPr>
              <a:t>Опорный университет – региональный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“think tank”</a:t>
            </a:r>
          </a:p>
          <a:p>
            <a:pPr marL="514350" indent="-514350">
              <a:buAutoNum type="arabicParenR"/>
            </a:pPr>
            <a:r>
              <a:rPr lang="ru-RU" sz="2200" dirty="0">
                <a:latin typeface="Calibri" panose="020F0502020204030204" pitchFamily="34" charset="0"/>
                <a:cs typeface="Calibri" panose="020F0502020204030204" pitchFamily="34" charset="0"/>
              </a:rPr>
              <a:t>Трансформация образовательной политики университета</a:t>
            </a:r>
          </a:p>
        </p:txBody>
      </p:sp>
      <p:sp>
        <p:nvSpPr>
          <p:cNvPr id="36" name="Прямоугольник 35">
            <a:extLst>
              <a:ext uri="{FF2B5EF4-FFF2-40B4-BE49-F238E27FC236}">
                <a16:creationId xmlns="" xmlns:a16="http://schemas.microsoft.com/office/drawing/2014/main" id="{78C69736-9A66-4497-AEBF-17588C9A03D5}"/>
              </a:ext>
            </a:extLst>
          </p:cNvPr>
          <p:cNvSpPr/>
          <p:nvPr/>
        </p:nvSpPr>
        <p:spPr>
          <a:xfrm>
            <a:off x="1275041" y="5086726"/>
            <a:ext cx="17417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FF"/>
                </a:solidFill>
                <a:latin typeface="Calibri" pitchFamily="34" charset="0"/>
              </a:rPr>
              <a:t>Бакалавр</a:t>
            </a:r>
          </a:p>
        </p:txBody>
      </p:sp>
      <p:sp>
        <p:nvSpPr>
          <p:cNvPr id="37" name="Прямоугольник 36">
            <a:extLst>
              <a:ext uri="{FF2B5EF4-FFF2-40B4-BE49-F238E27FC236}">
                <a16:creationId xmlns="" xmlns:a16="http://schemas.microsoft.com/office/drawing/2014/main" id="{1CC9FB76-A399-4960-9C49-FC04EB5D5D1B}"/>
              </a:ext>
            </a:extLst>
          </p:cNvPr>
          <p:cNvSpPr/>
          <p:nvPr/>
        </p:nvSpPr>
        <p:spPr>
          <a:xfrm>
            <a:off x="1043608" y="5517232"/>
            <a:ext cx="25369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B050"/>
                </a:solidFill>
                <a:latin typeface="Calibri" pitchFamily="34" charset="0"/>
              </a:rPr>
              <a:t>Магистр</a:t>
            </a:r>
          </a:p>
        </p:txBody>
      </p:sp>
      <p:sp>
        <p:nvSpPr>
          <p:cNvPr id="38" name="Прямоугольник 37">
            <a:extLst>
              <a:ext uri="{FF2B5EF4-FFF2-40B4-BE49-F238E27FC236}">
                <a16:creationId xmlns="" xmlns:a16="http://schemas.microsoft.com/office/drawing/2014/main" id="{C863E8A7-CC21-4E58-90F2-989F85575CFA}"/>
              </a:ext>
            </a:extLst>
          </p:cNvPr>
          <p:cNvSpPr/>
          <p:nvPr/>
        </p:nvSpPr>
        <p:spPr>
          <a:xfrm>
            <a:off x="5394215" y="5291567"/>
            <a:ext cx="30243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Calibri" pitchFamily="34" charset="0"/>
              </a:rPr>
              <a:t>Умение учиться, повторять хорошие практики. Представление о различных видах деятельности</a:t>
            </a:r>
          </a:p>
        </p:txBody>
      </p:sp>
      <p:sp>
        <p:nvSpPr>
          <p:cNvPr id="39" name="Прямоугольник 38">
            <a:extLst>
              <a:ext uri="{FF2B5EF4-FFF2-40B4-BE49-F238E27FC236}">
                <a16:creationId xmlns="" xmlns:a16="http://schemas.microsoft.com/office/drawing/2014/main" id="{60978FA1-B6C9-4E2C-893C-B0AADC20D34F}"/>
              </a:ext>
            </a:extLst>
          </p:cNvPr>
          <p:cNvSpPr/>
          <p:nvPr/>
        </p:nvSpPr>
        <p:spPr>
          <a:xfrm>
            <a:off x="5525882" y="2776488"/>
            <a:ext cx="272866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B050"/>
                </a:solidFill>
                <a:latin typeface="Calibri" pitchFamily="34" charset="0"/>
              </a:rPr>
              <a:t>Особые компетенции, </a:t>
            </a:r>
            <a:br>
              <a:rPr lang="ru-RU" sz="1600" b="1" dirty="0">
                <a:solidFill>
                  <a:srgbClr val="00B050"/>
                </a:solidFill>
                <a:latin typeface="Calibri" pitchFamily="34" charset="0"/>
              </a:rPr>
            </a:br>
            <a:r>
              <a:rPr lang="ru-RU" sz="1600" b="1" dirty="0">
                <a:solidFill>
                  <a:srgbClr val="00B050"/>
                </a:solidFill>
                <a:latin typeface="Calibri" pitchFamily="34" charset="0"/>
              </a:rPr>
              <a:t>в </a:t>
            </a:r>
            <a:r>
              <a:rPr lang="ru-RU" sz="1600" b="1" dirty="0" err="1">
                <a:solidFill>
                  <a:srgbClr val="00B050"/>
                </a:solidFill>
                <a:latin typeface="Calibri" pitchFamily="34" charset="0"/>
              </a:rPr>
              <a:t>т.ч</a:t>
            </a:r>
            <a:r>
              <a:rPr lang="ru-RU" sz="1600" b="1" dirty="0">
                <a:solidFill>
                  <a:srgbClr val="00B050"/>
                </a:solidFill>
                <a:latin typeface="Calibri" pitchFamily="34" charset="0"/>
              </a:rPr>
              <a:t>. по </a:t>
            </a:r>
            <a:r>
              <a:rPr lang="ru-RU" sz="1600" b="1" i="1" dirty="0">
                <a:solidFill>
                  <a:srgbClr val="00B050"/>
                </a:solidFill>
                <a:latin typeface="Calibri" pitchFamily="34" charset="0"/>
              </a:rPr>
              <a:t>проектированию</a:t>
            </a:r>
            <a:r>
              <a:rPr lang="ru-RU" sz="1600" b="1" dirty="0">
                <a:solidFill>
                  <a:srgbClr val="00B050"/>
                </a:solidFill>
                <a:latin typeface="Calibri" pitchFamily="34" charset="0"/>
              </a:rPr>
              <a:t> деятельности</a:t>
            </a:r>
          </a:p>
        </p:txBody>
      </p:sp>
      <p:cxnSp>
        <p:nvCxnSpPr>
          <p:cNvPr id="40" name="Прямая со стрелкой 39">
            <a:extLst>
              <a:ext uri="{FF2B5EF4-FFF2-40B4-BE49-F238E27FC236}">
                <a16:creationId xmlns="" xmlns:a16="http://schemas.microsoft.com/office/drawing/2014/main" id="{BAD8C08E-4551-43B3-9CF3-F183014D8FC8}"/>
              </a:ext>
            </a:extLst>
          </p:cNvPr>
          <p:cNvCxnSpPr>
            <a:cxnSpLocks/>
          </p:cNvCxnSpPr>
          <p:nvPr/>
        </p:nvCxnSpPr>
        <p:spPr>
          <a:xfrm flipH="1">
            <a:off x="4055105" y="3191986"/>
            <a:ext cx="1339110" cy="151051"/>
          </a:xfrm>
          <a:prstGeom prst="straightConnector1">
            <a:avLst/>
          </a:prstGeom>
          <a:ln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>
            <a:extLst>
              <a:ext uri="{FF2B5EF4-FFF2-40B4-BE49-F238E27FC236}">
                <a16:creationId xmlns="" xmlns:a16="http://schemas.microsoft.com/office/drawing/2014/main" id="{1A125713-390A-4279-BC20-B73689AE6C05}"/>
              </a:ext>
            </a:extLst>
          </p:cNvPr>
          <p:cNvCxnSpPr>
            <a:cxnSpLocks/>
            <a:stCxn id="38" idx="1"/>
          </p:cNvCxnSpPr>
          <p:nvPr/>
        </p:nvCxnSpPr>
        <p:spPr>
          <a:xfrm flipH="1" flipV="1">
            <a:off x="3020255" y="4980118"/>
            <a:ext cx="2373960" cy="850058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>
            <a:extLst>
              <a:ext uri="{FF2B5EF4-FFF2-40B4-BE49-F238E27FC236}">
                <a16:creationId xmlns="" xmlns:a16="http://schemas.microsoft.com/office/drawing/2014/main" id="{72C538D0-80F5-4BEC-8247-C4ED5A91E30E}"/>
              </a:ext>
            </a:extLst>
          </p:cNvPr>
          <p:cNvCxnSpPr>
            <a:cxnSpLocks/>
            <a:endCxn id="6" idx="0"/>
          </p:cNvCxnSpPr>
          <p:nvPr/>
        </p:nvCxnSpPr>
        <p:spPr>
          <a:xfrm flipH="1" flipV="1">
            <a:off x="2248962" y="3940317"/>
            <a:ext cx="18784" cy="928843"/>
          </a:xfrm>
          <a:prstGeom prst="straightConnector1">
            <a:avLst/>
          </a:prstGeom>
          <a:ln w="22225">
            <a:solidFill>
              <a:srgbClr val="0033CC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>
            <a:extLst>
              <a:ext uri="{FF2B5EF4-FFF2-40B4-BE49-F238E27FC236}">
                <a16:creationId xmlns="" xmlns:a16="http://schemas.microsoft.com/office/drawing/2014/main" id="{9E682B32-5D8C-46E9-A9D3-50D1E4AA80CB}"/>
              </a:ext>
            </a:extLst>
          </p:cNvPr>
          <p:cNvCxnSpPr>
            <a:cxnSpLocks/>
            <a:endCxn id="42" idx="6"/>
          </p:cNvCxnSpPr>
          <p:nvPr/>
        </p:nvCxnSpPr>
        <p:spPr>
          <a:xfrm flipV="1">
            <a:off x="2267744" y="3384448"/>
            <a:ext cx="1707227" cy="1484712"/>
          </a:xfrm>
          <a:prstGeom prst="straightConnector1">
            <a:avLst/>
          </a:prstGeom>
          <a:ln w="15875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Овал 44">
            <a:extLst>
              <a:ext uri="{FF2B5EF4-FFF2-40B4-BE49-F238E27FC236}">
                <a16:creationId xmlns="" xmlns:a16="http://schemas.microsoft.com/office/drawing/2014/main" id="{45E3A3DD-2EAF-4B79-9F3D-B06BB400111F}"/>
              </a:ext>
            </a:extLst>
          </p:cNvPr>
          <p:cNvSpPr/>
          <p:nvPr/>
        </p:nvSpPr>
        <p:spPr>
          <a:xfrm>
            <a:off x="847137" y="3232397"/>
            <a:ext cx="3207968" cy="3143047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ик 46">
            <a:extLst>
              <a:ext uri="{FF2B5EF4-FFF2-40B4-BE49-F238E27FC236}">
                <a16:creationId xmlns="" xmlns:a16="http://schemas.microsoft.com/office/drawing/2014/main" id="{5FF2AFC6-4E54-4D6A-B455-BF9C6470D21B}"/>
              </a:ext>
            </a:extLst>
          </p:cNvPr>
          <p:cNvSpPr/>
          <p:nvPr/>
        </p:nvSpPr>
        <p:spPr>
          <a:xfrm>
            <a:off x="1914745" y="3284716"/>
            <a:ext cx="114518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FF0000"/>
                </a:solidFill>
                <a:latin typeface="Calibri" pitchFamily="34" charset="0"/>
              </a:rPr>
              <a:t>Регион</a:t>
            </a:r>
          </a:p>
        </p:txBody>
      </p:sp>
      <p:sp>
        <p:nvSpPr>
          <p:cNvPr id="48" name="Овал 47">
            <a:extLst>
              <a:ext uri="{FF2B5EF4-FFF2-40B4-BE49-F238E27FC236}">
                <a16:creationId xmlns="" xmlns:a16="http://schemas.microsoft.com/office/drawing/2014/main" id="{DD98C5B8-5D5D-478D-A3B7-E54B11FE03E4}"/>
              </a:ext>
            </a:extLst>
          </p:cNvPr>
          <p:cNvSpPr/>
          <p:nvPr/>
        </p:nvSpPr>
        <p:spPr>
          <a:xfrm>
            <a:off x="605326" y="2776488"/>
            <a:ext cx="3894666" cy="3702373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>
            <a:extLst>
              <a:ext uri="{FF2B5EF4-FFF2-40B4-BE49-F238E27FC236}">
                <a16:creationId xmlns="" xmlns:a16="http://schemas.microsoft.com/office/drawing/2014/main" id="{3BF9523E-2173-43F8-BB44-7EC30107FEB9}"/>
              </a:ext>
            </a:extLst>
          </p:cNvPr>
          <p:cNvSpPr/>
          <p:nvPr/>
        </p:nvSpPr>
        <p:spPr>
          <a:xfrm>
            <a:off x="1943918" y="2783384"/>
            <a:ext cx="114518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FF0000"/>
                </a:solidFill>
                <a:latin typeface="Calibri" pitchFamily="34" charset="0"/>
              </a:rPr>
              <a:t>Регион*</a:t>
            </a:r>
          </a:p>
        </p:txBody>
      </p:sp>
      <p:cxnSp>
        <p:nvCxnSpPr>
          <p:cNvPr id="50" name="Прямая со стрелкой 49">
            <a:extLst>
              <a:ext uri="{FF2B5EF4-FFF2-40B4-BE49-F238E27FC236}">
                <a16:creationId xmlns="" xmlns:a16="http://schemas.microsoft.com/office/drawing/2014/main" id="{419AEB91-EA48-4003-A5BC-D2D320BAD71A}"/>
              </a:ext>
            </a:extLst>
          </p:cNvPr>
          <p:cNvCxnSpPr>
            <a:cxnSpLocks/>
          </p:cNvCxnSpPr>
          <p:nvPr/>
        </p:nvCxnSpPr>
        <p:spPr>
          <a:xfrm flipV="1">
            <a:off x="3846898" y="3744598"/>
            <a:ext cx="450018" cy="268417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>
            <a:extLst>
              <a:ext uri="{FF2B5EF4-FFF2-40B4-BE49-F238E27FC236}">
                <a16:creationId xmlns="" xmlns:a16="http://schemas.microsoft.com/office/drawing/2014/main" id="{B80CD86F-23C9-409D-A54E-CA51F9D92AB1}"/>
              </a:ext>
            </a:extLst>
          </p:cNvPr>
          <p:cNvCxnSpPr>
            <a:cxnSpLocks/>
          </p:cNvCxnSpPr>
          <p:nvPr/>
        </p:nvCxnSpPr>
        <p:spPr>
          <a:xfrm flipV="1">
            <a:off x="3259508" y="3047791"/>
            <a:ext cx="316260" cy="390276"/>
          </a:xfrm>
          <a:prstGeom prst="straightConnector1">
            <a:avLst/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Прямоугольник 66">
            <a:extLst>
              <a:ext uri="{FF2B5EF4-FFF2-40B4-BE49-F238E27FC236}">
                <a16:creationId xmlns="" xmlns:a16="http://schemas.microsoft.com/office/drawing/2014/main" id="{F803EBC0-28AC-4279-94F7-12B3745C3056}"/>
              </a:ext>
            </a:extLst>
          </p:cNvPr>
          <p:cNvSpPr/>
          <p:nvPr/>
        </p:nvSpPr>
        <p:spPr>
          <a:xfrm>
            <a:off x="4935568" y="3689737"/>
            <a:ext cx="4020995" cy="1323439"/>
          </a:xfrm>
          <a:prstGeom prst="rect">
            <a:avLst/>
          </a:prstGeom>
          <a:solidFill>
            <a:schemeClr val="bg1"/>
          </a:solidFill>
          <a:ln w="1270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Магистр должен обладать компетенцией по выявлению проблем и созданию проектов по их решению</a:t>
            </a:r>
          </a:p>
        </p:txBody>
      </p:sp>
      <p:pic>
        <p:nvPicPr>
          <p:cNvPr id="34" name="Picture 2" descr="Картинки по запросу человек пиктограмма">
            <a:extLst>
              <a:ext uri="{FF2B5EF4-FFF2-40B4-BE49-F238E27FC236}">
                <a16:creationId xmlns="" xmlns:a16="http://schemas.microsoft.com/office/drawing/2014/main" id="{E9ECA031-2983-4ADA-A28E-6DC5FCAFF5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9364" y="4546453"/>
            <a:ext cx="595241" cy="59524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25604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858-CD8E-487E-978A-6E494051009A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22" name="Footer Placeholder 1">
            <a:extLst>
              <a:ext uri="{FF2B5EF4-FFF2-40B4-BE49-F238E27FC236}">
                <a16:creationId xmlns="" xmlns:a16="http://schemas.microsoft.com/office/drawing/2014/main" id="{92C5F84D-3224-4C53-9EFE-F3FE6662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1" y="6512289"/>
            <a:ext cx="2895600" cy="333375"/>
          </a:xfrm>
        </p:spPr>
        <p:txBody>
          <a:bodyPr/>
          <a:lstStyle/>
          <a:p>
            <a:r>
              <a:rPr lang="en-US" dirty="0"/>
              <a:t>SKOLKOVO Education Development Center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533B8CA3-49BA-4190-A80F-DB447C98E051}"/>
              </a:ext>
            </a:extLst>
          </p:cNvPr>
          <p:cNvSpPr txBox="1"/>
          <p:nvPr/>
        </p:nvSpPr>
        <p:spPr>
          <a:xfrm>
            <a:off x="1043608" y="3840556"/>
            <a:ext cx="69402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4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Магистерская программа инициирована </a:t>
            </a:r>
            <a:r>
              <a:rPr lang="ru-RU" sz="2400" dirty="0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(меж)региональным </a:t>
            </a:r>
            <a:r>
              <a:rPr lang="ru-RU" sz="24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проектом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>
                <a:solidFill>
                  <a:srgbClr val="0033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Приобретаемые компетенции определяются деятельностью по выполнению </a:t>
            </a:r>
            <a:r>
              <a:rPr lang="ru-RU" sz="2400" dirty="0" smtClean="0">
                <a:solidFill>
                  <a:srgbClr val="0033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проекта</a:t>
            </a:r>
          </a:p>
        </p:txBody>
      </p:sp>
      <p:sp>
        <p:nvSpPr>
          <p:cNvPr id="6" name="Заголовок 3">
            <a:extLst>
              <a:ext uri="{FF2B5EF4-FFF2-40B4-BE49-F238E27FC236}">
                <a16:creationId xmlns="" xmlns:a16="http://schemas.microsoft.com/office/drawing/2014/main" id="{54F6B9CF-D545-4D59-AFE3-B6E2659E39A7}"/>
              </a:ext>
            </a:extLst>
          </p:cNvPr>
          <p:cNvSpPr txBox="1">
            <a:spLocks/>
          </p:cNvSpPr>
          <p:nvPr/>
        </p:nvSpPr>
        <p:spPr bwMode="auto">
          <a:xfrm>
            <a:off x="1547665" y="692696"/>
            <a:ext cx="655272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b" anchorCtr="0" compatLnSpc="1">
            <a:prstTxWarp prst="textNoShape">
              <a:avLst/>
            </a:prstTxWarp>
            <a:no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lang="ru-RU" sz="3200" b="1" dirty="0">
                <a:solidFill>
                  <a:schemeClr val="accent2"/>
                </a:solidFill>
                <a:latin typeface="Trebuchet MS" pitchFamily="34" charset="0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D47519"/>
                </a:solidFill>
                <a:latin typeface="Trebuchet MS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D47519"/>
                </a:solidFill>
                <a:latin typeface="Trebuchet MS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D47519"/>
                </a:solidFill>
                <a:latin typeface="Trebuchet MS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D47519"/>
                </a:solidFill>
                <a:latin typeface="Trebuchet MS" pitchFamily="34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50141B"/>
                </a:solidFill>
                <a:latin typeface="Calibri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50141B"/>
                </a:solidFill>
                <a:latin typeface="Calibri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50141B"/>
                </a:solidFill>
                <a:latin typeface="Calibri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50141B"/>
                </a:solidFill>
                <a:latin typeface="Calibri" pitchFamily="34" charset="0"/>
              </a:defRPr>
            </a:lvl9pPr>
          </a:lstStyle>
          <a:p>
            <a:r>
              <a:rPr lang="ru-RU" kern="0" dirty="0"/>
              <a:t>Необходимость смены </a:t>
            </a:r>
            <a:br>
              <a:rPr lang="ru-RU" kern="0" dirty="0"/>
            </a:br>
            <a:r>
              <a:rPr lang="ru-RU" kern="0" dirty="0"/>
              <a:t>типов обучения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E94C0623-A54C-4414-B539-15B63CA95926}"/>
              </a:ext>
            </a:extLst>
          </p:cNvPr>
          <p:cNvSpPr/>
          <p:nvPr/>
        </p:nvSpPr>
        <p:spPr>
          <a:xfrm>
            <a:off x="467544" y="1536300"/>
            <a:ext cx="3240360" cy="230425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Предметное </a:t>
            </a:r>
            <a:b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обучение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3680131F-EABD-4635-A550-E910372C4103}"/>
              </a:ext>
            </a:extLst>
          </p:cNvPr>
          <p:cNvSpPr/>
          <p:nvPr/>
        </p:nvSpPr>
        <p:spPr>
          <a:xfrm>
            <a:off x="4572000" y="1700808"/>
            <a:ext cx="4104456" cy="230425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ru-RU" sz="28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Обучение в реальной деятельности</a:t>
            </a:r>
          </a:p>
          <a:p>
            <a:pPr algn="ctr">
              <a:spcAft>
                <a:spcPts val="600"/>
              </a:spcAft>
            </a:pPr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(на примере проектного)</a:t>
            </a:r>
          </a:p>
        </p:txBody>
      </p:sp>
      <p:sp>
        <p:nvSpPr>
          <p:cNvPr id="4" name="Стрелка: вправо 3">
            <a:extLst>
              <a:ext uri="{FF2B5EF4-FFF2-40B4-BE49-F238E27FC236}">
                <a16:creationId xmlns="" xmlns:a16="http://schemas.microsoft.com/office/drawing/2014/main" id="{F90F3AAB-77FC-48B3-9E20-94E8B5A42B3E}"/>
              </a:ext>
            </a:extLst>
          </p:cNvPr>
          <p:cNvSpPr/>
          <p:nvPr/>
        </p:nvSpPr>
        <p:spPr>
          <a:xfrm>
            <a:off x="3563888" y="2554658"/>
            <a:ext cx="1008112" cy="432048"/>
          </a:xfrm>
          <a:prstGeom prst="rightArrow">
            <a:avLst>
              <a:gd name="adj1" fmla="val 50000"/>
              <a:gd name="adj2" fmla="val 98502"/>
            </a:avLst>
          </a:prstGeom>
          <a:solidFill>
            <a:srgbClr val="FFFF66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533B8CA3-49BA-4190-A80F-DB447C98E051}"/>
              </a:ext>
            </a:extLst>
          </p:cNvPr>
          <p:cNvSpPr txBox="1"/>
          <p:nvPr/>
        </p:nvSpPr>
        <p:spPr>
          <a:xfrm>
            <a:off x="611560" y="5648409"/>
            <a:ext cx="77186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Импортирование приобретаемых компетенций в регион</a:t>
            </a:r>
            <a:endParaRPr lang="ru-RU" sz="24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Стрелка: вправо 3">
            <a:extLst>
              <a:ext uri="{FF2B5EF4-FFF2-40B4-BE49-F238E27FC236}">
                <a16:creationId xmlns="" xmlns:a16="http://schemas.microsoft.com/office/drawing/2014/main" id="{F90F3AAB-77FC-48B3-9E20-94E8B5A42B3E}"/>
              </a:ext>
            </a:extLst>
          </p:cNvPr>
          <p:cNvSpPr/>
          <p:nvPr/>
        </p:nvSpPr>
        <p:spPr>
          <a:xfrm rot="5400000">
            <a:off x="7075948" y="4564795"/>
            <a:ext cx="1616842" cy="432048"/>
          </a:xfrm>
          <a:prstGeom prst="rightArrow">
            <a:avLst>
              <a:gd name="adj1" fmla="val 50000"/>
              <a:gd name="adj2" fmla="val 98502"/>
            </a:avLst>
          </a:prstGeom>
          <a:solidFill>
            <a:srgbClr val="FFFF66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258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858-CD8E-487E-978A-6E494051009A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22" name="Footer Placeholder 1">
            <a:extLst>
              <a:ext uri="{FF2B5EF4-FFF2-40B4-BE49-F238E27FC236}">
                <a16:creationId xmlns="" xmlns:a16="http://schemas.microsoft.com/office/drawing/2014/main" id="{92C5F84D-3224-4C53-9EFE-F3FE6662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1" y="6512289"/>
            <a:ext cx="2895600" cy="333375"/>
          </a:xfrm>
        </p:spPr>
        <p:txBody>
          <a:bodyPr/>
          <a:lstStyle/>
          <a:p>
            <a:r>
              <a:rPr lang="en-US" dirty="0"/>
              <a:t>SKOLKOVO Education Development Center</a:t>
            </a:r>
            <a:endParaRPr lang="ru-RU" dirty="0"/>
          </a:p>
        </p:txBody>
      </p:sp>
      <p:sp>
        <p:nvSpPr>
          <p:cNvPr id="127" name="Заголовок 3">
            <a:extLst>
              <a:ext uri="{FF2B5EF4-FFF2-40B4-BE49-F238E27FC236}">
                <a16:creationId xmlns="" xmlns:a16="http://schemas.microsoft.com/office/drawing/2014/main" id="{E900E32C-2DD0-4C7A-8788-BF9C52CA5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681" y="1772816"/>
            <a:ext cx="5976664" cy="646112"/>
          </a:xfrm>
        </p:spPr>
        <p:txBody>
          <a:bodyPr/>
          <a:lstStyle/>
          <a:p>
            <a:r>
              <a:rPr lang="ru-RU" dirty="0"/>
              <a:t>Цель группы на программе «Школа ректоров 13: управленческие команды опорных университетов»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533B8CA3-49BA-4190-A80F-DB447C98E051}"/>
              </a:ext>
            </a:extLst>
          </p:cNvPr>
          <p:cNvSpPr txBox="1"/>
          <p:nvPr/>
        </p:nvSpPr>
        <p:spPr>
          <a:xfrm>
            <a:off x="396839" y="2620069"/>
            <a:ext cx="83503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Обеспечение стратегического развития региона через проектирование и последующую реализацию проблемно-индуцированной магистерской программы</a:t>
            </a:r>
          </a:p>
        </p:txBody>
      </p:sp>
    </p:spTree>
    <p:extLst>
      <p:ext uri="{BB962C8B-B14F-4D97-AF65-F5344CB8AC3E}">
        <p14:creationId xmlns:p14="http://schemas.microsoft.com/office/powerpoint/2010/main" val="3646217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Овал 48">
            <a:extLst>
              <a:ext uri="{FF2B5EF4-FFF2-40B4-BE49-F238E27FC236}">
                <a16:creationId xmlns="" xmlns:a16="http://schemas.microsoft.com/office/drawing/2014/main" id="{E0DB239B-2C99-4B52-9342-700707981868}"/>
              </a:ext>
            </a:extLst>
          </p:cNvPr>
          <p:cNvSpPr/>
          <p:nvPr/>
        </p:nvSpPr>
        <p:spPr>
          <a:xfrm>
            <a:off x="1171052" y="2788165"/>
            <a:ext cx="811631" cy="847279"/>
          </a:xfrm>
          <a:prstGeom prst="ellipse">
            <a:avLst/>
          </a:prstGeom>
          <a:noFill/>
          <a:ln>
            <a:solidFill>
              <a:srgbClr val="0033CC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858-CD8E-487E-978A-6E494051009A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064428" y="622648"/>
            <a:ext cx="5459900" cy="646112"/>
          </a:xfrm>
        </p:spPr>
        <p:txBody>
          <a:bodyPr/>
          <a:lstStyle/>
          <a:p>
            <a:r>
              <a:rPr lang="ru-RU" dirty="0"/>
              <a:t>Объект проектирования:</a:t>
            </a:r>
            <a:br>
              <a:rPr lang="ru-RU" dirty="0"/>
            </a:br>
            <a:r>
              <a:rPr lang="ru-RU" dirty="0"/>
              <a:t>магистерская программа</a:t>
            </a:r>
          </a:p>
        </p:txBody>
      </p:sp>
      <p:sp>
        <p:nvSpPr>
          <p:cNvPr id="22" name="Footer Placeholder 1">
            <a:extLst>
              <a:ext uri="{FF2B5EF4-FFF2-40B4-BE49-F238E27FC236}">
                <a16:creationId xmlns="" xmlns:a16="http://schemas.microsoft.com/office/drawing/2014/main" id="{92C5F84D-3224-4C53-9EFE-F3FE6662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1" y="6512289"/>
            <a:ext cx="2895600" cy="333375"/>
          </a:xfrm>
        </p:spPr>
        <p:txBody>
          <a:bodyPr/>
          <a:lstStyle/>
          <a:p>
            <a:r>
              <a:rPr lang="en-US" dirty="0"/>
              <a:t>SKOLKOVO Education Development Center</a:t>
            </a:r>
            <a:endParaRPr lang="ru-RU" dirty="0"/>
          </a:p>
        </p:txBody>
      </p:sp>
      <p:sp>
        <p:nvSpPr>
          <p:cNvPr id="24" name="Овал 23">
            <a:extLst>
              <a:ext uri="{FF2B5EF4-FFF2-40B4-BE49-F238E27FC236}">
                <a16:creationId xmlns="" xmlns:a16="http://schemas.microsoft.com/office/drawing/2014/main" id="{48053F35-605A-4629-99F8-A8D5D2169822}"/>
              </a:ext>
            </a:extLst>
          </p:cNvPr>
          <p:cNvSpPr/>
          <p:nvPr/>
        </p:nvSpPr>
        <p:spPr>
          <a:xfrm>
            <a:off x="418308" y="2450331"/>
            <a:ext cx="2344894" cy="2281473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A7F450DD-2822-40B4-BD4A-3D8F09314195}"/>
              </a:ext>
            </a:extLst>
          </p:cNvPr>
          <p:cNvSpPr txBox="1"/>
          <p:nvPr/>
        </p:nvSpPr>
        <p:spPr>
          <a:xfrm>
            <a:off x="561262" y="2458065"/>
            <a:ext cx="1957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ru-RU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ru-RU" b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Регион»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19718C5E-2487-4843-807D-1B8E1BF062AC}"/>
              </a:ext>
            </a:extLst>
          </p:cNvPr>
          <p:cNvSpPr txBox="1"/>
          <p:nvPr/>
        </p:nvSpPr>
        <p:spPr>
          <a:xfrm>
            <a:off x="325786" y="3365537"/>
            <a:ext cx="1082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Х</a:t>
            </a:r>
          </a:p>
          <a:p>
            <a:pPr algn="ctr" fontAlgn="t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Sit 1</a:t>
            </a: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B5EB5228-1338-4135-98C6-EF75741BC9F5}"/>
              </a:ext>
            </a:extLst>
          </p:cNvPr>
          <p:cNvSpPr txBox="1"/>
          <p:nvPr/>
        </p:nvSpPr>
        <p:spPr>
          <a:xfrm>
            <a:off x="1043308" y="2901551"/>
            <a:ext cx="1082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Х</a:t>
            </a:r>
          </a:p>
          <a:p>
            <a:pPr algn="ctr" fontAlgn="t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Sit </a:t>
            </a: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12FE1FE4-AC55-48E3-9ECE-4DC116CF1D30}"/>
              </a:ext>
            </a:extLst>
          </p:cNvPr>
          <p:cNvSpPr txBox="1"/>
          <p:nvPr/>
        </p:nvSpPr>
        <p:spPr>
          <a:xfrm>
            <a:off x="1808899" y="3090376"/>
            <a:ext cx="1082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Х</a:t>
            </a:r>
          </a:p>
          <a:p>
            <a:pPr algn="ctr" fontAlgn="t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Sit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7B8F5FD8-E331-4329-ACBE-2421CE89984F}"/>
              </a:ext>
            </a:extLst>
          </p:cNvPr>
          <p:cNvSpPr txBox="1"/>
          <p:nvPr/>
        </p:nvSpPr>
        <p:spPr>
          <a:xfrm>
            <a:off x="1165533" y="3863730"/>
            <a:ext cx="9350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Х</a:t>
            </a:r>
          </a:p>
          <a:p>
            <a:pPr algn="ctr" fontAlgn="t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Sit </a:t>
            </a: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" name="Овал 33">
            <a:extLst>
              <a:ext uri="{FF2B5EF4-FFF2-40B4-BE49-F238E27FC236}">
                <a16:creationId xmlns="" xmlns:a16="http://schemas.microsoft.com/office/drawing/2014/main" id="{A87FEBC5-F112-42D0-9D51-66A9BAA467AB}"/>
              </a:ext>
            </a:extLst>
          </p:cNvPr>
          <p:cNvSpPr/>
          <p:nvPr/>
        </p:nvSpPr>
        <p:spPr>
          <a:xfrm rot="1095444">
            <a:off x="1065831" y="3031913"/>
            <a:ext cx="2573817" cy="893878"/>
          </a:xfrm>
          <a:prstGeom prst="ellipse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3ECEFD4E-B7EE-463E-9672-367ED87A500D}"/>
              </a:ext>
            </a:extLst>
          </p:cNvPr>
          <p:cNvSpPr txBox="1"/>
          <p:nvPr/>
        </p:nvSpPr>
        <p:spPr>
          <a:xfrm>
            <a:off x="2639861" y="3612405"/>
            <a:ext cx="1082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ru-RU" b="1" dirty="0" err="1">
                <a:latin typeface="Calibri" panose="020F0502020204030204" pitchFamily="34" charset="0"/>
                <a:cs typeface="Calibri" panose="020F0502020204030204" pitchFamily="34" charset="0"/>
              </a:rPr>
              <a:t>Универ</a:t>
            </a:r>
            <a:endParaRPr lang="ru-RU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Овал 36">
            <a:extLst>
              <a:ext uri="{FF2B5EF4-FFF2-40B4-BE49-F238E27FC236}">
                <a16:creationId xmlns="" xmlns:a16="http://schemas.microsoft.com/office/drawing/2014/main" id="{EC73DCCE-C892-4F70-A2E7-8F4EDA12CB86}"/>
              </a:ext>
            </a:extLst>
          </p:cNvPr>
          <p:cNvSpPr/>
          <p:nvPr/>
        </p:nvSpPr>
        <p:spPr>
          <a:xfrm rot="19729142">
            <a:off x="-14990" y="3104600"/>
            <a:ext cx="2125075" cy="851113"/>
          </a:xfrm>
          <a:prstGeom prst="ellipse">
            <a:avLst/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>
            <a:extLst>
              <a:ext uri="{FF2B5EF4-FFF2-40B4-BE49-F238E27FC236}">
                <a16:creationId xmlns="" xmlns:a16="http://schemas.microsoft.com/office/drawing/2014/main" id="{573DBC52-F12C-4816-A7A2-094FFFC9FDB4}"/>
              </a:ext>
            </a:extLst>
          </p:cNvPr>
          <p:cNvSpPr txBox="1"/>
          <p:nvPr/>
        </p:nvSpPr>
        <p:spPr>
          <a:xfrm>
            <a:off x="44662" y="3665063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endParaRPr lang="ru-RU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-59164" y="4317119"/>
            <a:ext cx="1082047" cy="414982"/>
            <a:chOff x="148236" y="4768394"/>
            <a:chExt cx="1082047" cy="414982"/>
          </a:xfrm>
        </p:grpSpPr>
        <p:sp>
          <p:nvSpPr>
            <p:cNvPr id="39" name="TextBox 38">
              <a:extLst>
                <a:ext uri="{FF2B5EF4-FFF2-40B4-BE49-F238E27FC236}">
                  <a16:creationId xmlns="" xmlns:a16="http://schemas.microsoft.com/office/drawing/2014/main" id="{B0B02C53-52CD-47D5-B84C-3D687058890F}"/>
                </a:ext>
              </a:extLst>
            </p:cNvPr>
            <p:cNvSpPr txBox="1"/>
            <p:nvPr/>
          </p:nvSpPr>
          <p:spPr>
            <a:xfrm>
              <a:off x="148236" y="4875599"/>
              <a:ext cx="10820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t"/>
              <a:r>
                <a:rPr lang="ru-RU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отношение</a:t>
              </a:r>
            </a:p>
          </p:txBody>
        </p:sp>
        <p:cxnSp>
          <p:nvCxnSpPr>
            <p:cNvPr id="8" name="Прямая со стрелкой 7">
              <a:extLst>
                <a:ext uri="{FF2B5EF4-FFF2-40B4-BE49-F238E27FC236}">
                  <a16:creationId xmlns="" xmlns:a16="http://schemas.microsoft.com/office/drawing/2014/main" id="{C61E41B6-1821-49DA-B28A-CF941D5240C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4444" y="4778052"/>
              <a:ext cx="0" cy="181587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 стрелкой 40">
              <a:extLst>
                <a:ext uri="{FF2B5EF4-FFF2-40B4-BE49-F238E27FC236}">
                  <a16:creationId xmlns="" xmlns:a16="http://schemas.microsoft.com/office/drawing/2014/main" id="{969B4755-AF94-408B-B9D3-7EA7A2BBDA2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0872" y="4768394"/>
              <a:ext cx="0" cy="181587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 стрелкой 43">
              <a:extLst>
                <a:ext uri="{FF2B5EF4-FFF2-40B4-BE49-F238E27FC236}">
                  <a16:creationId xmlns="" xmlns:a16="http://schemas.microsoft.com/office/drawing/2014/main" id="{3B5EF876-14FA-40F5-8671-F0D60CC0DFE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9045" y="4768394"/>
              <a:ext cx="0" cy="181587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7" name="Прямая со стрелкой 46">
            <a:extLst>
              <a:ext uri="{FF2B5EF4-FFF2-40B4-BE49-F238E27FC236}">
                <a16:creationId xmlns="" xmlns:a16="http://schemas.microsoft.com/office/drawing/2014/main" id="{272ECBED-F242-4E9B-ABFD-138B1C7FDC02}"/>
              </a:ext>
            </a:extLst>
          </p:cNvPr>
          <p:cNvCxnSpPr>
            <a:cxnSpLocks/>
          </p:cNvCxnSpPr>
          <p:nvPr/>
        </p:nvCxnSpPr>
        <p:spPr>
          <a:xfrm>
            <a:off x="4958638" y="3972474"/>
            <a:ext cx="0" cy="384736"/>
          </a:xfrm>
          <a:prstGeom prst="straightConnector1">
            <a:avLst/>
          </a:prstGeom>
          <a:ln>
            <a:solidFill>
              <a:srgbClr val="0033CC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Дуга 11">
            <a:extLst>
              <a:ext uri="{FF2B5EF4-FFF2-40B4-BE49-F238E27FC236}">
                <a16:creationId xmlns="" xmlns:a16="http://schemas.microsoft.com/office/drawing/2014/main" id="{F6CE8DAD-4E66-4329-96FA-B6188913D0F8}"/>
              </a:ext>
            </a:extLst>
          </p:cNvPr>
          <p:cNvSpPr/>
          <p:nvPr/>
        </p:nvSpPr>
        <p:spPr>
          <a:xfrm rot="15816640">
            <a:off x="1456647" y="2558336"/>
            <a:ext cx="2794719" cy="2882444"/>
          </a:xfrm>
          <a:prstGeom prst="arc">
            <a:avLst>
              <a:gd name="adj1" fmla="val 18869836"/>
              <a:gd name="adj2" fmla="val 3037257"/>
            </a:avLst>
          </a:prstGeom>
          <a:ln>
            <a:solidFill>
              <a:srgbClr val="0033CC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Овал 49">
            <a:extLst>
              <a:ext uri="{FF2B5EF4-FFF2-40B4-BE49-F238E27FC236}">
                <a16:creationId xmlns="" xmlns:a16="http://schemas.microsoft.com/office/drawing/2014/main" id="{9CDCDB3F-168D-4246-AE11-7C4416A499C4}"/>
              </a:ext>
            </a:extLst>
          </p:cNvPr>
          <p:cNvSpPr/>
          <p:nvPr/>
        </p:nvSpPr>
        <p:spPr>
          <a:xfrm>
            <a:off x="3635896" y="2322658"/>
            <a:ext cx="2690972" cy="2736305"/>
          </a:xfrm>
          <a:prstGeom prst="ellipse">
            <a:avLst/>
          </a:prstGeom>
          <a:noFill/>
          <a:ln>
            <a:solidFill>
              <a:srgbClr val="0033CC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TextBox 50">
            <a:extLst>
              <a:ext uri="{FF2B5EF4-FFF2-40B4-BE49-F238E27FC236}">
                <a16:creationId xmlns="" xmlns:a16="http://schemas.microsoft.com/office/drawing/2014/main" id="{9519BE1A-CE52-490C-ABD7-78D720501014}"/>
              </a:ext>
            </a:extLst>
          </p:cNvPr>
          <p:cNvSpPr txBox="1"/>
          <p:nvPr/>
        </p:nvSpPr>
        <p:spPr>
          <a:xfrm>
            <a:off x="3865201" y="5105137"/>
            <a:ext cx="23762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ru-RU" b="1" dirty="0">
                <a:solidFill>
                  <a:srgbClr val="0033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Коммуникационная площадка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="" xmlns:a16="http://schemas.microsoft.com/office/drawing/2014/main" id="{D31FA191-F24B-40E5-A70C-950F61921137}"/>
              </a:ext>
            </a:extLst>
          </p:cNvPr>
          <p:cNvSpPr txBox="1"/>
          <p:nvPr/>
        </p:nvSpPr>
        <p:spPr>
          <a:xfrm>
            <a:off x="2454956" y="2210593"/>
            <a:ext cx="1082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en-US" dirty="0">
                <a:solidFill>
                  <a:srgbClr val="0033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endParaRPr lang="ru-RU" dirty="0">
              <a:solidFill>
                <a:srgbClr val="0033C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Дуга 52">
            <a:extLst>
              <a:ext uri="{FF2B5EF4-FFF2-40B4-BE49-F238E27FC236}">
                <a16:creationId xmlns="" xmlns:a16="http://schemas.microsoft.com/office/drawing/2014/main" id="{A02C479A-9290-4F90-A75E-F03C3E894942}"/>
              </a:ext>
            </a:extLst>
          </p:cNvPr>
          <p:cNvSpPr/>
          <p:nvPr/>
        </p:nvSpPr>
        <p:spPr>
          <a:xfrm rot="11904847" flipH="1">
            <a:off x="4905585" y="2411867"/>
            <a:ext cx="2381072" cy="2498023"/>
          </a:xfrm>
          <a:prstGeom prst="arc">
            <a:avLst>
              <a:gd name="adj1" fmla="val 15452501"/>
              <a:gd name="adj2" fmla="val 20024711"/>
            </a:avLst>
          </a:prstGeom>
          <a:ln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TextBox 53">
            <a:extLst>
              <a:ext uri="{FF2B5EF4-FFF2-40B4-BE49-F238E27FC236}">
                <a16:creationId xmlns="" xmlns:a16="http://schemas.microsoft.com/office/drawing/2014/main" id="{00DA8154-ECC1-4384-904F-D56454056B34}"/>
              </a:ext>
            </a:extLst>
          </p:cNvPr>
          <p:cNvSpPr txBox="1"/>
          <p:nvPr/>
        </p:nvSpPr>
        <p:spPr>
          <a:xfrm>
            <a:off x="6135230" y="2489044"/>
            <a:ext cx="2075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ru-RU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Проблема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="" xmlns:a16="http://schemas.microsoft.com/office/drawing/2014/main" id="{5C3DE42B-E47E-4680-9D7C-CE21739A5F7F}"/>
              </a:ext>
            </a:extLst>
          </p:cNvPr>
          <p:cNvSpPr txBox="1"/>
          <p:nvPr/>
        </p:nvSpPr>
        <p:spPr>
          <a:xfrm>
            <a:off x="3847425" y="2895256"/>
            <a:ext cx="24794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ru-RU" sz="1600" dirty="0">
                <a:solidFill>
                  <a:srgbClr val="0033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1) История ситуации</a:t>
            </a:r>
          </a:p>
          <a:p>
            <a:pPr fontAlgn="t"/>
            <a:r>
              <a:rPr lang="ru-RU" sz="1600" dirty="0">
                <a:solidFill>
                  <a:srgbClr val="0033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2) Анализ средств</a:t>
            </a:r>
          </a:p>
          <a:p>
            <a:pPr fontAlgn="t"/>
            <a:r>
              <a:rPr lang="ru-RU" sz="1600" dirty="0">
                <a:solidFill>
                  <a:srgbClr val="0033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3) Отношение участников</a:t>
            </a:r>
          </a:p>
          <a:p>
            <a:pPr fontAlgn="t"/>
            <a:r>
              <a:rPr lang="ru-RU" sz="1600" dirty="0">
                <a:solidFill>
                  <a:srgbClr val="0033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4) Поиск противоречий</a:t>
            </a:r>
          </a:p>
        </p:txBody>
      </p:sp>
      <p:cxnSp>
        <p:nvCxnSpPr>
          <p:cNvPr id="56" name="Прямая со стрелкой 55">
            <a:extLst>
              <a:ext uri="{FF2B5EF4-FFF2-40B4-BE49-F238E27FC236}">
                <a16:creationId xmlns="" xmlns:a16="http://schemas.microsoft.com/office/drawing/2014/main" id="{D94F450B-38CF-4BEF-96C0-E0B8C8B6C087}"/>
              </a:ext>
            </a:extLst>
          </p:cNvPr>
          <p:cNvCxnSpPr>
            <a:cxnSpLocks/>
          </p:cNvCxnSpPr>
          <p:nvPr/>
        </p:nvCxnSpPr>
        <p:spPr>
          <a:xfrm>
            <a:off x="4742614" y="3985253"/>
            <a:ext cx="0" cy="384736"/>
          </a:xfrm>
          <a:prstGeom prst="straightConnector1">
            <a:avLst/>
          </a:prstGeom>
          <a:ln>
            <a:solidFill>
              <a:srgbClr val="0033CC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>
            <a:extLst>
              <a:ext uri="{FF2B5EF4-FFF2-40B4-BE49-F238E27FC236}">
                <a16:creationId xmlns="" xmlns:a16="http://schemas.microsoft.com/office/drawing/2014/main" id="{84DD5D38-C73F-4ABA-B4CA-A55F6241C8CD}"/>
              </a:ext>
            </a:extLst>
          </p:cNvPr>
          <p:cNvCxnSpPr>
            <a:cxnSpLocks/>
          </p:cNvCxnSpPr>
          <p:nvPr/>
        </p:nvCxnSpPr>
        <p:spPr>
          <a:xfrm>
            <a:off x="5174662" y="3972474"/>
            <a:ext cx="0" cy="384736"/>
          </a:xfrm>
          <a:prstGeom prst="straightConnector1">
            <a:avLst/>
          </a:prstGeom>
          <a:ln>
            <a:solidFill>
              <a:srgbClr val="0033CC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="" xmlns:a16="http://schemas.microsoft.com/office/drawing/2014/main" id="{D512A403-7862-4A26-8788-40C0D6D9A623}"/>
              </a:ext>
            </a:extLst>
          </p:cNvPr>
          <p:cNvSpPr txBox="1"/>
          <p:nvPr/>
        </p:nvSpPr>
        <p:spPr>
          <a:xfrm>
            <a:off x="3782741" y="4357210"/>
            <a:ext cx="23762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ru-RU" sz="1600" dirty="0">
                <a:solidFill>
                  <a:srgbClr val="0033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Формулировка проблемы</a:t>
            </a:r>
          </a:p>
        </p:txBody>
      </p:sp>
      <p:sp>
        <p:nvSpPr>
          <p:cNvPr id="15" name="Стрелка: круговая 14">
            <a:extLst>
              <a:ext uri="{FF2B5EF4-FFF2-40B4-BE49-F238E27FC236}">
                <a16:creationId xmlns="" xmlns:a16="http://schemas.microsoft.com/office/drawing/2014/main" id="{E069B934-7A58-48DD-9D68-CA02A777914E}"/>
              </a:ext>
            </a:extLst>
          </p:cNvPr>
          <p:cNvSpPr/>
          <p:nvPr/>
        </p:nvSpPr>
        <p:spPr>
          <a:xfrm>
            <a:off x="5522665" y="3929171"/>
            <a:ext cx="432048" cy="396914"/>
          </a:xfrm>
          <a:prstGeom prst="circularArrow">
            <a:avLst>
              <a:gd name="adj1" fmla="val 0"/>
              <a:gd name="adj2" fmla="val 1142319"/>
              <a:gd name="adj3" fmla="val 21454958"/>
              <a:gd name="adj4" fmla="val 9686642"/>
              <a:gd name="adj5" fmla="val 150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="" xmlns:a16="http://schemas.microsoft.com/office/drawing/2014/main" id="{DADC0BBE-55E6-4C9A-BFB2-863B555010C8}"/>
              </a:ext>
            </a:extLst>
          </p:cNvPr>
          <p:cNvCxnSpPr>
            <a:cxnSpLocks/>
          </p:cNvCxnSpPr>
          <p:nvPr/>
        </p:nvCxnSpPr>
        <p:spPr>
          <a:xfrm>
            <a:off x="5498116" y="4027251"/>
            <a:ext cx="223243" cy="18002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>
            <a:extLst>
              <a:ext uri="{FF2B5EF4-FFF2-40B4-BE49-F238E27FC236}">
                <a16:creationId xmlns="" xmlns:a16="http://schemas.microsoft.com/office/drawing/2014/main" id="{FADF77A6-5A13-4A0F-8398-793D57A5C37F}"/>
              </a:ext>
            </a:extLst>
          </p:cNvPr>
          <p:cNvCxnSpPr>
            <a:cxnSpLocks/>
          </p:cNvCxnSpPr>
          <p:nvPr/>
        </p:nvCxnSpPr>
        <p:spPr>
          <a:xfrm>
            <a:off x="5729648" y="4207271"/>
            <a:ext cx="0" cy="288032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>
            <a:extLst>
              <a:ext uri="{FF2B5EF4-FFF2-40B4-BE49-F238E27FC236}">
                <a16:creationId xmlns="" xmlns:a16="http://schemas.microsoft.com/office/drawing/2014/main" id="{73B2AC51-F872-47E0-80D3-6553EFB7FC3A}"/>
              </a:ext>
            </a:extLst>
          </p:cNvPr>
          <p:cNvCxnSpPr>
            <a:cxnSpLocks/>
          </p:cNvCxnSpPr>
          <p:nvPr/>
        </p:nvCxnSpPr>
        <p:spPr>
          <a:xfrm flipV="1">
            <a:off x="5729648" y="4026410"/>
            <a:ext cx="190027" cy="180861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6" name="Picture 2" descr="http://www.newdesignfile.com/postpic/2012/11/man-icon_367967.png">
            <a:extLst>
              <a:ext uri="{FF2B5EF4-FFF2-40B4-BE49-F238E27FC236}">
                <a16:creationId xmlns="" xmlns:a16="http://schemas.microsoft.com/office/drawing/2014/main" id="{428028A5-D3D0-4C30-8CC4-DE222CF480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4348" y="4162069"/>
            <a:ext cx="270509" cy="288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2" descr="http://www.newdesignfile.com/postpic/2012/11/man-icon_367967.png">
            <a:extLst>
              <a:ext uri="{FF2B5EF4-FFF2-40B4-BE49-F238E27FC236}">
                <a16:creationId xmlns="" xmlns:a16="http://schemas.microsoft.com/office/drawing/2014/main" id="{49E90C91-3A4F-43DE-8812-B266465B2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3618" y="4162069"/>
            <a:ext cx="270509" cy="288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3" name="Взрыв: 8 точек 3072">
            <a:extLst>
              <a:ext uri="{FF2B5EF4-FFF2-40B4-BE49-F238E27FC236}">
                <a16:creationId xmlns="" xmlns:a16="http://schemas.microsoft.com/office/drawing/2014/main" id="{20B5557D-21CF-41AB-B1E7-F10BDD6FA03F}"/>
              </a:ext>
            </a:extLst>
          </p:cNvPr>
          <p:cNvSpPr/>
          <p:nvPr/>
        </p:nvSpPr>
        <p:spPr>
          <a:xfrm>
            <a:off x="4795708" y="3898828"/>
            <a:ext cx="332627" cy="272414"/>
          </a:xfrm>
          <a:prstGeom prst="irregularSeal1">
            <a:avLst/>
          </a:prstGeom>
          <a:solidFill>
            <a:srgbClr val="FFFF00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5" name="Стрелка: вправо 3074">
            <a:extLst>
              <a:ext uri="{FF2B5EF4-FFF2-40B4-BE49-F238E27FC236}">
                <a16:creationId xmlns="" xmlns:a16="http://schemas.microsoft.com/office/drawing/2014/main" id="{5A0BF04F-8090-4A35-9E9B-A290A2337166}"/>
              </a:ext>
            </a:extLst>
          </p:cNvPr>
          <p:cNvSpPr/>
          <p:nvPr/>
        </p:nvSpPr>
        <p:spPr>
          <a:xfrm flipH="1">
            <a:off x="5134670" y="3939928"/>
            <a:ext cx="180213" cy="144000"/>
          </a:xfrm>
          <a:prstGeom prst="rightArrow">
            <a:avLst/>
          </a:prstGeom>
          <a:solidFill>
            <a:srgbClr val="FFC000"/>
          </a:solidFill>
          <a:ln w="6350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Стрелка: вправо 69">
            <a:extLst>
              <a:ext uri="{FF2B5EF4-FFF2-40B4-BE49-F238E27FC236}">
                <a16:creationId xmlns="" xmlns:a16="http://schemas.microsoft.com/office/drawing/2014/main" id="{34B6AB65-43C4-44FD-A4D4-3CF7B8321679}"/>
              </a:ext>
            </a:extLst>
          </p:cNvPr>
          <p:cNvSpPr/>
          <p:nvPr/>
        </p:nvSpPr>
        <p:spPr>
          <a:xfrm>
            <a:off x="4584369" y="3939079"/>
            <a:ext cx="180000" cy="144000"/>
          </a:xfrm>
          <a:prstGeom prst="rightArrow">
            <a:avLst/>
          </a:prstGeom>
          <a:solidFill>
            <a:srgbClr val="FFC000"/>
          </a:solidFill>
          <a:ln w="6350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6" name="Прямоугольник 3075">
            <a:extLst>
              <a:ext uri="{FF2B5EF4-FFF2-40B4-BE49-F238E27FC236}">
                <a16:creationId xmlns="" xmlns:a16="http://schemas.microsoft.com/office/drawing/2014/main" id="{E2100CD0-EF5C-4A06-B34B-D670B87573BD}"/>
              </a:ext>
            </a:extLst>
          </p:cNvPr>
          <p:cNvSpPr/>
          <p:nvPr/>
        </p:nvSpPr>
        <p:spPr>
          <a:xfrm>
            <a:off x="6477084" y="2520205"/>
            <a:ext cx="1526022" cy="2061654"/>
          </a:xfrm>
          <a:prstGeom prst="rect">
            <a:avLst/>
          </a:prstGeom>
          <a:noFill/>
          <a:ln w="3175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7" name="Половина рамки 3076">
            <a:extLst>
              <a:ext uri="{FF2B5EF4-FFF2-40B4-BE49-F238E27FC236}">
                <a16:creationId xmlns="" xmlns:a16="http://schemas.microsoft.com/office/drawing/2014/main" id="{7B33F429-1352-4867-8F89-408A4B7E0205}"/>
              </a:ext>
            </a:extLst>
          </p:cNvPr>
          <p:cNvSpPr/>
          <p:nvPr/>
        </p:nvSpPr>
        <p:spPr>
          <a:xfrm rot="5400000">
            <a:off x="7713613" y="2505318"/>
            <a:ext cx="288032" cy="290954"/>
          </a:xfrm>
          <a:prstGeom prst="halfFrame">
            <a:avLst>
              <a:gd name="adj1" fmla="val 13896"/>
              <a:gd name="adj2" fmla="val 17136"/>
            </a:avLst>
          </a:prstGeom>
          <a:solidFill>
            <a:srgbClr val="0070C0"/>
          </a:soli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3" name="Половина рамки 72">
            <a:extLst>
              <a:ext uri="{FF2B5EF4-FFF2-40B4-BE49-F238E27FC236}">
                <a16:creationId xmlns="" xmlns:a16="http://schemas.microsoft.com/office/drawing/2014/main" id="{A880CDC3-FD56-4DB2-BEF5-17AC977413C2}"/>
              </a:ext>
            </a:extLst>
          </p:cNvPr>
          <p:cNvSpPr/>
          <p:nvPr/>
        </p:nvSpPr>
        <p:spPr>
          <a:xfrm rot="16200000">
            <a:off x="6464468" y="4323457"/>
            <a:ext cx="288032" cy="290954"/>
          </a:xfrm>
          <a:prstGeom prst="halfFrame">
            <a:avLst>
              <a:gd name="adj1" fmla="val 13896"/>
              <a:gd name="adj2" fmla="val 17136"/>
            </a:avLst>
          </a:prstGeom>
          <a:solidFill>
            <a:srgbClr val="0070C0"/>
          </a:soli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4" name="Половина рамки 73">
            <a:extLst>
              <a:ext uri="{FF2B5EF4-FFF2-40B4-BE49-F238E27FC236}">
                <a16:creationId xmlns="" xmlns:a16="http://schemas.microsoft.com/office/drawing/2014/main" id="{789640EA-482C-4279-B287-EF69070A335F}"/>
              </a:ext>
            </a:extLst>
          </p:cNvPr>
          <p:cNvSpPr/>
          <p:nvPr/>
        </p:nvSpPr>
        <p:spPr>
          <a:xfrm>
            <a:off x="6477084" y="2500729"/>
            <a:ext cx="288032" cy="290954"/>
          </a:xfrm>
          <a:prstGeom prst="halfFrame">
            <a:avLst>
              <a:gd name="adj1" fmla="val 13896"/>
              <a:gd name="adj2" fmla="val 17136"/>
            </a:avLst>
          </a:prstGeom>
          <a:solidFill>
            <a:srgbClr val="0033CC"/>
          </a:soli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5" name="Половина рамки 74">
            <a:extLst>
              <a:ext uri="{FF2B5EF4-FFF2-40B4-BE49-F238E27FC236}">
                <a16:creationId xmlns="" xmlns:a16="http://schemas.microsoft.com/office/drawing/2014/main" id="{988199DE-C37F-4D7E-8716-48166C0B383A}"/>
              </a:ext>
            </a:extLst>
          </p:cNvPr>
          <p:cNvSpPr/>
          <p:nvPr/>
        </p:nvSpPr>
        <p:spPr>
          <a:xfrm rot="10800000">
            <a:off x="7733553" y="4315550"/>
            <a:ext cx="288032" cy="290954"/>
          </a:xfrm>
          <a:prstGeom prst="halfFrame">
            <a:avLst>
              <a:gd name="adj1" fmla="val 13896"/>
              <a:gd name="adj2" fmla="val 17136"/>
            </a:avLst>
          </a:prstGeom>
          <a:solidFill>
            <a:srgbClr val="0070C0"/>
          </a:soli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2648546" y="4142598"/>
            <a:ext cx="1082047" cy="463391"/>
            <a:chOff x="2630141" y="4741554"/>
            <a:chExt cx="1082047" cy="463391"/>
          </a:xfrm>
        </p:grpSpPr>
        <p:sp>
          <p:nvSpPr>
            <p:cNvPr id="40" name="TextBox 39">
              <a:extLst>
                <a:ext uri="{FF2B5EF4-FFF2-40B4-BE49-F238E27FC236}">
                  <a16:creationId xmlns="" xmlns:a16="http://schemas.microsoft.com/office/drawing/2014/main" id="{FF1E6BE6-4953-41BE-B261-E9F450EFEDDB}"/>
                </a:ext>
              </a:extLst>
            </p:cNvPr>
            <p:cNvSpPr txBox="1"/>
            <p:nvPr/>
          </p:nvSpPr>
          <p:spPr>
            <a:xfrm>
              <a:off x="2630141" y="4897168"/>
              <a:ext cx="10820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t"/>
              <a:r>
                <a:rPr lang="ru-RU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отношение</a:t>
              </a:r>
            </a:p>
          </p:txBody>
        </p:sp>
        <p:cxnSp>
          <p:nvCxnSpPr>
            <p:cNvPr id="45" name="Прямая со стрелкой 44">
              <a:extLst>
                <a:ext uri="{FF2B5EF4-FFF2-40B4-BE49-F238E27FC236}">
                  <a16:creationId xmlns="" xmlns:a16="http://schemas.microsoft.com/office/drawing/2014/main" id="{0356F8DE-F5B5-4B7D-B379-69C8D4B90CD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32137" y="4752673"/>
              <a:ext cx="0" cy="181587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 стрелкой 45">
              <a:extLst>
                <a:ext uri="{FF2B5EF4-FFF2-40B4-BE49-F238E27FC236}">
                  <a16:creationId xmlns="" xmlns:a16="http://schemas.microsoft.com/office/drawing/2014/main" id="{4B704C55-8DB6-42FF-B66B-6A40713E910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28565" y="4743015"/>
              <a:ext cx="0" cy="181587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Прямая со стрелкой 75">
              <a:extLst>
                <a:ext uri="{FF2B5EF4-FFF2-40B4-BE49-F238E27FC236}">
                  <a16:creationId xmlns="" xmlns:a16="http://schemas.microsoft.com/office/drawing/2014/main" id="{B833089C-DD8A-4C9B-B222-0956E009DDA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06738" y="4741554"/>
              <a:ext cx="0" cy="181587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078" name="Рисунок 3077">
            <a:extLst>
              <a:ext uri="{FF2B5EF4-FFF2-40B4-BE49-F238E27FC236}">
                <a16:creationId xmlns="" xmlns:a16="http://schemas.microsoft.com/office/drawing/2014/main" id="{FB660633-F159-4A1E-A5A6-6866C9813A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0481" y="3180213"/>
            <a:ext cx="222538" cy="436255"/>
          </a:xfrm>
          <a:prstGeom prst="rect">
            <a:avLst/>
          </a:prstGeom>
        </p:spPr>
      </p:pic>
      <p:sp>
        <p:nvSpPr>
          <p:cNvPr id="3079" name="Стрелка: вправо 3078">
            <a:extLst>
              <a:ext uri="{FF2B5EF4-FFF2-40B4-BE49-F238E27FC236}">
                <a16:creationId xmlns="" xmlns:a16="http://schemas.microsoft.com/office/drawing/2014/main" id="{9CED92D3-C2F3-4276-B0D6-65F22B0B8F20}"/>
              </a:ext>
            </a:extLst>
          </p:cNvPr>
          <p:cNvSpPr/>
          <p:nvPr/>
        </p:nvSpPr>
        <p:spPr>
          <a:xfrm>
            <a:off x="6605537" y="3285530"/>
            <a:ext cx="212261" cy="180000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9" name="Рисунок 78">
            <a:extLst>
              <a:ext uri="{FF2B5EF4-FFF2-40B4-BE49-F238E27FC236}">
                <a16:creationId xmlns="" xmlns:a16="http://schemas.microsoft.com/office/drawing/2014/main" id="{B703A620-DFA7-494E-8899-A5C180C0DC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57264" y="3177983"/>
            <a:ext cx="222538" cy="436255"/>
          </a:xfrm>
          <a:prstGeom prst="rect">
            <a:avLst/>
          </a:prstGeom>
        </p:spPr>
      </p:pic>
      <p:sp>
        <p:nvSpPr>
          <p:cNvPr id="80" name="Стрелка: вправо 79">
            <a:extLst>
              <a:ext uri="{FF2B5EF4-FFF2-40B4-BE49-F238E27FC236}">
                <a16:creationId xmlns="" xmlns:a16="http://schemas.microsoft.com/office/drawing/2014/main" id="{4DCAC72B-2FBD-4585-818B-9BBE8344DA33}"/>
              </a:ext>
            </a:extLst>
          </p:cNvPr>
          <p:cNvSpPr/>
          <p:nvPr/>
        </p:nvSpPr>
        <p:spPr>
          <a:xfrm>
            <a:off x="7452320" y="3283300"/>
            <a:ext cx="212261" cy="180000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1" name="Рисунок 80">
            <a:extLst>
              <a:ext uri="{FF2B5EF4-FFF2-40B4-BE49-F238E27FC236}">
                <a16:creationId xmlns="" xmlns:a16="http://schemas.microsoft.com/office/drawing/2014/main" id="{5B74A571-D1A9-421E-9894-39A4A9989D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5728" y="3850057"/>
            <a:ext cx="222538" cy="436255"/>
          </a:xfrm>
          <a:prstGeom prst="rect">
            <a:avLst/>
          </a:prstGeom>
        </p:spPr>
      </p:pic>
      <p:sp>
        <p:nvSpPr>
          <p:cNvPr id="82" name="Стрелка: вправо 81">
            <a:extLst>
              <a:ext uri="{FF2B5EF4-FFF2-40B4-BE49-F238E27FC236}">
                <a16:creationId xmlns="" xmlns:a16="http://schemas.microsoft.com/office/drawing/2014/main" id="{1E72F10B-67BB-455E-9D91-EBA830DCEC95}"/>
              </a:ext>
            </a:extLst>
          </p:cNvPr>
          <p:cNvSpPr/>
          <p:nvPr/>
        </p:nvSpPr>
        <p:spPr>
          <a:xfrm>
            <a:off x="6960784" y="3955374"/>
            <a:ext cx="212261" cy="180000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3" name="Picture 2" descr="http://www.newdesignfile.com/postpic/2012/11/man-icon_367967.png">
            <a:extLst>
              <a:ext uri="{FF2B5EF4-FFF2-40B4-BE49-F238E27FC236}">
                <a16:creationId xmlns="" xmlns:a16="http://schemas.microsoft.com/office/drawing/2014/main" id="{9A02B1AF-D9C0-4D98-8CEC-E46A2B3E88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0971" y="2986550"/>
            <a:ext cx="588132" cy="62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4" name="Овал 83">
            <a:extLst>
              <a:ext uri="{FF2B5EF4-FFF2-40B4-BE49-F238E27FC236}">
                <a16:creationId xmlns="" xmlns:a16="http://schemas.microsoft.com/office/drawing/2014/main" id="{CDA3D993-FDAA-47F7-814F-6ACDCFC43884}"/>
              </a:ext>
            </a:extLst>
          </p:cNvPr>
          <p:cNvSpPr/>
          <p:nvPr/>
        </p:nvSpPr>
        <p:spPr>
          <a:xfrm rot="16200000">
            <a:off x="7721972" y="2535530"/>
            <a:ext cx="935875" cy="1693176"/>
          </a:xfrm>
          <a:prstGeom prst="ellipse">
            <a:avLst/>
          </a:prstGeom>
          <a:noFill/>
          <a:ln>
            <a:solidFill>
              <a:srgbClr val="00CC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5" name="Прямая со стрелкой 84">
            <a:extLst>
              <a:ext uri="{FF2B5EF4-FFF2-40B4-BE49-F238E27FC236}">
                <a16:creationId xmlns="" xmlns:a16="http://schemas.microsoft.com/office/drawing/2014/main" id="{57BA59EB-811F-40AF-8B9C-34A6D0E88D38}"/>
              </a:ext>
            </a:extLst>
          </p:cNvPr>
          <p:cNvCxnSpPr>
            <a:cxnSpLocks/>
          </p:cNvCxnSpPr>
          <p:nvPr/>
        </p:nvCxnSpPr>
        <p:spPr>
          <a:xfrm flipH="1">
            <a:off x="7896655" y="3382118"/>
            <a:ext cx="418307" cy="0"/>
          </a:xfrm>
          <a:prstGeom prst="straightConnector1">
            <a:avLst/>
          </a:prstGeom>
          <a:ln w="158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5" name="Прямоугольник 3084">
            <a:extLst>
              <a:ext uri="{FF2B5EF4-FFF2-40B4-BE49-F238E27FC236}">
                <a16:creationId xmlns="" xmlns:a16="http://schemas.microsoft.com/office/drawing/2014/main" id="{24E56F3E-700B-40B8-B4AD-AFBBF12D3D32}"/>
              </a:ext>
            </a:extLst>
          </p:cNvPr>
          <p:cNvSpPr/>
          <p:nvPr/>
        </p:nvSpPr>
        <p:spPr>
          <a:xfrm>
            <a:off x="8300786" y="4963266"/>
            <a:ext cx="735712" cy="6132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8" name="Прямая со стрелкой 97">
            <a:extLst>
              <a:ext uri="{FF2B5EF4-FFF2-40B4-BE49-F238E27FC236}">
                <a16:creationId xmlns="" xmlns:a16="http://schemas.microsoft.com/office/drawing/2014/main" id="{9F116BAE-BA1F-4CC9-918E-6C422C2E4484}"/>
              </a:ext>
            </a:extLst>
          </p:cNvPr>
          <p:cNvCxnSpPr>
            <a:cxnSpLocks/>
          </p:cNvCxnSpPr>
          <p:nvPr/>
        </p:nvCxnSpPr>
        <p:spPr>
          <a:xfrm flipH="1">
            <a:off x="8561343" y="3728288"/>
            <a:ext cx="5048" cy="1003516"/>
          </a:xfrm>
          <a:prstGeom prst="straightConnector1">
            <a:avLst/>
          </a:prstGeom>
          <a:ln w="15875">
            <a:solidFill>
              <a:srgbClr val="00CC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>
            <a:extLst>
              <a:ext uri="{FF2B5EF4-FFF2-40B4-BE49-F238E27FC236}">
                <a16:creationId xmlns="" xmlns:a16="http://schemas.microsoft.com/office/drawing/2014/main" id="{F6BFDBA9-D00E-4F3D-9D78-E1512CA2E289}"/>
              </a:ext>
            </a:extLst>
          </p:cNvPr>
          <p:cNvSpPr txBox="1"/>
          <p:nvPr/>
        </p:nvSpPr>
        <p:spPr>
          <a:xfrm>
            <a:off x="6184263" y="4913873"/>
            <a:ext cx="2502648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fontAlgn="t"/>
            <a:r>
              <a:rPr lang="ru-RU" sz="1600" dirty="0">
                <a:solidFill>
                  <a:srgbClr val="00CC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1) Эссе</a:t>
            </a:r>
          </a:p>
          <a:p>
            <a:pPr fontAlgn="t"/>
            <a:r>
              <a:rPr lang="ru-RU" sz="1600" dirty="0">
                <a:solidFill>
                  <a:srgbClr val="00CC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2) Тесты</a:t>
            </a:r>
          </a:p>
          <a:p>
            <a:pPr fontAlgn="t"/>
            <a:r>
              <a:rPr lang="ru-RU" sz="1600" dirty="0">
                <a:solidFill>
                  <a:srgbClr val="00CC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- </a:t>
            </a:r>
            <a:r>
              <a:rPr lang="ru-RU" sz="1600" dirty="0" err="1">
                <a:solidFill>
                  <a:srgbClr val="00CC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пробл</a:t>
            </a:r>
            <a:r>
              <a:rPr lang="en-US" sz="1600" dirty="0">
                <a:solidFill>
                  <a:srgbClr val="00CC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ru-RU" sz="1600" dirty="0" err="1">
                <a:solidFill>
                  <a:srgbClr val="00CC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проф</a:t>
            </a:r>
            <a:endParaRPr lang="ru-RU" sz="1600" dirty="0">
              <a:solidFill>
                <a:srgbClr val="00CC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t"/>
            <a:r>
              <a:rPr lang="ru-RU" sz="1600" dirty="0">
                <a:solidFill>
                  <a:srgbClr val="00CC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- </a:t>
            </a:r>
            <a:r>
              <a:rPr lang="ru-RU" sz="1600" dirty="0" err="1">
                <a:solidFill>
                  <a:srgbClr val="00CC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личностн</a:t>
            </a:r>
            <a:endParaRPr lang="ru-RU" sz="1600" dirty="0">
              <a:solidFill>
                <a:srgbClr val="00CC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t"/>
            <a:r>
              <a:rPr lang="ru-RU" sz="1600" dirty="0">
                <a:solidFill>
                  <a:srgbClr val="00CC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- дефектная ведомость </a:t>
            </a:r>
          </a:p>
        </p:txBody>
      </p:sp>
      <p:cxnSp>
        <p:nvCxnSpPr>
          <p:cNvPr id="103" name="Прямая со стрелкой 102">
            <a:extLst>
              <a:ext uri="{FF2B5EF4-FFF2-40B4-BE49-F238E27FC236}">
                <a16:creationId xmlns="" xmlns:a16="http://schemas.microsoft.com/office/drawing/2014/main" id="{3B77C8D9-F5F3-4913-ABEE-33AA8D7912FC}"/>
              </a:ext>
            </a:extLst>
          </p:cNvPr>
          <p:cNvCxnSpPr>
            <a:cxnSpLocks/>
          </p:cNvCxnSpPr>
          <p:nvPr/>
        </p:nvCxnSpPr>
        <p:spPr>
          <a:xfrm flipV="1">
            <a:off x="7162232" y="4075195"/>
            <a:ext cx="1267402" cy="815358"/>
          </a:xfrm>
          <a:prstGeom prst="straightConnector1">
            <a:avLst/>
          </a:prstGeom>
          <a:ln w="6350">
            <a:solidFill>
              <a:srgbClr val="00CC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 стрелкой 104">
            <a:extLst>
              <a:ext uri="{FF2B5EF4-FFF2-40B4-BE49-F238E27FC236}">
                <a16:creationId xmlns="" xmlns:a16="http://schemas.microsoft.com/office/drawing/2014/main" id="{3D5E8492-1353-4BDF-AF0A-A918354194AA}"/>
              </a:ext>
            </a:extLst>
          </p:cNvPr>
          <p:cNvCxnSpPr>
            <a:cxnSpLocks/>
          </p:cNvCxnSpPr>
          <p:nvPr/>
        </p:nvCxnSpPr>
        <p:spPr>
          <a:xfrm flipV="1">
            <a:off x="7350719" y="4294851"/>
            <a:ext cx="1089270" cy="725788"/>
          </a:xfrm>
          <a:prstGeom prst="straightConnector1">
            <a:avLst/>
          </a:prstGeom>
          <a:ln w="6350">
            <a:solidFill>
              <a:srgbClr val="00CC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 стрелкой 105">
            <a:extLst>
              <a:ext uri="{FF2B5EF4-FFF2-40B4-BE49-F238E27FC236}">
                <a16:creationId xmlns="" xmlns:a16="http://schemas.microsoft.com/office/drawing/2014/main" id="{C7270D11-9597-46F3-BEF3-D558B0C208D8}"/>
              </a:ext>
            </a:extLst>
          </p:cNvPr>
          <p:cNvCxnSpPr>
            <a:cxnSpLocks/>
          </p:cNvCxnSpPr>
          <p:nvPr/>
        </p:nvCxnSpPr>
        <p:spPr>
          <a:xfrm flipV="1">
            <a:off x="7431230" y="4538796"/>
            <a:ext cx="1023022" cy="639993"/>
          </a:xfrm>
          <a:prstGeom prst="straightConnector1">
            <a:avLst/>
          </a:prstGeom>
          <a:ln w="6350">
            <a:solidFill>
              <a:srgbClr val="00CC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https://www.thecreativeslide.com/wp-content/uploads/2017/03/Market-Research.png">
            <a:extLst>
              <a:ext uri="{FF2B5EF4-FFF2-40B4-BE49-F238E27FC236}">
                <a16:creationId xmlns="" xmlns:a16="http://schemas.microsoft.com/office/drawing/2014/main" id="{9B655528-8F7B-4274-807D-D315C4F35F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06" y="4785699"/>
            <a:ext cx="736877" cy="736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92" name="Стрелка: вправо 3091">
            <a:extLst>
              <a:ext uri="{FF2B5EF4-FFF2-40B4-BE49-F238E27FC236}">
                <a16:creationId xmlns="" xmlns:a16="http://schemas.microsoft.com/office/drawing/2014/main" id="{131328B9-B2E8-4C53-AA61-9B2EDAF9713D}"/>
              </a:ext>
            </a:extLst>
          </p:cNvPr>
          <p:cNvSpPr/>
          <p:nvPr/>
        </p:nvSpPr>
        <p:spPr>
          <a:xfrm>
            <a:off x="946685" y="1653414"/>
            <a:ext cx="6577642" cy="418073"/>
          </a:xfrm>
          <a:prstGeom prst="rightArrow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chemeClr val="accent6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3" name="Стрелка: вправо 112">
            <a:extLst>
              <a:ext uri="{FF2B5EF4-FFF2-40B4-BE49-F238E27FC236}">
                <a16:creationId xmlns="" xmlns:a16="http://schemas.microsoft.com/office/drawing/2014/main" id="{4D06DF7A-0685-4DE2-AB6A-5B885B63F987}"/>
              </a:ext>
            </a:extLst>
          </p:cNvPr>
          <p:cNvSpPr/>
          <p:nvPr/>
        </p:nvSpPr>
        <p:spPr>
          <a:xfrm>
            <a:off x="8165332" y="1644614"/>
            <a:ext cx="804449" cy="418073"/>
          </a:xfrm>
          <a:prstGeom prst="rightArrow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chemeClr val="accent6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4" name="Дуга 113">
            <a:extLst>
              <a:ext uri="{FF2B5EF4-FFF2-40B4-BE49-F238E27FC236}">
                <a16:creationId xmlns="" xmlns:a16="http://schemas.microsoft.com/office/drawing/2014/main" id="{FAEDF8D3-5BF0-488A-A774-3DA3CEA0F854}"/>
              </a:ext>
            </a:extLst>
          </p:cNvPr>
          <p:cNvSpPr/>
          <p:nvPr/>
        </p:nvSpPr>
        <p:spPr>
          <a:xfrm rot="15816640" flipV="1">
            <a:off x="5754502" y="1437272"/>
            <a:ext cx="2063172" cy="3594373"/>
          </a:xfrm>
          <a:prstGeom prst="arc">
            <a:avLst>
              <a:gd name="adj1" fmla="val 16172563"/>
              <a:gd name="adj2" fmla="val 3817318"/>
            </a:avLst>
          </a:prstGeom>
          <a:ln>
            <a:solidFill>
              <a:schemeClr val="tx1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Ромб 76">
            <a:extLst>
              <a:ext uri="{FF2B5EF4-FFF2-40B4-BE49-F238E27FC236}">
                <a16:creationId xmlns="" xmlns:a16="http://schemas.microsoft.com/office/drawing/2014/main" id="{51E67256-D55B-4185-8C05-82527D3D09ED}"/>
              </a:ext>
            </a:extLst>
          </p:cNvPr>
          <p:cNvSpPr/>
          <p:nvPr/>
        </p:nvSpPr>
        <p:spPr>
          <a:xfrm>
            <a:off x="7645532" y="1668371"/>
            <a:ext cx="424194" cy="422187"/>
          </a:xfrm>
          <a:prstGeom prst="diamon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ru-RU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1" name="Picture 2" descr="https://im0-tub-ru.yandex.net/i?id=b9e972797e07cce713deeae39e3f665d&amp;n=13">
            <a:extLst>
              <a:ext uri="{FF2B5EF4-FFF2-40B4-BE49-F238E27FC236}">
                <a16:creationId xmlns="" xmlns:a16="http://schemas.microsoft.com/office/drawing/2014/main" id="{DEB45271-0CA2-4BB9-8E22-FFB328B0C8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108" y="1552145"/>
            <a:ext cx="644141" cy="644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Рисунок 7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2763" y="4864027"/>
            <a:ext cx="2012954" cy="1641083"/>
          </a:xfrm>
          <a:prstGeom prst="rect">
            <a:avLst/>
          </a:prstGeom>
        </p:spPr>
      </p:pic>
      <p:pic>
        <p:nvPicPr>
          <p:cNvPr id="78" name="Picture 2" descr="http://www.newdesignfile.com/postpic/2012/11/man-icon_367967.png">
            <a:extLst>
              <a:ext uri="{FF2B5EF4-FFF2-40B4-BE49-F238E27FC236}">
                <a16:creationId xmlns="" xmlns:a16="http://schemas.microsoft.com/office/drawing/2014/main" id="{9A02B1AF-D9C0-4D98-8CEC-E46A2B3E88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7283" y="3080407"/>
            <a:ext cx="588132" cy="62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6" name="Picture 2" descr="http://www.newdesignfile.com/postpic/2012/11/man-icon_367967.png">
            <a:extLst>
              <a:ext uri="{FF2B5EF4-FFF2-40B4-BE49-F238E27FC236}">
                <a16:creationId xmlns="" xmlns:a16="http://schemas.microsoft.com/office/drawing/2014/main" id="{9A02B1AF-D9C0-4D98-8CEC-E46A2B3E88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9348" y="3045717"/>
            <a:ext cx="588132" cy="62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7" name="Picture 2" descr="http://www.newdesignfile.com/postpic/2012/11/man-icon_367967.png">
            <a:extLst>
              <a:ext uri="{FF2B5EF4-FFF2-40B4-BE49-F238E27FC236}">
                <a16:creationId xmlns="" xmlns:a16="http://schemas.microsoft.com/office/drawing/2014/main" id="{9A02B1AF-D9C0-4D98-8CEC-E46A2B3E88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5218" y="3137588"/>
            <a:ext cx="588132" cy="62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" name="TextBox 88">
            <a:extLst>
              <a:ext uri="{FF2B5EF4-FFF2-40B4-BE49-F238E27FC236}">
                <a16:creationId xmlns="" xmlns:a16="http://schemas.microsoft.com/office/drawing/2014/main" id="{FF1E6BE6-4953-41BE-B261-E9F450EFEDDB}"/>
              </a:ext>
            </a:extLst>
          </p:cNvPr>
          <p:cNvSpPr txBox="1"/>
          <p:nvPr/>
        </p:nvSpPr>
        <p:spPr>
          <a:xfrm>
            <a:off x="8052494" y="2468280"/>
            <a:ext cx="10759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отношение</a:t>
            </a:r>
          </a:p>
        </p:txBody>
      </p:sp>
      <p:grpSp>
        <p:nvGrpSpPr>
          <p:cNvPr id="6" name="Группа 5"/>
          <p:cNvGrpSpPr/>
          <p:nvPr/>
        </p:nvGrpSpPr>
        <p:grpSpPr>
          <a:xfrm rot="10800000">
            <a:off x="8418858" y="2769066"/>
            <a:ext cx="374601" cy="192706"/>
            <a:chOff x="8429614" y="2261924"/>
            <a:chExt cx="374601" cy="192706"/>
          </a:xfrm>
        </p:grpSpPr>
        <p:cxnSp>
          <p:nvCxnSpPr>
            <p:cNvPr id="90" name="Прямая со стрелкой 89">
              <a:extLst>
                <a:ext uri="{FF2B5EF4-FFF2-40B4-BE49-F238E27FC236}">
                  <a16:creationId xmlns="" xmlns:a16="http://schemas.microsoft.com/office/drawing/2014/main" id="{0356F8DE-F5B5-4B7D-B379-69C8D4B90CD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429614" y="2273043"/>
              <a:ext cx="0" cy="181587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Прямая со стрелкой 90">
              <a:extLst>
                <a:ext uri="{FF2B5EF4-FFF2-40B4-BE49-F238E27FC236}">
                  <a16:creationId xmlns="" xmlns:a16="http://schemas.microsoft.com/office/drawing/2014/main" id="{4B704C55-8DB6-42FF-B66B-6A40713E910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26042" y="2263385"/>
              <a:ext cx="0" cy="181587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Прямая со стрелкой 91">
              <a:extLst>
                <a:ext uri="{FF2B5EF4-FFF2-40B4-BE49-F238E27FC236}">
                  <a16:creationId xmlns="" xmlns:a16="http://schemas.microsoft.com/office/drawing/2014/main" id="{B833089C-DD8A-4C9B-B222-0956E009DDA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804215" y="2261924"/>
              <a:ext cx="0" cy="181587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3" name="TextBox 92">
            <a:extLst>
              <a:ext uri="{FF2B5EF4-FFF2-40B4-BE49-F238E27FC236}">
                <a16:creationId xmlns="" xmlns:a16="http://schemas.microsoft.com/office/drawing/2014/main" id="{7B8F5FD8-E331-4329-ACBE-2421CE89984F}"/>
              </a:ext>
            </a:extLst>
          </p:cNvPr>
          <p:cNvSpPr txBox="1"/>
          <p:nvPr/>
        </p:nvSpPr>
        <p:spPr>
          <a:xfrm>
            <a:off x="1129352" y="4905052"/>
            <a:ext cx="9350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Х</a:t>
            </a:r>
          </a:p>
          <a:p>
            <a:pPr algn="ctr" fontAlgn="t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Sit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34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8" name="Прямая соединительная линия 87">
            <a:extLst>
              <a:ext uri="{FF2B5EF4-FFF2-40B4-BE49-F238E27FC236}">
                <a16:creationId xmlns="" xmlns:a16="http://schemas.microsoft.com/office/drawing/2014/main" id="{DE1AD2A3-D77E-4671-8B2E-16847973CCAF}"/>
              </a:ext>
            </a:extLst>
          </p:cNvPr>
          <p:cNvCxnSpPr>
            <a:cxnSpLocks/>
          </p:cNvCxnSpPr>
          <p:nvPr/>
        </p:nvCxnSpPr>
        <p:spPr>
          <a:xfrm>
            <a:off x="2339752" y="1654437"/>
            <a:ext cx="0" cy="1057019"/>
          </a:xfrm>
          <a:prstGeom prst="line">
            <a:avLst/>
          </a:prstGeom>
          <a:ln w="9525">
            <a:solidFill>
              <a:srgbClr val="0033CC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="" xmlns:a16="http://schemas.microsoft.com/office/drawing/2014/main" id="{24D5A9C9-A87A-4662-8AC5-B9AA159A75CC}"/>
              </a:ext>
            </a:extLst>
          </p:cNvPr>
          <p:cNvCxnSpPr>
            <a:cxnSpLocks/>
          </p:cNvCxnSpPr>
          <p:nvPr/>
        </p:nvCxnSpPr>
        <p:spPr>
          <a:xfrm>
            <a:off x="7792976" y="1641015"/>
            <a:ext cx="0" cy="419833"/>
          </a:xfrm>
          <a:prstGeom prst="line">
            <a:avLst/>
          </a:prstGeom>
          <a:ln w="9525">
            <a:solidFill>
              <a:srgbClr val="0033CC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Дуга 62">
            <a:extLst>
              <a:ext uri="{FF2B5EF4-FFF2-40B4-BE49-F238E27FC236}">
                <a16:creationId xmlns="" xmlns:a16="http://schemas.microsoft.com/office/drawing/2014/main" id="{D3207E99-3B8B-4A6F-A5C0-5948098B46F1}"/>
              </a:ext>
            </a:extLst>
          </p:cNvPr>
          <p:cNvSpPr/>
          <p:nvPr/>
        </p:nvSpPr>
        <p:spPr>
          <a:xfrm rot="16200000" flipH="1">
            <a:off x="2705174" y="2960439"/>
            <a:ext cx="2949622" cy="800148"/>
          </a:xfrm>
          <a:prstGeom prst="arc">
            <a:avLst>
              <a:gd name="adj1" fmla="val 13240049"/>
              <a:gd name="adj2" fmla="val 8736033"/>
            </a:avLst>
          </a:prstGeom>
          <a:solidFill>
            <a:schemeClr val="bg1"/>
          </a:solidFill>
          <a:ln w="25400">
            <a:solidFill>
              <a:srgbClr val="00CC00"/>
            </a:solidFill>
            <a:prstDash val="lg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Ромб 73">
            <a:extLst>
              <a:ext uri="{FF2B5EF4-FFF2-40B4-BE49-F238E27FC236}">
                <a16:creationId xmlns="" xmlns:a16="http://schemas.microsoft.com/office/drawing/2014/main" id="{1EC30F7F-76B6-4EFF-912B-EA618CF09F88}"/>
              </a:ext>
            </a:extLst>
          </p:cNvPr>
          <p:cNvSpPr/>
          <p:nvPr/>
        </p:nvSpPr>
        <p:spPr>
          <a:xfrm>
            <a:off x="7449600" y="1756691"/>
            <a:ext cx="698488" cy="705074"/>
          </a:xfrm>
          <a:prstGeom prst="diamond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ru-RU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Прямоугольник 109">
            <a:extLst>
              <a:ext uri="{FF2B5EF4-FFF2-40B4-BE49-F238E27FC236}">
                <a16:creationId xmlns="" xmlns:a16="http://schemas.microsoft.com/office/drawing/2014/main" id="{74D7CC63-521E-42B9-8F2D-4C6BB5113E0C}"/>
              </a:ext>
            </a:extLst>
          </p:cNvPr>
          <p:cNvSpPr/>
          <p:nvPr/>
        </p:nvSpPr>
        <p:spPr>
          <a:xfrm>
            <a:off x="3347864" y="1355844"/>
            <a:ext cx="3524877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33CC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Магистерский проект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858-CD8E-487E-978A-6E494051009A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22" name="Footer Placeholder 1">
            <a:extLst>
              <a:ext uri="{FF2B5EF4-FFF2-40B4-BE49-F238E27FC236}">
                <a16:creationId xmlns="" xmlns:a16="http://schemas.microsoft.com/office/drawing/2014/main" id="{92C5F84D-3224-4C53-9EFE-F3FE6662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1" y="6512289"/>
            <a:ext cx="2895600" cy="333375"/>
          </a:xfrm>
        </p:spPr>
        <p:txBody>
          <a:bodyPr/>
          <a:lstStyle/>
          <a:p>
            <a:r>
              <a:rPr lang="en-US" dirty="0"/>
              <a:t>SKOLKOVO Education Development Center</a:t>
            </a:r>
            <a:endParaRPr lang="ru-RU" dirty="0"/>
          </a:p>
        </p:txBody>
      </p:sp>
      <p:sp>
        <p:nvSpPr>
          <p:cNvPr id="113" name="Стрелка: вправо 112">
            <a:extLst>
              <a:ext uri="{FF2B5EF4-FFF2-40B4-BE49-F238E27FC236}">
                <a16:creationId xmlns="" xmlns:a16="http://schemas.microsoft.com/office/drawing/2014/main" id="{4D06DF7A-0685-4DE2-AB6A-5B885B63F987}"/>
              </a:ext>
            </a:extLst>
          </p:cNvPr>
          <p:cNvSpPr/>
          <p:nvPr/>
        </p:nvSpPr>
        <p:spPr>
          <a:xfrm>
            <a:off x="411663" y="1905116"/>
            <a:ext cx="3242972" cy="418073"/>
          </a:xfrm>
          <a:prstGeom prst="rightArrow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chemeClr val="accent6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BB38538F-9895-446D-9CD4-BAA861D8E5A8}"/>
              </a:ext>
            </a:extLst>
          </p:cNvPr>
          <p:cNvSpPr/>
          <p:nvPr/>
        </p:nvSpPr>
        <p:spPr>
          <a:xfrm>
            <a:off x="442776" y="5205276"/>
            <a:ext cx="299050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ru-RU" sz="1600" b="1" dirty="0"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Компетенции магистра: </a:t>
            </a:r>
            <a:r>
              <a:rPr lang="ru-RU" sz="1600" dirty="0"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Универсальные компетенции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ru-RU" sz="1400" dirty="0"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(способен управлять</a:t>
            </a:r>
            <a:r>
              <a:rPr lang="en-US" sz="1400" dirty="0"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 </a:t>
            </a:r>
            <a:r>
              <a:rPr lang="ru-RU" sz="1400" dirty="0"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проектом на всех этапах его жизненного цикла</a:t>
            </a:r>
            <a:r>
              <a:rPr lang="en-US" sz="1400" dirty="0"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)</a:t>
            </a:r>
            <a:endParaRPr lang="ru-RU" sz="1400" dirty="0">
              <a:latin typeface="Calibri" panose="020F0502020204030204" pitchFamily="34" charset="0"/>
              <a:ea typeface="Times New Roman"/>
              <a:cs typeface="Calibri" panose="020F0502020204030204" pitchFamily="34" charset="0"/>
            </a:endParaRPr>
          </a:p>
        </p:txBody>
      </p:sp>
      <p:sp>
        <p:nvSpPr>
          <p:cNvPr id="86" name="Ромб 85">
            <a:extLst>
              <a:ext uri="{FF2B5EF4-FFF2-40B4-BE49-F238E27FC236}">
                <a16:creationId xmlns="" xmlns:a16="http://schemas.microsoft.com/office/drawing/2014/main" id="{1EC30F7F-76B6-4EFF-912B-EA618CF09F88}"/>
              </a:ext>
            </a:extLst>
          </p:cNvPr>
          <p:cNvSpPr/>
          <p:nvPr/>
        </p:nvSpPr>
        <p:spPr>
          <a:xfrm>
            <a:off x="4499991" y="2001085"/>
            <a:ext cx="203636" cy="201280"/>
          </a:xfrm>
          <a:prstGeom prst="diamond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ru-RU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" name="Дуга 90">
            <a:extLst>
              <a:ext uri="{FF2B5EF4-FFF2-40B4-BE49-F238E27FC236}">
                <a16:creationId xmlns="" xmlns:a16="http://schemas.microsoft.com/office/drawing/2014/main" id="{80E58A15-0D47-4734-B492-8B26DD7FF12A}"/>
              </a:ext>
            </a:extLst>
          </p:cNvPr>
          <p:cNvSpPr/>
          <p:nvPr/>
        </p:nvSpPr>
        <p:spPr>
          <a:xfrm rot="16200000" flipH="1">
            <a:off x="3556520" y="2988528"/>
            <a:ext cx="2871292" cy="796745"/>
          </a:xfrm>
          <a:prstGeom prst="arc">
            <a:avLst>
              <a:gd name="adj1" fmla="val 16801813"/>
              <a:gd name="adj2" fmla="val 8949369"/>
            </a:avLst>
          </a:prstGeom>
          <a:solidFill>
            <a:schemeClr val="bg1"/>
          </a:solidFill>
          <a:ln w="25400">
            <a:solidFill>
              <a:srgbClr val="00CC00"/>
            </a:solidFill>
            <a:prstDash val="lg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4" name="Дуга 93">
            <a:extLst>
              <a:ext uri="{FF2B5EF4-FFF2-40B4-BE49-F238E27FC236}">
                <a16:creationId xmlns="" xmlns:a16="http://schemas.microsoft.com/office/drawing/2014/main" id="{D831394D-F729-40FE-A1E2-DE40472F5899}"/>
              </a:ext>
            </a:extLst>
          </p:cNvPr>
          <p:cNvSpPr/>
          <p:nvPr/>
        </p:nvSpPr>
        <p:spPr>
          <a:xfrm rot="16200000" flipH="1">
            <a:off x="4303140" y="2994602"/>
            <a:ext cx="2893386" cy="762499"/>
          </a:xfrm>
          <a:prstGeom prst="arc">
            <a:avLst>
              <a:gd name="adj1" fmla="val 18168487"/>
              <a:gd name="adj2" fmla="val 8855372"/>
            </a:avLst>
          </a:prstGeom>
          <a:solidFill>
            <a:schemeClr val="bg1"/>
          </a:solidFill>
          <a:ln w="25400">
            <a:solidFill>
              <a:srgbClr val="00CC00"/>
            </a:solidFill>
            <a:prstDash val="lg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Дуга 94">
            <a:extLst>
              <a:ext uri="{FF2B5EF4-FFF2-40B4-BE49-F238E27FC236}">
                <a16:creationId xmlns="" xmlns:a16="http://schemas.microsoft.com/office/drawing/2014/main" id="{0E9F2B74-816C-42F2-80D5-FD90BAA6BD48}"/>
              </a:ext>
            </a:extLst>
          </p:cNvPr>
          <p:cNvSpPr/>
          <p:nvPr/>
        </p:nvSpPr>
        <p:spPr>
          <a:xfrm rot="16200000" flipH="1">
            <a:off x="5081708" y="2980815"/>
            <a:ext cx="2877902" cy="800148"/>
          </a:xfrm>
          <a:prstGeom prst="arc">
            <a:avLst>
              <a:gd name="adj1" fmla="val 18081030"/>
              <a:gd name="adj2" fmla="val 8736033"/>
            </a:avLst>
          </a:prstGeom>
          <a:solidFill>
            <a:schemeClr val="bg1"/>
          </a:solidFill>
          <a:ln w="25400">
            <a:solidFill>
              <a:srgbClr val="00CC00"/>
            </a:solidFill>
            <a:prstDash val="lg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Прямоугольник 95">
            <a:extLst>
              <a:ext uri="{FF2B5EF4-FFF2-40B4-BE49-F238E27FC236}">
                <a16:creationId xmlns="" xmlns:a16="http://schemas.microsoft.com/office/drawing/2014/main" id="{C8E202A0-50E0-4DF1-AD97-171F4669D2D8}"/>
              </a:ext>
            </a:extLst>
          </p:cNvPr>
          <p:cNvSpPr/>
          <p:nvPr/>
        </p:nvSpPr>
        <p:spPr>
          <a:xfrm>
            <a:off x="3419871" y="2790266"/>
            <a:ext cx="147147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ru-RU" sz="16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Какая </a:t>
            </a:r>
            <a:br>
              <a:rPr lang="ru-RU" sz="16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</a:br>
            <a:r>
              <a:rPr lang="ru-RU" sz="16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компетенция?</a:t>
            </a:r>
          </a:p>
        </p:txBody>
      </p:sp>
      <p:sp>
        <p:nvSpPr>
          <p:cNvPr id="97" name="Прямоугольник 96">
            <a:extLst>
              <a:ext uri="{FF2B5EF4-FFF2-40B4-BE49-F238E27FC236}">
                <a16:creationId xmlns="" xmlns:a16="http://schemas.microsoft.com/office/drawing/2014/main" id="{716C76D8-0532-42F0-AAAB-A3294387E401}"/>
              </a:ext>
            </a:extLst>
          </p:cNvPr>
          <p:cNvSpPr/>
          <p:nvPr/>
        </p:nvSpPr>
        <p:spPr>
          <a:xfrm>
            <a:off x="3391466" y="3661874"/>
            <a:ext cx="107451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ru-RU" sz="16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Как получить?</a:t>
            </a:r>
          </a:p>
        </p:txBody>
      </p:sp>
      <p:sp>
        <p:nvSpPr>
          <p:cNvPr id="99" name="Прямоугольник 98">
            <a:extLst>
              <a:ext uri="{FF2B5EF4-FFF2-40B4-BE49-F238E27FC236}">
                <a16:creationId xmlns="" xmlns:a16="http://schemas.microsoft.com/office/drawing/2014/main" id="{FFA54597-A9E1-4A10-BDE2-7B6C3B7AC2D5}"/>
              </a:ext>
            </a:extLst>
          </p:cNvPr>
          <p:cNvSpPr/>
          <p:nvPr/>
        </p:nvSpPr>
        <p:spPr>
          <a:xfrm>
            <a:off x="3563887" y="4481286"/>
            <a:ext cx="121379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Получение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="" xmlns:a16="http://schemas.microsoft.com/office/drawing/2014/main" id="{F263D9F4-2EFD-4F62-BD0E-722F832036C7}"/>
              </a:ext>
            </a:extLst>
          </p:cNvPr>
          <p:cNvSpPr txBox="1"/>
          <p:nvPr/>
        </p:nvSpPr>
        <p:spPr>
          <a:xfrm>
            <a:off x="6725070" y="2905883"/>
            <a:ext cx="24727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ru-RU" b="1" dirty="0">
                <a:solidFill>
                  <a:srgbClr val="0033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Университет,</a:t>
            </a:r>
          </a:p>
          <a:p>
            <a:pPr algn="ctr" fontAlgn="t"/>
            <a:r>
              <a:rPr lang="ru-RU" b="1" dirty="0">
                <a:solidFill>
                  <a:srgbClr val="0033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Стейкхолдеры</a:t>
            </a:r>
          </a:p>
        </p:txBody>
      </p:sp>
      <p:sp>
        <p:nvSpPr>
          <p:cNvPr id="111" name="Прямоугольник 110">
            <a:extLst>
              <a:ext uri="{FF2B5EF4-FFF2-40B4-BE49-F238E27FC236}">
                <a16:creationId xmlns="" xmlns:a16="http://schemas.microsoft.com/office/drawing/2014/main" id="{2078CA5D-747C-4CA5-8D6F-FE8F78E6CE8A}"/>
              </a:ext>
            </a:extLst>
          </p:cNvPr>
          <p:cNvSpPr/>
          <p:nvPr/>
        </p:nvSpPr>
        <p:spPr>
          <a:xfrm>
            <a:off x="4586107" y="2715284"/>
            <a:ext cx="106640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Проверка</a:t>
            </a:r>
          </a:p>
        </p:txBody>
      </p:sp>
      <p:pic>
        <p:nvPicPr>
          <p:cNvPr id="2052" name="Picture 4" descr="http://cdn.mysitemyway.com/etc-mysitemyway/icons/legacy-previews/icons/blue-jelly-icons-business/078470-blue-jelly-icon-business-clock4.png">
            <a:extLst>
              <a:ext uri="{FF2B5EF4-FFF2-40B4-BE49-F238E27FC236}">
                <a16:creationId xmlns="" xmlns:a16="http://schemas.microsoft.com/office/drawing/2014/main" id="{752BBF21-794B-43D5-8E77-EEA374FDEE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0452" y="5348916"/>
            <a:ext cx="691712" cy="691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5" name="Прямоугольник 114">
            <a:extLst>
              <a:ext uri="{FF2B5EF4-FFF2-40B4-BE49-F238E27FC236}">
                <a16:creationId xmlns="" xmlns:a16="http://schemas.microsoft.com/office/drawing/2014/main" id="{7916850F-11D2-4185-97AB-06824763B754}"/>
              </a:ext>
            </a:extLst>
          </p:cNvPr>
          <p:cNvSpPr/>
          <p:nvPr/>
        </p:nvSpPr>
        <p:spPr>
          <a:xfrm>
            <a:off x="4458363" y="5547505"/>
            <a:ext cx="80417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ru-RU" sz="16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2 года</a:t>
            </a:r>
          </a:p>
        </p:txBody>
      </p:sp>
      <p:sp>
        <p:nvSpPr>
          <p:cNvPr id="116" name="Ромб 115">
            <a:extLst>
              <a:ext uri="{FF2B5EF4-FFF2-40B4-BE49-F238E27FC236}">
                <a16:creationId xmlns="" xmlns:a16="http://schemas.microsoft.com/office/drawing/2014/main" id="{2A0E437F-77BF-4FF8-B508-29A9563DB460}"/>
              </a:ext>
            </a:extLst>
          </p:cNvPr>
          <p:cNvSpPr/>
          <p:nvPr/>
        </p:nvSpPr>
        <p:spPr>
          <a:xfrm>
            <a:off x="7523390" y="1819054"/>
            <a:ext cx="539171" cy="567289"/>
          </a:xfrm>
          <a:prstGeom prst="diamon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ru-RU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50" name="Picture 2" descr="https://cdn2.iconfinder.com/data/icons/picons-essentials/57/logout-512.png">
            <a:extLst>
              <a:ext uri="{FF2B5EF4-FFF2-40B4-BE49-F238E27FC236}">
                <a16:creationId xmlns="" xmlns:a16="http://schemas.microsoft.com/office/drawing/2014/main" id="{F6F4A063-2EC4-498E-AFCA-65DF80598E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5603" y="1965505"/>
            <a:ext cx="288032" cy="288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7" name="Ромб 116">
            <a:extLst>
              <a:ext uri="{FF2B5EF4-FFF2-40B4-BE49-F238E27FC236}">
                <a16:creationId xmlns="" xmlns:a16="http://schemas.microsoft.com/office/drawing/2014/main" id="{66CDEEE9-73F2-4376-9496-F8BBC7C27576}"/>
              </a:ext>
            </a:extLst>
          </p:cNvPr>
          <p:cNvSpPr/>
          <p:nvPr/>
        </p:nvSpPr>
        <p:spPr>
          <a:xfrm>
            <a:off x="4497782" y="2567028"/>
            <a:ext cx="212097" cy="204186"/>
          </a:xfrm>
          <a:prstGeom prst="diamond">
            <a:avLst/>
          </a:prstGeom>
          <a:solidFill>
            <a:srgbClr val="66FF99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ru-RU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1" name="Прямая со стрелкой 120">
            <a:extLst>
              <a:ext uri="{FF2B5EF4-FFF2-40B4-BE49-F238E27FC236}">
                <a16:creationId xmlns="" xmlns:a16="http://schemas.microsoft.com/office/drawing/2014/main" id="{DCB92B9B-BABE-45D6-8E51-36247EC36E99}"/>
              </a:ext>
            </a:extLst>
          </p:cNvPr>
          <p:cNvCxnSpPr>
            <a:cxnSpLocks/>
          </p:cNvCxnSpPr>
          <p:nvPr/>
        </p:nvCxnSpPr>
        <p:spPr>
          <a:xfrm flipV="1">
            <a:off x="5368583" y="2236335"/>
            <a:ext cx="16012" cy="292749"/>
          </a:xfrm>
          <a:prstGeom prst="straightConnector1">
            <a:avLst/>
          </a:prstGeom>
          <a:ln>
            <a:solidFill>
              <a:srgbClr val="C0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Box 123">
            <a:extLst>
              <a:ext uri="{FF2B5EF4-FFF2-40B4-BE49-F238E27FC236}">
                <a16:creationId xmlns="" xmlns:a16="http://schemas.microsoft.com/office/drawing/2014/main" id="{C0075583-CD71-48AF-8CEC-4AA8AF6D8B36}"/>
              </a:ext>
            </a:extLst>
          </p:cNvPr>
          <p:cNvSpPr txBox="1"/>
          <p:nvPr/>
        </p:nvSpPr>
        <p:spPr>
          <a:xfrm>
            <a:off x="5073344" y="2138870"/>
            <a:ext cx="238059" cy="462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ru-RU" sz="2400" dirty="0">
                <a:ln>
                  <a:solidFill>
                    <a:srgbClr val="C00000"/>
                  </a:solidFill>
                </a:ln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cxnSp>
        <p:nvCxnSpPr>
          <p:cNvPr id="46" name="Прямая со стрелкой 45">
            <a:extLst>
              <a:ext uri="{FF2B5EF4-FFF2-40B4-BE49-F238E27FC236}">
                <a16:creationId xmlns="" xmlns:a16="http://schemas.microsoft.com/office/drawing/2014/main" id="{DCB92B9B-BABE-45D6-8E51-36247EC36E99}"/>
              </a:ext>
            </a:extLst>
          </p:cNvPr>
          <p:cNvCxnSpPr>
            <a:cxnSpLocks/>
          </p:cNvCxnSpPr>
          <p:nvPr/>
        </p:nvCxnSpPr>
        <p:spPr>
          <a:xfrm flipV="1">
            <a:off x="6120585" y="2243560"/>
            <a:ext cx="16012" cy="292749"/>
          </a:xfrm>
          <a:prstGeom prst="straightConnector1">
            <a:avLst/>
          </a:prstGeom>
          <a:ln>
            <a:solidFill>
              <a:srgbClr val="C0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="" xmlns:a16="http://schemas.microsoft.com/office/drawing/2014/main" id="{C0075583-CD71-48AF-8CEC-4AA8AF6D8B36}"/>
              </a:ext>
            </a:extLst>
          </p:cNvPr>
          <p:cNvSpPr txBox="1"/>
          <p:nvPr/>
        </p:nvSpPr>
        <p:spPr>
          <a:xfrm>
            <a:off x="5825346" y="2146095"/>
            <a:ext cx="238059" cy="462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ru-RU" sz="2400" dirty="0">
                <a:ln>
                  <a:solidFill>
                    <a:srgbClr val="C00000"/>
                  </a:solidFill>
                </a:ln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cxnSp>
        <p:nvCxnSpPr>
          <p:cNvPr id="48" name="Прямая со стрелкой 47">
            <a:extLst>
              <a:ext uri="{FF2B5EF4-FFF2-40B4-BE49-F238E27FC236}">
                <a16:creationId xmlns="" xmlns:a16="http://schemas.microsoft.com/office/drawing/2014/main" id="{DCB92B9B-BABE-45D6-8E51-36247EC36E99}"/>
              </a:ext>
            </a:extLst>
          </p:cNvPr>
          <p:cNvCxnSpPr>
            <a:cxnSpLocks/>
          </p:cNvCxnSpPr>
          <p:nvPr/>
        </p:nvCxnSpPr>
        <p:spPr>
          <a:xfrm flipV="1">
            <a:off x="6943784" y="2225351"/>
            <a:ext cx="16012" cy="292749"/>
          </a:xfrm>
          <a:prstGeom prst="straightConnector1">
            <a:avLst/>
          </a:prstGeom>
          <a:ln>
            <a:solidFill>
              <a:srgbClr val="C0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="" xmlns:a16="http://schemas.microsoft.com/office/drawing/2014/main" id="{C0075583-CD71-48AF-8CEC-4AA8AF6D8B36}"/>
              </a:ext>
            </a:extLst>
          </p:cNvPr>
          <p:cNvSpPr txBox="1"/>
          <p:nvPr/>
        </p:nvSpPr>
        <p:spPr>
          <a:xfrm>
            <a:off x="6648545" y="2127886"/>
            <a:ext cx="238059" cy="462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ru-RU" sz="2400" dirty="0">
                <a:ln>
                  <a:solidFill>
                    <a:srgbClr val="C00000"/>
                  </a:solidFill>
                </a:ln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6" name="Овал 5"/>
          <p:cNvSpPr/>
          <p:nvPr/>
        </p:nvSpPr>
        <p:spPr>
          <a:xfrm flipH="1">
            <a:off x="4558957" y="2843852"/>
            <a:ext cx="72213" cy="72622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 flipH="1">
            <a:off x="3779706" y="3632726"/>
            <a:ext cx="72213" cy="72622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Овал 51"/>
          <p:cNvSpPr/>
          <p:nvPr/>
        </p:nvSpPr>
        <p:spPr>
          <a:xfrm flipH="1">
            <a:off x="4139951" y="4786234"/>
            <a:ext cx="72213" cy="72622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Ромб 54">
            <a:extLst>
              <a:ext uri="{FF2B5EF4-FFF2-40B4-BE49-F238E27FC236}">
                <a16:creationId xmlns="" xmlns:a16="http://schemas.microsoft.com/office/drawing/2014/main" id="{51E67256-D55B-4185-8C05-82527D3D09ED}"/>
              </a:ext>
            </a:extLst>
          </p:cNvPr>
          <p:cNvSpPr/>
          <p:nvPr/>
        </p:nvSpPr>
        <p:spPr>
          <a:xfrm>
            <a:off x="3707903" y="1922609"/>
            <a:ext cx="424194" cy="422187"/>
          </a:xfrm>
          <a:prstGeom prst="diamon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ru-RU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Ромб 55">
            <a:extLst>
              <a:ext uri="{FF2B5EF4-FFF2-40B4-BE49-F238E27FC236}">
                <a16:creationId xmlns="" xmlns:a16="http://schemas.microsoft.com/office/drawing/2014/main" id="{1EC30F7F-76B6-4EFF-912B-EA618CF09F88}"/>
              </a:ext>
            </a:extLst>
          </p:cNvPr>
          <p:cNvSpPr/>
          <p:nvPr/>
        </p:nvSpPr>
        <p:spPr>
          <a:xfrm>
            <a:off x="5299289" y="2007592"/>
            <a:ext cx="203636" cy="201280"/>
          </a:xfrm>
          <a:prstGeom prst="diamond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ru-RU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Ромб 56">
            <a:extLst>
              <a:ext uri="{FF2B5EF4-FFF2-40B4-BE49-F238E27FC236}">
                <a16:creationId xmlns="" xmlns:a16="http://schemas.microsoft.com/office/drawing/2014/main" id="{1EC30F7F-76B6-4EFF-912B-EA618CF09F88}"/>
              </a:ext>
            </a:extLst>
          </p:cNvPr>
          <p:cNvSpPr/>
          <p:nvPr/>
        </p:nvSpPr>
        <p:spPr>
          <a:xfrm>
            <a:off x="6059279" y="2008880"/>
            <a:ext cx="203636" cy="201280"/>
          </a:xfrm>
          <a:prstGeom prst="diamond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ru-RU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Ромб 57">
            <a:extLst>
              <a:ext uri="{FF2B5EF4-FFF2-40B4-BE49-F238E27FC236}">
                <a16:creationId xmlns="" xmlns:a16="http://schemas.microsoft.com/office/drawing/2014/main" id="{1EC30F7F-76B6-4EFF-912B-EA618CF09F88}"/>
              </a:ext>
            </a:extLst>
          </p:cNvPr>
          <p:cNvSpPr/>
          <p:nvPr/>
        </p:nvSpPr>
        <p:spPr>
          <a:xfrm>
            <a:off x="6796153" y="2001155"/>
            <a:ext cx="203636" cy="201280"/>
          </a:xfrm>
          <a:prstGeom prst="diamond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ru-RU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Ромб 58">
            <a:extLst>
              <a:ext uri="{FF2B5EF4-FFF2-40B4-BE49-F238E27FC236}">
                <a16:creationId xmlns="" xmlns:a16="http://schemas.microsoft.com/office/drawing/2014/main" id="{66CDEEE9-73F2-4376-9496-F8BBC7C27576}"/>
              </a:ext>
            </a:extLst>
          </p:cNvPr>
          <p:cNvSpPr/>
          <p:nvPr/>
        </p:nvSpPr>
        <p:spPr>
          <a:xfrm>
            <a:off x="5262534" y="2572181"/>
            <a:ext cx="212097" cy="204186"/>
          </a:xfrm>
          <a:prstGeom prst="diamond">
            <a:avLst/>
          </a:prstGeom>
          <a:solidFill>
            <a:srgbClr val="66FF99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ru-RU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Ромб 59">
            <a:extLst>
              <a:ext uri="{FF2B5EF4-FFF2-40B4-BE49-F238E27FC236}">
                <a16:creationId xmlns="" xmlns:a16="http://schemas.microsoft.com/office/drawing/2014/main" id="{66CDEEE9-73F2-4376-9496-F8BBC7C27576}"/>
              </a:ext>
            </a:extLst>
          </p:cNvPr>
          <p:cNvSpPr/>
          <p:nvPr/>
        </p:nvSpPr>
        <p:spPr>
          <a:xfrm>
            <a:off x="6006796" y="2595065"/>
            <a:ext cx="212097" cy="204186"/>
          </a:xfrm>
          <a:prstGeom prst="diamond">
            <a:avLst/>
          </a:prstGeom>
          <a:solidFill>
            <a:srgbClr val="66FF99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ru-RU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Ромб 60">
            <a:extLst>
              <a:ext uri="{FF2B5EF4-FFF2-40B4-BE49-F238E27FC236}">
                <a16:creationId xmlns="" xmlns:a16="http://schemas.microsoft.com/office/drawing/2014/main" id="{66CDEEE9-73F2-4376-9496-F8BBC7C27576}"/>
              </a:ext>
            </a:extLst>
          </p:cNvPr>
          <p:cNvSpPr/>
          <p:nvPr/>
        </p:nvSpPr>
        <p:spPr>
          <a:xfrm>
            <a:off x="6780555" y="2601530"/>
            <a:ext cx="212097" cy="204186"/>
          </a:xfrm>
          <a:prstGeom prst="diamond">
            <a:avLst/>
          </a:prstGeom>
          <a:solidFill>
            <a:srgbClr val="66FF99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ru-RU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H="1" flipV="1">
            <a:off x="7054389" y="2362830"/>
            <a:ext cx="515817" cy="517333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Прямоугольник 65">
            <a:extLst>
              <a:ext uri="{FF2B5EF4-FFF2-40B4-BE49-F238E27FC236}">
                <a16:creationId xmlns="" xmlns:a16="http://schemas.microsoft.com/office/drawing/2014/main" id="{74D7CC63-521E-42B9-8F2D-4C6BB5113E0C}"/>
              </a:ext>
            </a:extLst>
          </p:cNvPr>
          <p:cNvSpPr/>
          <p:nvPr/>
        </p:nvSpPr>
        <p:spPr>
          <a:xfrm>
            <a:off x="6608319" y="3507070"/>
            <a:ext cx="263532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CC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Открытый</a:t>
            </a: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CC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учебный</a:t>
            </a: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CC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план</a:t>
            </a:r>
          </a:p>
        </p:txBody>
      </p:sp>
      <p:sp>
        <p:nvSpPr>
          <p:cNvPr id="67" name="Прямоугольник 66">
            <a:extLst>
              <a:ext uri="{FF2B5EF4-FFF2-40B4-BE49-F238E27FC236}">
                <a16:creationId xmlns="" xmlns:a16="http://schemas.microsoft.com/office/drawing/2014/main" id="{74D7CC63-521E-42B9-8F2D-4C6BB5113E0C}"/>
              </a:ext>
            </a:extLst>
          </p:cNvPr>
          <p:cNvSpPr/>
          <p:nvPr/>
        </p:nvSpPr>
        <p:spPr>
          <a:xfrm>
            <a:off x="2872320" y="6083103"/>
            <a:ext cx="427768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CC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Магистерская программа</a:t>
            </a:r>
          </a:p>
        </p:txBody>
      </p:sp>
      <p:cxnSp>
        <p:nvCxnSpPr>
          <p:cNvPr id="68" name="Прямая со стрелкой 67"/>
          <p:cNvCxnSpPr>
            <a:cxnSpLocks/>
          </p:cNvCxnSpPr>
          <p:nvPr/>
        </p:nvCxnSpPr>
        <p:spPr>
          <a:xfrm flipV="1">
            <a:off x="7370620" y="6309321"/>
            <a:ext cx="433356" cy="949"/>
          </a:xfrm>
          <a:prstGeom prst="straightConnector1">
            <a:avLst/>
          </a:prstGeom>
          <a:ln w="53975">
            <a:solidFill>
              <a:srgbClr val="00CC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/>
          <p:nvPr/>
        </p:nvCxnSpPr>
        <p:spPr>
          <a:xfrm flipH="1">
            <a:off x="433711" y="6381328"/>
            <a:ext cx="2374093" cy="0"/>
          </a:xfrm>
          <a:prstGeom prst="straightConnector1">
            <a:avLst/>
          </a:prstGeom>
          <a:ln w="53975">
            <a:solidFill>
              <a:srgbClr val="00CC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/>
          <p:nvPr/>
        </p:nvCxnSpPr>
        <p:spPr>
          <a:xfrm flipV="1">
            <a:off x="7803976" y="2504835"/>
            <a:ext cx="0" cy="351078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>
            <a:cxnSpLocks/>
          </p:cNvCxnSpPr>
          <p:nvPr/>
        </p:nvCxnSpPr>
        <p:spPr>
          <a:xfrm>
            <a:off x="6948264" y="1641015"/>
            <a:ext cx="844712" cy="0"/>
          </a:xfrm>
          <a:prstGeom prst="straightConnector1">
            <a:avLst/>
          </a:prstGeom>
          <a:ln w="53975">
            <a:solidFill>
              <a:srgbClr val="00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 стрелкой 80"/>
          <p:cNvCxnSpPr>
            <a:cxnSpLocks/>
          </p:cNvCxnSpPr>
          <p:nvPr/>
        </p:nvCxnSpPr>
        <p:spPr>
          <a:xfrm flipH="1" flipV="1">
            <a:off x="2339752" y="1641015"/>
            <a:ext cx="936104" cy="13422"/>
          </a:xfrm>
          <a:prstGeom prst="straightConnector1">
            <a:avLst/>
          </a:prstGeom>
          <a:ln w="53975">
            <a:solidFill>
              <a:srgbClr val="00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="" xmlns:a16="http://schemas.microsoft.com/office/drawing/2014/main" id="{C0075583-CD71-48AF-8CEC-4AA8AF6D8B36}"/>
              </a:ext>
            </a:extLst>
          </p:cNvPr>
          <p:cNvSpPr txBox="1"/>
          <p:nvPr/>
        </p:nvSpPr>
        <p:spPr>
          <a:xfrm>
            <a:off x="7842402" y="2458639"/>
            <a:ext cx="238059" cy="462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ru-RU" sz="2400" dirty="0">
                <a:ln>
                  <a:solidFill>
                    <a:srgbClr val="C00000"/>
                  </a:solidFill>
                </a:ln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cxnSp>
        <p:nvCxnSpPr>
          <p:cNvPr id="62" name="Прямая со стрелкой 61">
            <a:extLst>
              <a:ext uri="{FF2B5EF4-FFF2-40B4-BE49-F238E27FC236}">
                <a16:creationId xmlns="" xmlns:a16="http://schemas.microsoft.com/office/drawing/2014/main" id="{5D1E977E-69DF-4337-8AF6-65121E374B84}"/>
              </a:ext>
            </a:extLst>
          </p:cNvPr>
          <p:cNvCxnSpPr>
            <a:cxnSpLocks/>
          </p:cNvCxnSpPr>
          <p:nvPr/>
        </p:nvCxnSpPr>
        <p:spPr>
          <a:xfrm flipV="1">
            <a:off x="3828727" y="2208872"/>
            <a:ext cx="641109" cy="515764"/>
          </a:xfrm>
          <a:prstGeom prst="straightConnector1">
            <a:avLst/>
          </a:prstGeom>
          <a:ln w="15875"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Овал 63">
            <a:extLst>
              <a:ext uri="{FF2B5EF4-FFF2-40B4-BE49-F238E27FC236}">
                <a16:creationId xmlns="" xmlns:a16="http://schemas.microsoft.com/office/drawing/2014/main" id="{EE9ECDAC-E2DC-4482-816D-B8CA7BEC37ED}"/>
              </a:ext>
            </a:extLst>
          </p:cNvPr>
          <p:cNvSpPr/>
          <p:nvPr/>
        </p:nvSpPr>
        <p:spPr>
          <a:xfrm flipH="1">
            <a:off x="3779911" y="2749797"/>
            <a:ext cx="72213" cy="72622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TextBox 69">
            <a:extLst>
              <a:ext uri="{FF2B5EF4-FFF2-40B4-BE49-F238E27FC236}">
                <a16:creationId xmlns="" xmlns:a16="http://schemas.microsoft.com/office/drawing/2014/main" id="{F9170670-18BC-4953-801D-DF170AC6CBF0}"/>
              </a:ext>
            </a:extLst>
          </p:cNvPr>
          <p:cNvSpPr txBox="1"/>
          <p:nvPr/>
        </p:nvSpPr>
        <p:spPr>
          <a:xfrm>
            <a:off x="3711814" y="2264651"/>
            <a:ext cx="881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Sit!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100" name="Picture 4" descr="Картинки по запросу proof пиктограмма">
            <a:extLst>
              <a:ext uri="{FF2B5EF4-FFF2-40B4-BE49-F238E27FC236}">
                <a16:creationId xmlns="" xmlns:a16="http://schemas.microsoft.com/office/drawing/2014/main" id="{C941B22D-566A-4DFC-80F1-45C45611CA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3" y="2206252"/>
            <a:ext cx="351829" cy="327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1" name="Прямая со стрелкой 70">
            <a:extLst>
              <a:ext uri="{FF2B5EF4-FFF2-40B4-BE49-F238E27FC236}">
                <a16:creationId xmlns="" xmlns:a16="http://schemas.microsoft.com/office/drawing/2014/main" id="{2ED7B227-1246-40B5-8FBD-07673255D379}"/>
              </a:ext>
            </a:extLst>
          </p:cNvPr>
          <p:cNvCxnSpPr>
            <a:cxnSpLocks/>
          </p:cNvCxnSpPr>
          <p:nvPr/>
        </p:nvCxnSpPr>
        <p:spPr>
          <a:xfrm>
            <a:off x="4227680" y="2101725"/>
            <a:ext cx="272311" cy="929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 стрелкой 71">
            <a:extLst>
              <a:ext uri="{FF2B5EF4-FFF2-40B4-BE49-F238E27FC236}">
                <a16:creationId xmlns="" xmlns:a16="http://schemas.microsoft.com/office/drawing/2014/main" id="{793BD1BB-02EB-4CFD-9BC6-1691C3704A7D}"/>
              </a:ext>
            </a:extLst>
          </p:cNvPr>
          <p:cNvCxnSpPr>
            <a:cxnSpLocks/>
          </p:cNvCxnSpPr>
          <p:nvPr/>
        </p:nvCxnSpPr>
        <p:spPr>
          <a:xfrm>
            <a:off x="5557099" y="2095298"/>
            <a:ext cx="462701" cy="0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 стрелкой 74">
            <a:extLst>
              <a:ext uri="{FF2B5EF4-FFF2-40B4-BE49-F238E27FC236}">
                <a16:creationId xmlns="" xmlns:a16="http://schemas.microsoft.com/office/drawing/2014/main" id="{F79C20F5-129B-42F6-B509-05BC4E266299}"/>
              </a:ext>
            </a:extLst>
          </p:cNvPr>
          <p:cNvCxnSpPr>
            <a:cxnSpLocks/>
          </p:cNvCxnSpPr>
          <p:nvPr/>
        </p:nvCxnSpPr>
        <p:spPr>
          <a:xfrm>
            <a:off x="4779812" y="2101725"/>
            <a:ext cx="462701" cy="0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 стрелкой 76">
            <a:extLst>
              <a:ext uri="{FF2B5EF4-FFF2-40B4-BE49-F238E27FC236}">
                <a16:creationId xmlns="" xmlns:a16="http://schemas.microsoft.com/office/drawing/2014/main" id="{3D872CF6-8C7D-4118-8842-BD821C10527F}"/>
              </a:ext>
            </a:extLst>
          </p:cNvPr>
          <p:cNvCxnSpPr>
            <a:cxnSpLocks/>
          </p:cNvCxnSpPr>
          <p:nvPr/>
        </p:nvCxnSpPr>
        <p:spPr>
          <a:xfrm>
            <a:off x="6317854" y="2095298"/>
            <a:ext cx="462701" cy="0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 стрелкой 78">
            <a:extLst>
              <a:ext uri="{FF2B5EF4-FFF2-40B4-BE49-F238E27FC236}">
                <a16:creationId xmlns="" xmlns:a16="http://schemas.microsoft.com/office/drawing/2014/main" id="{99D66447-0D9D-47DB-9491-7BBA8785DB4C}"/>
              </a:ext>
            </a:extLst>
          </p:cNvPr>
          <p:cNvCxnSpPr>
            <a:cxnSpLocks/>
          </p:cNvCxnSpPr>
          <p:nvPr/>
        </p:nvCxnSpPr>
        <p:spPr>
          <a:xfrm>
            <a:off x="7054389" y="2084550"/>
            <a:ext cx="318685" cy="0"/>
          </a:xfrm>
          <a:prstGeom prst="straightConnector1">
            <a:avLst/>
          </a:prstGeom>
          <a:ln w="158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2" name="Picture 2" descr="http://www.newdesignfile.com/postpic/2012/11/man-icon_367967.png">
            <a:extLst>
              <a:ext uri="{FF2B5EF4-FFF2-40B4-BE49-F238E27FC236}">
                <a16:creationId xmlns="" xmlns:a16="http://schemas.microsoft.com/office/drawing/2014/main" id="{0742423D-0D21-4246-9EB4-1FCBBAE195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9155" y="1596302"/>
            <a:ext cx="588132" cy="62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" name="Прямоугольник 82">
            <a:extLst>
              <a:ext uri="{FF2B5EF4-FFF2-40B4-BE49-F238E27FC236}">
                <a16:creationId xmlns="" xmlns:a16="http://schemas.microsoft.com/office/drawing/2014/main" id="{324F2063-513B-4659-8CC8-85DCEC3BD60D}"/>
              </a:ext>
            </a:extLst>
          </p:cNvPr>
          <p:cNvSpPr/>
          <p:nvPr/>
        </p:nvSpPr>
        <p:spPr>
          <a:xfrm>
            <a:off x="8281932" y="1346190"/>
            <a:ext cx="43287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ru-RU" sz="40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*</a:t>
            </a:r>
          </a:p>
        </p:txBody>
      </p:sp>
      <p:cxnSp>
        <p:nvCxnSpPr>
          <p:cNvPr id="92" name="Прямая соединительная линия 91">
            <a:extLst>
              <a:ext uri="{FF2B5EF4-FFF2-40B4-BE49-F238E27FC236}">
                <a16:creationId xmlns="" xmlns:a16="http://schemas.microsoft.com/office/drawing/2014/main" id="{9B6C507D-9A76-4F10-8094-DE8A138E8381}"/>
              </a:ext>
            </a:extLst>
          </p:cNvPr>
          <p:cNvCxnSpPr>
            <a:cxnSpLocks/>
          </p:cNvCxnSpPr>
          <p:nvPr/>
        </p:nvCxnSpPr>
        <p:spPr>
          <a:xfrm>
            <a:off x="411663" y="4910931"/>
            <a:ext cx="0" cy="1318629"/>
          </a:xfrm>
          <a:prstGeom prst="line">
            <a:avLst/>
          </a:prstGeom>
          <a:ln w="9525">
            <a:solidFill>
              <a:srgbClr val="00B05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>
            <a:extLst>
              <a:ext uri="{FF2B5EF4-FFF2-40B4-BE49-F238E27FC236}">
                <a16:creationId xmlns="" xmlns:a16="http://schemas.microsoft.com/office/drawing/2014/main" id="{EE2BDFA7-36DD-41A6-9A15-DF24A7A69D38}"/>
              </a:ext>
            </a:extLst>
          </p:cNvPr>
          <p:cNvCxnSpPr>
            <a:cxnSpLocks/>
          </p:cNvCxnSpPr>
          <p:nvPr/>
        </p:nvCxnSpPr>
        <p:spPr>
          <a:xfrm>
            <a:off x="7792976" y="3091621"/>
            <a:ext cx="0" cy="3137939"/>
          </a:xfrm>
          <a:prstGeom prst="line">
            <a:avLst/>
          </a:prstGeom>
          <a:ln w="9525">
            <a:solidFill>
              <a:srgbClr val="00B05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Заголовок 3">
            <a:extLst>
              <a:ext uri="{FF2B5EF4-FFF2-40B4-BE49-F238E27FC236}">
                <a16:creationId xmlns="" xmlns:a16="http://schemas.microsoft.com/office/drawing/2014/main" id="{B84ED142-A97A-49C4-A80C-34F06E5A9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4428" y="622648"/>
            <a:ext cx="5459900" cy="646112"/>
          </a:xfrm>
        </p:spPr>
        <p:txBody>
          <a:bodyPr/>
          <a:lstStyle/>
          <a:p>
            <a:r>
              <a:rPr lang="ru-RU" dirty="0"/>
              <a:t>Объект проектирования:</a:t>
            </a:r>
            <a:br>
              <a:rPr lang="ru-RU" dirty="0"/>
            </a:br>
            <a:r>
              <a:rPr lang="ru-RU" dirty="0"/>
              <a:t>магистерская программа</a:t>
            </a:r>
          </a:p>
        </p:txBody>
      </p:sp>
      <p:graphicFrame>
        <p:nvGraphicFramePr>
          <p:cNvPr id="65" name="Таблица 64">
            <a:extLst>
              <a:ext uri="{FF2B5EF4-FFF2-40B4-BE49-F238E27FC236}">
                <a16:creationId xmlns="" xmlns:a16="http://schemas.microsoft.com/office/drawing/2014/main" id="{B4DDC913-C1EE-4794-A8D2-B640E2C45D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1033473"/>
              </p:ext>
            </p:extLst>
          </p:nvPr>
        </p:nvGraphicFramePr>
        <p:xfrm>
          <a:off x="408269" y="2322846"/>
          <a:ext cx="3072014" cy="2944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7980">
                  <a:extLst>
                    <a:ext uri="{9D8B030D-6E8A-4147-A177-3AD203B41FA5}">
                      <a16:colId xmlns="" xmlns:a16="http://schemas.microsoft.com/office/drawing/2014/main" val="1550910800"/>
                    </a:ext>
                  </a:extLst>
                </a:gridCol>
                <a:gridCol w="454537"/>
                <a:gridCol w="949497">
                  <a:extLst>
                    <a:ext uri="{9D8B030D-6E8A-4147-A177-3AD203B41FA5}">
                      <a16:colId xmlns="" xmlns:a16="http://schemas.microsoft.com/office/drawing/2014/main" val="3243132767"/>
                    </a:ext>
                  </a:extLst>
                </a:gridCol>
              </a:tblGrid>
              <a:tr h="1601002"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Учебные задачи, 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Кейсы</a:t>
                      </a:r>
                    </a:p>
                    <a:p>
                      <a:pPr algn="ctr"/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«Доделай сам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»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0796" marR="100796" marT="50398" marB="503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b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Хакатоны</a:t>
                      </a:r>
                      <a:endParaRPr lang="ru-RU" sz="2000" b="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0796" marR="100796" marT="50398" marB="50398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ru-RU" sz="2000" b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Проектирование деятельности по решению проблемы </a:t>
                      </a:r>
                    </a:p>
                  </a:txBody>
                  <a:tcPr marL="100796" marR="100796" marT="50398" marB="50398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28790891"/>
                  </a:ext>
                </a:extLst>
              </a:tr>
              <a:tr h="1095211"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Погружение в проблемную область</a:t>
                      </a:r>
                    </a:p>
                  </a:txBody>
                  <a:tcPr marL="100796" marR="100796" marT="50398" marB="503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8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47044435"/>
                  </a:ext>
                </a:extLst>
              </a:tr>
            </a:tbl>
          </a:graphicData>
        </a:graphic>
      </p:graphicFrame>
      <p:pic>
        <p:nvPicPr>
          <p:cNvPr id="78" name="Picture 2" descr="http://www.newdesignfile.com/postpic/2012/11/man-icon_367967.png">
            <a:extLst>
              <a:ext uri="{FF2B5EF4-FFF2-40B4-BE49-F238E27FC236}">
                <a16:creationId xmlns="" xmlns:a16="http://schemas.microsoft.com/office/drawing/2014/main" id="{9A02B1AF-D9C0-4D98-8CEC-E46A2B3E88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3458" y="1670331"/>
            <a:ext cx="588132" cy="62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4" name="Picture 2" descr="http://www.newdesignfile.com/postpic/2012/11/man-icon_367967.png">
            <a:extLst>
              <a:ext uri="{FF2B5EF4-FFF2-40B4-BE49-F238E27FC236}">
                <a16:creationId xmlns="" xmlns:a16="http://schemas.microsoft.com/office/drawing/2014/main" id="{9A02B1AF-D9C0-4D98-8CEC-E46A2B3E88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7761" y="1721714"/>
            <a:ext cx="588132" cy="62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5" name="Прямоугольник 84">
            <a:extLst>
              <a:ext uri="{FF2B5EF4-FFF2-40B4-BE49-F238E27FC236}">
                <a16:creationId xmlns="" xmlns:a16="http://schemas.microsoft.com/office/drawing/2014/main" id="{79B90F47-2E93-440E-9AD6-63D40CFE3163}"/>
              </a:ext>
            </a:extLst>
          </p:cNvPr>
          <p:cNvSpPr/>
          <p:nvPr/>
        </p:nvSpPr>
        <p:spPr>
          <a:xfrm>
            <a:off x="5338011" y="4805747"/>
            <a:ext cx="442483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ru-RU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Образовательные результаты. </a:t>
            </a:r>
            <a:endParaRPr lang="ru-RU" sz="1400" dirty="0" smtClean="0">
              <a:solidFill>
                <a:srgbClr val="FF0000"/>
              </a:solidFill>
              <a:latin typeface="Calibri" panose="020F0502020204030204" pitchFamily="34" charset="0"/>
              <a:ea typeface="Times New Roman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ru-RU" sz="1400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Способность </a:t>
            </a:r>
            <a:r>
              <a:rPr lang="ru-RU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к:</a:t>
            </a:r>
          </a:p>
          <a:p>
            <a:pPr marL="342900" indent="-342900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проектированию</a:t>
            </a:r>
          </a:p>
          <a:p>
            <a:pPr marL="342900" indent="-342900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целеполаганию</a:t>
            </a:r>
            <a:endParaRPr lang="ru-RU" sz="1400" dirty="0">
              <a:solidFill>
                <a:srgbClr val="FF0000"/>
              </a:solidFill>
              <a:latin typeface="Calibri" panose="020F0502020204030204" pitchFamily="34" charset="0"/>
              <a:ea typeface="Times New Roman"/>
              <a:cs typeface="Calibri" panose="020F0502020204030204" pitchFamily="34" charset="0"/>
            </a:endParaRPr>
          </a:p>
          <a:p>
            <a:pPr marL="342900" indent="-342900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самоопределению</a:t>
            </a:r>
          </a:p>
          <a:p>
            <a:pPr marL="342900" indent="-342900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1400" dirty="0" err="1" smtClean="0">
                <a:solidFill>
                  <a:srgbClr val="FF0000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самопроектированию</a:t>
            </a:r>
            <a:endParaRPr lang="ru-RU" sz="1400" dirty="0">
              <a:solidFill>
                <a:srgbClr val="FF0000"/>
              </a:solidFill>
              <a:latin typeface="Calibri" panose="020F0502020204030204" pitchFamily="34" charset="0"/>
              <a:ea typeface="Times New Roman"/>
              <a:cs typeface="Calibri" panose="020F050202020403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 rot="16200000">
            <a:off x="7271863" y="5306086"/>
            <a:ext cx="16001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FF0000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в </a:t>
            </a:r>
            <a:r>
              <a:rPr lang="ru-RU" sz="16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региональной</a:t>
            </a:r>
            <a:br>
              <a:rPr lang="ru-RU" sz="16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</a:br>
            <a:r>
              <a:rPr lang="ru-RU" sz="16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 </a:t>
            </a:r>
            <a:r>
              <a:rPr lang="ru-RU" sz="1600" b="1" dirty="0">
                <a:solidFill>
                  <a:srgbClr val="FF0000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ситуации!</a:t>
            </a:r>
            <a:endParaRPr lang="ru-RU" sz="1600" b="1" dirty="0">
              <a:solidFill>
                <a:srgbClr val="FF0000"/>
              </a:solidFill>
              <a:latin typeface="Calibri" panose="020F0502020204030204" pitchFamily="34" charset="0"/>
              <a:ea typeface="Times New Roman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673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Прямоугольник 36">
            <a:extLst>
              <a:ext uri="{FF2B5EF4-FFF2-40B4-BE49-F238E27FC236}">
                <a16:creationId xmlns="" xmlns:a16="http://schemas.microsoft.com/office/drawing/2014/main" id="{5BEBE524-2753-4CB5-8F5C-7C11F0F6E433}"/>
              </a:ext>
            </a:extLst>
          </p:cNvPr>
          <p:cNvSpPr/>
          <p:nvPr/>
        </p:nvSpPr>
        <p:spPr>
          <a:xfrm>
            <a:off x="361816" y="5452572"/>
            <a:ext cx="3421691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CC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Технологии </a:t>
            </a:r>
            <a:br>
              <a:rPr lang="ru-RU" sz="2400" dirty="0">
                <a:solidFill>
                  <a:srgbClr val="00CC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</a:br>
            <a:r>
              <a:rPr lang="ru-RU" sz="2400" dirty="0">
                <a:solidFill>
                  <a:srgbClr val="00CC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получения </a:t>
            </a:r>
            <a:br>
              <a:rPr lang="ru-RU" sz="2400" dirty="0">
                <a:solidFill>
                  <a:srgbClr val="00CC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</a:br>
            <a:r>
              <a:rPr lang="ru-RU" sz="2400" dirty="0">
                <a:solidFill>
                  <a:srgbClr val="00CC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компетенций</a:t>
            </a:r>
          </a:p>
        </p:txBody>
      </p:sp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2CDE9BC2-D2FC-47DB-9576-5D2925F4FAC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25841" y="2932438"/>
            <a:ext cx="3549410" cy="3533203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858-CD8E-487E-978A-6E494051009A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051720" y="1038090"/>
            <a:ext cx="5459900" cy="646112"/>
          </a:xfrm>
        </p:spPr>
        <p:txBody>
          <a:bodyPr/>
          <a:lstStyle/>
          <a:p>
            <a:r>
              <a:rPr lang="ru-RU" dirty="0"/>
              <a:t>Компетенции магистра</a:t>
            </a:r>
            <a:br>
              <a:rPr lang="ru-RU" dirty="0"/>
            </a:br>
            <a:endParaRPr lang="ru-RU" dirty="0"/>
          </a:p>
        </p:txBody>
      </p:sp>
      <p:sp>
        <p:nvSpPr>
          <p:cNvPr id="27" name="Footer Placeholder 1">
            <a:extLst>
              <a:ext uri="{FF2B5EF4-FFF2-40B4-BE49-F238E27FC236}">
                <a16:creationId xmlns="" xmlns:a16="http://schemas.microsoft.com/office/drawing/2014/main" id="{44B69F89-13E3-4C18-8750-A8AE94038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1" y="6512289"/>
            <a:ext cx="2895600" cy="333375"/>
          </a:xfrm>
        </p:spPr>
        <p:txBody>
          <a:bodyPr/>
          <a:lstStyle/>
          <a:p>
            <a:r>
              <a:rPr lang="en-US" dirty="0"/>
              <a:t>SKOLKOVO Education Development Center</a:t>
            </a:r>
            <a:endParaRPr lang="ru-RU" dirty="0"/>
          </a:p>
        </p:txBody>
      </p:sp>
      <p:graphicFrame>
        <p:nvGraphicFramePr>
          <p:cNvPr id="41" name="Таблица 40">
            <a:extLst>
              <a:ext uri="{FF2B5EF4-FFF2-40B4-BE49-F238E27FC236}">
                <a16:creationId xmlns="" xmlns:a16="http://schemas.microsoft.com/office/drawing/2014/main" id="{38FCEE29-4BA3-4E68-897F-9A3118BC17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8237750"/>
              </p:ext>
            </p:extLst>
          </p:nvPr>
        </p:nvGraphicFramePr>
        <p:xfrm>
          <a:off x="401873" y="1412776"/>
          <a:ext cx="2338306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8306">
                  <a:extLst>
                    <a:ext uri="{9D8B030D-6E8A-4147-A177-3AD203B41FA5}">
                      <a16:colId xmlns="" xmlns:a16="http://schemas.microsoft.com/office/drawing/2014/main" val="3243132767"/>
                    </a:ext>
                  </a:extLst>
                </a:gridCol>
              </a:tblGrid>
              <a:tr h="1292057"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Проектирование деятельности по решению проблемы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28790891"/>
                  </a:ext>
                </a:extLst>
              </a:tr>
            </a:tbl>
          </a:graphicData>
        </a:graphic>
      </p:graphicFrame>
      <p:pic>
        <p:nvPicPr>
          <p:cNvPr id="39" name="Picture 2" descr="http://www.newdesignfile.com/postpic/2012/11/man-icon_367967.png">
            <a:extLst>
              <a:ext uri="{FF2B5EF4-FFF2-40B4-BE49-F238E27FC236}">
                <a16:creationId xmlns="" xmlns:a16="http://schemas.microsoft.com/office/drawing/2014/main" id="{CAD5941B-10BA-4660-8AEE-5A53EA97E8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6206" y="1347366"/>
            <a:ext cx="467253" cy="497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Прямоугольник 39">
            <a:extLst>
              <a:ext uri="{FF2B5EF4-FFF2-40B4-BE49-F238E27FC236}">
                <a16:creationId xmlns="" xmlns:a16="http://schemas.microsoft.com/office/drawing/2014/main" id="{154BC2F2-0863-443B-969B-2496EB0227DB}"/>
              </a:ext>
            </a:extLst>
          </p:cNvPr>
          <p:cNvSpPr/>
          <p:nvPr/>
        </p:nvSpPr>
        <p:spPr>
          <a:xfrm>
            <a:off x="5789650" y="1116330"/>
            <a:ext cx="43287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ru-RU" sz="40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*</a:t>
            </a:r>
          </a:p>
        </p:txBody>
      </p:sp>
      <p:sp>
        <p:nvSpPr>
          <p:cNvPr id="47" name="Ромб 46">
            <a:extLst>
              <a:ext uri="{FF2B5EF4-FFF2-40B4-BE49-F238E27FC236}">
                <a16:creationId xmlns="" xmlns:a16="http://schemas.microsoft.com/office/drawing/2014/main" id="{4A43538B-7B45-4778-9723-681ADCC0E173}"/>
              </a:ext>
            </a:extLst>
          </p:cNvPr>
          <p:cNvSpPr/>
          <p:nvPr/>
        </p:nvSpPr>
        <p:spPr>
          <a:xfrm>
            <a:off x="4427984" y="1920590"/>
            <a:ext cx="298464" cy="295011"/>
          </a:xfrm>
          <a:prstGeom prst="diamond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ru-RU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" name="Прямоугольник 50">
            <a:extLst>
              <a:ext uri="{FF2B5EF4-FFF2-40B4-BE49-F238E27FC236}">
                <a16:creationId xmlns="" xmlns:a16="http://schemas.microsoft.com/office/drawing/2014/main" id="{3FDDFD22-234E-4542-908F-9ADBDB00C7C8}"/>
              </a:ext>
            </a:extLst>
          </p:cNvPr>
          <p:cNvSpPr/>
          <p:nvPr/>
        </p:nvSpPr>
        <p:spPr>
          <a:xfrm>
            <a:off x="2960460" y="3715389"/>
            <a:ext cx="15831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ru-RU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Какая </a:t>
            </a:r>
            <a:br>
              <a:rPr lang="ru-RU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</a:br>
            <a:r>
              <a:rPr lang="ru-RU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компетенция?</a:t>
            </a:r>
          </a:p>
        </p:txBody>
      </p:sp>
      <p:sp>
        <p:nvSpPr>
          <p:cNvPr id="52" name="Прямоугольник 51">
            <a:extLst>
              <a:ext uri="{FF2B5EF4-FFF2-40B4-BE49-F238E27FC236}">
                <a16:creationId xmlns="" xmlns:a16="http://schemas.microsoft.com/office/drawing/2014/main" id="{7893C777-2012-40BE-99B5-F3E66C830CEE}"/>
              </a:ext>
            </a:extLst>
          </p:cNvPr>
          <p:cNvSpPr/>
          <p:nvPr/>
        </p:nvSpPr>
        <p:spPr>
          <a:xfrm>
            <a:off x="1598428" y="4715563"/>
            <a:ext cx="15629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r>
              <a:rPr lang="ru-RU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Как получить?</a:t>
            </a:r>
          </a:p>
        </p:txBody>
      </p:sp>
      <p:sp>
        <p:nvSpPr>
          <p:cNvPr id="53" name="Прямоугольник 52">
            <a:extLst>
              <a:ext uri="{FF2B5EF4-FFF2-40B4-BE49-F238E27FC236}">
                <a16:creationId xmlns="" xmlns:a16="http://schemas.microsoft.com/office/drawing/2014/main" id="{C37124F3-403A-42A2-8181-33085710FDD0}"/>
              </a:ext>
            </a:extLst>
          </p:cNvPr>
          <p:cNvSpPr/>
          <p:nvPr/>
        </p:nvSpPr>
        <p:spPr>
          <a:xfrm>
            <a:off x="3917525" y="6070002"/>
            <a:ext cx="1638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Получение</a:t>
            </a:r>
          </a:p>
        </p:txBody>
      </p:sp>
      <p:sp>
        <p:nvSpPr>
          <p:cNvPr id="54" name="Прямоугольник 53">
            <a:extLst>
              <a:ext uri="{FF2B5EF4-FFF2-40B4-BE49-F238E27FC236}">
                <a16:creationId xmlns="" xmlns:a16="http://schemas.microsoft.com/office/drawing/2014/main" id="{A0DAD957-A767-430B-8699-87B0DF7565CC}"/>
              </a:ext>
            </a:extLst>
          </p:cNvPr>
          <p:cNvSpPr/>
          <p:nvPr/>
        </p:nvSpPr>
        <p:spPr>
          <a:xfrm>
            <a:off x="4609244" y="2371459"/>
            <a:ext cx="12575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Проверка</a:t>
            </a:r>
          </a:p>
        </p:txBody>
      </p:sp>
      <p:sp>
        <p:nvSpPr>
          <p:cNvPr id="55" name="Ромб 54">
            <a:extLst>
              <a:ext uri="{FF2B5EF4-FFF2-40B4-BE49-F238E27FC236}">
                <a16:creationId xmlns="" xmlns:a16="http://schemas.microsoft.com/office/drawing/2014/main" id="{3B5051AF-3A2E-4894-80E5-7633056F31F5}"/>
              </a:ext>
            </a:extLst>
          </p:cNvPr>
          <p:cNvSpPr/>
          <p:nvPr/>
        </p:nvSpPr>
        <p:spPr>
          <a:xfrm>
            <a:off x="4406186" y="2889492"/>
            <a:ext cx="310132" cy="298564"/>
          </a:xfrm>
          <a:prstGeom prst="diamond">
            <a:avLst/>
          </a:prstGeom>
          <a:solidFill>
            <a:srgbClr val="66FF99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ru-RU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Ромб 64">
            <a:extLst>
              <a:ext uri="{FF2B5EF4-FFF2-40B4-BE49-F238E27FC236}">
                <a16:creationId xmlns="" xmlns:a16="http://schemas.microsoft.com/office/drawing/2014/main" id="{0EAE5D22-D028-476A-97F6-2AF69A5391C6}"/>
              </a:ext>
            </a:extLst>
          </p:cNvPr>
          <p:cNvSpPr/>
          <p:nvPr/>
        </p:nvSpPr>
        <p:spPr>
          <a:xfrm>
            <a:off x="2929163" y="1849219"/>
            <a:ext cx="424194" cy="422187"/>
          </a:xfrm>
          <a:prstGeom prst="diamon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ru-RU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73" name="Прямая со стрелкой 72">
            <a:extLst>
              <a:ext uri="{FF2B5EF4-FFF2-40B4-BE49-F238E27FC236}">
                <a16:creationId xmlns="" xmlns:a16="http://schemas.microsoft.com/office/drawing/2014/main" id="{39DB5C7C-5C23-4739-BDAF-C37B50C6C023}"/>
              </a:ext>
            </a:extLst>
          </p:cNvPr>
          <p:cNvCxnSpPr>
            <a:cxnSpLocks/>
          </p:cNvCxnSpPr>
          <p:nvPr/>
        </p:nvCxnSpPr>
        <p:spPr>
          <a:xfrm flipV="1">
            <a:off x="3286654" y="2271406"/>
            <a:ext cx="1225971" cy="1294142"/>
          </a:xfrm>
          <a:prstGeom prst="straightConnector1">
            <a:avLst/>
          </a:prstGeom>
          <a:ln w="15875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Овал 73">
            <a:extLst>
              <a:ext uri="{FF2B5EF4-FFF2-40B4-BE49-F238E27FC236}">
                <a16:creationId xmlns="" xmlns:a16="http://schemas.microsoft.com/office/drawing/2014/main" id="{5E57C226-858E-4D7E-8D92-554773AD85E5}"/>
              </a:ext>
            </a:extLst>
          </p:cNvPr>
          <p:cNvSpPr/>
          <p:nvPr/>
        </p:nvSpPr>
        <p:spPr>
          <a:xfrm flipH="1">
            <a:off x="3074671" y="3592682"/>
            <a:ext cx="144000" cy="144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TextBox 74">
            <a:extLst>
              <a:ext uri="{FF2B5EF4-FFF2-40B4-BE49-F238E27FC236}">
                <a16:creationId xmlns="" xmlns:a16="http://schemas.microsoft.com/office/drawing/2014/main" id="{D9485F8F-8C4F-40DD-B2F2-B0BB982021F4}"/>
              </a:ext>
            </a:extLst>
          </p:cNvPr>
          <p:cNvSpPr txBox="1"/>
          <p:nvPr/>
        </p:nvSpPr>
        <p:spPr>
          <a:xfrm>
            <a:off x="3281140" y="2600918"/>
            <a:ext cx="881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Sit!</a:t>
            </a:r>
            <a:endParaRPr lang="ru-RU" sz="2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77" name="Прямая со стрелкой 76">
            <a:extLst>
              <a:ext uri="{FF2B5EF4-FFF2-40B4-BE49-F238E27FC236}">
                <a16:creationId xmlns="" xmlns:a16="http://schemas.microsoft.com/office/drawing/2014/main" id="{8AAAD297-0423-4E10-9F7C-823C1B14938A}"/>
              </a:ext>
            </a:extLst>
          </p:cNvPr>
          <p:cNvCxnSpPr>
            <a:cxnSpLocks/>
          </p:cNvCxnSpPr>
          <p:nvPr/>
        </p:nvCxnSpPr>
        <p:spPr>
          <a:xfrm>
            <a:off x="3417924" y="2060312"/>
            <a:ext cx="1010060" cy="0"/>
          </a:xfrm>
          <a:prstGeom prst="straightConnector1">
            <a:avLst/>
          </a:prstGeom>
          <a:ln w="571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2" name="Таблица 81">
            <a:extLst>
              <a:ext uri="{FF2B5EF4-FFF2-40B4-BE49-F238E27FC236}">
                <a16:creationId xmlns="" xmlns:a16="http://schemas.microsoft.com/office/drawing/2014/main" id="{C5B3883D-9042-4896-9964-2901FCED40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2148803"/>
              </p:ext>
            </p:extLst>
          </p:nvPr>
        </p:nvGraphicFramePr>
        <p:xfrm>
          <a:off x="403129" y="2835886"/>
          <a:ext cx="2338306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8306">
                  <a:extLst>
                    <a:ext uri="{9D8B030D-6E8A-4147-A177-3AD203B41FA5}">
                      <a16:colId xmlns="" xmlns:a16="http://schemas.microsoft.com/office/drawing/2014/main" val="3243132767"/>
                    </a:ext>
                  </a:extLst>
                </a:gridCol>
              </a:tblGrid>
              <a:tr h="1112446"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Проектирование образовательной деятельности для решения проблемы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28790891"/>
                  </a:ext>
                </a:extLst>
              </a:tr>
            </a:tbl>
          </a:graphicData>
        </a:graphic>
      </p:graphicFrame>
      <p:sp>
        <p:nvSpPr>
          <p:cNvPr id="86" name="Овал 85">
            <a:extLst>
              <a:ext uri="{FF2B5EF4-FFF2-40B4-BE49-F238E27FC236}">
                <a16:creationId xmlns="" xmlns:a16="http://schemas.microsoft.com/office/drawing/2014/main" id="{8C7C684F-D724-4723-AE92-EC67D68A417A}"/>
              </a:ext>
            </a:extLst>
          </p:cNvPr>
          <p:cNvSpPr/>
          <p:nvPr/>
        </p:nvSpPr>
        <p:spPr>
          <a:xfrm flipH="1">
            <a:off x="3052201" y="5329027"/>
            <a:ext cx="144000" cy="144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7" name="Овал 86">
            <a:extLst>
              <a:ext uri="{FF2B5EF4-FFF2-40B4-BE49-F238E27FC236}">
                <a16:creationId xmlns="" xmlns:a16="http://schemas.microsoft.com/office/drawing/2014/main" id="{073A72DF-7599-4162-9B7F-F5A86F140D41}"/>
              </a:ext>
            </a:extLst>
          </p:cNvPr>
          <p:cNvSpPr/>
          <p:nvPr/>
        </p:nvSpPr>
        <p:spPr>
          <a:xfrm flipH="1">
            <a:off x="3995936" y="6182237"/>
            <a:ext cx="144000" cy="144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0" name="Прямая со стрелкой 89">
            <a:extLst>
              <a:ext uri="{FF2B5EF4-FFF2-40B4-BE49-F238E27FC236}">
                <a16:creationId xmlns="" xmlns:a16="http://schemas.microsoft.com/office/drawing/2014/main" id="{A3DA9FBA-7453-4888-B574-6E0B3A2F2360}"/>
              </a:ext>
            </a:extLst>
          </p:cNvPr>
          <p:cNvCxnSpPr>
            <a:cxnSpLocks/>
          </p:cNvCxnSpPr>
          <p:nvPr/>
        </p:nvCxnSpPr>
        <p:spPr>
          <a:xfrm flipV="1">
            <a:off x="4572001" y="2279433"/>
            <a:ext cx="2521" cy="579914"/>
          </a:xfrm>
          <a:prstGeom prst="straightConnector1">
            <a:avLst/>
          </a:prstGeom>
          <a:ln w="38100">
            <a:solidFill>
              <a:srgbClr val="00B05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Овал 93">
            <a:extLst>
              <a:ext uri="{FF2B5EF4-FFF2-40B4-BE49-F238E27FC236}">
                <a16:creationId xmlns="" xmlns:a16="http://schemas.microsoft.com/office/drawing/2014/main" id="{D5BAC531-E263-44BD-97EC-3E8A46FC70C9}"/>
              </a:ext>
            </a:extLst>
          </p:cNvPr>
          <p:cNvSpPr/>
          <p:nvPr/>
        </p:nvSpPr>
        <p:spPr>
          <a:xfrm flipH="1">
            <a:off x="4844863" y="5372680"/>
            <a:ext cx="144000" cy="144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Овал 94">
            <a:extLst>
              <a:ext uri="{FF2B5EF4-FFF2-40B4-BE49-F238E27FC236}">
                <a16:creationId xmlns="" xmlns:a16="http://schemas.microsoft.com/office/drawing/2014/main" id="{73A98683-6575-4321-841F-44DB5CC8C348}"/>
              </a:ext>
            </a:extLst>
          </p:cNvPr>
          <p:cNvSpPr/>
          <p:nvPr/>
        </p:nvSpPr>
        <p:spPr>
          <a:xfrm flipH="1">
            <a:off x="3616777" y="4625130"/>
            <a:ext cx="144000" cy="144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Прямоугольник 95">
            <a:extLst>
              <a:ext uri="{FF2B5EF4-FFF2-40B4-BE49-F238E27FC236}">
                <a16:creationId xmlns="" xmlns:a16="http://schemas.microsoft.com/office/drawing/2014/main" id="{2AEFC487-7252-46B8-8EC9-730B025C0361}"/>
              </a:ext>
            </a:extLst>
          </p:cNvPr>
          <p:cNvSpPr/>
          <p:nvPr/>
        </p:nvSpPr>
        <p:spPr>
          <a:xfrm>
            <a:off x="5004048" y="5277430"/>
            <a:ext cx="1638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Тренировка</a:t>
            </a:r>
          </a:p>
        </p:txBody>
      </p:sp>
      <p:sp>
        <p:nvSpPr>
          <p:cNvPr id="97" name="Прямоугольник 96">
            <a:extLst>
              <a:ext uri="{FF2B5EF4-FFF2-40B4-BE49-F238E27FC236}">
                <a16:creationId xmlns="" xmlns:a16="http://schemas.microsoft.com/office/drawing/2014/main" id="{DDACC7C5-D83F-4B41-A844-D060FD521D24}"/>
              </a:ext>
            </a:extLst>
          </p:cNvPr>
          <p:cNvSpPr/>
          <p:nvPr/>
        </p:nvSpPr>
        <p:spPr>
          <a:xfrm>
            <a:off x="3725951" y="4494634"/>
            <a:ext cx="22938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Учебная проверка</a:t>
            </a:r>
          </a:p>
        </p:txBody>
      </p:sp>
      <p:sp>
        <p:nvSpPr>
          <p:cNvPr id="98" name="Овал 97">
            <a:extLst>
              <a:ext uri="{FF2B5EF4-FFF2-40B4-BE49-F238E27FC236}">
                <a16:creationId xmlns="" xmlns:a16="http://schemas.microsoft.com/office/drawing/2014/main" id="{070DCD02-EE3E-4863-A0BC-040E396BC90A}"/>
              </a:ext>
            </a:extLst>
          </p:cNvPr>
          <p:cNvSpPr/>
          <p:nvPr/>
        </p:nvSpPr>
        <p:spPr>
          <a:xfrm flipH="1">
            <a:off x="4500008" y="2478426"/>
            <a:ext cx="144000" cy="144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9" name="Прямая со стрелкой 98">
            <a:extLst>
              <a:ext uri="{FF2B5EF4-FFF2-40B4-BE49-F238E27FC236}">
                <a16:creationId xmlns="" xmlns:a16="http://schemas.microsoft.com/office/drawing/2014/main" id="{3E30E744-3770-408D-A826-5FD194556121}"/>
              </a:ext>
            </a:extLst>
          </p:cNvPr>
          <p:cNvCxnSpPr>
            <a:cxnSpLocks/>
          </p:cNvCxnSpPr>
          <p:nvPr/>
        </p:nvCxnSpPr>
        <p:spPr>
          <a:xfrm>
            <a:off x="4813056" y="2060312"/>
            <a:ext cx="1010060" cy="0"/>
          </a:xfrm>
          <a:prstGeom prst="straightConnector1">
            <a:avLst/>
          </a:prstGeom>
          <a:ln w="571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Прямоугольник 99">
            <a:extLst>
              <a:ext uri="{FF2B5EF4-FFF2-40B4-BE49-F238E27FC236}">
                <a16:creationId xmlns="" xmlns:a16="http://schemas.microsoft.com/office/drawing/2014/main" id="{79B90F47-2E93-440E-9AD6-63D40CFE3163}"/>
              </a:ext>
            </a:extLst>
          </p:cNvPr>
          <p:cNvSpPr/>
          <p:nvPr/>
        </p:nvSpPr>
        <p:spPr>
          <a:xfrm>
            <a:off x="5909699" y="1720679"/>
            <a:ext cx="323430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ru-RU" sz="2000" dirty="0">
                <a:solidFill>
                  <a:srgbClr val="00B050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Образовательные результаты. Способность к:</a:t>
            </a:r>
          </a:p>
          <a:p>
            <a:pPr marL="342900" indent="-342900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00B050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проектированию</a:t>
            </a:r>
          </a:p>
          <a:p>
            <a:pPr marL="342900" indent="-342900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00B050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целеполаганию</a:t>
            </a:r>
          </a:p>
          <a:p>
            <a:pPr marL="342900" indent="-342900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00B050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самоорганизации</a:t>
            </a:r>
          </a:p>
          <a:p>
            <a:pPr marL="342900" indent="-342900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00B050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самоопределению</a:t>
            </a:r>
          </a:p>
          <a:p>
            <a:pPr marL="342900" indent="-342900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2000" dirty="0" err="1">
                <a:solidFill>
                  <a:srgbClr val="00B050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самопроектированию</a:t>
            </a:r>
            <a:endParaRPr lang="ru-RU" sz="2000" dirty="0">
              <a:solidFill>
                <a:srgbClr val="00B050"/>
              </a:solidFill>
              <a:latin typeface="Calibri" panose="020F0502020204030204" pitchFamily="34" charset="0"/>
              <a:ea typeface="Times New Roman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B050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в региональной ситуации</a:t>
            </a:r>
            <a:r>
              <a:rPr lang="ru-RU" sz="20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!</a:t>
            </a:r>
            <a:endParaRPr lang="ru-RU" sz="2000" b="1" dirty="0">
              <a:solidFill>
                <a:srgbClr val="00B050"/>
              </a:solidFill>
              <a:latin typeface="Calibri" panose="020F0502020204030204" pitchFamily="34" charset="0"/>
              <a:ea typeface="Times New Roman"/>
              <a:cs typeface="Calibri" panose="020F0502020204030204" pitchFamily="34" charset="0"/>
            </a:endParaRPr>
          </a:p>
        </p:txBody>
      </p:sp>
      <p:pic>
        <p:nvPicPr>
          <p:cNvPr id="32" name="Picture 2" descr="http://www.newdesignfile.com/postpic/2012/11/man-icon_367967.png">
            <a:extLst>
              <a:ext uri="{FF2B5EF4-FFF2-40B4-BE49-F238E27FC236}">
                <a16:creationId xmlns="" xmlns:a16="http://schemas.microsoft.com/office/drawing/2014/main" id="{CAD5941B-10BA-4660-8AEE-5A53EA97E8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9438" y="1389720"/>
            <a:ext cx="467253" cy="497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 descr="http://www.newdesignfile.com/postpic/2012/11/man-icon_367967.png">
            <a:extLst>
              <a:ext uri="{FF2B5EF4-FFF2-40B4-BE49-F238E27FC236}">
                <a16:creationId xmlns="" xmlns:a16="http://schemas.microsoft.com/office/drawing/2014/main" id="{CAD5941B-10BA-4660-8AEE-5A53EA97E8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8229" y="1423098"/>
            <a:ext cx="467253" cy="497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13371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SKOLKOVO Education Development Center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858-CD8E-487E-978A-6E494051009A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Кооперация опорных университетов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A7F450DD-2822-40B4-BD4A-3D8F09314195}"/>
              </a:ext>
            </a:extLst>
          </p:cNvPr>
          <p:cNvSpPr txBox="1"/>
          <p:nvPr/>
        </p:nvSpPr>
        <p:spPr>
          <a:xfrm>
            <a:off x="1835696" y="1412776"/>
            <a:ext cx="1957877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fontAlgn="t"/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ru-RU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Регион деятельности»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3ECEFD4E-B7EE-463E-9672-367ED87A500D}"/>
              </a:ext>
            </a:extLst>
          </p:cNvPr>
          <p:cNvSpPr txBox="1"/>
          <p:nvPr/>
        </p:nvSpPr>
        <p:spPr>
          <a:xfrm>
            <a:off x="3316597" y="2438510"/>
            <a:ext cx="1082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ru-RU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Универ</a:t>
            </a:r>
            <a:r>
              <a:rPr lang="ru-RU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1</a:t>
            </a:r>
            <a:endParaRPr lang="ru-RU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573DBC52-F12C-4816-A7A2-094FFFC9FDB4}"/>
              </a:ext>
            </a:extLst>
          </p:cNvPr>
          <p:cNvSpPr txBox="1"/>
          <p:nvPr/>
        </p:nvSpPr>
        <p:spPr>
          <a:xfrm>
            <a:off x="958610" y="436825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ru-RU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Овал 25">
            <a:extLst>
              <a:ext uri="{FF2B5EF4-FFF2-40B4-BE49-F238E27FC236}">
                <a16:creationId xmlns="" xmlns:a16="http://schemas.microsoft.com/office/drawing/2014/main" id="{EC73DCCE-C892-4F70-A2E7-8F4EDA12CB86}"/>
              </a:ext>
            </a:extLst>
          </p:cNvPr>
          <p:cNvSpPr/>
          <p:nvPr/>
        </p:nvSpPr>
        <p:spPr>
          <a:xfrm rot="899023">
            <a:off x="765139" y="2542693"/>
            <a:ext cx="2272846" cy="851113"/>
          </a:xfrm>
          <a:prstGeom prst="ellipse">
            <a:avLst/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77" name="Группа 76"/>
          <p:cNvGrpSpPr/>
          <p:nvPr/>
        </p:nvGrpSpPr>
        <p:grpSpPr>
          <a:xfrm>
            <a:off x="3322729" y="2031726"/>
            <a:ext cx="1075915" cy="493492"/>
            <a:chOff x="1068665" y="2314694"/>
            <a:chExt cx="1075915" cy="493492"/>
          </a:xfrm>
        </p:grpSpPr>
        <p:sp>
          <p:nvSpPr>
            <p:cNvPr id="50" name="TextBox 49">
              <a:extLst>
                <a:ext uri="{FF2B5EF4-FFF2-40B4-BE49-F238E27FC236}">
                  <a16:creationId xmlns="" xmlns:a16="http://schemas.microsoft.com/office/drawing/2014/main" id="{FF1E6BE6-4953-41BE-B261-E9F450EFEDDB}"/>
                </a:ext>
              </a:extLst>
            </p:cNvPr>
            <p:cNvSpPr txBox="1"/>
            <p:nvPr/>
          </p:nvSpPr>
          <p:spPr>
            <a:xfrm>
              <a:off x="1068665" y="2314694"/>
              <a:ext cx="107591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t"/>
              <a:r>
                <a:rPr lang="ru-RU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отношение</a:t>
              </a:r>
            </a:p>
          </p:txBody>
        </p:sp>
        <p:grpSp>
          <p:nvGrpSpPr>
            <p:cNvPr id="51" name="Группа 50"/>
            <p:cNvGrpSpPr/>
            <p:nvPr/>
          </p:nvGrpSpPr>
          <p:grpSpPr>
            <a:xfrm rot="10800000">
              <a:off x="1435029" y="2615480"/>
              <a:ext cx="374601" cy="192706"/>
              <a:chOff x="8429614" y="2261924"/>
              <a:chExt cx="374601" cy="192706"/>
            </a:xfrm>
          </p:grpSpPr>
          <p:cxnSp>
            <p:nvCxnSpPr>
              <p:cNvPr id="52" name="Прямая со стрелкой 51">
                <a:extLst>
                  <a:ext uri="{FF2B5EF4-FFF2-40B4-BE49-F238E27FC236}">
                    <a16:creationId xmlns="" xmlns:a16="http://schemas.microsoft.com/office/drawing/2014/main" id="{0356F8DE-F5B5-4B7D-B379-69C8D4B90CD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429614" y="2273043"/>
                <a:ext cx="0" cy="181587"/>
              </a:xfrm>
              <a:prstGeom prst="straightConnector1">
                <a:avLst/>
              </a:prstGeom>
              <a:ln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Прямая со стрелкой 52">
                <a:extLst>
                  <a:ext uri="{FF2B5EF4-FFF2-40B4-BE49-F238E27FC236}">
                    <a16:creationId xmlns="" xmlns:a16="http://schemas.microsoft.com/office/drawing/2014/main" id="{4B704C55-8DB6-42FF-B66B-6A40713E910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626042" y="2263385"/>
                <a:ext cx="0" cy="181587"/>
              </a:xfrm>
              <a:prstGeom prst="straightConnector1">
                <a:avLst/>
              </a:prstGeom>
              <a:ln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Прямая со стрелкой 53">
                <a:extLst>
                  <a:ext uri="{FF2B5EF4-FFF2-40B4-BE49-F238E27FC236}">
                    <a16:creationId xmlns="" xmlns:a16="http://schemas.microsoft.com/office/drawing/2014/main" id="{B833089C-DD8A-4C9B-B222-0956E009DDA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804215" y="2261924"/>
                <a:ext cx="0" cy="181587"/>
              </a:xfrm>
              <a:prstGeom prst="straightConnector1">
                <a:avLst/>
              </a:prstGeom>
              <a:ln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5EB5228-1338-4135-98C6-EF75741BC9F5}"/>
              </a:ext>
            </a:extLst>
          </p:cNvPr>
          <p:cNvSpPr txBox="1"/>
          <p:nvPr/>
        </p:nvSpPr>
        <p:spPr>
          <a:xfrm>
            <a:off x="2009301" y="2832393"/>
            <a:ext cx="1082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Х</a:t>
            </a:r>
          </a:p>
          <a:p>
            <a:pPr algn="ctr" fontAlgn="t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Овал 55">
            <a:extLst>
              <a:ext uri="{FF2B5EF4-FFF2-40B4-BE49-F238E27FC236}">
                <a16:creationId xmlns="" xmlns:a16="http://schemas.microsoft.com/office/drawing/2014/main" id="{A87FEBC5-F112-42D0-9D51-66A9BAA467AB}"/>
              </a:ext>
            </a:extLst>
          </p:cNvPr>
          <p:cNvSpPr/>
          <p:nvPr/>
        </p:nvSpPr>
        <p:spPr>
          <a:xfrm rot="20685002">
            <a:off x="2052848" y="2493138"/>
            <a:ext cx="2453329" cy="950221"/>
          </a:xfrm>
          <a:prstGeom prst="ellipse">
            <a:avLst/>
          </a:prstGeom>
          <a:noFill/>
          <a:ln>
            <a:solidFill>
              <a:srgbClr val="00B05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18" name="Группа 117"/>
          <p:cNvGrpSpPr/>
          <p:nvPr/>
        </p:nvGrpSpPr>
        <p:grpSpPr>
          <a:xfrm>
            <a:off x="3435970" y="4290549"/>
            <a:ext cx="1217152" cy="793785"/>
            <a:chOff x="3447671" y="4219828"/>
            <a:chExt cx="1217152" cy="793785"/>
          </a:xfrm>
        </p:grpSpPr>
        <p:grpSp>
          <p:nvGrpSpPr>
            <p:cNvPr id="15" name="Группа 14"/>
            <p:cNvGrpSpPr/>
            <p:nvPr/>
          </p:nvGrpSpPr>
          <p:grpSpPr>
            <a:xfrm>
              <a:off x="3582776" y="4598631"/>
              <a:ext cx="1082047" cy="414982"/>
              <a:chOff x="148236" y="4768394"/>
              <a:chExt cx="1082047" cy="414982"/>
            </a:xfrm>
          </p:grpSpPr>
          <p:sp>
            <p:nvSpPr>
              <p:cNvPr id="16" name="TextBox 15">
                <a:extLst>
                  <a:ext uri="{FF2B5EF4-FFF2-40B4-BE49-F238E27FC236}">
                    <a16:creationId xmlns="" xmlns:a16="http://schemas.microsoft.com/office/drawing/2014/main" id="{B0B02C53-52CD-47D5-B84C-3D687058890F}"/>
                  </a:ext>
                </a:extLst>
              </p:cNvPr>
              <p:cNvSpPr txBox="1"/>
              <p:nvPr/>
            </p:nvSpPr>
            <p:spPr>
              <a:xfrm>
                <a:off x="148236" y="4875599"/>
                <a:ext cx="108204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fontAlgn="t"/>
                <a:r>
                  <a:rPr lang="ru-RU" sz="1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отношение</a:t>
                </a:r>
              </a:p>
            </p:txBody>
          </p:sp>
          <p:cxnSp>
            <p:nvCxnSpPr>
              <p:cNvPr id="17" name="Прямая со стрелкой 16">
                <a:extLst>
                  <a:ext uri="{FF2B5EF4-FFF2-40B4-BE49-F238E27FC236}">
                    <a16:creationId xmlns="" xmlns:a16="http://schemas.microsoft.com/office/drawing/2014/main" id="{C61E41B6-1821-49DA-B28A-CF941D5240C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4444" y="4778052"/>
                <a:ext cx="0" cy="181587"/>
              </a:xfrm>
              <a:prstGeom prst="straightConnector1">
                <a:avLst/>
              </a:prstGeom>
              <a:ln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 стрелкой 17">
                <a:extLst>
                  <a:ext uri="{FF2B5EF4-FFF2-40B4-BE49-F238E27FC236}">
                    <a16:creationId xmlns="" xmlns:a16="http://schemas.microsoft.com/office/drawing/2014/main" id="{969B4755-AF94-408B-B9D3-7EA7A2BBDA2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60872" y="4768394"/>
                <a:ext cx="0" cy="181587"/>
              </a:xfrm>
              <a:prstGeom prst="straightConnector1">
                <a:avLst/>
              </a:prstGeom>
              <a:ln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 стрелкой 18">
                <a:extLst>
                  <a:ext uri="{FF2B5EF4-FFF2-40B4-BE49-F238E27FC236}">
                    <a16:creationId xmlns="" xmlns:a16="http://schemas.microsoft.com/office/drawing/2014/main" id="{3B5EF876-14FA-40F5-8671-F0D60CC0DFE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39045" y="4768394"/>
                <a:ext cx="0" cy="181587"/>
              </a:xfrm>
              <a:prstGeom prst="straightConnector1">
                <a:avLst/>
              </a:prstGeom>
              <a:ln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7" name="TextBox 56">
              <a:extLst>
                <a:ext uri="{FF2B5EF4-FFF2-40B4-BE49-F238E27FC236}">
                  <a16:creationId xmlns="" xmlns:a16="http://schemas.microsoft.com/office/drawing/2014/main" id="{3ECEFD4E-B7EE-463E-9672-367ED87A500D}"/>
                </a:ext>
              </a:extLst>
            </p:cNvPr>
            <p:cNvSpPr txBox="1"/>
            <p:nvPr/>
          </p:nvSpPr>
          <p:spPr>
            <a:xfrm>
              <a:off x="3447671" y="4219828"/>
              <a:ext cx="108204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t"/>
              <a:r>
                <a:rPr lang="ru-RU" b="1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Универ</a:t>
              </a:r>
              <a:r>
                <a:rPr lang="ru-RU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2</a:t>
              </a:r>
              <a:endParaRPr lang="ru-RU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="" xmlns:a16="http://schemas.microsoft.com/office/drawing/2014/main" id="{573DBC52-F12C-4816-A7A2-094FFFC9FDB4}"/>
              </a:ext>
            </a:extLst>
          </p:cNvPr>
          <p:cNvSpPr txBox="1"/>
          <p:nvPr/>
        </p:nvSpPr>
        <p:spPr>
          <a:xfrm>
            <a:off x="818714" y="2473359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ru-RU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60" name="Группа 59"/>
          <p:cNvGrpSpPr/>
          <p:nvPr/>
        </p:nvGrpSpPr>
        <p:grpSpPr>
          <a:xfrm>
            <a:off x="708200" y="4859629"/>
            <a:ext cx="1082047" cy="427134"/>
            <a:chOff x="106928" y="4768394"/>
            <a:chExt cx="1082047" cy="427134"/>
          </a:xfrm>
        </p:grpSpPr>
        <p:sp>
          <p:nvSpPr>
            <p:cNvPr id="61" name="TextBox 60">
              <a:extLst>
                <a:ext uri="{FF2B5EF4-FFF2-40B4-BE49-F238E27FC236}">
                  <a16:creationId xmlns="" xmlns:a16="http://schemas.microsoft.com/office/drawing/2014/main" id="{B0B02C53-52CD-47D5-B84C-3D687058890F}"/>
                </a:ext>
              </a:extLst>
            </p:cNvPr>
            <p:cNvSpPr txBox="1"/>
            <p:nvPr/>
          </p:nvSpPr>
          <p:spPr>
            <a:xfrm>
              <a:off x="106928" y="4887751"/>
              <a:ext cx="10820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t"/>
              <a:r>
                <a:rPr lang="ru-RU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отношение</a:t>
              </a:r>
            </a:p>
          </p:txBody>
        </p:sp>
        <p:cxnSp>
          <p:nvCxnSpPr>
            <p:cNvPr id="62" name="Прямая со стрелкой 61">
              <a:extLst>
                <a:ext uri="{FF2B5EF4-FFF2-40B4-BE49-F238E27FC236}">
                  <a16:creationId xmlns="" xmlns:a16="http://schemas.microsoft.com/office/drawing/2014/main" id="{C61E41B6-1821-49DA-B28A-CF941D5240C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4444" y="4778052"/>
              <a:ext cx="0" cy="181587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 стрелкой 62">
              <a:extLst>
                <a:ext uri="{FF2B5EF4-FFF2-40B4-BE49-F238E27FC236}">
                  <a16:creationId xmlns="" xmlns:a16="http://schemas.microsoft.com/office/drawing/2014/main" id="{969B4755-AF94-408B-B9D3-7EA7A2BBDA2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0872" y="4768394"/>
              <a:ext cx="0" cy="181587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 стрелкой 63">
              <a:extLst>
                <a:ext uri="{FF2B5EF4-FFF2-40B4-BE49-F238E27FC236}">
                  <a16:creationId xmlns="" xmlns:a16="http://schemas.microsoft.com/office/drawing/2014/main" id="{3B5EF876-14FA-40F5-8671-F0D60CC0DFE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9045" y="4768394"/>
              <a:ext cx="0" cy="181587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TextBox 64">
            <a:extLst>
              <a:ext uri="{FF2B5EF4-FFF2-40B4-BE49-F238E27FC236}">
                <a16:creationId xmlns="" xmlns:a16="http://schemas.microsoft.com/office/drawing/2014/main" id="{FF1E6BE6-4953-41BE-B261-E9F450EFEDDB}"/>
              </a:ext>
            </a:extLst>
          </p:cNvPr>
          <p:cNvSpPr txBox="1"/>
          <p:nvPr/>
        </p:nvSpPr>
        <p:spPr>
          <a:xfrm>
            <a:off x="504444" y="2025957"/>
            <a:ext cx="10759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отношение</a:t>
            </a:r>
          </a:p>
        </p:txBody>
      </p:sp>
      <p:grpSp>
        <p:nvGrpSpPr>
          <p:cNvPr id="66" name="Группа 65"/>
          <p:cNvGrpSpPr/>
          <p:nvPr/>
        </p:nvGrpSpPr>
        <p:grpSpPr>
          <a:xfrm rot="10800000">
            <a:off x="870808" y="2326743"/>
            <a:ext cx="374601" cy="192706"/>
            <a:chOff x="8429614" y="2261924"/>
            <a:chExt cx="374601" cy="192706"/>
          </a:xfrm>
        </p:grpSpPr>
        <p:cxnSp>
          <p:nvCxnSpPr>
            <p:cNvPr id="67" name="Прямая со стрелкой 66">
              <a:extLst>
                <a:ext uri="{FF2B5EF4-FFF2-40B4-BE49-F238E27FC236}">
                  <a16:creationId xmlns="" xmlns:a16="http://schemas.microsoft.com/office/drawing/2014/main" id="{0356F8DE-F5B5-4B7D-B379-69C8D4B90CD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429614" y="2273043"/>
              <a:ext cx="0" cy="181587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Прямая со стрелкой 67">
              <a:extLst>
                <a:ext uri="{FF2B5EF4-FFF2-40B4-BE49-F238E27FC236}">
                  <a16:creationId xmlns="" xmlns:a16="http://schemas.microsoft.com/office/drawing/2014/main" id="{4B704C55-8DB6-42FF-B66B-6A40713E910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26042" y="2263385"/>
              <a:ext cx="0" cy="181587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 стрелкой 68">
              <a:extLst>
                <a:ext uri="{FF2B5EF4-FFF2-40B4-BE49-F238E27FC236}">
                  <a16:creationId xmlns="" xmlns:a16="http://schemas.microsoft.com/office/drawing/2014/main" id="{B833089C-DD8A-4C9B-B222-0956E009DDA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804215" y="2261924"/>
              <a:ext cx="0" cy="181587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Параллелограмм 70"/>
          <p:cNvSpPr/>
          <p:nvPr/>
        </p:nvSpPr>
        <p:spPr>
          <a:xfrm>
            <a:off x="341806" y="2879610"/>
            <a:ext cx="3686803" cy="586725"/>
          </a:xfrm>
          <a:prstGeom prst="parallelogram">
            <a:avLst>
              <a:gd name="adj" fmla="val 100851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Овал 71">
            <a:extLst>
              <a:ext uri="{FF2B5EF4-FFF2-40B4-BE49-F238E27FC236}">
                <a16:creationId xmlns="" xmlns:a16="http://schemas.microsoft.com/office/drawing/2014/main" id="{EC73DCCE-C892-4F70-A2E7-8F4EDA12CB86}"/>
              </a:ext>
            </a:extLst>
          </p:cNvPr>
          <p:cNvSpPr/>
          <p:nvPr/>
        </p:nvSpPr>
        <p:spPr>
          <a:xfrm rot="19882159">
            <a:off x="666372" y="3985200"/>
            <a:ext cx="2392115" cy="675683"/>
          </a:xfrm>
          <a:prstGeom prst="ellipse">
            <a:avLst/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TextBox 72">
            <a:extLst>
              <a:ext uri="{FF2B5EF4-FFF2-40B4-BE49-F238E27FC236}">
                <a16:creationId xmlns="" xmlns:a16="http://schemas.microsoft.com/office/drawing/2014/main" id="{B5EB5228-1338-4135-98C6-EF75741BC9F5}"/>
              </a:ext>
            </a:extLst>
          </p:cNvPr>
          <p:cNvSpPr txBox="1"/>
          <p:nvPr/>
        </p:nvSpPr>
        <p:spPr>
          <a:xfrm>
            <a:off x="1946774" y="3686184"/>
            <a:ext cx="1082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Х</a:t>
            </a:r>
          </a:p>
          <a:p>
            <a:pPr algn="ctr" fontAlgn="t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4" name="Овал 73">
            <a:extLst>
              <a:ext uri="{FF2B5EF4-FFF2-40B4-BE49-F238E27FC236}">
                <a16:creationId xmlns="" xmlns:a16="http://schemas.microsoft.com/office/drawing/2014/main" id="{A87FEBC5-F112-42D0-9D51-66A9BAA467AB}"/>
              </a:ext>
            </a:extLst>
          </p:cNvPr>
          <p:cNvSpPr/>
          <p:nvPr/>
        </p:nvSpPr>
        <p:spPr>
          <a:xfrm rot="839283">
            <a:off x="2079134" y="3710911"/>
            <a:ext cx="2453329" cy="950221"/>
          </a:xfrm>
          <a:prstGeom prst="ellipse">
            <a:avLst/>
          </a:prstGeom>
          <a:noFill/>
          <a:ln>
            <a:solidFill>
              <a:srgbClr val="00B05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Параллелограмм 75"/>
          <p:cNvSpPr/>
          <p:nvPr/>
        </p:nvSpPr>
        <p:spPr>
          <a:xfrm>
            <a:off x="125783" y="3715988"/>
            <a:ext cx="3667790" cy="586725"/>
          </a:xfrm>
          <a:prstGeom prst="parallelogram">
            <a:avLst>
              <a:gd name="adj" fmla="val 10085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TextBox 77"/>
          <p:cNvSpPr txBox="1"/>
          <p:nvPr/>
        </p:nvSpPr>
        <p:spPr>
          <a:xfrm>
            <a:off x="265139" y="3963776"/>
            <a:ext cx="1130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mtClean="0"/>
              <a:t>Регион 2</a:t>
            </a:r>
            <a:endParaRPr lang="ru-RU"/>
          </a:p>
        </p:txBody>
      </p:sp>
      <p:sp>
        <p:nvSpPr>
          <p:cNvPr id="79" name="TextBox 78"/>
          <p:cNvSpPr txBox="1"/>
          <p:nvPr/>
        </p:nvSpPr>
        <p:spPr>
          <a:xfrm>
            <a:off x="492493" y="3139162"/>
            <a:ext cx="1101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Регион 1</a:t>
            </a:r>
            <a:endParaRPr lang="ru-RU" dirty="0"/>
          </a:p>
        </p:txBody>
      </p:sp>
      <p:sp>
        <p:nvSpPr>
          <p:cNvPr id="80" name="Овал 79">
            <a:extLst>
              <a:ext uri="{FF2B5EF4-FFF2-40B4-BE49-F238E27FC236}">
                <a16:creationId xmlns="" xmlns:a16="http://schemas.microsoft.com/office/drawing/2014/main" id="{EC73DCCE-C892-4F70-A2E7-8F4EDA12CB86}"/>
              </a:ext>
            </a:extLst>
          </p:cNvPr>
          <p:cNvSpPr/>
          <p:nvPr/>
        </p:nvSpPr>
        <p:spPr>
          <a:xfrm rot="18108560">
            <a:off x="1619459" y="3984110"/>
            <a:ext cx="1565524" cy="796919"/>
          </a:xfrm>
          <a:prstGeom prst="ellipse">
            <a:avLst/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TextBox 80">
            <a:extLst>
              <a:ext uri="{FF2B5EF4-FFF2-40B4-BE49-F238E27FC236}">
                <a16:creationId xmlns="" xmlns:a16="http://schemas.microsoft.com/office/drawing/2014/main" id="{573DBC52-F12C-4816-A7A2-094FFFC9FDB4}"/>
              </a:ext>
            </a:extLst>
          </p:cNvPr>
          <p:cNvSpPr txBox="1"/>
          <p:nvPr/>
        </p:nvSpPr>
        <p:spPr>
          <a:xfrm>
            <a:off x="1979111" y="4571474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ru-RU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82" name="Группа 81"/>
          <p:cNvGrpSpPr/>
          <p:nvPr/>
        </p:nvGrpSpPr>
        <p:grpSpPr>
          <a:xfrm>
            <a:off x="1826625" y="4986387"/>
            <a:ext cx="1082047" cy="427134"/>
            <a:chOff x="106928" y="4768394"/>
            <a:chExt cx="1082047" cy="427134"/>
          </a:xfrm>
        </p:grpSpPr>
        <p:sp>
          <p:nvSpPr>
            <p:cNvPr id="83" name="TextBox 82">
              <a:extLst>
                <a:ext uri="{FF2B5EF4-FFF2-40B4-BE49-F238E27FC236}">
                  <a16:creationId xmlns="" xmlns:a16="http://schemas.microsoft.com/office/drawing/2014/main" id="{B0B02C53-52CD-47D5-B84C-3D687058890F}"/>
                </a:ext>
              </a:extLst>
            </p:cNvPr>
            <p:cNvSpPr txBox="1"/>
            <p:nvPr/>
          </p:nvSpPr>
          <p:spPr>
            <a:xfrm>
              <a:off x="106928" y="4887751"/>
              <a:ext cx="10820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t"/>
              <a:r>
                <a:rPr lang="ru-RU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отношение</a:t>
              </a:r>
            </a:p>
          </p:txBody>
        </p:sp>
        <p:cxnSp>
          <p:nvCxnSpPr>
            <p:cNvPr id="84" name="Прямая со стрелкой 83">
              <a:extLst>
                <a:ext uri="{FF2B5EF4-FFF2-40B4-BE49-F238E27FC236}">
                  <a16:creationId xmlns="" xmlns:a16="http://schemas.microsoft.com/office/drawing/2014/main" id="{C61E41B6-1821-49DA-B28A-CF941D5240C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4444" y="4778052"/>
              <a:ext cx="0" cy="181587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Прямая со стрелкой 84">
              <a:extLst>
                <a:ext uri="{FF2B5EF4-FFF2-40B4-BE49-F238E27FC236}">
                  <a16:creationId xmlns="" xmlns:a16="http://schemas.microsoft.com/office/drawing/2014/main" id="{969B4755-AF94-408B-B9D3-7EA7A2BBDA2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0872" y="4768394"/>
              <a:ext cx="0" cy="181587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Прямая со стрелкой 85">
              <a:extLst>
                <a:ext uri="{FF2B5EF4-FFF2-40B4-BE49-F238E27FC236}">
                  <a16:creationId xmlns="" xmlns:a16="http://schemas.microsoft.com/office/drawing/2014/main" id="{3B5EF876-14FA-40F5-8671-F0D60CC0DFE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9045" y="4768394"/>
              <a:ext cx="0" cy="181587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7" name="Стрелка вниз 86"/>
          <p:cNvSpPr/>
          <p:nvPr/>
        </p:nvSpPr>
        <p:spPr>
          <a:xfrm rot="10800000">
            <a:off x="2596489" y="2123908"/>
            <a:ext cx="333026" cy="2872137"/>
          </a:xfrm>
          <a:prstGeom prst="downArrow">
            <a:avLst/>
          </a:prstGeom>
          <a:solidFill>
            <a:srgbClr val="FF0000">
              <a:alpha val="31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9" name="Прямая со стрелкой 88"/>
          <p:cNvCxnSpPr/>
          <p:nvPr/>
        </p:nvCxnSpPr>
        <p:spPr>
          <a:xfrm>
            <a:off x="4126921" y="3155558"/>
            <a:ext cx="0" cy="824614"/>
          </a:xfrm>
          <a:prstGeom prst="straightConnector1">
            <a:avLst/>
          </a:prstGeom>
          <a:ln w="31750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Дуга 90">
            <a:extLst>
              <a:ext uri="{FF2B5EF4-FFF2-40B4-BE49-F238E27FC236}">
                <a16:creationId xmlns="" xmlns:a16="http://schemas.microsoft.com/office/drawing/2014/main" id="{F6CE8DAD-4E66-4329-96FA-B6188913D0F8}"/>
              </a:ext>
            </a:extLst>
          </p:cNvPr>
          <p:cNvSpPr/>
          <p:nvPr/>
        </p:nvSpPr>
        <p:spPr>
          <a:xfrm rot="15816640">
            <a:off x="2531910" y="2859125"/>
            <a:ext cx="2688303" cy="2568130"/>
          </a:xfrm>
          <a:prstGeom prst="arc">
            <a:avLst>
              <a:gd name="adj1" fmla="val 19061009"/>
              <a:gd name="adj2" fmla="val 3727608"/>
            </a:avLst>
          </a:prstGeom>
          <a:ln>
            <a:solidFill>
              <a:srgbClr val="0033CC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Дуга 91">
            <a:extLst>
              <a:ext uri="{FF2B5EF4-FFF2-40B4-BE49-F238E27FC236}">
                <a16:creationId xmlns="" xmlns:a16="http://schemas.microsoft.com/office/drawing/2014/main" id="{F6CE8DAD-4E66-4329-96FA-B6188913D0F8}"/>
              </a:ext>
            </a:extLst>
          </p:cNvPr>
          <p:cNvSpPr/>
          <p:nvPr/>
        </p:nvSpPr>
        <p:spPr>
          <a:xfrm rot="5568353">
            <a:off x="2481115" y="1646979"/>
            <a:ext cx="2794719" cy="2647723"/>
          </a:xfrm>
          <a:prstGeom prst="arc">
            <a:avLst>
              <a:gd name="adj1" fmla="val 17970144"/>
              <a:gd name="adj2" fmla="val 3023671"/>
            </a:avLst>
          </a:prstGeom>
          <a:ln>
            <a:solidFill>
              <a:srgbClr val="0033CC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Овал 92">
            <a:extLst>
              <a:ext uri="{FF2B5EF4-FFF2-40B4-BE49-F238E27FC236}">
                <a16:creationId xmlns="" xmlns:a16="http://schemas.microsoft.com/office/drawing/2014/main" id="{9CDCDB3F-168D-4246-AE11-7C4416A499C4}"/>
              </a:ext>
            </a:extLst>
          </p:cNvPr>
          <p:cNvSpPr/>
          <p:nvPr/>
        </p:nvSpPr>
        <p:spPr>
          <a:xfrm>
            <a:off x="4645048" y="3151614"/>
            <a:ext cx="887201" cy="816938"/>
          </a:xfrm>
          <a:prstGeom prst="ellipse">
            <a:avLst/>
          </a:prstGeom>
          <a:noFill/>
          <a:ln>
            <a:solidFill>
              <a:srgbClr val="0033CC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05" name="Группа 104"/>
          <p:cNvGrpSpPr/>
          <p:nvPr/>
        </p:nvGrpSpPr>
        <p:grpSpPr>
          <a:xfrm>
            <a:off x="2807792" y="5619635"/>
            <a:ext cx="1228713" cy="692547"/>
            <a:chOff x="5818364" y="3137653"/>
            <a:chExt cx="1228713" cy="692547"/>
          </a:xfrm>
        </p:grpSpPr>
        <p:sp>
          <p:nvSpPr>
            <p:cNvPr id="94" name="TextBox 93">
              <a:extLst>
                <a:ext uri="{FF2B5EF4-FFF2-40B4-BE49-F238E27FC236}">
                  <a16:creationId xmlns="" xmlns:a16="http://schemas.microsoft.com/office/drawing/2014/main" id="{9519BE1A-CE52-490C-ABD7-78D720501014}"/>
                </a:ext>
              </a:extLst>
            </p:cNvPr>
            <p:cNvSpPr txBox="1"/>
            <p:nvPr/>
          </p:nvSpPr>
          <p:spPr>
            <a:xfrm>
              <a:off x="5818364" y="3281669"/>
              <a:ext cx="122871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t"/>
              <a:r>
                <a:rPr lang="ru-RU" b="1" dirty="0" smtClean="0">
                  <a:solidFill>
                    <a:srgbClr val="0033CC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Проблема</a:t>
              </a:r>
              <a:endParaRPr lang="ru-RU" b="1" dirty="0">
                <a:solidFill>
                  <a:srgbClr val="0033CC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9" name="Половина рамки 98">
              <a:extLst>
                <a:ext uri="{FF2B5EF4-FFF2-40B4-BE49-F238E27FC236}">
                  <a16:creationId xmlns="" xmlns:a16="http://schemas.microsoft.com/office/drawing/2014/main" id="{789640EA-482C-4279-B287-EF69070A335F}"/>
                </a:ext>
              </a:extLst>
            </p:cNvPr>
            <p:cNvSpPr/>
            <p:nvPr/>
          </p:nvSpPr>
          <p:spPr>
            <a:xfrm>
              <a:off x="5839591" y="3139162"/>
              <a:ext cx="288032" cy="290954"/>
            </a:xfrm>
            <a:prstGeom prst="halfFrame">
              <a:avLst>
                <a:gd name="adj1" fmla="val 13896"/>
                <a:gd name="adj2" fmla="val 17136"/>
              </a:avLst>
            </a:prstGeom>
            <a:solidFill>
              <a:srgbClr val="0033CC"/>
            </a:solidFill>
            <a:ln w="127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00" name="Половина рамки 99">
              <a:extLst>
                <a:ext uri="{FF2B5EF4-FFF2-40B4-BE49-F238E27FC236}">
                  <a16:creationId xmlns="" xmlns:a16="http://schemas.microsoft.com/office/drawing/2014/main" id="{789640EA-482C-4279-B287-EF69070A335F}"/>
                </a:ext>
              </a:extLst>
            </p:cNvPr>
            <p:cNvSpPr/>
            <p:nvPr/>
          </p:nvSpPr>
          <p:spPr>
            <a:xfrm rot="5400000">
              <a:off x="6749414" y="3136192"/>
              <a:ext cx="288032" cy="290954"/>
            </a:xfrm>
            <a:prstGeom prst="halfFrame">
              <a:avLst>
                <a:gd name="adj1" fmla="val 13896"/>
                <a:gd name="adj2" fmla="val 17136"/>
              </a:avLst>
            </a:prstGeom>
            <a:solidFill>
              <a:srgbClr val="0033CC"/>
            </a:solidFill>
            <a:ln w="127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01" name="Половина рамки 100">
              <a:extLst>
                <a:ext uri="{FF2B5EF4-FFF2-40B4-BE49-F238E27FC236}">
                  <a16:creationId xmlns="" xmlns:a16="http://schemas.microsoft.com/office/drawing/2014/main" id="{789640EA-482C-4279-B287-EF69070A335F}"/>
                </a:ext>
              </a:extLst>
            </p:cNvPr>
            <p:cNvSpPr/>
            <p:nvPr/>
          </p:nvSpPr>
          <p:spPr>
            <a:xfrm rot="16200000">
              <a:off x="5838130" y="3540707"/>
              <a:ext cx="288032" cy="290954"/>
            </a:xfrm>
            <a:prstGeom prst="halfFrame">
              <a:avLst>
                <a:gd name="adj1" fmla="val 13896"/>
                <a:gd name="adj2" fmla="val 17136"/>
              </a:avLst>
            </a:prstGeom>
            <a:solidFill>
              <a:srgbClr val="0033CC"/>
            </a:solidFill>
            <a:ln w="127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02" name="Половина рамки 101">
              <a:extLst>
                <a:ext uri="{FF2B5EF4-FFF2-40B4-BE49-F238E27FC236}">
                  <a16:creationId xmlns="" xmlns:a16="http://schemas.microsoft.com/office/drawing/2014/main" id="{789640EA-482C-4279-B287-EF69070A335F}"/>
                </a:ext>
              </a:extLst>
            </p:cNvPr>
            <p:cNvSpPr/>
            <p:nvPr/>
          </p:nvSpPr>
          <p:spPr>
            <a:xfrm rot="10800000">
              <a:off x="6759045" y="3527636"/>
              <a:ext cx="288032" cy="290954"/>
            </a:xfrm>
            <a:prstGeom prst="halfFrame">
              <a:avLst>
                <a:gd name="adj1" fmla="val 13896"/>
                <a:gd name="adj2" fmla="val 17136"/>
              </a:avLst>
            </a:prstGeom>
            <a:solidFill>
              <a:srgbClr val="0033CC"/>
            </a:solidFill>
            <a:ln w="127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104" name="TextBox 103"/>
          <p:cNvSpPr txBox="1"/>
          <p:nvPr/>
        </p:nvSpPr>
        <p:spPr>
          <a:xfrm>
            <a:off x="242420" y="5380498"/>
            <a:ext cx="3037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solidFill>
                  <a:srgbClr val="0033CC"/>
                </a:solidFill>
              </a:rPr>
              <a:t>Проблематизация</a:t>
            </a:r>
            <a:r>
              <a:rPr lang="ru-RU" dirty="0" smtClean="0">
                <a:solidFill>
                  <a:srgbClr val="0033CC"/>
                </a:solidFill>
              </a:rPr>
              <a:t> и формирования межрегионального проекта</a:t>
            </a:r>
            <a:endParaRPr lang="ru-RU" dirty="0">
              <a:solidFill>
                <a:srgbClr val="0033CC"/>
              </a:solidFill>
            </a:endParaRPr>
          </a:p>
        </p:txBody>
      </p:sp>
      <p:sp>
        <p:nvSpPr>
          <p:cNvPr id="110" name="Дуга 109">
            <a:extLst>
              <a:ext uri="{FF2B5EF4-FFF2-40B4-BE49-F238E27FC236}">
                <a16:creationId xmlns="" xmlns:a16="http://schemas.microsoft.com/office/drawing/2014/main" id="{F6CE8DAD-4E66-4329-96FA-B6188913D0F8}"/>
              </a:ext>
            </a:extLst>
          </p:cNvPr>
          <p:cNvSpPr/>
          <p:nvPr/>
        </p:nvSpPr>
        <p:spPr>
          <a:xfrm rot="1427737">
            <a:off x="2716617" y="3097779"/>
            <a:ext cx="2688303" cy="2828465"/>
          </a:xfrm>
          <a:prstGeom prst="arc">
            <a:avLst>
              <a:gd name="adj1" fmla="val 17915925"/>
              <a:gd name="adj2" fmla="val 3727608"/>
            </a:avLst>
          </a:prstGeom>
          <a:ln>
            <a:solidFill>
              <a:srgbClr val="0033CC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1" name="TextBox 110"/>
          <p:cNvSpPr txBox="1"/>
          <p:nvPr/>
        </p:nvSpPr>
        <p:spPr>
          <a:xfrm>
            <a:off x="218837" y="1480081"/>
            <a:ext cx="38343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sz="3600" dirty="0" smtClean="0"/>
              <a:t>1</a:t>
            </a:r>
            <a:endParaRPr lang="ru-RU" sz="3600" dirty="0"/>
          </a:p>
        </p:txBody>
      </p:sp>
      <p:sp>
        <p:nvSpPr>
          <p:cNvPr id="112" name="TextBox 111"/>
          <p:cNvSpPr txBox="1"/>
          <p:nvPr/>
        </p:nvSpPr>
        <p:spPr>
          <a:xfrm>
            <a:off x="5364354" y="1468202"/>
            <a:ext cx="44275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sz="3600" dirty="0"/>
              <a:t>2</a:t>
            </a:r>
            <a:endParaRPr lang="ru-RU" sz="3600" dirty="0"/>
          </a:p>
        </p:txBody>
      </p:sp>
      <p:sp>
        <p:nvSpPr>
          <p:cNvPr id="113" name="TextBox 112"/>
          <p:cNvSpPr txBox="1"/>
          <p:nvPr/>
        </p:nvSpPr>
        <p:spPr>
          <a:xfrm>
            <a:off x="5846270" y="1622816"/>
            <a:ext cx="30370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33CC"/>
                </a:solidFill>
              </a:rPr>
              <a:t>Формирование межвузовских проектных магистерских команд</a:t>
            </a:r>
            <a:endParaRPr lang="ru-RU" dirty="0">
              <a:solidFill>
                <a:srgbClr val="0033CC"/>
              </a:solidFill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5867541" y="2921534"/>
            <a:ext cx="30370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Импорт в регион новых компетенций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115" name="Стрелка: вправо 3">
            <a:extLst>
              <a:ext uri="{FF2B5EF4-FFF2-40B4-BE49-F238E27FC236}">
                <a16:creationId xmlns="" xmlns:a16="http://schemas.microsoft.com/office/drawing/2014/main" id="{F90F3AAB-77FC-48B3-9E20-94E8B5A42B3E}"/>
              </a:ext>
            </a:extLst>
          </p:cNvPr>
          <p:cNvSpPr/>
          <p:nvPr/>
        </p:nvSpPr>
        <p:spPr>
          <a:xfrm rot="5400000">
            <a:off x="6881084" y="2557966"/>
            <a:ext cx="422392" cy="288033"/>
          </a:xfrm>
          <a:prstGeom prst="rightArrow">
            <a:avLst>
              <a:gd name="adj1" fmla="val 50000"/>
              <a:gd name="adj2" fmla="val 98502"/>
            </a:avLst>
          </a:prstGeom>
          <a:solidFill>
            <a:srgbClr val="FFFF66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6" name="TextBox 115"/>
          <p:cNvSpPr txBox="1"/>
          <p:nvPr/>
        </p:nvSpPr>
        <p:spPr>
          <a:xfrm>
            <a:off x="5502636" y="4119978"/>
            <a:ext cx="43954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sz="3600" dirty="0" smtClean="0"/>
              <a:t>3</a:t>
            </a:r>
            <a:endParaRPr lang="ru-RU" sz="3600" dirty="0"/>
          </a:p>
        </p:txBody>
      </p:sp>
      <p:sp>
        <p:nvSpPr>
          <p:cNvPr id="117" name="Прямоугольник 116"/>
          <p:cNvSpPr/>
          <p:nvPr/>
        </p:nvSpPr>
        <p:spPr>
          <a:xfrm>
            <a:off x="5904613" y="4120965"/>
            <a:ext cx="315055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B050"/>
                </a:solidFill>
              </a:rPr>
              <a:t>Включение университетов в сетевое взаимодействие при реализации образовательной программы</a:t>
            </a:r>
          </a:p>
        </p:txBody>
      </p:sp>
    </p:spTree>
    <p:extLst>
      <p:ext uri="{BB962C8B-B14F-4D97-AF65-F5344CB8AC3E}">
        <p14:creationId xmlns:p14="http://schemas.microsoft.com/office/powerpoint/2010/main" val="32662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8F2EDAD5-E5AB-4231-8AB7-2580729756BF}"/>
              </a:ext>
            </a:extLst>
          </p:cNvPr>
          <p:cNvSpPr/>
          <p:nvPr/>
        </p:nvSpPr>
        <p:spPr>
          <a:xfrm>
            <a:off x="8100392" y="4869160"/>
            <a:ext cx="1584176" cy="13276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858-CD8E-487E-978A-6E494051009A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27" name="Footer Placeholder 1">
            <a:extLst>
              <a:ext uri="{FF2B5EF4-FFF2-40B4-BE49-F238E27FC236}">
                <a16:creationId xmlns="" xmlns:a16="http://schemas.microsoft.com/office/drawing/2014/main" id="{44B69F89-13E3-4C18-8750-A8AE94038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1" y="6512289"/>
            <a:ext cx="2895600" cy="333375"/>
          </a:xfrm>
        </p:spPr>
        <p:txBody>
          <a:bodyPr/>
          <a:lstStyle/>
          <a:p>
            <a:r>
              <a:rPr lang="en-US" dirty="0"/>
              <a:t>SKOLKOVO Education Development Center</a:t>
            </a:r>
            <a:endParaRPr lang="ru-RU" dirty="0"/>
          </a:p>
        </p:txBody>
      </p:sp>
      <p:sp>
        <p:nvSpPr>
          <p:cNvPr id="6" name="Заголовок 5">
            <a:extLst>
              <a:ext uri="{FF2B5EF4-FFF2-40B4-BE49-F238E27FC236}">
                <a16:creationId xmlns="" xmlns:a16="http://schemas.microsoft.com/office/drawing/2014/main" id="{E49C1304-8E78-42B8-803B-A7C58FE58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План реализации проекта</a:t>
            </a:r>
          </a:p>
        </p:txBody>
      </p:sp>
      <p:sp>
        <p:nvSpPr>
          <p:cNvPr id="44" name="1">
            <a:extLst>
              <a:ext uri="{FF2B5EF4-FFF2-40B4-BE49-F238E27FC236}">
                <a16:creationId xmlns="" xmlns:a16="http://schemas.microsoft.com/office/drawing/2014/main" id="{92C59F6E-76D4-466D-9378-B734051D64EA}"/>
              </a:ext>
            </a:extLst>
          </p:cNvPr>
          <p:cNvSpPr/>
          <p:nvPr/>
        </p:nvSpPr>
        <p:spPr>
          <a:xfrm>
            <a:off x="367957" y="2375173"/>
            <a:ext cx="476250" cy="476250"/>
          </a:xfrm>
          <a:prstGeom prst="ellipse">
            <a:avLst/>
          </a:prstGeom>
          <a:solidFill>
            <a:srgbClr val="00A2FF"/>
          </a:solidFill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789" tIns="26789" rIns="26789" bIns="26789" anchor="ctr"/>
          <a:lstStyle>
            <a:lvl1pPr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 marL="0" marR="0" lvl="0" indent="0" algn="ctr" defTabSz="30807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sym typeface="Helvetica Neue Medium"/>
              </a:rPr>
              <a:t>1</a:t>
            </a:r>
          </a:p>
        </p:txBody>
      </p:sp>
      <p:sp>
        <p:nvSpPr>
          <p:cNvPr id="45" name="Линия">
            <a:extLst>
              <a:ext uri="{FF2B5EF4-FFF2-40B4-BE49-F238E27FC236}">
                <a16:creationId xmlns="" xmlns:a16="http://schemas.microsoft.com/office/drawing/2014/main" id="{942F803E-0F92-48AC-9F80-1A2AE8C20F02}"/>
              </a:ext>
            </a:extLst>
          </p:cNvPr>
          <p:cNvSpPr/>
          <p:nvPr/>
        </p:nvSpPr>
        <p:spPr>
          <a:xfrm>
            <a:off x="2339752" y="2595242"/>
            <a:ext cx="984635" cy="0"/>
          </a:xfrm>
          <a:prstGeom prst="line">
            <a:avLst/>
          </a:prstGeom>
          <a:ln w="114300">
            <a:solidFill>
              <a:srgbClr val="00A2FF">
                <a:hueOff val="114395"/>
                <a:lumOff val="-24975"/>
              </a:srgbClr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marL="0" marR="0" lvl="0" indent="0" defTabSz="17145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>
                <a:latin typeface="Helvetica"/>
                <a:ea typeface="Helvetica"/>
                <a:cs typeface="Helvetica"/>
                <a:sym typeface="Helvetica"/>
              </a:defRPr>
            </a:pPr>
            <a:endParaRPr kumimoji="0" sz="45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46" name="2">
            <a:extLst>
              <a:ext uri="{FF2B5EF4-FFF2-40B4-BE49-F238E27FC236}">
                <a16:creationId xmlns="" xmlns:a16="http://schemas.microsoft.com/office/drawing/2014/main" id="{D4F24F03-F01C-43A7-8894-D79290327DAB}"/>
              </a:ext>
            </a:extLst>
          </p:cNvPr>
          <p:cNvSpPr/>
          <p:nvPr/>
        </p:nvSpPr>
        <p:spPr>
          <a:xfrm>
            <a:off x="3409439" y="2357117"/>
            <a:ext cx="476250" cy="476250"/>
          </a:xfrm>
          <a:prstGeom prst="ellipse">
            <a:avLst/>
          </a:prstGeom>
          <a:solidFill>
            <a:srgbClr val="00A2FF"/>
          </a:solidFill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789" tIns="26789" rIns="26789" bIns="26789" anchor="ctr"/>
          <a:lstStyle>
            <a:lvl1pPr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 marL="0" marR="0" lvl="0" indent="0" algn="ctr" defTabSz="30807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sym typeface="Helvetica Neue Medium"/>
              </a:rPr>
              <a:t>3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47" name="Линия">
            <a:extLst>
              <a:ext uri="{FF2B5EF4-FFF2-40B4-BE49-F238E27FC236}">
                <a16:creationId xmlns="" xmlns:a16="http://schemas.microsoft.com/office/drawing/2014/main" id="{53B6C01B-DF03-404B-8377-AF982FA87586}"/>
              </a:ext>
            </a:extLst>
          </p:cNvPr>
          <p:cNvSpPr/>
          <p:nvPr/>
        </p:nvSpPr>
        <p:spPr>
          <a:xfrm>
            <a:off x="3970741" y="2595242"/>
            <a:ext cx="1254873" cy="0"/>
          </a:xfrm>
          <a:prstGeom prst="line">
            <a:avLst/>
          </a:prstGeom>
          <a:ln w="114300">
            <a:solidFill>
              <a:srgbClr val="00A2FF">
                <a:hueOff val="114395"/>
                <a:lumOff val="-24975"/>
              </a:srgbClr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marL="0" marR="0" lvl="0" indent="0" defTabSz="17145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>
                <a:latin typeface="Helvetica"/>
                <a:ea typeface="Helvetica"/>
                <a:cs typeface="Helvetica"/>
                <a:sym typeface="Helvetica"/>
              </a:defRPr>
            </a:pPr>
            <a:endParaRPr kumimoji="0" sz="45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48" name="4">
            <a:extLst>
              <a:ext uri="{FF2B5EF4-FFF2-40B4-BE49-F238E27FC236}">
                <a16:creationId xmlns="" xmlns:a16="http://schemas.microsoft.com/office/drawing/2014/main" id="{CD11A528-3E7E-4D82-B11E-F4B0D38EED42}"/>
              </a:ext>
            </a:extLst>
          </p:cNvPr>
          <p:cNvSpPr/>
          <p:nvPr/>
        </p:nvSpPr>
        <p:spPr>
          <a:xfrm>
            <a:off x="5310665" y="2357117"/>
            <a:ext cx="476250" cy="476250"/>
          </a:xfrm>
          <a:prstGeom prst="ellipse">
            <a:avLst/>
          </a:prstGeom>
          <a:solidFill>
            <a:srgbClr val="00A2FF"/>
          </a:solidFill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789" tIns="26789" rIns="26789" bIns="26789" anchor="ctr"/>
          <a:lstStyle>
            <a:lvl1pPr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 marL="0" marR="0" lvl="0" indent="0" algn="ctr" defTabSz="30807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sym typeface="Helvetica Neue Medium"/>
              </a:rPr>
              <a:t>4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50" name="5">
            <a:extLst>
              <a:ext uri="{FF2B5EF4-FFF2-40B4-BE49-F238E27FC236}">
                <a16:creationId xmlns="" xmlns:a16="http://schemas.microsoft.com/office/drawing/2014/main" id="{886F40D3-FD78-41BE-87A7-8F8A49C89069}"/>
              </a:ext>
            </a:extLst>
          </p:cNvPr>
          <p:cNvSpPr/>
          <p:nvPr/>
        </p:nvSpPr>
        <p:spPr>
          <a:xfrm>
            <a:off x="5305518" y="3280463"/>
            <a:ext cx="476250" cy="476250"/>
          </a:xfrm>
          <a:prstGeom prst="ellipse">
            <a:avLst/>
          </a:prstGeom>
          <a:solidFill>
            <a:srgbClr val="00A2FF"/>
          </a:solidFill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789" tIns="26789" rIns="26789" bIns="26789" anchor="ctr"/>
          <a:lstStyle>
            <a:lvl1pPr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 marL="0" marR="0" lvl="0" indent="0" algn="ctr" defTabSz="30807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sym typeface="Helvetica Neue Medium"/>
              </a:rPr>
              <a:t>5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51" name="Формирование ИТ-инфраструктуры">
            <a:extLst>
              <a:ext uri="{FF2B5EF4-FFF2-40B4-BE49-F238E27FC236}">
                <a16:creationId xmlns="" xmlns:a16="http://schemas.microsoft.com/office/drawing/2014/main" id="{F3559995-E504-4291-BE29-A9A57DE5F895}"/>
              </a:ext>
            </a:extLst>
          </p:cNvPr>
          <p:cNvSpPr txBox="1"/>
          <p:nvPr/>
        </p:nvSpPr>
        <p:spPr>
          <a:xfrm>
            <a:off x="-83777" y="1478153"/>
            <a:ext cx="1336243" cy="700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/>
          <a:p>
            <a:pPr algn="ctr" defTabSz="308074" hangingPunct="0"/>
            <a:r>
              <a:rPr lang="ru-RU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Helvetica Neue"/>
              </a:rPr>
              <a:t>Анализ ситуации в регионе</a:t>
            </a:r>
          </a:p>
        </p:txBody>
      </p:sp>
      <p:sp>
        <p:nvSpPr>
          <p:cNvPr id="52" name="Обучение преподавателей и сотрудников">
            <a:extLst>
              <a:ext uri="{FF2B5EF4-FFF2-40B4-BE49-F238E27FC236}">
                <a16:creationId xmlns="" xmlns:a16="http://schemas.microsoft.com/office/drawing/2014/main" id="{06CD24EA-607A-407C-8D89-CB696AA0A370}"/>
              </a:ext>
            </a:extLst>
          </p:cNvPr>
          <p:cNvSpPr txBox="1"/>
          <p:nvPr/>
        </p:nvSpPr>
        <p:spPr>
          <a:xfrm>
            <a:off x="2685085" y="1236161"/>
            <a:ext cx="1924957" cy="915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/>
          <a:p>
            <a:pPr algn="ctr" defTabSz="308074" hangingPunct="0"/>
            <a:r>
              <a:rPr lang="ru-RU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Helvetica Neue"/>
              </a:rPr>
              <a:t>Разработка политики университета для магистерской программы</a:t>
            </a:r>
          </a:p>
        </p:txBody>
      </p:sp>
      <p:sp>
        <p:nvSpPr>
          <p:cNvPr id="53" name="Модернизация образовательных программ">
            <a:extLst>
              <a:ext uri="{FF2B5EF4-FFF2-40B4-BE49-F238E27FC236}">
                <a16:creationId xmlns="" xmlns:a16="http://schemas.microsoft.com/office/drawing/2014/main" id="{1C6E9463-08D7-489A-B0B8-65410FABB6D5}"/>
              </a:ext>
            </a:extLst>
          </p:cNvPr>
          <p:cNvSpPr txBox="1"/>
          <p:nvPr/>
        </p:nvSpPr>
        <p:spPr>
          <a:xfrm>
            <a:off x="4779453" y="1234039"/>
            <a:ext cx="1545902" cy="915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/>
          <a:p>
            <a:pPr algn="ctr" defTabSz="308074" hangingPunct="0"/>
            <a:r>
              <a:rPr lang="ru-RU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Helvetica Neue"/>
              </a:rPr>
              <a:t>Формирование структуры программы и партнерской сети</a:t>
            </a:r>
          </a:p>
        </p:txBody>
      </p:sp>
      <p:sp>
        <p:nvSpPr>
          <p:cNvPr id="54" name="Обучение блокчейн-технологиям">
            <a:extLst>
              <a:ext uri="{FF2B5EF4-FFF2-40B4-BE49-F238E27FC236}">
                <a16:creationId xmlns="" xmlns:a16="http://schemas.microsoft.com/office/drawing/2014/main" id="{F068B7C9-C0FF-4EDE-BFA4-A0C89BB56DC6}"/>
              </a:ext>
            </a:extLst>
          </p:cNvPr>
          <p:cNvSpPr txBox="1"/>
          <p:nvPr/>
        </p:nvSpPr>
        <p:spPr>
          <a:xfrm>
            <a:off x="5954667" y="3284187"/>
            <a:ext cx="1774288" cy="4849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/>
          <a:p>
            <a:pPr defTabSz="308074" hangingPunct="0"/>
            <a:r>
              <a:rPr lang="ru-RU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Helvetica Neue"/>
              </a:rPr>
              <a:t>Разработка </a:t>
            </a:r>
            <a:br>
              <a:rPr lang="ru-RU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Helvetica Neue"/>
              </a:rPr>
            </a:br>
            <a:r>
              <a:rPr lang="ru-RU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Helvetica Neue"/>
              </a:rPr>
              <a:t>бизнес-модели</a:t>
            </a:r>
          </a:p>
        </p:txBody>
      </p:sp>
      <p:sp>
        <p:nvSpPr>
          <p:cNvPr id="55" name="6">
            <a:extLst>
              <a:ext uri="{FF2B5EF4-FFF2-40B4-BE49-F238E27FC236}">
                <a16:creationId xmlns="" xmlns:a16="http://schemas.microsoft.com/office/drawing/2014/main" id="{13A3B999-7DF3-4683-A002-80BAF9FE6098}"/>
              </a:ext>
            </a:extLst>
          </p:cNvPr>
          <p:cNvSpPr/>
          <p:nvPr/>
        </p:nvSpPr>
        <p:spPr>
          <a:xfrm>
            <a:off x="7333547" y="5720560"/>
            <a:ext cx="476250" cy="476250"/>
          </a:xfrm>
          <a:prstGeom prst="ellipse">
            <a:avLst/>
          </a:prstGeom>
          <a:solidFill>
            <a:srgbClr val="00A2FF"/>
          </a:solidFill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789" tIns="26789" rIns="26789" bIns="26789" anchor="ctr"/>
          <a:lstStyle>
            <a:lvl1pPr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 marL="0" marR="0" lvl="0" indent="0" algn="ctr" defTabSz="30807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sym typeface="Helvetica Neue Medium"/>
              </a:rPr>
              <a:t>7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56" name="Проектная деятельность">
            <a:extLst>
              <a:ext uri="{FF2B5EF4-FFF2-40B4-BE49-F238E27FC236}">
                <a16:creationId xmlns="" xmlns:a16="http://schemas.microsoft.com/office/drawing/2014/main" id="{280C27F7-A708-4444-9640-4546C94AD956}"/>
              </a:ext>
            </a:extLst>
          </p:cNvPr>
          <p:cNvSpPr txBox="1"/>
          <p:nvPr/>
        </p:nvSpPr>
        <p:spPr>
          <a:xfrm>
            <a:off x="6835493" y="5114267"/>
            <a:ext cx="1314048" cy="4849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/>
          <a:p>
            <a:pPr algn="ctr" defTabSz="308074" hangingPunct="0"/>
            <a:r>
              <a:rPr lang="ru-RU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Helvetica Neue"/>
              </a:rPr>
              <a:t>Набор магистрантов</a:t>
            </a:r>
            <a:endParaRPr sz="1400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Helvetica Neue"/>
            </a:endParaRPr>
          </a:p>
        </p:txBody>
      </p:sp>
      <p:sp>
        <p:nvSpPr>
          <p:cNvPr id="57" name="Линия">
            <a:extLst>
              <a:ext uri="{FF2B5EF4-FFF2-40B4-BE49-F238E27FC236}">
                <a16:creationId xmlns="" xmlns:a16="http://schemas.microsoft.com/office/drawing/2014/main" id="{B088DCEA-2C13-44F7-909F-A35DDAF013DB}"/>
              </a:ext>
            </a:extLst>
          </p:cNvPr>
          <p:cNvSpPr/>
          <p:nvPr/>
        </p:nvSpPr>
        <p:spPr>
          <a:xfrm flipH="1">
            <a:off x="6087540" y="5958685"/>
            <a:ext cx="1203480" cy="0"/>
          </a:xfrm>
          <a:prstGeom prst="line">
            <a:avLst/>
          </a:prstGeom>
          <a:ln w="114300">
            <a:solidFill>
              <a:srgbClr val="00A2FF">
                <a:hueOff val="114395"/>
                <a:lumOff val="-24975"/>
              </a:srgbClr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marL="0" marR="0" lvl="0" indent="0" defTabSz="17145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>
                <a:latin typeface="Helvetica"/>
                <a:ea typeface="Helvetica"/>
                <a:cs typeface="Helvetica"/>
                <a:sym typeface="Helvetica"/>
              </a:defRPr>
            </a:pPr>
            <a:endParaRPr kumimoji="0" sz="45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58" name="7">
            <a:extLst>
              <a:ext uri="{FF2B5EF4-FFF2-40B4-BE49-F238E27FC236}">
                <a16:creationId xmlns="" xmlns:a16="http://schemas.microsoft.com/office/drawing/2014/main" id="{BA5B058E-78F8-4A8C-A217-53F29E40E16E}"/>
              </a:ext>
            </a:extLst>
          </p:cNvPr>
          <p:cNvSpPr/>
          <p:nvPr/>
        </p:nvSpPr>
        <p:spPr>
          <a:xfrm>
            <a:off x="5483690" y="5734310"/>
            <a:ext cx="476250" cy="476250"/>
          </a:xfrm>
          <a:prstGeom prst="ellipse">
            <a:avLst/>
          </a:prstGeom>
          <a:solidFill>
            <a:srgbClr val="00A2FF"/>
          </a:solidFill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789" tIns="26789" rIns="26789" bIns="26789" anchor="ctr"/>
          <a:lstStyle>
            <a:lvl1pPr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 marL="0" marR="0" lvl="0" indent="0" algn="ctr" defTabSz="30807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sym typeface="Helvetica Neue Medium"/>
              </a:rPr>
              <a:t>8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59" name="Научно-простетительская деятельность">
            <a:extLst>
              <a:ext uri="{FF2B5EF4-FFF2-40B4-BE49-F238E27FC236}">
                <a16:creationId xmlns="" xmlns:a16="http://schemas.microsoft.com/office/drawing/2014/main" id="{D5F873FE-0F62-427E-A8BA-7311CA64581E}"/>
              </a:ext>
            </a:extLst>
          </p:cNvPr>
          <p:cNvSpPr txBox="1"/>
          <p:nvPr/>
        </p:nvSpPr>
        <p:spPr>
          <a:xfrm>
            <a:off x="4971573" y="5114267"/>
            <a:ext cx="1500484" cy="4849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/>
          <a:p>
            <a:pPr algn="ctr" defTabSz="308074" hangingPunct="0"/>
            <a:r>
              <a:rPr lang="ru-RU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Helvetica Neue"/>
              </a:rPr>
              <a:t>Старт </a:t>
            </a:r>
            <a:br>
              <a:rPr lang="ru-RU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Helvetica Neue"/>
              </a:rPr>
            </a:br>
            <a:r>
              <a:rPr lang="ru-RU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Helvetica Neue"/>
              </a:rPr>
              <a:t>программы</a:t>
            </a:r>
            <a:endParaRPr sz="1400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Helvetica Neue"/>
            </a:endParaRPr>
          </a:p>
        </p:txBody>
      </p:sp>
      <p:sp>
        <p:nvSpPr>
          <p:cNvPr id="60" name="Линия">
            <a:extLst>
              <a:ext uri="{FF2B5EF4-FFF2-40B4-BE49-F238E27FC236}">
                <a16:creationId xmlns="" xmlns:a16="http://schemas.microsoft.com/office/drawing/2014/main" id="{F10B7A3D-01D0-42A9-8645-BC82CE57B65D}"/>
              </a:ext>
            </a:extLst>
          </p:cNvPr>
          <p:cNvSpPr/>
          <p:nvPr/>
        </p:nvSpPr>
        <p:spPr>
          <a:xfrm flipH="1">
            <a:off x="4099188" y="5972435"/>
            <a:ext cx="1256901" cy="0"/>
          </a:xfrm>
          <a:prstGeom prst="line">
            <a:avLst/>
          </a:prstGeom>
          <a:ln w="114300">
            <a:solidFill>
              <a:srgbClr val="00A2FF">
                <a:hueOff val="114395"/>
                <a:lumOff val="-24975"/>
              </a:srgbClr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marL="0" marR="0" lvl="0" indent="0" defTabSz="17145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>
                <a:latin typeface="Helvetica"/>
                <a:ea typeface="Helvetica"/>
                <a:cs typeface="Helvetica"/>
                <a:sym typeface="Helvetica"/>
              </a:defRPr>
            </a:pPr>
            <a:endParaRPr kumimoji="0" sz="45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61" name="8">
            <a:extLst>
              <a:ext uri="{FF2B5EF4-FFF2-40B4-BE49-F238E27FC236}">
                <a16:creationId xmlns="" xmlns:a16="http://schemas.microsoft.com/office/drawing/2014/main" id="{0D536DD1-C112-4358-9C18-62BC7006EA4F}"/>
              </a:ext>
            </a:extLst>
          </p:cNvPr>
          <p:cNvSpPr/>
          <p:nvPr/>
        </p:nvSpPr>
        <p:spPr>
          <a:xfrm>
            <a:off x="3533565" y="5773366"/>
            <a:ext cx="476250" cy="476250"/>
          </a:xfrm>
          <a:prstGeom prst="ellipse">
            <a:avLst/>
          </a:prstGeom>
          <a:solidFill>
            <a:srgbClr val="00A2FF"/>
          </a:solidFill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789" tIns="26789" rIns="26789" bIns="26789" anchor="ctr"/>
          <a:lstStyle>
            <a:lvl1pPr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 marL="0" marR="0" lvl="0" indent="0" algn="ctr" defTabSz="30807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sym typeface="Helvetica Neue Medium"/>
              </a:rPr>
              <a:t>9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62" name="Экспертно-аналитическая деятельность">
            <a:extLst>
              <a:ext uri="{FF2B5EF4-FFF2-40B4-BE49-F238E27FC236}">
                <a16:creationId xmlns="" xmlns:a16="http://schemas.microsoft.com/office/drawing/2014/main" id="{B44F9228-7DB0-4445-B7CF-8947E6AD20A6}"/>
              </a:ext>
            </a:extLst>
          </p:cNvPr>
          <p:cNvSpPr txBox="1"/>
          <p:nvPr/>
        </p:nvSpPr>
        <p:spPr>
          <a:xfrm>
            <a:off x="2915816" y="4293096"/>
            <a:ext cx="1606632" cy="13467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/>
          <a:p>
            <a:pPr algn="ctr" defTabSz="308074" hangingPunct="0"/>
            <a:r>
              <a:rPr lang="ru-RU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Helvetica Neue"/>
              </a:rPr>
              <a:t>Промежуточный мониторинг сформированности компетенций (образовательных результатов)</a:t>
            </a:r>
          </a:p>
        </p:txBody>
      </p:sp>
      <p:sp>
        <p:nvSpPr>
          <p:cNvPr id="63" name="2017">
            <a:extLst>
              <a:ext uri="{FF2B5EF4-FFF2-40B4-BE49-F238E27FC236}">
                <a16:creationId xmlns="" xmlns:a16="http://schemas.microsoft.com/office/drawing/2014/main" id="{96212CBD-CB3A-4098-95E2-03E196337AA0}"/>
              </a:ext>
            </a:extLst>
          </p:cNvPr>
          <p:cNvSpPr txBox="1"/>
          <p:nvPr/>
        </p:nvSpPr>
        <p:spPr>
          <a:xfrm>
            <a:off x="1732614" y="2852936"/>
            <a:ext cx="607138" cy="2387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algn="ctr" defTabSz="308074" hangingPunct="0"/>
            <a:r>
              <a:rPr lang="ru-RU" sz="1200" b="1" kern="0" dirty="0" smtClean="0">
                <a:solidFill>
                  <a:srgbClr val="00A2FF"/>
                </a:solidFill>
                <a:latin typeface="Helvetica Neue"/>
                <a:sym typeface="Helvetica Neue"/>
              </a:rPr>
              <a:t>0</a:t>
            </a:r>
            <a:r>
              <a:rPr lang="en-US" sz="1200" b="1" kern="0" dirty="0" smtClean="0">
                <a:solidFill>
                  <a:srgbClr val="00A2FF"/>
                </a:solidFill>
                <a:latin typeface="Helvetica Neue"/>
                <a:sym typeface="Helvetica Neue"/>
              </a:rPr>
              <a:t>3</a:t>
            </a:r>
            <a:r>
              <a:rPr lang="ru-RU" sz="1200" b="1" kern="0" dirty="0" smtClean="0">
                <a:solidFill>
                  <a:srgbClr val="00A2FF"/>
                </a:solidFill>
                <a:latin typeface="Helvetica Neue"/>
                <a:sym typeface="Helvetica Neue"/>
              </a:rPr>
              <a:t>.</a:t>
            </a:r>
            <a:r>
              <a:rPr sz="1200" b="1" kern="0" dirty="0">
                <a:solidFill>
                  <a:srgbClr val="00A2FF"/>
                </a:solidFill>
                <a:latin typeface="Helvetica Neue"/>
                <a:sym typeface="Helvetica Neue"/>
              </a:rPr>
              <a:t>201</a:t>
            </a:r>
            <a:r>
              <a:rPr lang="ru-RU" sz="1200" b="1" kern="0" dirty="0">
                <a:solidFill>
                  <a:srgbClr val="00A2FF"/>
                </a:solidFill>
                <a:latin typeface="Helvetica Neue"/>
                <a:sym typeface="Helvetica Neue"/>
              </a:rPr>
              <a:t>8</a:t>
            </a:r>
            <a:endParaRPr sz="1200" b="1" kern="0" dirty="0">
              <a:solidFill>
                <a:srgbClr val="00A2FF"/>
              </a:solidFill>
              <a:latin typeface="Helvetica Neue"/>
              <a:sym typeface="Helvetica Neue"/>
            </a:endParaRPr>
          </a:p>
        </p:txBody>
      </p:sp>
      <p:sp>
        <p:nvSpPr>
          <p:cNvPr id="64" name="2017">
            <a:extLst>
              <a:ext uri="{FF2B5EF4-FFF2-40B4-BE49-F238E27FC236}">
                <a16:creationId xmlns="" xmlns:a16="http://schemas.microsoft.com/office/drawing/2014/main" id="{3ABC1576-831D-46FF-92BF-5F965B52B0FD}"/>
              </a:ext>
            </a:extLst>
          </p:cNvPr>
          <p:cNvSpPr txBox="1"/>
          <p:nvPr/>
        </p:nvSpPr>
        <p:spPr>
          <a:xfrm>
            <a:off x="3343995" y="2851423"/>
            <a:ext cx="607138" cy="2387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algn="ctr" defTabSz="308074" hangingPunct="0"/>
            <a:r>
              <a:rPr lang="ru-RU" sz="1200" b="1" kern="0" dirty="0" smtClean="0">
                <a:solidFill>
                  <a:srgbClr val="00A2FF"/>
                </a:solidFill>
                <a:latin typeface="Helvetica Neue"/>
                <a:sym typeface="Helvetica Neue"/>
              </a:rPr>
              <a:t>0</a:t>
            </a:r>
            <a:r>
              <a:rPr lang="en-US" sz="1200" b="1" kern="0" dirty="0" smtClean="0">
                <a:solidFill>
                  <a:srgbClr val="00A2FF"/>
                </a:solidFill>
                <a:latin typeface="Helvetica Neue"/>
                <a:sym typeface="Helvetica Neue"/>
              </a:rPr>
              <a:t>4</a:t>
            </a:r>
            <a:r>
              <a:rPr lang="ru-RU" sz="1200" b="1" kern="0" dirty="0" smtClean="0">
                <a:solidFill>
                  <a:srgbClr val="00A2FF"/>
                </a:solidFill>
                <a:latin typeface="Helvetica Neue"/>
                <a:sym typeface="Helvetica Neue"/>
              </a:rPr>
              <a:t>.</a:t>
            </a:r>
            <a:r>
              <a:rPr sz="1200" b="1" kern="0" dirty="0">
                <a:solidFill>
                  <a:srgbClr val="00A2FF"/>
                </a:solidFill>
                <a:latin typeface="Helvetica Neue"/>
                <a:sym typeface="Helvetica Neue"/>
              </a:rPr>
              <a:t>201</a:t>
            </a:r>
            <a:r>
              <a:rPr lang="ru-RU" sz="1200" b="1" kern="0" dirty="0">
                <a:solidFill>
                  <a:srgbClr val="00A2FF"/>
                </a:solidFill>
                <a:latin typeface="Helvetica Neue"/>
                <a:sym typeface="Helvetica Neue"/>
              </a:rPr>
              <a:t>8</a:t>
            </a:r>
            <a:endParaRPr sz="1200" b="1" kern="0" dirty="0">
              <a:solidFill>
                <a:srgbClr val="00A2FF"/>
              </a:solidFill>
              <a:latin typeface="Helvetica Neue"/>
              <a:sym typeface="Helvetica Neue"/>
            </a:endParaRPr>
          </a:p>
        </p:txBody>
      </p:sp>
      <p:sp>
        <p:nvSpPr>
          <p:cNvPr id="65" name="2017/2018">
            <a:extLst>
              <a:ext uri="{FF2B5EF4-FFF2-40B4-BE49-F238E27FC236}">
                <a16:creationId xmlns="" xmlns:a16="http://schemas.microsoft.com/office/drawing/2014/main" id="{04A8BD9C-FAE9-4FEA-B406-F73FE3C17F59}"/>
              </a:ext>
            </a:extLst>
          </p:cNvPr>
          <p:cNvSpPr txBox="1"/>
          <p:nvPr/>
        </p:nvSpPr>
        <p:spPr>
          <a:xfrm>
            <a:off x="5245223" y="2851423"/>
            <a:ext cx="607138" cy="2387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algn="ctr" defTabSz="308074" hangingPunct="0"/>
            <a:r>
              <a:rPr lang="ru-RU" sz="1200" b="1" kern="0" dirty="0">
                <a:solidFill>
                  <a:srgbClr val="00A2FF"/>
                </a:solidFill>
                <a:latin typeface="Helvetica Neue"/>
                <a:sym typeface="Helvetica Neue"/>
              </a:rPr>
              <a:t>06.</a:t>
            </a:r>
            <a:r>
              <a:rPr sz="1200" b="1" kern="0" dirty="0">
                <a:solidFill>
                  <a:srgbClr val="00A2FF"/>
                </a:solidFill>
                <a:latin typeface="Helvetica Neue"/>
                <a:sym typeface="Helvetica Neue"/>
              </a:rPr>
              <a:t>2018</a:t>
            </a:r>
          </a:p>
        </p:txBody>
      </p:sp>
      <p:sp>
        <p:nvSpPr>
          <p:cNvPr id="66" name="2018">
            <a:extLst>
              <a:ext uri="{FF2B5EF4-FFF2-40B4-BE49-F238E27FC236}">
                <a16:creationId xmlns="" xmlns:a16="http://schemas.microsoft.com/office/drawing/2014/main" id="{9316DA2D-BB9F-40E1-BB67-2FDCDCCB2981}"/>
              </a:ext>
            </a:extLst>
          </p:cNvPr>
          <p:cNvSpPr txBox="1"/>
          <p:nvPr/>
        </p:nvSpPr>
        <p:spPr>
          <a:xfrm>
            <a:off x="5254050" y="3774043"/>
            <a:ext cx="607138" cy="2387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algn="ctr" defTabSz="308074" hangingPunct="0"/>
            <a:r>
              <a:rPr lang="ru-RU" sz="1200" b="1" kern="0" dirty="0">
                <a:solidFill>
                  <a:srgbClr val="00A2FF"/>
                </a:solidFill>
                <a:latin typeface="Helvetica Neue"/>
                <a:sym typeface="Helvetica Neue"/>
              </a:rPr>
              <a:t>06.</a:t>
            </a:r>
            <a:r>
              <a:rPr sz="1200" b="1" kern="0" dirty="0">
                <a:solidFill>
                  <a:srgbClr val="00A2FF"/>
                </a:solidFill>
                <a:latin typeface="Helvetica Neue"/>
                <a:sym typeface="Helvetica Neue"/>
              </a:rPr>
              <a:t>2018</a:t>
            </a:r>
          </a:p>
        </p:txBody>
      </p:sp>
      <p:sp>
        <p:nvSpPr>
          <p:cNvPr id="67" name="2018">
            <a:extLst>
              <a:ext uri="{FF2B5EF4-FFF2-40B4-BE49-F238E27FC236}">
                <a16:creationId xmlns="" xmlns:a16="http://schemas.microsoft.com/office/drawing/2014/main" id="{A10F0B02-86C9-47CD-B736-C4E2680FDD83}"/>
              </a:ext>
            </a:extLst>
          </p:cNvPr>
          <p:cNvSpPr txBox="1"/>
          <p:nvPr/>
        </p:nvSpPr>
        <p:spPr>
          <a:xfrm>
            <a:off x="7268104" y="6255605"/>
            <a:ext cx="607138" cy="2387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algn="ctr" defTabSz="308074" hangingPunct="0"/>
            <a:r>
              <a:rPr lang="ru-RU" sz="1200" b="1" kern="0" dirty="0">
                <a:solidFill>
                  <a:srgbClr val="00A2FF"/>
                </a:solidFill>
                <a:latin typeface="Helvetica Neue"/>
                <a:sym typeface="Helvetica Neue"/>
              </a:rPr>
              <a:t>08.</a:t>
            </a:r>
            <a:r>
              <a:rPr sz="1200" b="1" kern="0" dirty="0">
                <a:solidFill>
                  <a:srgbClr val="00A2FF"/>
                </a:solidFill>
                <a:latin typeface="Helvetica Neue"/>
                <a:sym typeface="Helvetica Neue"/>
              </a:rPr>
              <a:t>201</a:t>
            </a:r>
            <a:r>
              <a:rPr lang="en-US" sz="1200" b="1" kern="0" dirty="0">
                <a:solidFill>
                  <a:srgbClr val="00A2FF"/>
                </a:solidFill>
                <a:latin typeface="Helvetica Neue"/>
                <a:sym typeface="Helvetica Neue"/>
              </a:rPr>
              <a:t>9</a:t>
            </a:r>
            <a:endParaRPr sz="1200" b="1" kern="0" dirty="0">
              <a:solidFill>
                <a:srgbClr val="00A2FF"/>
              </a:solidFill>
              <a:latin typeface="Helvetica Neue"/>
              <a:sym typeface="Helvetica Neue"/>
            </a:endParaRPr>
          </a:p>
        </p:txBody>
      </p:sp>
      <p:sp>
        <p:nvSpPr>
          <p:cNvPr id="68" name="2018">
            <a:extLst>
              <a:ext uri="{FF2B5EF4-FFF2-40B4-BE49-F238E27FC236}">
                <a16:creationId xmlns="" xmlns:a16="http://schemas.microsoft.com/office/drawing/2014/main" id="{367FC683-1DB2-46C6-B7AF-8A8E1ED2CB4A}"/>
              </a:ext>
            </a:extLst>
          </p:cNvPr>
          <p:cNvSpPr txBox="1"/>
          <p:nvPr/>
        </p:nvSpPr>
        <p:spPr>
          <a:xfrm>
            <a:off x="5418247" y="6255605"/>
            <a:ext cx="607138" cy="2387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algn="ctr" defTabSz="308074" hangingPunct="0"/>
            <a:r>
              <a:rPr lang="ru-RU" sz="1200" b="1" kern="0" dirty="0">
                <a:solidFill>
                  <a:srgbClr val="00A2FF"/>
                </a:solidFill>
                <a:latin typeface="Helvetica Neue"/>
                <a:sym typeface="Helvetica Neue"/>
              </a:rPr>
              <a:t>09.</a:t>
            </a:r>
            <a:r>
              <a:rPr sz="1200" b="1" kern="0" dirty="0">
                <a:solidFill>
                  <a:srgbClr val="00A2FF"/>
                </a:solidFill>
                <a:latin typeface="Helvetica Neue"/>
                <a:sym typeface="Helvetica Neue"/>
              </a:rPr>
              <a:t>201</a:t>
            </a:r>
            <a:r>
              <a:rPr lang="en-US" sz="1200" b="1" kern="0" dirty="0">
                <a:solidFill>
                  <a:srgbClr val="00A2FF"/>
                </a:solidFill>
                <a:latin typeface="Helvetica Neue"/>
                <a:sym typeface="Helvetica Neue"/>
              </a:rPr>
              <a:t>9</a:t>
            </a:r>
            <a:endParaRPr sz="1200" b="1" kern="0" dirty="0">
              <a:solidFill>
                <a:srgbClr val="00A2FF"/>
              </a:solidFill>
              <a:latin typeface="Helvetica Neue"/>
              <a:sym typeface="Helvetica Neue"/>
            </a:endParaRPr>
          </a:p>
        </p:txBody>
      </p:sp>
      <p:sp>
        <p:nvSpPr>
          <p:cNvPr id="69" name="2018">
            <a:extLst>
              <a:ext uri="{FF2B5EF4-FFF2-40B4-BE49-F238E27FC236}">
                <a16:creationId xmlns="" xmlns:a16="http://schemas.microsoft.com/office/drawing/2014/main" id="{1C5CA63C-879B-4AB4-9AAB-2781335D3835}"/>
              </a:ext>
            </a:extLst>
          </p:cNvPr>
          <p:cNvSpPr txBox="1"/>
          <p:nvPr/>
        </p:nvSpPr>
        <p:spPr>
          <a:xfrm>
            <a:off x="3383164" y="6301350"/>
            <a:ext cx="777056" cy="2387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algn="ctr" defTabSz="308074" hangingPunct="0"/>
            <a:r>
              <a:rPr sz="1200" b="1" kern="0" dirty="0">
                <a:solidFill>
                  <a:srgbClr val="00A2FF"/>
                </a:solidFill>
                <a:latin typeface="Helvetica Neue"/>
                <a:sym typeface="Helvetica Neue"/>
              </a:rPr>
              <a:t>201</a:t>
            </a:r>
            <a:r>
              <a:rPr lang="en-US" sz="1200" b="1" kern="0" dirty="0">
                <a:solidFill>
                  <a:srgbClr val="00A2FF"/>
                </a:solidFill>
                <a:latin typeface="Helvetica Neue"/>
                <a:sym typeface="Helvetica Neue"/>
              </a:rPr>
              <a:t>9/202</a:t>
            </a:r>
            <a:r>
              <a:rPr lang="ru-RU" sz="1200" b="1" kern="0" dirty="0">
                <a:solidFill>
                  <a:srgbClr val="00A2FF"/>
                </a:solidFill>
                <a:latin typeface="Helvetica Neue"/>
                <a:sym typeface="Helvetica Neue"/>
              </a:rPr>
              <a:t>1</a:t>
            </a:r>
            <a:endParaRPr sz="1200" b="1" kern="0" dirty="0">
              <a:solidFill>
                <a:srgbClr val="00A2FF"/>
              </a:solidFill>
              <a:latin typeface="Helvetica Neue"/>
              <a:sym typeface="Helvetica Neue"/>
            </a:endParaRPr>
          </a:p>
        </p:txBody>
      </p:sp>
      <p:sp>
        <p:nvSpPr>
          <p:cNvPr id="70" name="Овал">
            <a:extLst>
              <a:ext uri="{FF2B5EF4-FFF2-40B4-BE49-F238E27FC236}">
                <a16:creationId xmlns="" xmlns:a16="http://schemas.microsoft.com/office/drawing/2014/main" id="{4FB060FC-A208-4959-B9CC-D19D57897B5D}"/>
              </a:ext>
            </a:extLst>
          </p:cNvPr>
          <p:cNvSpPr/>
          <p:nvPr/>
        </p:nvSpPr>
        <p:spPr>
          <a:xfrm>
            <a:off x="322320" y="2331544"/>
            <a:ext cx="567523" cy="563508"/>
          </a:xfrm>
          <a:prstGeom prst="ellipse">
            <a:avLst/>
          </a:prstGeom>
          <a:ln w="114300">
            <a:solidFill>
              <a:srgbClr val="FF644E">
                <a:hueOff val="-82419"/>
                <a:satOff val="-9513"/>
                <a:lumOff val="-16343"/>
              </a:srgbClr>
            </a:solidFill>
            <a:prstDash val="sysDot"/>
            <a:miter lim="400000"/>
          </a:ln>
        </p:spPr>
        <p:txBody>
          <a:bodyPr lIns="26789" tIns="26789" rIns="26789" bIns="26789" anchor="ctr"/>
          <a:lstStyle/>
          <a:p>
            <a:pPr marL="0" marR="0" lvl="0" indent="0" algn="ctr" defTabSz="30807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kumimoji="0" sz="1125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72" name="3">
            <a:extLst>
              <a:ext uri="{FF2B5EF4-FFF2-40B4-BE49-F238E27FC236}">
                <a16:creationId xmlns="" xmlns:a16="http://schemas.microsoft.com/office/drawing/2014/main" id="{1307238E-3C47-4FA0-B381-B0CC4BE4943E}"/>
              </a:ext>
            </a:extLst>
          </p:cNvPr>
          <p:cNvSpPr/>
          <p:nvPr/>
        </p:nvSpPr>
        <p:spPr>
          <a:xfrm>
            <a:off x="5328295" y="4199721"/>
            <a:ext cx="476250" cy="476250"/>
          </a:xfrm>
          <a:prstGeom prst="ellipse">
            <a:avLst/>
          </a:prstGeom>
          <a:solidFill>
            <a:srgbClr val="00A2FF"/>
          </a:solidFill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789" tIns="26789" rIns="26789" bIns="26789" anchor="ctr"/>
          <a:lstStyle>
            <a:lvl1pPr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 marL="0" marR="0" lvl="0" indent="0" algn="ctr" defTabSz="30807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sym typeface="Helvetica Neue Medium"/>
              </a:rPr>
              <a:t>6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75" name="2018">
            <a:extLst>
              <a:ext uri="{FF2B5EF4-FFF2-40B4-BE49-F238E27FC236}">
                <a16:creationId xmlns="" xmlns:a16="http://schemas.microsoft.com/office/drawing/2014/main" id="{FBBA5BC6-5B05-4231-8BC2-4CFB9132870B}"/>
              </a:ext>
            </a:extLst>
          </p:cNvPr>
          <p:cNvSpPr txBox="1"/>
          <p:nvPr/>
        </p:nvSpPr>
        <p:spPr>
          <a:xfrm>
            <a:off x="1513466" y="6358585"/>
            <a:ext cx="607138" cy="2387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algn="ctr" defTabSz="308074" hangingPunct="0"/>
            <a:r>
              <a:rPr lang="ru-RU" sz="1200" b="1" kern="0" dirty="0">
                <a:solidFill>
                  <a:srgbClr val="00A2FF"/>
                </a:solidFill>
                <a:latin typeface="Helvetica Neue"/>
                <a:sym typeface="Helvetica Neue"/>
              </a:rPr>
              <a:t>06.</a:t>
            </a:r>
            <a:r>
              <a:rPr sz="1200" b="1" kern="0" dirty="0">
                <a:solidFill>
                  <a:srgbClr val="00A2FF"/>
                </a:solidFill>
                <a:latin typeface="Helvetica Neue"/>
                <a:sym typeface="Helvetica Neue"/>
              </a:rPr>
              <a:t>20</a:t>
            </a:r>
            <a:r>
              <a:rPr lang="en-US" sz="1200" b="1" kern="0" dirty="0">
                <a:solidFill>
                  <a:srgbClr val="00A2FF"/>
                </a:solidFill>
                <a:latin typeface="Helvetica Neue"/>
                <a:sym typeface="Helvetica Neue"/>
              </a:rPr>
              <a:t>21</a:t>
            </a:r>
            <a:endParaRPr sz="1200" b="1" kern="0" dirty="0">
              <a:solidFill>
                <a:srgbClr val="00A2FF"/>
              </a:solidFill>
              <a:latin typeface="Helvetica Neue"/>
              <a:sym typeface="Helvetica Neue"/>
            </a:endParaRPr>
          </a:p>
        </p:txBody>
      </p:sp>
      <p:sp>
        <p:nvSpPr>
          <p:cNvPr id="76" name="Линия">
            <a:extLst>
              <a:ext uri="{FF2B5EF4-FFF2-40B4-BE49-F238E27FC236}">
                <a16:creationId xmlns="" xmlns:a16="http://schemas.microsoft.com/office/drawing/2014/main" id="{2F25DFEE-B895-4ECB-ADED-7422A194761C}"/>
              </a:ext>
            </a:extLst>
          </p:cNvPr>
          <p:cNvSpPr/>
          <p:nvPr/>
        </p:nvSpPr>
        <p:spPr>
          <a:xfrm flipH="1">
            <a:off x="2193693" y="5981315"/>
            <a:ext cx="1256901" cy="0"/>
          </a:xfrm>
          <a:prstGeom prst="line">
            <a:avLst/>
          </a:prstGeom>
          <a:ln w="114300">
            <a:solidFill>
              <a:srgbClr val="00A2FF">
                <a:hueOff val="114395"/>
                <a:lumOff val="-24975"/>
              </a:srgbClr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marL="0" marR="0" lvl="0" indent="0" defTabSz="17145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>
                <a:latin typeface="Helvetica"/>
                <a:ea typeface="Helvetica"/>
                <a:cs typeface="Helvetica"/>
                <a:sym typeface="Helvetica"/>
              </a:defRPr>
            </a:pPr>
            <a:endParaRPr kumimoji="0" sz="45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77" name="Экспертно-аналитическая деятельность">
            <a:extLst>
              <a:ext uri="{FF2B5EF4-FFF2-40B4-BE49-F238E27FC236}">
                <a16:creationId xmlns="" xmlns:a16="http://schemas.microsoft.com/office/drawing/2014/main" id="{7547A9DC-17E2-440D-A9B3-0ED99E44FB9A}"/>
              </a:ext>
            </a:extLst>
          </p:cNvPr>
          <p:cNvSpPr txBox="1"/>
          <p:nvPr/>
        </p:nvSpPr>
        <p:spPr>
          <a:xfrm>
            <a:off x="1058725" y="4464827"/>
            <a:ext cx="1500484" cy="11313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/>
          <a:p>
            <a:pPr algn="ctr" defTabSz="308074" hangingPunct="0"/>
            <a:r>
              <a:rPr lang="ru-RU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Helvetica Neue"/>
              </a:rPr>
              <a:t>Завершение магистерского проекта (образовательной программы)</a:t>
            </a:r>
          </a:p>
        </p:txBody>
      </p:sp>
      <p:sp>
        <p:nvSpPr>
          <p:cNvPr id="78" name="Проектная деятельность">
            <a:extLst>
              <a:ext uri="{FF2B5EF4-FFF2-40B4-BE49-F238E27FC236}">
                <a16:creationId xmlns="" xmlns:a16="http://schemas.microsoft.com/office/drawing/2014/main" id="{88E6C3CA-3361-4774-8083-B7CB0B72090C}"/>
              </a:ext>
            </a:extLst>
          </p:cNvPr>
          <p:cNvSpPr txBox="1"/>
          <p:nvPr/>
        </p:nvSpPr>
        <p:spPr>
          <a:xfrm>
            <a:off x="5977444" y="4154250"/>
            <a:ext cx="1314048" cy="4849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789" tIns="26789" rIns="26789" bIns="26789" anchor="ctr">
            <a:spAutoFit/>
          </a:bodyPr>
          <a:lstStyle/>
          <a:p>
            <a:pPr defTabSz="308074" hangingPunct="0"/>
            <a:r>
              <a:rPr lang="ru-RU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Helvetica Neue"/>
              </a:rPr>
              <a:t>Маркетинг и продвижение</a:t>
            </a:r>
          </a:p>
        </p:txBody>
      </p:sp>
      <p:sp>
        <p:nvSpPr>
          <p:cNvPr id="79" name="2018">
            <a:extLst>
              <a:ext uri="{FF2B5EF4-FFF2-40B4-BE49-F238E27FC236}">
                <a16:creationId xmlns="" xmlns:a16="http://schemas.microsoft.com/office/drawing/2014/main" id="{2504BE10-4131-4D3E-BC13-98BE273A88BC}"/>
              </a:ext>
            </a:extLst>
          </p:cNvPr>
          <p:cNvSpPr txBox="1"/>
          <p:nvPr/>
        </p:nvSpPr>
        <p:spPr>
          <a:xfrm>
            <a:off x="5264828" y="4705904"/>
            <a:ext cx="607138" cy="2387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algn="ctr" defTabSz="308074" hangingPunct="0"/>
            <a:r>
              <a:rPr lang="ru-RU" sz="1200" b="1" kern="0" dirty="0">
                <a:solidFill>
                  <a:srgbClr val="00A2FF"/>
                </a:solidFill>
                <a:latin typeface="Helvetica Neue"/>
                <a:sym typeface="Helvetica Neue"/>
              </a:rPr>
              <a:t>06.</a:t>
            </a:r>
            <a:r>
              <a:rPr sz="1200" b="1" kern="0" dirty="0">
                <a:solidFill>
                  <a:srgbClr val="00A2FF"/>
                </a:solidFill>
                <a:latin typeface="Helvetica Neue"/>
                <a:sym typeface="Helvetica Neue"/>
              </a:rPr>
              <a:t>2018</a:t>
            </a:r>
          </a:p>
        </p:txBody>
      </p:sp>
      <p:sp>
        <p:nvSpPr>
          <p:cNvPr id="81" name="Овал">
            <a:extLst>
              <a:ext uri="{FF2B5EF4-FFF2-40B4-BE49-F238E27FC236}">
                <a16:creationId xmlns="" xmlns:a16="http://schemas.microsoft.com/office/drawing/2014/main" id="{1F4732AD-5732-452B-8928-A0D87222BBB8}"/>
              </a:ext>
            </a:extLst>
          </p:cNvPr>
          <p:cNvSpPr/>
          <p:nvPr/>
        </p:nvSpPr>
        <p:spPr>
          <a:xfrm>
            <a:off x="1515442" y="5733256"/>
            <a:ext cx="567523" cy="563508"/>
          </a:xfrm>
          <a:prstGeom prst="ellipse">
            <a:avLst/>
          </a:prstGeom>
          <a:ln w="114300">
            <a:solidFill>
              <a:srgbClr val="FF644E">
                <a:hueOff val="-82419"/>
                <a:satOff val="-9513"/>
                <a:lumOff val="-16343"/>
              </a:srgbClr>
            </a:solidFill>
            <a:prstDash val="sysDot"/>
            <a:miter lim="400000"/>
          </a:ln>
        </p:spPr>
        <p:txBody>
          <a:bodyPr lIns="26789" tIns="26789" rIns="26789" bIns="26789" anchor="ctr"/>
          <a:lstStyle/>
          <a:p>
            <a:pPr marL="0" marR="0" lvl="0" indent="0" algn="ctr" defTabSz="30807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kumimoji="0" sz="1125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74" name="8">
            <a:extLst>
              <a:ext uri="{FF2B5EF4-FFF2-40B4-BE49-F238E27FC236}">
                <a16:creationId xmlns="" xmlns:a16="http://schemas.microsoft.com/office/drawing/2014/main" id="{2049B3F7-973D-446C-ABC2-F20B1D9BD127}"/>
              </a:ext>
            </a:extLst>
          </p:cNvPr>
          <p:cNvSpPr/>
          <p:nvPr/>
        </p:nvSpPr>
        <p:spPr>
          <a:xfrm>
            <a:off x="1578909" y="5773366"/>
            <a:ext cx="476250" cy="476250"/>
          </a:xfrm>
          <a:prstGeom prst="ellipse">
            <a:avLst/>
          </a:prstGeom>
          <a:solidFill>
            <a:srgbClr val="FFC000"/>
          </a:solidFill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789" tIns="26789" rIns="26789" bIns="26789" anchor="ctr"/>
          <a:lstStyle>
            <a:lvl1pPr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 marL="0" marR="0" lvl="0" indent="0" algn="ctr" defTabSz="30807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 Neue Medium"/>
                <a:sym typeface="Helvetica Neue Medium"/>
              </a:rPr>
              <a:t>10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83" name="Линия">
            <a:extLst>
              <a:ext uri="{FF2B5EF4-FFF2-40B4-BE49-F238E27FC236}">
                <a16:creationId xmlns="" xmlns:a16="http://schemas.microsoft.com/office/drawing/2014/main" id="{422086B1-3FEE-42DC-9D4D-43499F63B7C5}"/>
              </a:ext>
            </a:extLst>
          </p:cNvPr>
          <p:cNvSpPr/>
          <p:nvPr/>
        </p:nvSpPr>
        <p:spPr>
          <a:xfrm>
            <a:off x="7901854" y="2595242"/>
            <a:ext cx="1048875" cy="33911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5617" h="21541" extrusionOk="0">
                <a:moveTo>
                  <a:pt x="29" y="60"/>
                </a:moveTo>
                <a:cubicBezTo>
                  <a:pt x="1364" y="-59"/>
                  <a:pt x="2720" y="0"/>
                  <a:pt x="4023" y="234"/>
                </a:cubicBezTo>
                <a:cubicBezTo>
                  <a:pt x="21600" y="3391"/>
                  <a:pt x="18337" y="21538"/>
                  <a:pt x="0" y="21541"/>
                </a:cubicBezTo>
              </a:path>
            </a:pathLst>
          </a:custGeom>
          <a:ln w="114300">
            <a:solidFill>
              <a:srgbClr val="00A2FF">
                <a:hueOff val="114395"/>
                <a:lumOff val="-24975"/>
              </a:srgbClr>
            </a:solidFill>
            <a:miter lim="400000"/>
            <a:tailEnd type="triangle"/>
          </a:ln>
        </p:spPr>
        <p:txBody>
          <a:bodyPr lIns="71437" tIns="71437" rIns="71437" bIns="71437" anchor="ctr"/>
          <a:lstStyle/>
          <a:p>
            <a:pPr marL="0" marR="0" lvl="0" indent="0" algn="ctr" defTabSz="821531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85" name="Линия">
            <a:extLst>
              <a:ext uri="{FF2B5EF4-FFF2-40B4-BE49-F238E27FC236}">
                <a16:creationId xmlns="" xmlns:a16="http://schemas.microsoft.com/office/drawing/2014/main" id="{FCF905C1-8088-4E63-B641-CCDCABC0628C}"/>
              </a:ext>
            </a:extLst>
          </p:cNvPr>
          <p:cNvSpPr/>
          <p:nvPr/>
        </p:nvSpPr>
        <p:spPr>
          <a:xfrm>
            <a:off x="3647565" y="3090190"/>
            <a:ext cx="1485054" cy="12332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996" extrusionOk="0">
                <a:moveTo>
                  <a:pt x="0" y="0"/>
                </a:moveTo>
                <a:cubicBezTo>
                  <a:pt x="858" y="6064"/>
                  <a:pt x="3175" y="11250"/>
                  <a:pt x="6263" y="15139"/>
                </a:cubicBezTo>
                <a:cubicBezTo>
                  <a:pt x="10680" y="20701"/>
                  <a:pt x="16204" y="21600"/>
                  <a:pt x="21600" y="20686"/>
                </a:cubicBezTo>
              </a:path>
            </a:pathLst>
          </a:custGeom>
          <a:ln w="114300">
            <a:solidFill>
              <a:srgbClr val="00A2FF">
                <a:hueOff val="114395"/>
                <a:lumOff val="-24975"/>
              </a:srgbClr>
            </a:solidFill>
            <a:miter lim="400000"/>
            <a:tailEnd type="triangle"/>
          </a:ln>
        </p:spPr>
        <p:txBody>
          <a:bodyPr lIns="71437" tIns="71437" rIns="71437" bIns="71437" anchor="ctr"/>
          <a:lstStyle/>
          <a:p>
            <a:pPr marL="0" marR="0" lvl="0" indent="0" algn="ctr" defTabSz="821531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87" name="Линия">
            <a:extLst>
              <a:ext uri="{FF2B5EF4-FFF2-40B4-BE49-F238E27FC236}">
                <a16:creationId xmlns="" xmlns:a16="http://schemas.microsoft.com/office/drawing/2014/main" id="{1E8DC764-5BE9-4A2C-862A-1E55EE239F52}"/>
              </a:ext>
            </a:extLst>
          </p:cNvPr>
          <p:cNvSpPr/>
          <p:nvPr/>
        </p:nvSpPr>
        <p:spPr>
          <a:xfrm rot="5400000" flipV="1">
            <a:off x="7020627" y="4433629"/>
            <a:ext cx="868360" cy="6480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996" extrusionOk="0">
                <a:moveTo>
                  <a:pt x="0" y="0"/>
                </a:moveTo>
                <a:cubicBezTo>
                  <a:pt x="858" y="6064"/>
                  <a:pt x="3175" y="11250"/>
                  <a:pt x="6263" y="15139"/>
                </a:cubicBezTo>
                <a:cubicBezTo>
                  <a:pt x="10680" y="20701"/>
                  <a:pt x="16204" y="21600"/>
                  <a:pt x="21600" y="20686"/>
                </a:cubicBezTo>
              </a:path>
            </a:pathLst>
          </a:custGeom>
          <a:ln w="114300">
            <a:solidFill>
              <a:srgbClr val="00A2FF">
                <a:hueOff val="114395"/>
                <a:lumOff val="-24975"/>
              </a:srgbClr>
            </a:solidFill>
            <a:miter lim="400000"/>
            <a:tailEnd type="triangle"/>
          </a:ln>
        </p:spPr>
        <p:txBody>
          <a:bodyPr lIns="71437" tIns="71437" rIns="71437" bIns="71437" anchor="ctr"/>
          <a:lstStyle/>
          <a:p>
            <a:pPr marL="0" marR="0" lvl="0" indent="0" algn="ctr" defTabSz="821531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88" name="2017">
            <a:extLst>
              <a:ext uri="{FF2B5EF4-FFF2-40B4-BE49-F238E27FC236}">
                <a16:creationId xmlns="" xmlns:a16="http://schemas.microsoft.com/office/drawing/2014/main" id="{3D91E262-2832-47AB-9986-F23A003A3B47}"/>
              </a:ext>
            </a:extLst>
          </p:cNvPr>
          <p:cNvSpPr txBox="1"/>
          <p:nvPr/>
        </p:nvSpPr>
        <p:spPr>
          <a:xfrm>
            <a:off x="323527" y="2966322"/>
            <a:ext cx="607138" cy="2387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algn="ctr" defTabSz="308074" hangingPunct="0"/>
            <a:r>
              <a:rPr lang="en-US" sz="1200" b="1" kern="0" dirty="0" smtClean="0">
                <a:solidFill>
                  <a:srgbClr val="00A2FF"/>
                </a:solidFill>
                <a:latin typeface="Helvetica Neue"/>
                <a:sym typeface="Helvetica Neue"/>
              </a:rPr>
              <a:t>01</a:t>
            </a:r>
            <a:r>
              <a:rPr lang="ru-RU" sz="1200" b="1" kern="0" dirty="0" smtClean="0">
                <a:solidFill>
                  <a:srgbClr val="00A2FF"/>
                </a:solidFill>
                <a:latin typeface="Helvetica Neue"/>
                <a:sym typeface="Helvetica Neue"/>
              </a:rPr>
              <a:t>.</a:t>
            </a:r>
            <a:r>
              <a:rPr sz="1200" b="1" kern="0" dirty="0" smtClean="0">
                <a:solidFill>
                  <a:srgbClr val="00A2FF"/>
                </a:solidFill>
                <a:latin typeface="Helvetica Neue"/>
                <a:sym typeface="Helvetica Neue"/>
              </a:rPr>
              <a:t>201</a:t>
            </a:r>
            <a:r>
              <a:rPr lang="en-US" sz="1200" b="1" kern="0" dirty="0">
                <a:solidFill>
                  <a:srgbClr val="00A2FF"/>
                </a:solidFill>
                <a:latin typeface="Helvetica Neue"/>
                <a:sym typeface="Helvetica Neue"/>
              </a:rPr>
              <a:t>8</a:t>
            </a:r>
            <a:endParaRPr sz="1200" b="1" kern="0" dirty="0">
              <a:solidFill>
                <a:srgbClr val="00A2FF"/>
              </a:solidFill>
              <a:latin typeface="Helvetica Neue"/>
              <a:sym typeface="Helvetica Neue"/>
            </a:endParaRPr>
          </a:p>
        </p:txBody>
      </p:sp>
      <p:sp>
        <p:nvSpPr>
          <p:cNvPr id="92" name="2">
            <a:extLst>
              <a:ext uri="{FF2B5EF4-FFF2-40B4-BE49-F238E27FC236}">
                <a16:creationId xmlns="" xmlns:a16="http://schemas.microsoft.com/office/drawing/2014/main" id="{DAAC3C2C-3244-4C07-AAEA-5213AB8A3268}"/>
              </a:ext>
            </a:extLst>
          </p:cNvPr>
          <p:cNvSpPr/>
          <p:nvPr/>
        </p:nvSpPr>
        <p:spPr>
          <a:xfrm>
            <a:off x="1743523" y="2357117"/>
            <a:ext cx="476250" cy="476250"/>
          </a:xfrm>
          <a:prstGeom prst="ellipse">
            <a:avLst/>
          </a:prstGeom>
          <a:solidFill>
            <a:srgbClr val="00A2FF"/>
          </a:solidFill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789" tIns="26789" rIns="26789" bIns="26789" anchor="ctr"/>
          <a:lstStyle>
            <a:lvl1pPr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 marL="0" marR="0" lvl="0" indent="0" algn="ctr" defTabSz="30807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sym typeface="Helvetica Neue Medium"/>
              </a:rPr>
              <a:t>2</a:t>
            </a:r>
          </a:p>
        </p:txBody>
      </p:sp>
      <p:sp>
        <p:nvSpPr>
          <p:cNvPr id="93" name="Формирование ИТ-инфраструктуры">
            <a:extLst>
              <a:ext uri="{FF2B5EF4-FFF2-40B4-BE49-F238E27FC236}">
                <a16:creationId xmlns="" xmlns:a16="http://schemas.microsoft.com/office/drawing/2014/main" id="{56232F56-56E8-49E8-BB04-DEACABECC331}"/>
              </a:ext>
            </a:extLst>
          </p:cNvPr>
          <p:cNvSpPr txBox="1"/>
          <p:nvPr/>
        </p:nvSpPr>
        <p:spPr>
          <a:xfrm>
            <a:off x="1373168" y="1661877"/>
            <a:ext cx="1326624" cy="4849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/>
          <a:p>
            <a:pPr algn="ctr" defTabSz="308074" hangingPunct="0"/>
            <a:r>
              <a:rPr lang="ru-RU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Helvetica Neue"/>
              </a:rPr>
              <a:t>Формирование тем проектов</a:t>
            </a:r>
          </a:p>
        </p:txBody>
      </p:sp>
      <p:sp>
        <p:nvSpPr>
          <p:cNvPr id="94" name="Линия">
            <a:extLst>
              <a:ext uri="{FF2B5EF4-FFF2-40B4-BE49-F238E27FC236}">
                <a16:creationId xmlns="" xmlns:a16="http://schemas.microsoft.com/office/drawing/2014/main" id="{ADC2A32F-AB8E-4459-816B-1E40B9D87625}"/>
              </a:ext>
            </a:extLst>
          </p:cNvPr>
          <p:cNvSpPr/>
          <p:nvPr/>
        </p:nvSpPr>
        <p:spPr>
          <a:xfrm>
            <a:off x="1058725" y="2605746"/>
            <a:ext cx="618570" cy="0"/>
          </a:xfrm>
          <a:prstGeom prst="line">
            <a:avLst/>
          </a:prstGeom>
          <a:ln w="114300">
            <a:solidFill>
              <a:srgbClr val="00A2FF">
                <a:hueOff val="114395"/>
                <a:lumOff val="-24975"/>
              </a:srgbClr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marL="0" marR="0" lvl="0" indent="0" defTabSz="17145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>
                <a:latin typeface="Helvetica"/>
                <a:ea typeface="Helvetica"/>
                <a:cs typeface="Helvetica"/>
                <a:sym typeface="Helvetica"/>
              </a:defRPr>
            </a:pPr>
            <a:endParaRPr kumimoji="0" sz="45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95" name="Линия">
            <a:extLst>
              <a:ext uri="{FF2B5EF4-FFF2-40B4-BE49-F238E27FC236}">
                <a16:creationId xmlns="" xmlns:a16="http://schemas.microsoft.com/office/drawing/2014/main" id="{62A57D34-D45A-45CA-8AD3-7F6F1A106356}"/>
              </a:ext>
            </a:extLst>
          </p:cNvPr>
          <p:cNvSpPr/>
          <p:nvPr/>
        </p:nvSpPr>
        <p:spPr>
          <a:xfrm>
            <a:off x="3647565" y="3077857"/>
            <a:ext cx="1485054" cy="5310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996" extrusionOk="0">
                <a:moveTo>
                  <a:pt x="0" y="0"/>
                </a:moveTo>
                <a:cubicBezTo>
                  <a:pt x="858" y="6064"/>
                  <a:pt x="3175" y="11250"/>
                  <a:pt x="6263" y="15139"/>
                </a:cubicBezTo>
                <a:cubicBezTo>
                  <a:pt x="10680" y="20701"/>
                  <a:pt x="16204" y="21600"/>
                  <a:pt x="21600" y="20686"/>
                </a:cubicBezTo>
              </a:path>
            </a:pathLst>
          </a:custGeom>
          <a:ln w="114300">
            <a:solidFill>
              <a:srgbClr val="00A2FF">
                <a:hueOff val="114395"/>
                <a:lumOff val="-24975"/>
              </a:srgbClr>
            </a:solidFill>
            <a:miter lim="400000"/>
            <a:tailEnd type="triangle"/>
          </a:ln>
        </p:spPr>
        <p:txBody>
          <a:bodyPr lIns="71437" tIns="71437" rIns="71437" bIns="71437" anchor="ctr"/>
          <a:lstStyle/>
          <a:p>
            <a:pPr marL="0" marR="0" lvl="0" indent="0" algn="ctr" defTabSz="821531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96" name="Линия">
            <a:extLst>
              <a:ext uri="{FF2B5EF4-FFF2-40B4-BE49-F238E27FC236}">
                <a16:creationId xmlns="" xmlns:a16="http://schemas.microsoft.com/office/drawing/2014/main" id="{08A5BC61-B06B-4A11-9DE7-FE1E60B8C895}"/>
              </a:ext>
            </a:extLst>
          </p:cNvPr>
          <p:cNvSpPr/>
          <p:nvPr/>
        </p:nvSpPr>
        <p:spPr>
          <a:xfrm rot="5400000" flipV="1">
            <a:off x="6472642" y="3905398"/>
            <a:ext cx="1872000" cy="720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996" extrusionOk="0">
                <a:moveTo>
                  <a:pt x="0" y="0"/>
                </a:moveTo>
                <a:cubicBezTo>
                  <a:pt x="858" y="6064"/>
                  <a:pt x="3175" y="11250"/>
                  <a:pt x="6263" y="15139"/>
                </a:cubicBezTo>
                <a:cubicBezTo>
                  <a:pt x="10680" y="20701"/>
                  <a:pt x="16204" y="21600"/>
                  <a:pt x="21600" y="20686"/>
                </a:cubicBezTo>
              </a:path>
            </a:pathLst>
          </a:custGeom>
          <a:ln w="114300">
            <a:solidFill>
              <a:srgbClr val="00A2FF">
                <a:hueOff val="114395"/>
                <a:lumOff val="-24975"/>
              </a:srgbClr>
            </a:solidFill>
            <a:miter lim="400000"/>
            <a:tailEnd type="triangle"/>
          </a:ln>
        </p:spPr>
        <p:txBody>
          <a:bodyPr lIns="71437" tIns="71437" rIns="71437" bIns="71437" anchor="ctr"/>
          <a:lstStyle/>
          <a:p>
            <a:pPr marL="0" marR="0" lvl="0" indent="0" algn="ctr" defTabSz="821531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97" name="Прямоугольник 96">
            <a:extLst>
              <a:ext uri="{FF2B5EF4-FFF2-40B4-BE49-F238E27FC236}">
                <a16:creationId xmlns="" xmlns:a16="http://schemas.microsoft.com/office/drawing/2014/main" id="{AD73B85B-07B7-406D-965D-227DE3CFA363}"/>
              </a:ext>
            </a:extLst>
          </p:cNvPr>
          <p:cNvSpPr/>
          <p:nvPr/>
        </p:nvSpPr>
        <p:spPr>
          <a:xfrm>
            <a:off x="7544395" y="1835232"/>
            <a:ext cx="448491" cy="13276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Линия">
            <a:extLst>
              <a:ext uri="{FF2B5EF4-FFF2-40B4-BE49-F238E27FC236}">
                <a16:creationId xmlns="" xmlns:a16="http://schemas.microsoft.com/office/drawing/2014/main" id="{F3991D52-1D7D-4829-BDA8-A46A8D5E570A}"/>
              </a:ext>
            </a:extLst>
          </p:cNvPr>
          <p:cNvSpPr/>
          <p:nvPr/>
        </p:nvSpPr>
        <p:spPr>
          <a:xfrm>
            <a:off x="5871966" y="2595242"/>
            <a:ext cx="2156417" cy="0"/>
          </a:xfrm>
          <a:prstGeom prst="line">
            <a:avLst/>
          </a:prstGeom>
          <a:ln w="114300">
            <a:solidFill>
              <a:srgbClr val="00A2FF">
                <a:hueOff val="114395"/>
                <a:lumOff val="-24975"/>
              </a:srgbClr>
            </a:solidFill>
            <a:miter lim="400000"/>
            <a:tailEnd type="none"/>
          </a:ln>
        </p:spPr>
        <p:txBody>
          <a:bodyPr lIns="0" tIns="0" rIns="0" bIns="0" anchor="ctr"/>
          <a:lstStyle/>
          <a:p>
            <a:pPr marL="0" marR="0" lvl="0" indent="0" defTabSz="17145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>
                <a:latin typeface="Helvetica"/>
                <a:ea typeface="Helvetica"/>
                <a:cs typeface="Helvetica"/>
                <a:sym typeface="Helvetica"/>
              </a:defRPr>
            </a:pPr>
            <a:endParaRPr kumimoji="0" sz="45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98" name="1">
            <a:extLst>
              <a:ext uri="{FF2B5EF4-FFF2-40B4-BE49-F238E27FC236}">
                <a16:creationId xmlns="" xmlns:a16="http://schemas.microsoft.com/office/drawing/2014/main" id="{942F2017-3FC3-4E29-849C-FA8BE2DBB758}"/>
              </a:ext>
            </a:extLst>
          </p:cNvPr>
          <p:cNvSpPr/>
          <p:nvPr/>
        </p:nvSpPr>
        <p:spPr>
          <a:xfrm>
            <a:off x="6981687" y="1405896"/>
            <a:ext cx="476250" cy="476250"/>
          </a:xfrm>
          <a:prstGeom prst="ellipse">
            <a:avLst/>
          </a:prstGeom>
          <a:solidFill>
            <a:srgbClr val="00CC00"/>
          </a:solidFill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789" tIns="26789" rIns="26789" bIns="26789" anchor="ctr"/>
          <a:lstStyle>
            <a:lvl1pPr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 marL="0" marR="0" lvl="0" indent="0" algn="ctr" defTabSz="30807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sym typeface="Helvetica Neue Medium"/>
              </a:rPr>
              <a:t>R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00" name="2017">
            <a:extLst>
              <a:ext uri="{FF2B5EF4-FFF2-40B4-BE49-F238E27FC236}">
                <a16:creationId xmlns="" xmlns:a16="http://schemas.microsoft.com/office/drawing/2014/main" id="{F239F02B-0D86-4E41-A026-659364B17152}"/>
              </a:ext>
            </a:extLst>
          </p:cNvPr>
          <p:cNvSpPr txBox="1"/>
          <p:nvPr/>
        </p:nvSpPr>
        <p:spPr>
          <a:xfrm>
            <a:off x="6948614" y="1997045"/>
            <a:ext cx="935754" cy="2387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algn="ctr" defTabSz="308074" hangingPunct="0"/>
            <a:r>
              <a:rPr lang="ru-RU" sz="1200" b="1" kern="0" dirty="0">
                <a:solidFill>
                  <a:srgbClr val="00A2FF"/>
                </a:solidFill>
                <a:latin typeface="Helvetica Neue"/>
                <a:sym typeface="Helvetica Neue"/>
              </a:rPr>
              <a:t>Постоянно!</a:t>
            </a:r>
            <a:endParaRPr sz="1200" b="1" kern="0" dirty="0">
              <a:solidFill>
                <a:srgbClr val="00A2FF"/>
              </a:solidFill>
              <a:latin typeface="Helvetica Neue"/>
              <a:sym typeface="Helvetica Neue"/>
            </a:endParaRPr>
          </a:p>
        </p:txBody>
      </p:sp>
      <p:pic>
        <p:nvPicPr>
          <p:cNvPr id="101" name="Picture 2" descr="http://www.newdesignfile.com/postpic/2012/11/man-icon_367967.png">
            <a:extLst>
              <a:ext uri="{FF2B5EF4-FFF2-40B4-BE49-F238E27FC236}">
                <a16:creationId xmlns="" xmlns:a16="http://schemas.microsoft.com/office/drawing/2014/main" id="{93676D38-F0E3-4C38-A736-E83D991B7B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0252" y="1320353"/>
            <a:ext cx="588132" cy="62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9378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safu">
      <a:dk1>
        <a:sysClr val="windowText" lastClr="000000"/>
      </a:dk1>
      <a:lt1>
        <a:sysClr val="window" lastClr="FFFFFF"/>
      </a:lt1>
      <a:dk2>
        <a:srgbClr val="344757"/>
      </a:dk2>
      <a:lt2>
        <a:srgbClr val="67A7DE"/>
      </a:lt2>
      <a:accent1>
        <a:srgbClr val="577690"/>
      </a:accent1>
      <a:accent2>
        <a:srgbClr val="1362AA"/>
      </a:accent2>
      <a:accent3>
        <a:srgbClr val="5F676C"/>
      </a:accent3>
      <a:accent4>
        <a:srgbClr val="1E4385"/>
      </a:accent4>
      <a:accent5>
        <a:srgbClr val="162D5E"/>
      </a:accent5>
      <a:accent6>
        <a:srgbClr val="94B6D2"/>
      </a:accent6>
      <a:hlink>
        <a:srgbClr val="0000CC"/>
      </a:hlink>
      <a:folHlink>
        <a:srgbClr val="990099"/>
      </a:folHlink>
    </a:clrScheme>
    <a:fontScheme name="SKOLKOVO">
      <a:majorFont>
        <a:latin typeface="Trebuchet MS"/>
        <a:ea typeface=""/>
        <a:cs typeface=""/>
      </a:majorFont>
      <a:minorFont>
        <a:latin typeface="Georgi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Тема Office 1">
        <a:dk1>
          <a:srgbClr val="000000"/>
        </a:dk1>
        <a:lt1>
          <a:srgbClr val="FFFFFF"/>
        </a:lt1>
        <a:dk2>
          <a:srgbClr val="323232"/>
        </a:dk2>
        <a:lt2>
          <a:srgbClr val="E3DED1"/>
        </a:lt2>
        <a:accent1>
          <a:srgbClr val="F07F09"/>
        </a:accent1>
        <a:accent2>
          <a:srgbClr val="9F2936"/>
        </a:accent2>
        <a:accent3>
          <a:srgbClr val="FFFFFF"/>
        </a:accent3>
        <a:accent4>
          <a:srgbClr val="000000"/>
        </a:accent4>
        <a:accent5>
          <a:srgbClr val="F6C0AA"/>
        </a:accent5>
        <a:accent6>
          <a:srgbClr val="902430"/>
        </a:accent6>
        <a:hlink>
          <a:srgbClr val="6B9F25"/>
        </a:hlink>
        <a:folHlink>
          <a:srgbClr val="B26B0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7410</TotalTime>
  <Words>577</Words>
  <Application>Microsoft Macintosh PowerPoint</Application>
  <PresentationFormat>Экран (4:3)</PresentationFormat>
  <Paragraphs>229</Paragraphs>
  <Slides>10</Slides>
  <Notes>6</Notes>
  <HiddenSlides>1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21" baseType="lpstr">
      <vt:lpstr>Calibri</vt:lpstr>
      <vt:lpstr>Georgia</vt:lpstr>
      <vt:lpstr>Helvetica</vt:lpstr>
      <vt:lpstr>Helvetica Neue</vt:lpstr>
      <vt:lpstr>Helvetica Neue Medium</vt:lpstr>
      <vt:lpstr>Times New Roman</vt:lpstr>
      <vt:lpstr>Trebuchet MS</vt:lpstr>
      <vt:lpstr>Wingdings</vt:lpstr>
      <vt:lpstr>Wingdings 3</vt:lpstr>
      <vt:lpstr>Arial</vt:lpstr>
      <vt:lpstr>Theme1</vt:lpstr>
      <vt:lpstr>«Школа ректоров 13: управленческие команды опорных университетов»</vt:lpstr>
      <vt:lpstr>Анализ контекста в системе высшего образования</vt:lpstr>
      <vt:lpstr>Презентация PowerPoint</vt:lpstr>
      <vt:lpstr>Цель группы на программе «Школа ректоров 13: управленческие команды опорных университетов»</vt:lpstr>
      <vt:lpstr>Объект проектирования: магистерская программа</vt:lpstr>
      <vt:lpstr>Объект проектирования: магистерская программа</vt:lpstr>
      <vt:lpstr>Компетенции магистра </vt:lpstr>
      <vt:lpstr>Кооперация опорных университетов</vt:lpstr>
      <vt:lpstr>План реализации проекта</vt:lpstr>
      <vt:lpstr>Команда проекта </vt:lpstr>
    </vt:vector>
  </TitlesOfParts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jpoll</dc:creator>
  <cp:lastModifiedBy>Dmitriy Shabalkin</cp:lastModifiedBy>
  <cp:revision>541</cp:revision>
  <dcterms:created xsi:type="dcterms:W3CDTF">2013-09-30T08:33:26Z</dcterms:created>
  <dcterms:modified xsi:type="dcterms:W3CDTF">2017-12-11T15:19:00Z</dcterms:modified>
</cp:coreProperties>
</file>