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1" r:id="rId4"/>
    <p:sldId id="271" r:id="rId5"/>
    <p:sldId id="262" r:id="rId6"/>
    <p:sldId id="268" r:id="rId7"/>
    <p:sldId id="270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60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551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59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70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750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896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15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26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4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194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901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26AF7E-591D-42C1-9B42-EEA24E02CF2F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AB7CF7D-6D7B-4CC7-9065-E974E970F4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12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1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7988"/>
            <a:ext cx="20859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455613"/>
            <a:ext cx="1458912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582613"/>
            <a:ext cx="2087562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966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ИОРСИ\Desktop\3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" y="-27384"/>
            <a:ext cx="913881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-32" y="4869160"/>
            <a:ext cx="356392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altLang="ru-RU" sz="1600" b="1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ru-RU" altLang="ru-RU" sz="1600" dirty="0" smtClean="0">
                <a:latin typeface="Tahoma" pitchFamily="34" charset="0"/>
                <a:cs typeface="Tahoma" pitchFamily="34" charset="0"/>
              </a:rPr>
              <a:t>Директор </a:t>
            </a:r>
            <a:r>
              <a:rPr lang="ru-RU" altLang="ru-RU" sz="1600" dirty="0">
                <a:latin typeface="Tahoma" pitchFamily="34" charset="0"/>
                <a:cs typeface="Tahoma" pitchFamily="34" charset="0"/>
              </a:rPr>
              <a:t>Центра </a:t>
            </a:r>
            <a:r>
              <a:rPr lang="ru-RU" altLang="ru-RU" sz="1600" dirty="0" err="1">
                <a:latin typeface="Tahoma" pitchFamily="34" charset="0"/>
                <a:cs typeface="Tahoma" pitchFamily="34" charset="0"/>
              </a:rPr>
              <a:t>общеакадемических</a:t>
            </a:r>
            <a:r>
              <a:rPr lang="ru-RU" altLang="ru-RU" sz="1600" dirty="0">
                <a:latin typeface="Tahoma" pitchFamily="34" charset="0"/>
                <a:cs typeface="Tahoma" pitchFamily="34" charset="0"/>
              </a:rPr>
              <a:t> образовательных инициатив </a:t>
            </a:r>
            <a:r>
              <a:rPr lang="ru-RU" altLang="ru-RU" sz="1600" dirty="0" smtClean="0">
                <a:latin typeface="Tahoma" pitchFamily="34" charset="0"/>
                <a:cs typeface="Tahoma" pitchFamily="34" charset="0"/>
              </a:rPr>
              <a:t>ИОРСИ </a:t>
            </a:r>
            <a:r>
              <a:rPr lang="ru-RU" altLang="ru-RU" sz="1600" dirty="0" err="1" smtClean="0">
                <a:latin typeface="Tahoma" pitchFamily="34" charset="0"/>
                <a:cs typeface="Tahoma" pitchFamily="34" charset="0"/>
              </a:rPr>
              <a:t>РАНХиГС</a:t>
            </a:r>
            <a:r>
              <a:rPr lang="ru-RU" altLang="ru-RU" sz="16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eaLnBrk="1" hangingPunct="1"/>
            <a:r>
              <a:rPr lang="ru-RU" altLang="ru-RU" sz="1600" dirty="0" err="1" smtClean="0">
                <a:latin typeface="Tahoma" pitchFamily="34" charset="0"/>
                <a:cs typeface="Tahoma" pitchFamily="34" charset="0"/>
              </a:rPr>
              <a:t>к.соц.н</a:t>
            </a:r>
            <a:r>
              <a:rPr lang="ru-RU" altLang="ru-RU" sz="1600" dirty="0">
                <a:latin typeface="Tahoma" pitchFamily="34" charset="0"/>
                <a:cs typeface="Tahoma" pitchFamily="34" charset="0"/>
              </a:rPr>
              <a:t>.</a:t>
            </a:r>
          </a:p>
          <a:p>
            <a:pPr eaLnBrk="1" hangingPunct="1"/>
            <a:r>
              <a:rPr lang="ru-RU" altLang="ru-RU" sz="1600" b="1" dirty="0" smtClean="0">
                <a:latin typeface="Tahoma" pitchFamily="34" charset="0"/>
                <a:cs typeface="Tahoma" pitchFamily="34" charset="0"/>
              </a:rPr>
              <a:t>Инна </a:t>
            </a:r>
            <a:r>
              <a:rPr lang="ru-RU" altLang="ru-RU" sz="1600" b="1" dirty="0" err="1" smtClean="0">
                <a:latin typeface="Tahoma" pitchFamily="34" charset="0"/>
                <a:cs typeface="Tahoma" pitchFamily="34" charset="0"/>
              </a:rPr>
              <a:t>Газиева</a:t>
            </a:r>
            <a:endParaRPr lang="ru-RU" altLang="ru-RU" sz="16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3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2" descr="Изображение выглядит как текст, книг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1196752"/>
            <a:ext cx="8748464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113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9916"/>
            <a:ext cx="9143999" cy="4471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447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9375" y="2196604"/>
            <a:ext cx="9029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b="1" dirty="0" smtClean="0">
                <a:solidFill>
                  <a:schemeClr val="accent2"/>
                </a:solidFill>
                <a:latin typeface="+mn-lt"/>
                <a:cs typeface="Tahoma" panose="020B0604030504040204" pitchFamily="34" charset="0"/>
              </a:rPr>
              <a:t>После прохождения Акселератора студенты умеют:</a:t>
            </a:r>
            <a:endParaRPr lang="ru-RU" altLang="ru-RU" sz="1800" b="1" dirty="0">
              <a:solidFill>
                <a:schemeClr val="accent2"/>
              </a:solidFill>
              <a:latin typeface="+mn-lt"/>
              <a:cs typeface="Tahoma" panose="020B0604030504040204" pitchFamily="34" charset="0"/>
            </a:endParaRPr>
          </a:p>
        </p:txBody>
      </p:sp>
      <p:sp>
        <p:nvSpPr>
          <p:cNvPr id="3" name="Arc 2"/>
          <p:cNvSpPr>
            <a:spLocks/>
          </p:cNvSpPr>
          <p:nvPr/>
        </p:nvSpPr>
        <p:spPr bwMode="gray">
          <a:xfrm>
            <a:off x="11113" y="4536008"/>
            <a:ext cx="2568575" cy="256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chemeClr val="accent2">
              <a:alpha val="0"/>
            </a:schemeClr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gray">
          <a:xfrm flipH="1">
            <a:off x="0" y="6644208"/>
            <a:ext cx="2819400" cy="2286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gray">
          <a:xfrm flipH="1">
            <a:off x="0" y="4205808"/>
            <a:ext cx="609600" cy="2667000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black">
          <a:xfrm>
            <a:off x="1614488" y="3786708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black">
          <a:xfrm>
            <a:off x="2506663" y="4275658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black">
          <a:xfrm>
            <a:off x="2884488" y="5577408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gray">
          <a:xfrm flipH="1">
            <a:off x="0" y="3994671"/>
            <a:ext cx="1665288" cy="2878137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gray">
          <a:xfrm flipH="1">
            <a:off x="0" y="5725046"/>
            <a:ext cx="2895600" cy="1147762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black">
          <a:xfrm flipH="1">
            <a:off x="0" y="2886596"/>
            <a:ext cx="1714500" cy="3986212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black">
          <a:xfrm flipH="1">
            <a:off x="0" y="3813696"/>
            <a:ext cx="2309813" cy="3059112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black">
          <a:xfrm flipH="1">
            <a:off x="0" y="5080521"/>
            <a:ext cx="2846388" cy="1792287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black">
          <a:xfrm flipH="1">
            <a:off x="0" y="6529908"/>
            <a:ext cx="3929063" cy="342900"/>
          </a:xfrm>
          <a:prstGeom prst="line">
            <a:avLst/>
          </a:prstGeom>
          <a:noFill/>
          <a:ln w="19050">
            <a:solidFill>
              <a:schemeClr val="accent1">
                <a:alpha val="5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Arc 14"/>
          <p:cNvSpPr>
            <a:spLocks/>
          </p:cNvSpPr>
          <p:nvPr/>
        </p:nvSpPr>
        <p:spPr bwMode="gray">
          <a:xfrm>
            <a:off x="0" y="4586808"/>
            <a:ext cx="2509838" cy="2514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rgbClr val="FF0000">
              <a:alpha val="50195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gray">
          <a:xfrm flipH="1">
            <a:off x="0" y="4475683"/>
            <a:ext cx="2532063" cy="2625725"/>
          </a:xfrm>
          <a:prstGeom prst="line">
            <a:avLst/>
          </a:prstGeom>
          <a:noFill/>
          <a:ln w="9525">
            <a:solidFill>
              <a:schemeClr val="accent1">
                <a:alpha val="39999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Arc 16"/>
          <p:cNvSpPr>
            <a:spLocks/>
          </p:cNvSpPr>
          <p:nvPr/>
        </p:nvSpPr>
        <p:spPr bwMode="gray">
          <a:xfrm>
            <a:off x="0" y="4666183"/>
            <a:ext cx="2438400" cy="2435225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solidFill>
            <a:srgbClr val="C00000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8" name="Group 21"/>
          <p:cNvGrpSpPr>
            <a:grpSpLocks/>
          </p:cNvGrpSpPr>
          <p:nvPr/>
        </p:nvGrpSpPr>
        <p:grpSpPr bwMode="auto">
          <a:xfrm>
            <a:off x="2076450" y="2464321"/>
            <a:ext cx="128588" cy="128587"/>
            <a:chOff x="2995" y="1525"/>
            <a:chExt cx="112" cy="112"/>
          </a:xfrm>
        </p:grpSpPr>
        <p:sp>
          <p:nvSpPr>
            <p:cNvPr id="19" name="AutoShape 22"/>
            <p:cNvSpPr>
              <a:spLocks noChangeArrowheads="1"/>
            </p:cNvSpPr>
            <p:nvPr/>
          </p:nvSpPr>
          <p:spPr bwMode="inv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0" name="AutoShape 23"/>
            <p:cNvSpPr>
              <a:spLocks noChangeArrowheads="1"/>
            </p:cNvSpPr>
            <p:nvPr/>
          </p:nvSpPr>
          <p:spPr bwMode="inv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</p:grpSp>
      <p:sp>
        <p:nvSpPr>
          <p:cNvPr id="21" name="Text Box 24"/>
          <p:cNvSpPr txBox="1">
            <a:spLocks noChangeArrowheads="1"/>
          </p:cNvSpPr>
          <p:nvPr/>
        </p:nvSpPr>
        <p:spPr bwMode="black">
          <a:xfrm>
            <a:off x="2214563" y="2843088"/>
            <a:ext cx="4083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>
                <a:latin typeface="Calibri" pitchFamily="34" charset="0"/>
              </a:rPr>
              <a:t>Правильно выявлять проблему</a:t>
            </a:r>
            <a:endParaRPr lang="en-US" altLang="ru-RU" b="1">
              <a:latin typeface="Calibri" pitchFamily="34" charset="0"/>
            </a:endParaRPr>
          </a:p>
        </p:txBody>
      </p:sp>
      <p:grpSp>
        <p:nvGrpSpPr>
          <p:cNvPr id="22" name="Group 25"/>
          <p:cNvGrpSpPr>
            <a:grpSpLocks/>
          </p:cNvGrpSpPr>
          <p:nvPr/>
        </p:nvGrpSpPr>
        <p:grpSpPr bwMode="auto">
          <a:xfrm>
            <a:off x="2719388" y="3258071"/>
            <a:ext cx="161925" cy="128587"/>
            <a:chOff x="2995" y="1525"/>
            <a:chExt cx="112" cy="112"/>
          </a:xfrm>
        </p:grpSpPr>
        <p:sp>
          <p:nvSpPr>
            <p:cNvPr id="23" name="AutoShape 26"/>
            <p:cNvSpPr>
              <a:spLocks noChangeArrowheads="1"/>
            </p:cNvSpPr>
            <p:nvPr/>
          </p:nvSpPr>
          <p:spPr bwMode="inv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4" name="AutoShape 27"/>
            <p:cNvSpPr>
              <a:spLocks noChangeArrowheads="1"/>
            </p:cNvSpPr>
            <p:nvPr/>
          </p:nvSpPr>
          <p:spPr bwMode="inv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</p:grpSp>
      <p:sp>
        <p:nvSpPr>
          <p:cNvPr id="25" name="Text Box 28"/>
          <p:cNvSpPr txBox="1">
            <a:spLocks noChangeArrowheads="1"/>
          </p:cNvSpPr>
          <p:nvPr/>
        </p:nvSpPr>
        <p:spPr bwMode="black">
          <a:xfrm>
            <a:off x="2857500" y="3563168"/>
            <a:ext cx="5143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 dirty="0">
                <a:latin typeface="Calibri" pitchFamily="34" charset="0"/>
              </a:rPr>
              <a:t>Разрабатывать методы решения проблемы</a:t>
            </a:r>
            <a:endParaRPr lang="en-US" altLang="ru-RU" b="1" dirty="0">
              <a:latin typeface="Calibri" pitchFamily="34" charset="0"/>
            </a:endParaRPr>
          </a:p>
        </p:txBody>
      </p:sp>
      <p:grpSp>
        <p:nvGrpSpPr>
          <p:cNvPr id="26" name="Group 29"/>
          <p:cNvGrpSpPr>
            <a:grpSpLocks/>
          </p:cNvGrpSpPr>
          <p:nvPr/>
        </p:nvGrpSpPr>
        <p:grpSpPr bwMode="auto">
          <a:xfrm>
            <a:off x="3000375" y="4043883"/>
            <a:ext cx="161925" cy="128588"/>
            <a:chOff x="2995" y="1525"/>
            <a:chExt cx="112" cy="112"/>
          </a:xfrm>
        </p:grpSpPr>
        <p:sp>
          <p:nvSpPr>
            <p:cNvPr id="27" name="AutoShape 30"/>
            <p:cNvSpPr>
              <a:spLocks noChangeArrowheads="1"/>
            </p:cNvSpPr>
            <p:nvPr/>
          </p:nvSpPr>
          <p:spPr bwMode="inv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28" name="AutoShape 31"/>
            <p:cNvSpPr>
              <a:spLocks noChangeArrowheads="1"/>
            </p:cNvSpPr>
            <p:nvPr/>
          </p:nvSpPr>
          <p:spPr bwMode="inv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</p:grpSp>
      <p:sp>
        <p:nvSpPr>
          <p:cNvPr id="29" name="Text Box 32"/>
          <p:cNvSpPr txBox="1">
            <a:spLocks noChangeArrowheads="1"/>
          </p:cNvSpPr>
          <p:nvPr/>
        </p:nvSpPr>
        <p:spPr bwMode="black">
          <a:xfrm>
            <a:off x="3209925" y="4283249"/>
            <a:ext cx="5143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>
                <a:latin typeface="Calibri" pitchFamily="34" charset="0"/>
              </a:rPr>
              <a:t>Находить и эффективно использовать ресурсы</a:t>
            </a:r>
            <a:endParaRPr lang="en-US" altLang="ru-RU" b="1">
              <a:latin typeface="Calibri" pitchFamily="34" charset="0"/>
            </a:endParaRPr>
          </a:p>
        </p:txBody>
      </p:sp>
      <p:grpSp>
        <p:nvGrpSpPr>
          <p:cNvPr id="30" name="Group 33"/>
          <p:cNvGrpSpPr>
            <a:grpSpLocks/>
          </p:cNvGrpSpPr>
          <p:nvPr/>
        </p:nvGrpSpPr>
        <p:grpSpPr bwMode="auto">
          <a:xfrm>
            <a:off x="3286125" y="4958283"/>
            <a:ext cx="160338" cy="128588"/>
            <a:chOff x="2995" y="1525"/>
            <a:chExt cx="112" cy="112"/>
          </a:xfrm>
        </p:grpSpPr>
        <p:sp>
          <p:nvSpPr>
            <p:cNvPr id="31" name="AutoShape 34"/>
            <p:cNvSpPr>
              <a:spLocks noChangeArrowheads="1"/>
            </p:cNvSpPr>
            <p:nvPr/>
          </p:nvSpPr>
          <p:spPr bwMode="inv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32" name="AutoShape 35"/>
            <p:cNvSpPr>
              <a:spLocks noChangeArrowheads="1"/>
            </p:cNvSpPr>
            <p:nvPr/>
          </p:nvSpPr>
          <p:spPr bwMode="inv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</p:grpSp>
      <p:sp>
        <p:nvSpPr>
          <p:cNvPr id="33" name="Text Box 36"/>
          <p:cNvSpPr txBox="1">
            <a:spLocks noChangeArrowheads="1"/>
          </p:cNvSpPr>
          <p:nvPr/>
        </p:nvSpPr>
        <p:spPr bwMode="black">
          <a:xfrm>
            <a:off x="3500438" y="5025355"/>
            <a:ext cx="55721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/>
            <a:r>
              <a:rPr lang="ru-RU" altLang="ru-RU">
                <a:latin typeface="Calibri" pitchFamily="34" charset="0"/>
              </a:rPr>
              <a:t>Формировать партнерские отношения с представителями органов власти и бизнеса в ходе реализации проектов</a:t>
            </a:r>
            <a:endParaRPr lang="en-US" altLang="ru-RU" b="1">
              <a:latin typeface="Calibri" pitchFamily="34" charset="0"/>
            </a:endParaRPr>
          </a:p>
        </p:txBody>
      </p:sp>
      <p:sp>
        <p:nvSpPr>
          <p:cNvPr id="34" name="AutoShape 37"/>
          <p:cNvSpPr>
            <a:spLocks noChangeArrowheads="1"/>
          </p:cNvSpPr>
          <p:nvPr/>
        </p:nvSpPr>
        <p:spPr bwMode="black">
          <a:xfrm>
            <a:off x="534988" y="3975621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AutoShape 38"/>
          <p:cNvSpPr>
            <a:spLocks noChangeArrowheads="1"/>
          </p:cNvSpPr>
          <p:nvPr/>
        </p:nvSpPr>
        <p:spPr bwMode="black">
          <a:xfrm>
            <a:off x="2819400" y="6545783"/>
            <a:ext cx="228600" cy="228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FFFFFF">
              <a:alpha val="59999"/>
            </a:srgb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AutoShape 39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 rot="3083608">
            <a:off x="3819525" y="6206058"/>
            <a:ext cx="514350" cy="514350"/>
          </a:xfrm>
          <a:prstGeom prst="star5">
            <a:avLst/>
          </a:prstGeom>
          <a:gradFill rotWithShape="1">
            <a:gsLst>
              <a:gs pos="0">
                <a:schemeClr val="accent2">
                  <a:gamma/>
                  <a:tint val="50980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37" name="AutoShape 40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>
            <a:off x="1428750" y="2367483"/>
            <a:ext cx="657225" cy="657225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38" name="AutoShape 4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 rot="802016">
            <a:off x="2057400" y="3291408"/>
            <a:ext cx="657225" cy="657225"/>
          </a:xfrm>
          <a:prstGeom prst="star5">
            <a:avLst/>
          </a:prstGeom>
          <a:solidFill>
            <a:srgbClr val="FFC000"/>
          </a:soli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39" name="AutoShape 42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gray">
          <a:xfrm rot="3116201">
            <a:off x="2667000" y="4663008"/>
            <a:ext cx="604838" cy="604838"/>
          </a:xfrm>
          <a:prstGeom prst="star5">
            <a:avLst/>
          </a:prstGeom>
          <a:gradFill rotWithShape="1">
            <a:gsLst>
              <a:gs pos="0">
                <a:schemeClr val="folHlink">
                  <a:gamma/>
                  <a:tint val="63529"/>
                  <a:invGamma/>
                </a:schemeClr>
              </a:gs>
              <a:gs pos="100000">
                <a:schemeClr val="folHlink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EFFFF"/>
            </a:solidFill>
            <a:miter lim="800000"/>
            <a:headEnd/>
            <a:tailEnd/>
          </a:ln>
          <a:effectLst>
            <a:outerShdw dist="35921" dir="2700000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304800" y="4739208"/>
            <a:ext cx="1752600" cy="1958975"/>
            <a:chOff x="482" y="1851"/>
            <a:chExt cx="860" cy="796"/>
          </a:xfrm>
        </p:grpSpPr>
        <p:sp>
          <p:nvSpPr>
            <p:cNvPr id="41" name="Freeform 45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4102 w 224"/>
                <a:gd name="T1" fmla="*/ 3980 h 569"/>
                <a:gd name="T2" fmla="*/ 2931 w 224"/>
                <a:gd name="T3" fmla="*/ 1968 h 569"/>
                <a:gd name="T4" fmla="*/ 4783 w 224"/>
                <a:gd name="T5" fmla="*/ 1 h 569"/>
                <a:gd name="T6" fmla="*/ 6799 w 224"/>
                <a:gd name="T7" fmla="*/ 2049 h 569"/>
                <a:gd name="T8" fmla="*/ 5378 w 224"/>
                <a:gd name="T9" fmla="*/ 3980 h 569"/>
                <a:gd name="T10" fmla="*/ 5338 w 224"/>
                <a:gd name="T11" fmla="*/ 4897 h 569"/>
                <a:gd name="T12" fmla="*/ 8316 w 224"/>
                <a:gd name="T13" fmla="*/ 5717 h 569"/>
                <a:gd name="T14" fmla="*/ 8801 w 224"/>
                <a:gd name="T15" fmla="*/ 8052 h 569"/>
                <a:gd name="T16" fmla="*/ 8651 w 224"/>
                <a:gd name="T17" fmla="*/ 12674 h 569"/>
                <a:gd name="T18" fmla="*/ 8316 w 224"/>
                <a:gd name="T19" fmla="*/ 14412 h 569"/>
                <a:gd name="T20" fmla="*/ 7828 w 224"/>
                <a:gd name="T21" fmla="*/ 12186 h 569"/>
                <a:gd name="T22" fmla="*/ 7452 w 224"/>
                <a:gd name="T23" fmla="*/ 7988 h 569"/>
                <a:gd name="T24" fmla="*/ 6771 w 224"/>
                <a:gd name="T25" fmla="*/ 12674 h 569"/>
                <a:gd name="T26" fmla="*/ 5717 w 224"/>
                <a:gd name="T27" fmla="*/ 22504 h 569"/>
                <a:gd name="T28" fmla="*/ 3077 w 224"/>
                <a:gd name="T29" fmla="*/ 22341 h 569"/>
                <a:gd name="T30" fmla="*/ 1975 w 224"/>
                <a:gd name="T31" fmla="*/ 12858 h 569"/>
                <a:gd name="T32" fmla="*/ 1321 w 224"/>
                <a:gd name="T33" fmla="*/ 8232 h 569"/>
                <a:gd name="T34" fmla="*/ 973 w 224"/>
                <a:gd name="T35" fmla="*/ 12260 h 569"/>
                <a:gd name="T36" fmla="*/ 478 w 224"/>
                <a:gd name="T37" fmla="*/ 14412 h 569"/>
                <a:gd name="T38" fmla="*/ 1 w 224"/>
                <a:gd name="T39" fmla="*/ 12064 h 569"/>
                <a:gd name="T40" fmla="*/ 293 w 224"/>
                <a:gd name="T41" fmla="*/ 7280 h 569"/>
                <a:gd name="T42" fmla="*/ 927 w 224"/>
                <a:gd name="T43" fmla="*/ 5515 h 569"/>
                <a:gd name="T44" fmla="*/ 4046 w 224"/>
                <a:gd name="T45" fmla="*/ 4897 h 569"/>
                <a:gd name="T46" fmla="*/ 4102 w 224"/>
                <a:gd name="T47" fmla="*/ 3980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PerspectiveTopRight">
                <a:rot lat="0" lon="899994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endParaRPr lang="ru-RU"/>
            </a:p>
          </p:txBody>
        </p:sp>
      </p:grpSp>
      <p:sp>
        <p:nvSpPr>
          <p:cNvPr id="47" name="Прямоугольник 62"/>
          <p:cNvSpPr>
            <a:spLocks noChangeArrowheads="1"/>
          </p:cNvSpPr>
          <p:nvPr/>
        </p:nvSpPr>
        <p:spPr bwMode="auto">
          <a:xfrm>
            <a:off x="4684713" y="6387033"/>
            <a:ext cx="4459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>
                <a:latin typeface="Calibri" pitchFamily="34" charset="0"/>
              </a:rPr>
              <a:t>Измерять результаты реализации проектов</a:t>
            </a:r>
          </a:p>
        </p:txBody>
      </p:sp>
      <p:grpSp>
        <p:nvGrpSpPr>
          <p:cNvPr id="48" name="Group 33"/>
          <p:cNvGrpSpPr>
            <a:grpSpLocks/>
          </p:cNvGrpSpPr>
          <p:nvPr/>
        </p:nvGrpSpPr>
        <p:grpSpPr bwMode="auto">
          <a:xfrm>
            <a:off x="4357688" y="6529908"/>
            <a:ext cx="160337" cy="128588"/>
            <a:chOff x="2995" y="1525"/>
            <a:chExt cx="112" cy="112"/>
          </a:xfrm>
        </p:grpSpPr>
        <p:sp>
          <p:nvSpPr>
            <p:cNvPr id="49" name="AutoShape 34"/>
            <p:cNvSpPr>
              <a:spLocks noChangeArrowheads="1"/>
            </p:cNvSpPr>
            <p:nvPr/>
          </p:nvSpPr>
          <p:spPr bwMode="invGray">
            <a:xfrm>
              <a:off x="2995" y="1525"/>
              <a:ext cx="112" cy="11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  <p:sp>
          <p:nvSpPr>
            <p:cNvPr id="50" name="AutoShape 35"/>
            <p:cNvSpPr>
              <a:spLocks noChangeArrowheads="1"/>
            </p:cNvSpPr>
            <p:nvPr/>
          </p:nvSpPr>
          <p:spPr bwMode="invGray">
            <a:xfrm>
              <a:off x="3029" y="1540"/>
              <a:ext cx="60" cy="81"/>
            </a:xfrm>
            <a:prstGeom prst="homePlate">
              <a:avLst>
                <a:gd name="adj" fmla="val 100000"/>
              </a:avLst>
            </a:prstGeom>
            <a:solidFill>
              <a:srgbClr val="FFFF00"/>
            </a:solidFill>
            <a:ln w="9525">
              <a:solidFill>
                <a:srgbClr val="FF66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ru-RU" altLang="ru-RU">
                <a:latin typeface="Calibri" pitchFamily="34" charset="0"/>
              </a:endParaRPr>
            </a:p>
          </p:txBody>
        </p:sp>
      </p:grpSp>
      <p:sp>
        <p:nvSpPr>
          <p:cNvPr id="51" name="Text Box 23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4925" y="1618952"/>
            <a:ext cx="902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ru-RU" sz="1800" b="1" dirty="0" smtClean="0">
                <a:solidFill>
                  <a:schemeClr val="accent2"/>
                </a:solidFill>
                <a:latin typeface="+mn-lt"/>
                <a:cs typeface="Tahoma" panose="020B0604030504040204" pitchFamily="34" charset="0"/>
              </a:rPr>
              <a:t>Формирование компетенций</a:t>
            </a:r>
            <a:r>
              <a:rPr lang="ru-RU" altLang="ru-RU" sz="1800" b="1" dirty="0" smtClean="0">
                <a:solidFill>
                  <a:srgbClr val="404040"/>
                </a:solidFill>
                <a:latin typeface="+mn-lt"/>
                <a:cs typeface="Tahoma" panose="020B0604030504040204" pitchFamily="34" charset="0"/>
              </a:rPr>
              <a:t>: проектных, социальных, предпринимательских</a:t>
            </a:r>
            <a:endParaRPr lang="ru-RU" altLang="ru-RU" sz="1800" b="1" dirty="0">
              <a:solidFill>
                <a:srgbClr val="404040"/>
              </a:solidFill>
              <a:latin typeface="+mn-lt"/>
              <a:cs typeface="Tahoma" panose="020B060403050404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532063" y="962497"/>
            <a:ext cx="4837113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E42E2A"/>
                </a:solidFill>
                <a:latin typeface="+mn-lt"/>
                <a:cs typeface="Arial" charset="0"/>
              </a:rPr>
              <a:t>ОБРАЗОВАТЕЛЬНЫЙ ЭФФЕКТ</a:t>
            </a:r>
          </a:p>
        </p:txBody>
      </p:sp>
    </p:spTree>
    <p:extLst>
      <p:ext uri="{BB962C8B-B14F-4D97-AF65-F5344CB8AC3E}">
        <p14:creationId xmlns:p14="http://schemas.microsoft.com/office/powerpoint/2010/main" val="57717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9" y="1376578"/>
            <a:ext cx="9111640" cy="392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2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3" y="2873201"/>
            <a:ext cx="7243762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107504" y="1403484"/>
            <a:ext cx="56539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b="1" dirty="0">
                <a:solidFill>
                  <a:schemeClr val="accent2"/>
                </a:solidFill>
              </a:rPr>
              <a:t>ГЕОГРАФИЯ </a:t>
            </a:r>
            <a:r>
              <a:rPr lang="en-US" altLang="ru-RU" b="1" dirty="0">
                <a:solidFill>
                  <a:schemeClr val="accent2"/>
                </a:solidFill>
              </a:rPr>
              <a:t>RAISE</a:t>
            </a:r>
            <a:r>
              <a:rPr lang="ru-RU" altLang="ru-RU" b="1" dirty="0">
                <a:solidFill>
                  <a:schemeClr val="accent2"/>
                </a:solidFill>
              </a:rPr>
              <a:t> СЕЗОНА </a:t>
            </a:r>
            <a:r>
              <a:rPr lang="ru-RU" altLang="ru-RU" b="1" dirty="0" smtClean="0">
                <a:solidFill>
                  <a:schemeClr val="accent2"/>
                </a:solidFill>
              </a:rPr>
              <a:t>2016– 2017гг.: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63599" y="5949280"/>
            <a:ext cx="65246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ru-RU" b="1" dirty="0" smtClean="0">
                <a:solidFill>
                  <a:schemeClr val="accent2"/>
                </a:solidFill>
              </a:rPr>
              <a:t>3</a:t>
            </a:r>
            <a:r>
              <a:rPr lang="ru-RU" altLang="ru-RU" b="1" dirty="0">
                <a:solidFill>
                  <a:schemeClr val="accent2"/>
                </a:solidFill>
              </a:rPr>
              <a:t>0</a:t>
            </a:r>
            <a:r>
              <a:rPr lang="en-US" altLang="ru-RU" b="1" dirty="0">
                <a:solidFill>
                  <a:schemeClr val="accent2"/>
                </a:solidFill>
              </a:rPr>
              <a:t> </a:t>
            </a:r>
            <a:r>
              <a:rPr lang="ru-RU" altLang="ru-RU" b="1" dirty="0" smtClean="0">
                <a:solidFill>
                  <a:schemeClr val="accent2"/>
                </a:solidFill>
              </a:rPr>
              <a:t>регионов</a:t>
            </a:r>
            <a:endParaRPr lang="ru-RU" altLang="ru-RU" b="1" dirty="0">
              <a:solidFill>
                <a:schemeClr val="accent2"/>
              </a:solidFill>
            </a:endParaRPr>
          </a:p>
          <a:p>
            <a:pPr eaLnBrk="1" hangingPunct="1"/>
            <a:r>
              <a:rPr lang="ru-RU" altLang="ru-RU" b="1" dirty="0" smtClean="0">
                <a:solidFill>
                  <a:schemeClr val="accent2"/>
                </a:solidFill>
              </a:rPr>
              <a:t>10 команд московских вузов</a:t>
            </a:r>
            <a:endParaRPr lang="ru-RU" altLang="ru-RU" b="1" dirty="0">
              <a:solidFill>
                <a:schemeClr val="accent2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88640"/>
            <a:ext cx="2160240" cy="96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" y="1617781"/>
            <a:ext cx="9144000" cy="3611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616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0" y="4048894"/>
            <a:ext cx="9144000" cy="33405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5"/>
          <p:cNvSpPr/>
          <p:nvPr/>
        </p:nvSpPr>
        <p:spPr>
          <a:xfrm>
            <a:off x="610665" y="1339369"/>
            <a:ext cx="784976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2700" algn="just"/>
            <a:r>
              <a:rPr lang="ru-RU" sz="2000" b="1" dirty="0" smtClean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Кубок «</a:t>
            </a:r>
            <a:r>
              <a:rPr lang="ru-RU" sz="2000" b="1" dirty="0" smtClean="0">
                <a:solidFill>
                  <a:srgbClr val="EB131A"/>
                </a:solidFill>
                <a:effectLst/>
                <a:latin typeface="Helvetica Neue" charset="0"/>
                <a:ea typeface="Helvetica Neue" charset="0"/>
                <a:cs typeface="Helvetica Neue" charset="0"/>
              </a:rPr>
              <a:t>Управляй!» </a:t>
            </a:r>
            <a:r>
              <a:rPr lang="ru-RU" sz="2000" dirty="0" smtClean="0">
                <a:effectLst/>
                <a:latin typeface="Helvetica Neue" charset="0"/>
                <a:ea typeface="Helvetica Neue" charset="0"/>
                <a:cs typeface="Helvetica Neue" charset="0"/>
              </a:rPr>
              <a:t>– один из инновационных образовательных механизмов,</a:t>
            </a:r>
            <a:r>
              <a:rPr lang="ru-RU" sz="2000" dirty="0" smtClean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ru-RU" sz="2000" dirty="0">
                <a:latin typeface="Helvetica Neue" charset="0"/>
                <a:ea typeface="Helvetica Neue" charset="0"/>
                <a:cs typeface="Helvetica Neue" charset="0"/>
              </a:rPr>
              <a:t>направленный на поддержку молодежи с управленческим потенциалом в адаптации на рынке труда и на этапе начала карьеры, содействие формированию у студентов востребованных рынком труда компетенций. </a:t>
            </a:r>
            <a:r>
              <a:rPr lang="ru-RU" sz="2000" dirty="0" smtClean="0">
                <a:effectLst/>
                <a:latin typeface="Helvetica Neue" charset="0"/>
                <a:ea typeface="Helvetica Neue" charset="0"/>
                <a:cs typeface="Helvetica Neue" charset="0"/>
              </a:rPr>
              <a:t> </a:t>
            </a:r>
            <a:endParaRPr lang="ru-RU" sz="1600" dirty="0">
              <a:effectLst/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Прямоугольник 6"/>
          <p:cNvSpPr/>
          <p:nvPr/>
        </p:nvSpPr>
        <p:spPr>
          <a:xfrm>
            <a:off x="466648" y="3068960"/>
            <a:ext cx="73457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EB131A"/>
                </a:solidFill>
                <a:effectLst/>
                <a:latin typeface="Helvetica Neue" charset="0"/>
                <a:ea typeface="Helvetica Neue" charset="0"/>
                <a:cs typeface="Helvetica Neue" charset="0"/>
              </a:rPr>
              <a:t>Для кого? </a:t>
            </a:r>
            <a:r>
              <a:rPr lang="ru-RU" sz="2000" dirty="0" smtClean="0">
                <a:effectLst/>
                <a:latin typeface="Helvetica Neue" charset="0"/>
                <a:ea typeface="Helvetica Neue" charset="0"/>
                <a:cs typeface="Helvetica Neue" charset="0"/>
              </a:rPr>
              <a:t>Студенты старших курсов российских вузов</a:t>
            </a:r>
          </a:p>
          <a:p>
            <a:r>
              <a:rPr lang="ru-RU" sz="2000" b="1" dirty="0" smtClean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Откуда</a:t>
            </a:r>
            <a:r>
              <a:rPr lang="ru-RU" sz="2000" b="1" dirty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? </a:t>
            </a:r>
            <a:r>
              <a:rPr lang="ru-RU" sz="2000" dirty="0" smtClean="0">
                <a:latin typeface="Helvetica Neue" charset="0"/>
                <a:ea typeface="Helvetica Neue" charset="0"/>
                <a:cs typeface="Helvetica Neue" charset="0"/>
              </a:rPr>
              <a:t>Лучшие университеты страны</a:t>
            </a:r>
          </a:p>
          <a:p>
            <a:r>
              <a:rPr lang="ru-RU" sz="2000" b="1" dirty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Масштаб: </a:t>
            </a:r>
            <a:r>
              <a:rPr lang="ru-RU" sz="2000" dirty="0" smtClean="0">
                <a:latin typeface="Helvetica Neue" charset="0"/>
                <a:ea typeface="Helvetica Neue" charset="0"/>
                <a:cs typeface="Helvetica Neue" charset="0"/>
              </a:rPr>
              <a:t>до 20 000 человек</a:t>
            </a:r>
            <a:endParaRPr lang="ru-RU" sz="2000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grpSp>
        <p:nvGrpSpPr>
          <p:cNvPr id="5" name="Группа 7"/>
          <p:cNvGrpSpPr/>
          <p:nvPr/>
        </p:nvGrpSpPr>
        <p:grpSpPr>
          <a:xfrm>
            <a:off x="554009" y="4086697"/>
            <a:ext cx="1610204" cy="1428938"/>
            <a:chOff x="678000" y="1522334"/>
            <a:chExt cx="1858168" cy="1247068"/>
          </a:xfrm>
          <a:effectLst/>
        </p:grpSpPr>
        <p:pic>
          <p:nvPicPr>
            <p:cNvPr id="6" name="Рисунок 8"/>
            <p:cNvPicPr>
              <a:picLocks noChangeAspect="1"/>
            </p:cNvPicPr>
            <p:nvPr/>
          </p:nvPicPr>
          <p:blipFill>
            <a:blip r:embed="rId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000" y="1522334"/>
              <a:ext cx="344264" cy="330402"/>
            </a:xfrm>
            <a:prstGeom prst="rect">
              <a:avLst/>
            </a:prstGeom>
            <a:noFill/>
            <a:effectLst/>
          </p:spPr>
        </p:pic>
        <p:pic>
          <p:nvPicPr>
            <p:cNvPr id="7" name="Рисунок 9"/>
            <p:cNvPicPr>
              <a:picLocks noChangeAspect="1"/>
            </p:cNvPicPr>
            <p:nvPr/>
          </p:nvPicPr>
          <p:blipFill>
            <a:blip r:embed="rId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952" y="1522334"/>
              <a:ext cx="344264" cy="330402"/>
            </a:xfrm>
            <a:prstGeom prst="rect">
              <a:avLst/>
            </a:prstGeom>
            <a:noFill/>
          </p:spPr>
        </p:pic>
        <p:pic>
          <p:nvPicPr>
            <p:cNvPr id="8" name="Рисунок 10"/>
            <p:cNvPicPr>
              <a:picLocks noChangeAspect="1"/>
            </p:cNvPicPr>
            <p:nvPr/>
          </p:nvPicPr>
          <p:blipFill>
            <a:blip r:embed="rId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1904" y="1522334"/>
              <a:ext cx="344264" cy="330402"/>
            </a:xfrm>
            <a:prstGeom prst="rect">
              <a:avLst/>
            </a:prstGeom>
          </p:spPr>
        </p:pic>
        <p:pic>
          <p:nvPicPr>
            <p:cNvPr id="9" name="Рисунок 11"/>
            <p:cNvPicPr>
              <a:picLocks noChangeAspect="1"/>
            </p:cNvPicPr>
            <p:nvPr/>
          </p:nvPicPr>
          <p:blipFill>
            <a:blip r:embed="rId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4952" y="2439000"/>
              <a:ext cx="344264" cy="330402"/>
            </a:xfrm>
            <a:prstGeom prst="rect">
              <a:avLst/>
            </a:prstGeom>
          </p:spPr>
        </p:pic>
        <p:pic>
          <p:nvPicPr>
            <p:cNvPr id="10" name="Рисунок 12"/>
            <p:cNvPicPr>
              <a:picLocks noChangeAspect="1"/>
            </p:cNvPicPr>
            <p:nvPr/>
          </p:nvPicPr>
          <p:blipFill>
            <a:blip r:embed="rId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76" y="1981299"/>
              <a:ext cx="344264" cy="33040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Рисунок 13"/>
            <p:cNvPicPr>
              <a:picLocks noChangeAspect="1"/>
            </p:cNvPicPr>
            <p:nvPr/>
          </p:nvPicPr>
          <p:blipFill>
            <a:blip r:embed="rId2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28" y="1981299"/>
              <a:ext cx="344264" cy="330402"/>
            </a:xfrm>
            <a:prstGeom prst="rect">
              <a:avLst/>
            </a:prstGeom>
          </p:spPr>
        </p:pic>
        <p:grpSp>
          <p:nvGrpSpPr>
            <p:cNvPr id="12" name="Группа 14"/>
            <p:cNvGrpSpPr/>
            <p:nvPr/>
          </p:nvGrpSpPr>
          <p:grpSpPr>
            <a:xfrm>
              <a:off x="1053532" y="1709562"/>
              <a:ext cx="350152" cy="234438"/>
              <a:chOff x="1050631" y="1681228"/>
              <a:chExt cx="350152" cy="234438"/>
            </a:xfrm>
          </p:grpSpPr>
          <p:sp>
            <p:nvSpPr>
              <p:cNvPr id="19" name="Прямоугольник 20"/>
              <p:cNvSpPr/>
              <p:nvPr/>
            </p:nvSpPr>
            <p:spPr>
              <a:xfrm rot="10800000">
                <a:off x="1050631" y="1681228"/>
                <a:ext cx="175033" cy="234438"/>
              </a:xfrm>
              <a:custGeom>
                <a:avLst/>
                <a:gdLst>
                  <a:gd name="connsiteX0" fmla="*/ 0 w 543000"/>
                  <a:gd name="connsiteY0" fmla="*/ 0 h 543000"/>
                  <a:gd name="connsiteX1" fmla="*/ 543000 w 543000"/>
                  <a:gd name="connsiteY1" fmla="*/ 0 h 543000"/>
                  <a:gd name="connsiteX2" fmla="*/ 543000 w 543000"/>
                  <a:gd name="connsiteY2" fmla="*/ 543000 h 543000"/>
                  <a:gd name="connsiteX3" fmla="*/ 0 w 543000"/>
                  <a:gd name="connsiteY3" fmla="*/ 543000 h 543000"/>
                  <a:gd name="connsiteX4" fmla="*/ 0 w 543000"/>
                  <a:gd name="connsiteY4" fmla="*/ 0 h 543000"/>
                  <a:gd name="connsiteX0" fmla="*/ 543000 w 634440"/>
                  <a:gd name="connsiteY0" fmla="*/ 0 h 543000"/>
                  <a:gd name="connsiteX1" fmla="*/ 543000 w 634440"/>
                  <a:gd name="connsiteY1" fmla="*/ 543000 h 543000"/>
                  <a:gd name="connsiteX2" fmla="*/ 0 w 634440"/>
                  <a:gd name="connsiteY2" fmla="*/ 543000 h 543000"/>
                  <a:gd name="connsiteX3" fmla="*/ 0 w 634440"/>
                  <a:gd name="connsiteY3" fmla="*/ 0 h 543000"/>
                  <a:gd name="connsiteX4" fmla="*/ 634440 w 634440"/>
                  <a:gd name="connsiteY4" fmla="*/ 91440 h 543000"/>
                  <a:gd name="connsiteX0" fmla="*/ 543000 w 634440"/>
                  <a:gd name="connsiteY0" fmla="*/ 543000 h 543000"/>
                  <a:gd name="connsiteX1" fmla="*/ 0 w 634440"/>
                  <a:gd name="connsiteY1" fmla="*/ 543000 h 543000"/>
                  <a:gd name="connsiteX2" fmla="*/ 0 w 634440"/>
                  <a:gd name="connsiteY2" fmla="*/ 0 h 543000"/>
                  <a:gd name="connsiteX3" fmla="*/ 634440 w 634440"/>
                  <a:gd name="connsiteY3" fmla="*/ 91440 h 543000"/>
                  <a:gd name="connsiteX0" fmla="*/ 543000 w 543000"/>
                  <a:gd name="connsiteY0" fmla="*/ 543000 h 543000"/>
                  <a:gd name="connsiteX1" fmla="*/ 0 w 543000"/>
                  <a:gd name="connsiteY1" fmla="*/ 543000 h 543000"/>
                  <a:gd name="connsiteX2" fmla="*/ 0 w 543000"/>
                  <a:gd name="connsiteY2" fmla="*/ 0 h 5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3000" h="543000">
                    <a:moveTo>
                      <a:pt x="543000" y="543000"/>
                    </a:moveTo>
                    <a:lnTo>
                      <a:pt x="0" y="543000"/>
                    </a:ln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EB131A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20" name="Прямоугольник 20"/>
              <p:cNvSpPr/>
              <p:nvPr/>
            </p:nvSpPr>
            <p:spPr>
              <a:xfrm rot="10800000" flipH="1">
                <a:off x="1225750" y="1681228"/>
                <a:ext cx="175033" cy="234438"/>
              </a:xfrm>
              <a:custGeom>
                <a:avLst/>
                <a:gdLst>
                  <a:gd name="connsiteX0" fmla="*/ 0 w 543000"/>
                  <a:gd name="connsiteY0" fmla="*/ 0 h 543000"/>
                  <a:gd name="connsiteX1" fmla="*/ 543000 w 543000"/>
                  <a:gd name="connsiteY1" fmla="*/ 0 h 543000"/>
                  <a:gd name="connsiteX2" fmla="*/ 543000 w 543000"/>
                  <a:gd name="connsiteY2" fmla="*/ 543000 h 543000"/>
                  <a:gd name="connsiteX3" fmla="*/ 0 w 543000"/>
                  <a:gd name="connsiteY3" fmla="*/ 543000 h 543000"/>
                  <a:gd name="connsiteX4" fmla="*/ 0 w 543000"/>
                  <a:gd name="connsiteY4" fmla="*/ 0 h 543000"/>
                  <a:gd name="connsiteX0" fmla="*/ 543000 w 634440"/>
                  <a:gd name="connsiteY0" fmla="*/ 0 h 543000"/>
                  <a:gd name="connsiteX1" fmla="*/ 543000 w 634440"/>
                  <a:gd name="connsiteY1" fmla="*/ 543000 h 543000"/>
                  <a:gd name="connsiteX2" fmla="*/ 0 w 634440"/>
                  <a:gd name="connsiteY2" fmla="*/ 543000 h 543000"/>
                  <a:gd name="connsiteX3" fmla="*/ 0 w 634440"/>
                  <a:gd name="connsiteY3" fmla="*/ 0 h 543000"/>
                  <a:gd name="connsiteX4" fmla="*/ 634440 w 634440"/>
                  <a:gd name="connsiteY4" fmla="*/ 91440 h 543000"/>
                  <a:gd name="connsiteX0" fmla="*/ 543000 w 634440"/>
                  <a:gd name="connsiteY0" fmla="*/ 543000 h 543000"/>
                  <a:gd name="connsiteX1" fmla="*/ 0 w 634440"/>
                  <a:gd name="connsiteY1" fmla="*/ 543000 h 543000"/>
                  <a:gd name="connsiteX2" fmla="*/ 0 w 634440"/>
                  <a:gd name="connsiteY2" fmla="*/ 0 h 543000"/>
                  <a:gd name="connsiteX3" fmla="*/ 634440 w 634440"/>
                  <a:gd name="connsiteY3" fmla="*/ 91440 h 543000"/>
                  <a:gd name="connsiteX0" fmla="*/ 543000 w 543000"/>
                  <a:gd name="connsiteY0" fmla="*/ 543000 h 543000"/>
                  <a:gd name="connsiteX1" fmla="*/ 0 w 543000"/>
                  <a:gd name="connsiteY1" fmla="*/ 543000 h 543000"/>
                  <a:gd name="connsiteX2" fmla="*/ 0 w 543000"/>
                  <a:gd name="connsiteY2" fmla="*/ 0 h 5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3000" h="543000">
                    <a:moveTo>
                      <a:pt x="543000" y="543000"/>
                    </a:moveTo>
                    <a:lnTo>
                      <a:pt x="0" y="543000"/>
                    </a:ln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EB131A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/>
                  <a:cs typeface="Times New Roman"/>
                </a:endParaRPr>
              </a:p>
            </p:txBody>
          </p:sp>
        </p:grpSp>
        <p:grpSp>
          <p:nvGrpSpPr>
            <p:cNvPr id="13" name="Группа 15"/>
            <p:cNvGrpSpPr/>
            <p:nvPr/>
          </p:nvGrpSpPr>
          <p:grpSpPr>
            <a:xfrm>
              <a:off x="1810484" y="1709562"/>
              <a:ext cx="350152" cy="234438"/>
              <a:chOff x="1050631" y="1681228"/>
              <a:chExt cx="350152" cy="234438"/>
            </a:xfrm>
          </p:grpSpPr>
          <p:sp>
            <p:nvSpPr>
              <p:cNvPr id="17" name="Прямоугольник 20"/>
              <p:cNvSpPr/>
              <p:nvPr/>
            </p:nvSpPr>
            <p:spPr>
              <a:xfrm rot="10800000">
                <a:off x="1050631" y="1681228"/>
                <a:ext cx="175033" cy="234438"/>
              </a:xfrm>
              <a:custGeom>
                <a:avLst/>
                <a:gdLst>
                  <a:gd name="connsiteX0" fmla="*/ 0 w 543000"/>
                  <a:gd name="connsiteY0" fmla="*/ 0 h 543000"/>
                  <a:gd name="connsiteX1" fmla="*/ 543000 w 543000"/>
                  <a:gd name="connsiteY1" fmla="*/ 0 h 543000"/>
                  <a:gd name="connsiteX2" fmla="*/ 543000 w 543000"/>
                  <a:gd name="connsiteY2" fmla="*/ 543000 h 543000"/>
                  <a:gd name="connsiteX3" fmla="*/ 0 w 543000"/>
                  <a:gd name="connsiteY3" fmla="*/ 543000 h 543000"/>
                  <a:gd name="connsiteX4" fmla="*/ 0 w 543000"/>
                  <a:gd name="connsiteY4" fmla="*/ 0 h 543000"/>
                  <a:gd name="connsiteX0" fmla="*/ 543000 w 634440"/>
                  <a:gd name="connsiteY0" fmla="*/ 0 h 543000"/>
                  <a:gd name="connsiteX1" fmla="*/ 543000 w 634440"/>
                  <a:gd name="connsiteY1" fmla="*/ 543000 h 543000"/>
                  <a:gd name="connsiteX2" fmla="*/ 0 w 634440"/>
                  <a:gd name="connsiteY2" fmla="*/ 543000 h 543000"/>
                  <a:gd name="connsiteX3" fmla="*/ 0 w 634440"/>
                  <a:gd name="connsiteY3" fmla="*/ 0 h 543000"/>
                  <a:gd name="connsiteX4" fmla="*/ 634440 w 634440"/>
                  <a:gd name="connsiteY4" fmla="*/ 91440 h 543000"/>
                  <a:gd name="connsiteX0" fmla="*/ 543000 w 634440"/>
                  <a:gd name="connsiteY0" fmla="*/ 543000 h 543000"/>
                  <a:gd name="connsiteX1" fmla="*/ 0 w 634440"/>
                  <a:gd name="connsiteY1" fmla="*/ 543000 h 543000"/>
                  <a:gd name="connsiteX2" fmla="*/ 0 w 634440"/>
                  <a:gd name="connsiteY2" fmla="*/ 0 h 543000"/>
                  <a:gd name="connsiteX3" fmla="*/ 634440 w 634440"/>
                  <a:gd name="connsiteY3" fmla="*/ 91440 h 543000"/>
                  <a:gd name="connsiteX0" fmla="*/ 543000 w 543000"/>
                  <a:gd name="connsiteY0" fmla="*/ 543000 h 543000"/>
                  <a:gd name="connsiteX1" fmla="*/ 0 w 543000"/>
                  <a:gd name="connsiteY1" fmla="*/ 543000 h 543000"/>
                  <a:gd name="connsiteX2" fmla="*/ 0 w 543000"/>
                  <a:gd name="connsiteY2" fmla="*/ 0 h 5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3000" h="543000">
                    <a:moveTo>
                      <a:pt x="543000" y="543000"/>
                    </a:moveTo>
                    <a:lnTo>
                      <a:pt x="0" y="543000"/>
                    </a:ln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EB131A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18" name="Прямоугольник 20"/>
              <p:cNvSpPr/>
              <p:nvPr/>
            </p:nvSpPr>
            <p:spPr>
              <a:xfrm rot="10800000" flipH="1">
                <a:off x="1225750" y="1681228"/>
                <a:ext cx="175033" cy="234438"/>
              </a:xfrm>
              <a:custGeom>
                <a:avLst/>
                <a:gdLst>
                  <a:gd name="connsiteX0" fmla="*/ 0 w 543000"/>
                  <a:gd name="connsiteY0" fmla="*/ 0 h 543000"/>
                  <a:gd name="connsiteX1" fmla="*/ 543000 w 543000"/>
                  <a:gd name="connsiteY1" fmla="*/ 0 h 543000"/>
                  <a:gd name="connsiteX2" fmla="*/ 543000 w 543000"/>
                  <a:gd name="connsiteY2" fmla="*/ 543000 h 543000"/>
                  <a:gd name="connsiteX3" fmla="*/ 0 w 543000"/>
                  <a:gd name="connsiteY3" fmla="*/ 543000 h 543000"/>
                  <a:gd name="connsiteX4" fmla="*/ 0 w 543000"/>
                  <a:gd name="connsiteY4" fmla="*/ 0 h 543000"/>
                  <a:gd name="connsiteX0" fmla="*/ 543000 w 634440"/>
                  <a:gd name="connsiteY0" fmla="*/ 0 h 543000"/>
                  <a:gd name="connsiteX1" fmla="*/ 543000 w 634440"/>
                  <a:gd name="connsiteY1" fmla="*/ 543000 h 543000"/>
                  <a:gd name="connsiteX2" fmla="*/ 0 w 634440"/>
                  <a:gd name="connsiteY2" fmla="*/ 543000 h 543000"/>
                  <a:gd name="connsiteX3" fmla="*/ 0 w 634440"/>
                  <a:gd name="connsiteY3" fmla="*/ 0 h 543000"/>
                  <a:gd name="connsiteX4" fmla="*/ 634440 w 634440"/>
                  <a:gd name="connsiteY4" fmla="*/ 91440 h 543000"/>
                  <a:gd name="connsiteX0" fmla="*/ 543000 w 634440"/>
                  <a:gd name="connsiteY0" fmla="*/ 543000 h 543000"/>
                  <a:gd name="connsiteX1" fmla="*/ 0 w 634440"/>
                  <a:gd name="connsiteY1" fmla="*/ 543000 h 543000"/>
                  <a:gd name="connsiteX2" fmla="*/ 0 w 634440"/>
                  <a:gd name="connsiteY2" fmla="*/ 0 h 543000"/>
                  <a:gd name="connsiteX3" fmla="*/ 634440 w 634440"/>
                  <a:gd name="connsiteY3" fmla="*/ 91440 h 543000"/>
                  <a:gd name="connsiteX0" fmla="*/ 543000 w 543000"/>
                  <a:gd name="connsiteY0" fmla="*/ 543000 h 543000"/>
                  <a:gd name="connsiteX1" fmla="*/ 0 w 543000"/>
                  <a:gd name="connsiteY1" fmla="*/ 543000 h 543000"/>
                  <a:gd name="connsiteX2" fmla="*/ 0 w 543000"/>
                  <a:gd name="connsiteY2" fmla="*/ 0 h 5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3000" h="543000">
                    <a:moveTo>
                      <a:pt x="543000" y="543000"/>
                    </a:moveTo>
                    <a:lnTo>
                      <a:pt x="0" y="543000"/>
                    </a:ln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EB131A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/>
                  <a:cs typeface="Times New Roman"/>
                </a:endParaRPr>
              </a:p>
            </p:txBody>
          </p:sp>
        </p:grpSp>
        <p:grpSp>
          <p:nvGrpSpPr>
            <p:cNvPr id="14" name="Группа 16"/>
            <p:cNvGrpSpPr/>
            <p:nvPr/>
          </p:nvGrpSpPr>
          <p:grpSpPr>
            <a:xfrm>
              <a:off x="1432008" y="2169000"/>
              <a:ext cx="350152" cy="234438"/>
              <a:chOff x="1050631" y="1681228"/>
              <a:chExt cx="350152" cy="234438"/>
            </a:xfrm>
          </p:grpSpPr>
          <p:sp>
            <p:nvSpPr>
              <p:cNvPr id="15" name="Прямоугольник 20"/>
              <p:cNvSpPr/>
              <p:nvPr/>
            </p:nvSpPr>
            <p:spPr>
              <a:xfrm rot="10800000">
                <a:off x="1050631" y="1681228"/>
                <a:ext cx="175033" cy="234438"/>
              </a:xfrm>
              <a:custGeom>
                <a:avLst/>
                <a:gdLst>
                  <a:gd name="connsiteX0" fmla="*/ 0 w 543000"/>
                  <a:gd name="connsiteY0" fmla="*/ 0 h 543000"/>
                  <a:gd name="connsiteX1" fmla="*/ 543000 w 543000"/>
                  <a:gd name="connsiteY1" fmla="*/ 0 h 543000"/>
                  <a:gd name="connsiteX2" fmla="*/ 543000 w 543000"/>
                  <a:gd name="connsiteY2" fmla="*/ 543000 h 543000"/>
                  <a:gd name="connsiteX3" fmla="*/ 0 w 543000"/>
                  <a:gd name="connsiteY3" fmla="*/ 543000 h 543000"/>
                  <a:gd name="connsiteX4" fmla="*/ 0 w 543000"/>
                  <a:gd name="connsiteY4" fmla="*/ 0 h 543000"/>
                  <a:gd name="connsiteX0" fmla="*/ 543000 w 634440"/>
                  <a:gd name="connsiteY0" fmla="*/ 0 h 543000"/>
                  <a:gd name="connsiteX1" fmla="*/ 543000 w 634440"/>
                  <a:gd name="connsiteY1" fmla="*/ 543000 h 543000"/>
                  <a:gd name="connsiteX2" fmla="*/ 0 w 634440"/>
                  <a:gd name="connsiteY2" fmla="*/ 543000 h 543000"/>
                  <a:gd name="connsiteX3" fmla="*/ 0 w 634440"/>
                  <a:gd name="connsiteY3" fmla="*/ 0 h 543000"/>
                  <a:gd name="connsiteX4" fmla="*/ 634440 w 634440"/>
                  <a:gd name="connsiteY4" fmla="*/ 91440 h 543000"/>
                  <a:gd name="connsiteX0" fmla="*/ 543000 w 634440"/>
                  <a:gd name="connsiteY0" fmla="*/ 543000 h 543000"/>
                  <a:gd name="connsiteX1" fmla="*/ 0 w 634440"/>
                  <a:gd name="connsiteY1" fmla="*/ 543000 h 543000"/>
                  <a:gd name="connsiteX2" fmla="*/ 0 w 634440"/>
                  <a:gd name="connsiteY2" fmla="*/ 0 h 543000"/>
                  <a:gd name="connsiteX3" fmla="*/ 634440 w 634440"/>
                  <a:gd name="connsiteY3" fmla="*/ 91440 h 543000"/>
                  <a:gd name="connsiteX0" fmla="*/ 543000 w 543000"/>
                  <a:gd name="connsiteY0" fmla="*/ 543000 h 543000"/>
                  <a:gd name="connsiteX1" fmla="*/ 0 w 543000"/>
                  <a:gd name="connsiteY1" fmla="*/ 543000 h 543000"/>
                  <a:gd name="connsiteX2" fmla="*/ 0 w 543000"/>
                  <a:gd name="connsiteY2" fmla="*/ 0 h 5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3000" h="543000">
                    <a:moveTo>
                      <a:pt x="543000" y="543000"/>
                    </a:moveTo>
                    <a:lnTo>
                      <a:pt x="0" y="543000"/>
                    </a:ln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EB131A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/>
                  <a:cs typeface="Times New Roman"/>
                </a:endParaRPr>
              </a:p>
            </p:txBody>
          </p:sp>
          <p:sp>
            <p:nvSpPr>
              <p:cNvPr id="16" name="Прямоугольник 20"/>
              <p:cNvSpPr/>
              <p:nvPr/>
            </p:nvSpPr>
            <p:spPr>
              <a:xfrm rot="10800000" flipH="1">
                <a:off x="1225750" y="1681228"/>
                <a:ext cx="175033" cy="234438"/>
              </a:xfrm>
              <a:custGeom>
                <a:avLst/>
                <a:gdLst>
                  <a:gd name="connsiteX0" fmla="*/ 0 w 543000"/>
                  <a:gd name="connsiteY0" fmla="*/ 0 h 543000"/>
                  <a:gd name="connsiteX1" fmla="*/ 543000 w 543000"/>
                  <a:gd name="connsiteY1" fmla="*/ 0 h 543000"/>
                  <a:gd name="connsiteX2" fmla="*/ 543000 w 543000"/>
                  <a:gd name="connsiteY2" fmla="*/ 543000 h 543000"/>
                  <a:gd name="connsiteX3" fmla="*/ 0 w 543000"/>
                  <a:gd name="connsiteY3" fmla="*/ 543000 h 543000"/>
                  <a:gd name="connsiteX4" fmla="*/ 0 w 543000"/>
                  <a:gd name="connsiteY4" fmla="*/ 0 h 543000"/>
                  <a:gd name="connsiteX0" fmla="*/ 543000 w 634440"/>
                  <a:gd name="connsiteY0" fmla="*/ 0 h 543000"/>
                  <a:gd name="connsiteX1" fmla="*/ 543000 w 634440"/>
                  <a:gd name="connsiteY1" fmla="*/ 543000 h 543000"/>
                  <a:gd name="connsiteX2" fmla="*/ 0 w 634440"/>
                  <a:gd name="connsiteY2" fmla="*/ 543000 h 543000"/>
                  <a:gd name="connsiteX3" fmla="*/ 0 w 634440"/>
                  <a:gd name="connsiteY3" fmla="*/ 0 h 543000"/>
                  <a:gd name="connsiteX4" fmla="*/ 634440 w 634440"/>
                  <a:gd name="connsiteY4" fmla="*/ 91440 h 543000"/>
                  <a:gd name="connsiteX0" fmla="*/ 543000 w 634440"/>
                  <a:gd name="connsiteY0" fmla="*/ 543000 h 543000"/>
                  <a:gd name="connsiteX1" fmla="*/ 0 w 634440"/>
                  <a:gd name="connsiteY1" fmla="*/ 543000 h 543000"/>
                  <a:gd name="connsiteX2" fmla="*/ 0 w 634440"/>
                  <a:gd name="connsiteY2" fmla="*/ 0 h 543000"/>
                  <a:gd name="connsiteX3" fmla="*/ 634440 w 634440"/>
                  <a:gd name="connsiteY3" fmla="*/ 91440 h 543000"/>
                  <a:gd name="connsiteX0" fmla="*/ 543000 w 543000"/>
                  <a:gd name="connsiteY0" fmla="*/ 543000 h 543000"/>
                  <a:gd name="connsiteX1" fmla="*/ 0 w 543000"/>
                  <a:gd name="connsiteY1" fmla="*/ 543000 h 543000"/>
                  <a:gd name="connsiteX2" fmla="*/ 0 w 543000"/>
                  <a:gd name="connsiteY2" fmla="*/ 0 h 54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43000" h="543000">
                    <a:moveTo>
                      <a:pt x="543000" y="543000"/>
                    </a:moveTo>
                    <a:lnTo>
                      <a:pt x="0" y="543000"/>
                    </a:lnTo>
                    <a:lnTo>
                      <a:pt x="0" y="0"/>
                    </a:lnTo>
                  </a:path>
                </a:pathLst>
              </a:custGeom>
              <a:ln w="25400">
                <a:solidFill>
                  <a:srgbClr val="EB131A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Times New Roman"/>
                  <a:cs typeface="Times New Roman"/>
                </a:endParaRPr>
              </a:p>
            </p:txBody>
          </p:sp>
        </p:grpSp>
      </p:grpSp>
      <p:sp>
        <p:nvSpPr>
          <p:cNvPr id="21" name="Прямоугольник 23"/>
          <p:cNvSpPr/>
          <p:nvPr/>
        </p:nvSpPr>
        <p:spPr>
          <a:xfrm>
            <a:off x="383074" y="5648300"/>
            <a:ext cx="2667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EB131A"/>
                </a:solidFill>
                <a:effectLst/>
                <a:latin typeface="Helvetica Neue" charset="0"/>
                <a:ea typeface="Helvetica Neue" charset="0"/>
                <a:cs typeface="Helvetica Neue" charset="0"/>
              </a:rPr>
              <a:t>Онлайн отборочные этапы: </a:t>
            </a:r>
            <a:r>
              <a:rPr lang="ru-RU" dirty="0">
                <a:latin typeface="Helvetica Neue" charset="0"/>
                <a:ea typeface="Helvetica Neue" charset="0"/>
                <a:cs typeface="Helvetica Neue" charset="0"/>
              </a:rPr>
              <a:t>2</a:t>
            </a:r>
            <a:r>
              <a:rPr lang="ru-RU" dirty="0" smtClean="0">
                <a:effectLst/>
                <a:latin typeface="Helvetica Neue" charset="0"/>
                <a:ea typeface="Helvetica Neue" charset="0"/>
                <a:cs typeface="Helvetica Neue" charset="0"/>
              </a:rPr>
              <a:t>0 000 человек</a:t>
            </a:r>
            <a:endParaRPr lang="ru-RU" sz="1400" dirty="0">
              <a:effectLst/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22" name="Рисунок 24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562" y="4086698"/>
            <a:ext cx="1699006" cy="1254093"/>
          </a:xfrm>
          <a:prstGeom prst="rect">
            <a:avLst/>
          </a:prstGeom>
          <a:effectLst/>
        </p:spPr>
      </p:pic>
      <p:sp>
        <p:nvSpPr>
          <p:cNvPr id="23" name="Прямоугольник 25"/>
          <p:cNvSpPr/>
          <p:nvPr/>
        </p:nvSpPr>
        <p:spPr>
          <a:xfrm>
            <a:off x="3676217" y="5655299"/>
            <a:ext cx="2048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Очные полуфиналы:</a:t>
            </a:r>
            <a:endParaRPr lang="ru-RU" b="1" dirty="0" smtClean="0">
              <a:solidFill>
                <a:srgbClr val="EB131A"/>
              </a:solidFill>
              <a:effectLst/>
              <a:latin typeface="Helvetica Neue" charset="0"/>
              <a:ea typeface="Helvetica Neue" charset="0"/>
              <a:cs typeface="Helvetica Neue" charset="0"/>
            </a:endParaRPr>
          </a:p>
          <a:p>
            <a:r>
              <a:rPr lang="ru-RU" dirty="0" smtClean="0">
                <a:latin typeface="Helvetica Neue" charset="0"/>
                <a:ea typeface="Helvetica Neue" charset="0"/>
                <a:cs typeface="Helvetica Neue" charset="0"/>
              </a:rPr>
              <a:t>1000+ </a:t>
            </a:r>
            <a:r>
              <a:rPr lang="ru-RU" dirty="0" smtClean="0">
                <a:effectLst/>
                <a:latin typeface="Helvetica Neue" charset="0"/>
                <a:ea typeface="Helvetica Neue" charset="0"/>
                <a:cs typeface="Helvetica Neue" charset="0"/>
              </a:rPr>
              <a:t>человек</a:t>
            </a:r>
            <a:endParaRPr lang="ru-RU" sz="1400" dirty="0">
              <a:effectLst/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24" name="Picture 2" descr="Картинки по запросу москва кремль клипарт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558" y="3933056"/>
            <a:ext cx="1585943" cy="144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7"/>
          <p:cNvSpPr/>
          <p:nvPr/>
        </p:nvSpPr>
        <p:spPr>
          <a:xfrm>
            <a:off x="6577126" y="5704119"/>
            <a:ext cx="2566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Финал в Москве:</a:t>
            </a:r>
          </a:p>
          <a:p>
            <a:r>
              <a:rPr lang="ru-RU" dirty="0" smtClean="0">
                <a:latin typeface="Helvetica Neue" charset="0"/>
                <a:ea typeface="Helvetica Neue" charset="0"/>
                <a:cs typeface="Helvetica Neue" charset="0"/>
              </a:rPr>
              <a:t>100+ </a:t>
            </a:r>
            <a:r>
              <a:rPr lang="ru-RU" dirty="0" smtClean="0">
                <a:effectLst/>
                <a:latin typeface="Helvetica Neue" charset="0"/>
                <a:ea typeface="Helvetica Neue" charset="0"/>
                <a:cs typeface="Helvetica Neue" charset="0"/>
              </a:rPr>
              <a:t>человек</a:t>
            </a:r>
            <a:endParaRPr lang="ru-RU" sz="1400" dirty="0">
              <a:effectLst/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26" name="Равнобедренный треугольник 28"/>
          <p:cNvSpPr/>
          <p:nvPr/>
        </p:nvSpPr>
        <p:spPr>
          <a:xfrm rot="5400000">
            <a:off x="2934482" y="4862463"/>
            <a:ext cx="405000" cy="201077"/>
          </a:xfrm>
          <a:prstGeom prst="triangle">
            <a:avLst/>
          </a:prstGeom>
          <a:solidFill>
            <a:srgbClr val="EB1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27" name="Равнобедренный треугольник 29"/>
          <p:cNvSpPr/>
          <p:nvPr/>
        </p:nvSpPr>
        <p:spPr>
          <a:xfrm rot="5400000">
            <a:off x="5899087" y="4893872"/>
            <a:ext cx="405000" cy="201077"/>
          </a:xfrm>
          <a:prstGeom prst="triangle">
            <a:avLst/>
          </a:prstGeom>
          <a:solidFill>
            <a:srgbClr val="EB13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/>
              <a:cs typeface="Times New Roman"/>
            </a:endParaRPr>
          </a:p>
        </p:txBody>
      </p:sp>
      <p:sp>
        <p:nvSpPr>
          <p:cNvPr id="28" name="Прямоугольник 1"/>
          <p:cNvSpPr>
            <a:spLocks noChangeArrowheads="1"/>
          </p:cNvSpPr>
          <p:nvPr/>
        </p:nvSpPr>
        <p:spPr bwMode="auto">
          <a:xfrm>
            <a:off x="-37182" y="6525344"/>
            <a:ext cx="914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РЕГИСТРАЦИЯ </a:t>
            </a:r>
            <a:r>
              <a:rPr lang="ru-RU" alt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команд: </a:t>
            </a:r>
            <a:r>
              <a:rPr lang="ru-RU" altLang="ru-RU" sz="20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5 </a:t>
            </a:r>
            <a:r>
              <a:rPr lang="ru-RU" altLang="ru-RU" sz="20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чел.     </a:t>
            </a:r>
            <a:r>
              <a:rPr lang="ru-RU" sz="2000" b="1" dirty="0" smtClean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Сайт: </a:t>
            </a:r>
            <a:r>
              <a:rPr lang="ru-RU" sz="2000" b="1" dirty="0" err="1" smtClean="0">
                <a:solidFill>
                  <a:srgbClr val="EB131A"/>
                </a:solidFill>
                <a:latin typeface="Helvetica Neue" charset="0"/>
                <a:ea typeface="Helvetica Neue" charset="0"/>
                <a:cs typeface="Helvetica Neue" charset="0"/>
              </a:rPr>
              <a:t>управляй.рф</a:t>
            </a:r>
            <a:r>
              <a:rPr lang="ru-RU" sz="2000" b="1" dirty="0"/>
              <a:t> </a:t>
            </a:r>
            <a:r>
              <a:rPr lang="ru-RU" sz="2000" b="1" dirty="0" smtClean="0"/>
              <a:t>         До 15 января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313296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</TotalTime>
  <Words>160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25</cp:revision>
  <dcterms:created xsi:type="dcterms:W3CDTF">2017-06-06T15:00:32Z</dcterms:created>
  <dcterms:modified xsi:type="dcterms:W3CDTF">2017-12-13T08:10:27Z</dcterms:modified>
</cp:coreProperties>
</file>