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  <p:sldMasterId id="2147483756" r:id="rId2"/>
    <p:sldMasterId id="2147483768" r:id="rId3"/>
  </p:sldMasterIdLst>
  <p:notesMasterIdLst>
    <p:notesMasterId r:id="rId15"/>
  </p:notesMasterIdLst>
  <p:handoutMasterIdLst>
    <p:handoutMasterId r:id="rId16"/>
  </p:handoutMasterIdLst>
  <p:sldIdLst>
    <p:sldId id="278" r:id="rId4"/>
    <p:sldId id="274" r:id="rId5"/>
    <p:sldId id="272" r:id="rId6"/>
    <p:sldId id="277" r:id="rId7"/>
    <p:sldId id="273" r:id="rId8"/>
    <p:sldId id="279" r:id="rId9"/>
    <p:sldId id="275" r:id="rId10"/>
    <p:sldId id="276" r:id="rId11"/>
    <p:sldId id="283" r:id="rId12"/>
    <p:sldId id="282" r:id="rId13"/>
    <p:sldId id="270" r:id="rId14"/>
  </p:sldIdLst>
  <p:sldSz cx="10691813" cy="7559675"/>
  <p:notesSz cx="6858000" cy="9144000"/>
  <p:defaultTextStyle>
    <a:defPPr>
      <a:defRPr lang="ru-RU"/>
    </a:defPPr>
    <a:lvl1pPr marL="0" algn="l" defTabSz="104210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051" algn="l" defTabSz="104210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100" algn="l" defTabSz="104210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3149" algn="l" defTabSz="104210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4200" algn="l" defTabSz="104210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5248" algn="l" defTabSz="104210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6300" algn="l" defTabSz="104210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47349" algn="l" defTabSz="104210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68400" algn="l" defTabSz="1042100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9A"/>
    <a:srgbClr val="C43CA4"/>
    <a:srgbClr val="ED7D31"/>
    <a:srgbClr val="F7A600"/>
    <a:srgbClr val="C7484A"/>
    <a:srgbClr val="164F86"/>
    <a:srgbClr val="53585F"/>
    <a:srgbClr val="054109"/>
    <a:srgbClr val="FFFFFF"/>
    <a:srgbClr val="778E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15" autoAdjust="0"/>
    <p:restoredTop sz="94660"/>
  </p:normalViewPr>
  <p:slideViewPr>
    <p:cSldViewPr>
      <p:cViewPr>
        <p:scale>
          <a:sx n="84" d="100"/>
          <a:sy n="84" d="100"/>
        </p:scale>
        <p:origin x="-912" y="274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D612E8-CF91-4FDB-9E17-AD84E025A068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A0C6A4-6FDC-401C-A008-084771003B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69778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34EE1-10EC-491E-9BAC-A52AAEDEA0B1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6C689-1779-4D7A-992D-A7E352A187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04040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10421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051" algn="l" defTabSz="10421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100" algn="l" defTabSz="10421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3149" algn="l" defTabSz="10421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4200" algn="l" defTabSz="10421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5248" algn="l" defTabSz="10421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6300" algn="l" defTabSz="10421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47349" algn="l" defTabSz="10421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68400" algn="l" defTabSz="10421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6C689-1779-4D7A-992D-A7E352A187F8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76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6C689-1779-4D7A-992D-A7E352A187F8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76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6C689-1779-4D7A-992D-A7E352A187F8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76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6C689-1779-4D7A-992D-A7E352A187F8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76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6C689-1779-4D7A-992D-A7E352A187F8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76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6C689-1779-4D7A-992D-A7E352A187F8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76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6C689-1779-4D7A-992D-A7E352A187F8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76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6C689-1779-4D7A-992D-A7E352A187F8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76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6C689-1779-4D7A-992D-A7E352A187F8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76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2"/>
            <a:ext cx="8018860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3598" indent="0" algn="ctr">
              <a:buNone/>
              <a:defRPr sz="2200"/>
            </a:lvl2pPr>
            <a:lvl3pPr marL="1007195" indent="0" algn="ctr">
              <a:buNone/>
              <a:defRPr sz="1900"/>
            </a:lvl3pPr>
            <a:lvl4pPr marL="1510793" indent="0" algn="ctr">
              <a:buNone/>
              <a:defRPr sz="1700"/>
            </a:lvl4pPr>
            <a:lvl5pPr marL="2014390" indent="0" algn="ctr">
              <a:buNone/>
              <a:defRPr sz="1700"/>
            </a:lvl5pPr>
            <a:lvl6pPr marL="2517990" indent="0" algn="ctr">
              <a:buNone/>
              <a:defRPr sz="1700"/>
            </a:lvl6pPr>
            <a:lvl7pPr marL="3021585" indent="0" algn="ctr">
              <a:buNone/>
              <a:defRPr sz="1700"/>
            </a:lvl7pPr>
            <a:lvl8pPr marL="3525184" indent="0" algn="ctr">
              <a:buNone/>
              <a:defRPr sz="1700"/>
            </a:lvl8pPr>
            <a:lvl9pPr marL="4028782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9835A-99B7-4279-AD6B-3A257B4C094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189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F69E-24DC-4490-ABE0-3967812256E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06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5"/>
            <a:ext cx="2305422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70" y="402485"/>
            <a:ext cx="6782619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AD407-9629-4C0F-8EF1-F2E6B8BCFE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568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2"/>
            <a:ext cx="8018860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3598" indent="0" algn="ctr">
              <a:buNone/>
              <a:defRPr sz="2200"/>
            </a:lvl2pPr>
            <a:lvl3pPr marL="1007195" indent="0" algn="ctr">
              <a:buNone/>
              <a:defRPr sz="1900"/>
            </a:lvl3pPr>
            <a:lvl4pPr marL="1510793" indent="0" algn="ctr">
              <a:buNone/>
              <a:defRPr sz="1700"/>
            </a:lvl4pPr>
            <a:lvl5pPr marL="2014390" indent="0" algn="ctr">
              <a:buNone/>
              <a:defRPr sz="1700"/>
            </a:lvl5pPr>
            <a:lvl6pPr marL="2517990" indent="0" algn="ctr">
              <a:buNone/>
              <a:defRPr sz="1700"/>
            </a:lvl6pPr>
            <a:lvl7pPr marL="3021585" indent="0" algn="ctr">
              <a:buNone/>
              <a:defRPr sz="1700"/>
            </a:lvl7pPr>
            <a:lvl8pPr marL="3525184" indent="0" algn="ctr">
              <a:buNone/>
              <a:defRPr sz="1700"/>
            </a:lvl8pPr>
            <a:lvl9pPr marL="4028782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9835A-99B7-4279-AD6B-3A257B4C094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63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79C64-4668-4644-AB43-F60009F0049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805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7"/>
            <a:ext cx="9221689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5035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719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51079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0143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5179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02158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52518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02878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3C071-B4DC-436E-A131-E9789B57D58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132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3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3C9A3-08B0-4316-AEEF-571A6783154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481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7" y="402484"/>
            <a:ext cx="9221689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598" indent="0">
              <a:buNone/>
              <a:defRPr sz="2200" b="1"/>
            </a:lvl2pPr>
            <a:lvl3pPr marL="1007195" indent="0">
              <a:buNone/>
              <a:defRPr sz="1900" b="1"/>
            </a:lvl3pPr>
            <a:lvl4pPr marL="1510793" indent="0">
              <a:buNone/>
              <a:defRPr sz="1700" b="1"/>
            </a:lvl4pPr>
            <a:lvl5pPr marL="2014390" indent="0">
              <a:buNone/>
              <a:defRPr sz="1700" b="1"/>
            </a:lvl5pPr>
            <a:lvl6pPr marL="2517990" indent="0">
              <a:buNone/>
              <a:defRPr sz="1700" b="1"/>
            </a:lvl6pPr>
            <a:lvl7pPr marL="3021585" indent="0">
              <a:buNone/>
              <a:defRPr sz="1700" b="1"/>
            </a:lvl7pPr>
            <a:lvl8pPr marL="3525184" indent="0">
              <a:buNone/>
              <a:defRPr sz="1700" b="1"/>
            </a:lvl8pPr>
            <a:lvl9pPr marL="4028782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8" y="1853171"/>
            <a:ext cx="4545413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598" indent="0">
              <a:buNone/>
              <a:defRPr sz="2200" b="1"/>
            </a:lvl2pPr>
            <a:lvl3pPr marL="1007195" indent="0">
              <a:buNone/>
              <a:defRPr sz="1900" b="1"/>
            </a:lvl3pPr>
            <a:lvl4pPr marL="1510793" indent="0">
              <a:buNone/>
              <a:defRPr sz="1700" b="1"/>
            </a:lvl4pPr>
            <a:lvl5pPr marL="2014390" indent="0">
              <a:buNone/>
              <a:defRPr sz="1700" b="1"/>
            </a:lvl5pPr>
            <a:lvl6pPr marL="2517990" indent="0">
              <a:buNone/>
              <a:defRPr sz="1700" b="1"/>
            </a:lvl6pPr>
            <a:lvl7pPr marL="3021585" indent="0">
              <a:buNone/>
              <a:defRPr sz="1700" b="1"/>
            </a:lvl7pPr>
            <a:lvl8pPr marL="3525184" indent="0">
              <a:buNone/>
              <a:defRPr sz="1700" b="1"/>
            </a:lvl8pPr>
            <a:lvl9pPr marL="4028782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8" y="2761381"/>
            <a:ext cx="4545413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BF280-28A0-461E-BA95-D93B9638C20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275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6911-9611-43CA-955F-C5211585DE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811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61D99-6CFC-4F37-B527-C0514FF0F6E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557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61"/>
            <a:ext cx="5412730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00"/>
            </a:lvl1pPr>
            <a:lvl2pPr marL="503598" indent="0">
              <a:buNone/>
              <a:defRPr sz="1600"/>
            </a:lvl2pPr>
            <a:lvl3pPr marL="1007195" indent="0">
              <a:buNone/>
              <a:defRPr sz="1400"/>
            </a:lvl3pPr>
            <a:lvl4pPr marL="1510793" indent="0">
              <a:buNone/>
              <a:defRPr sz="1100"/>
            </a:lvl4pPr>
            <a:lvl5pPr marL="2014390" indent="0">
              <a:buNone/>
              <a:defRPr sz="1100"/>
            </a:lvl5pPr>
            <a:lvl6pPr marL="2517990" indent="0">
              <a:buNone/>
              <a:defRPr sz="1100"/>
            </a:lvl6pPr>
            <a:lvl7pPr marL="3021585" indent="0">
              <a:buNone/>
              <a:defRPr sz="1100"/>
            </a:lvl7pPr>
            <a:lvl8pPr marL="3525184" indent="0">
              <a:buNone/>
              <a:defRPr sz="1100"/>
            </a:lvl8pPr>
            <a:lvl9pPr marL="402878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292B0-D998-4253-B0E8-D3F1EFF8ABB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436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79C64-4668-4644-AB43-F60009F0049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128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61"/>
            <a:ext cx="5412730" cy="5372269"/>
          </a:xfrm>
        </p:spPr>
        <p:txBody>
          <a:bodyPr anchor="t"/>
          <a:lstStyle>
            <a:lvl1pPr marL="0" indent="0">
              <a:buNone/>
              <a:defRPr sz="3500"/>
            </a:lvl1pPr>
            <a:lvl2pPr marL="503598" indent="0">
              <a:buNone/>
              <a:defRPr sz="3100"/>
            </a:lvl2pPr>
            <a:lvl3pPr marL="1007195" indent="0">
              <a:buNone/>
              <a:defRPr sz="2600"/>
            </a:lvl3pPr>
            <a:lvl4pPr marL="1510793" indent="0">
              <a:buNone/>
              <a:defRPr sz="2200"/>
            </a:lvl4pPr>
            <a:lvl5pPr marL="2014390" indent="0">
              <a:buNone/>
              <a:defRPr sz="2200"/>
            </a:lvl5pPr>
            <a:lvl6pPr marL="2517990" indent="0">
              <a:buNone/>
              <a:defRPr sz="2200"/>
            </a:lvl6pPr>
            <a:lvl7pPr marL="3021585" indent="0">
              <a:buNone/>
              <a:defRPr sz="2200"/>
            </a:lvl7pPr>
            <a:lvl8pPr marL="3525184" indent="0">
              <a:buNone/>
              <a:defRPr sz="2200"/>
            </a:lvl8pPr>
            <a:lvl9pPr marL="4028782" indent="0">
              <a:buNone/>
              <a:defRPr sz="2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00"/>
            </a:lvl1pPr>
            <a:lvl2pPr marL="503598" indent="0">
              <a:buNone/>
              <a:defRPr sz="1600"/>
            </a:lvl2pPr>
            <a:lvl3pPr marL="1007195" indent="0">
              <a:buNone/>
              <a:defRPr sz="1400"/>
            </a:lvl3pPr>
            <a:lvl4pPr marL="1510793" indent="0">
              <a:buNone/>
              <a:defRPr sz="1100"/>
            </a:lvl4pPr>
            <a:lvl5pPr marL="2014390" indent="0">
              <a:buNone/>
              <a:defRPr sz="1100"/>
            </a:lvl5pPr>
            <a:lvl6pPr marL="2517990" indent="0">
              <a:buNone/>
              <a:defRPr sz="1100"/>
            </a:lvl6pPr>
            <a:lvl7pPr marL="3021585" indent="0">
              <a:buNone/>
              <a:defRPr sz="1100"/>
            </a:lvl7pPr>
            <a:lvl8pPr marL="3525184" indent="0">
              <a:buNone/>
              <a:defRPr sz="1100"/>
            </a:lvl8pPr>
            <a:lvl9pPr marL="402878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696CF-1376-464E-8FE4-4075AC793F9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3529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F69E-24DC-4490-ABE0-3967812256E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281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5"/>
            <a:ext cx="2305422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70" y="402485"/>
            <a:ext cx="6782619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AD407-9629-4C0F-8EF1-F2E6B8BCFE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9965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2"/>
            <a:ext cx="8018860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3598" indent="0" algn="ctr">
              <a:buNone/>
              <a:defRPr sz="2200"/>
            </a:lvl2pPr>
            <a:lvl3pPr marL="1007195" indent="0" algn="ctr">
              <a:buNone/>
              <a:defRPr sz="1900"/>
            </a:lvl3pPr>
            <a:lvl4pPr marL="1510793" indent="0" algn="ctr">
              <a:buNone/>
              <a:defRPr sz="1700"/>
            </a:lvl4pPr>
            <a:lvl5pPr marL="2014390" indent="0" algn="ctr">
              <a:buNone/>
              <a:defRPr sz="1700"/>
            </a:lvl5pPr>
            <a:lvl6pPr marL="2517990" indent="0" algn="ctr">
              <a:buNone/>
              <a:defRPr sz="1700"/>
            </a:lvl6pPr>
            <a:lvl7pPr marL="3021585" indent="0" algn="ctr">
              <a:buNone/>
              <a:defRPr sz="1700"/>
            </a:lvl7pPr>
            <a:lvl8pPr marL="3525184" indent="0" algn="ctr">
              <a:buNone/>
              <a:defRPr sz="1700"/>
            </a:lvl8pPr>
            <a:lvl9pPr marL="4028782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9835A-99B7-4279-AD6B-3A257B4C094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2101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79C64-4668-4644-AB43-F60009F0049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3932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7"/>
            <a:ext cx="9221689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5035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719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51079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0143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5179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02158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52518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02878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3C071-B4DC-436E-A131-E9789B57D58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5093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3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3C9A3-08B0-4316-AEEF-571A6783154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3367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7" y="402484"/>
            <a:ext cx="9221689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598" indent="0">
              <a:buNone/>
              <a:defRPr sz="2200" b="1"/>
            </a:lvl2pPr>
            <a:lvl3pPr marL="1007195" indent="0">
              <a:buNone/>
              <a:defRPr sz="1900" b="1"/>
            </a:lvl3pPr>
            <a:lvl4pPr marL="1510793" indent="0">
              <a:buNone/>
              <a:defRPr sz="1700" b="1"/>
            </a:lvl4pPr>
            <a:lvl5pPr marL="2014390" indent="0">
              <a:buNone/>
              <a:defRPr sz="1700" b="1"/>
            </a:lvl5pPr>
            <a:lvl6pPr marL="2517990" indent="0">
              <a:buNone/>
              <a:defRPr sz="1700" b="1"/>
            </a:lvl6pPr>
            <a:lvl7pPr marL="3021585" indent="0">
              <a:buNone/>
              <a:defRPr sz="1700" b="1"/>
            </a:lvl7pPr>
            <a:lvl8pPr marL="3525184" indent="0">
              <a:buNone/>
              <a:defRPr sz="1700" b="1"/>
            </a:lvl8pPr>
            <a:lvl9pPr marL="4028782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8" y="1853171"/>
            <a:ext cx="4545413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598" indent="0">
              <a:buNone/>
              <a:defRPr sz="2200" b="1"/>
            </a:lvl2pPr>
            <a:lvl3pPr marL="1007195" indent="0">
              <a:buNone/>
              <a:defRPr sz="1900" b="1"/>
            </a:lvl3pPr>
            <a:lvl4pPr marL="1510793" indent="0">
              <a:buNone/>
              <a:defRPr sz="1700" b="1"/>
            </a:lvl4pPr>
            <a:lvl5pPr marL="2014390" indent="0">
              <a:buNone/>
              <a:defRPr sz="1700" b="1"/>
            </a:lvl5pPr>
            <a:lvl6pPr marL="2517990" indent="0">
              <a:buNone/>
              <a:defRPr sz="1700" b="1"/>
            </a:lvl6pPr>
            <a:lvl7pPr marL="3021585" indent="0">
              <a:buNone/>
              <a:defRPr sz="1700" b="1"/>
            </a:lvl7pPr>
            <a:lvl8pPr marL="3525184" indent="0">
              <a:buNone/>
              <a:defRPr sz="1700" b="1"/>
            </a:lvl8pPr>
            <a:lvl9pPr marL="4028782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8" y="2761381"/>
            <a:ext cx="4545413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BF280-28A0-461E-BA95-D93B9638C20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8385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6911-9611-43CA-955F-C5211585DE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7909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61D99-6CFC-4F37-B527-C0514FF0F6E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7"/>
            <a:ext cx="9221689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5035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719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51079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0143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5179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02158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52518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02878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3C071-B4DC-436E-A131-E9789B57D58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6996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61"/>
            <a:ext cx="5412730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00"/>
            </a:lvl1pPr>
            <a:lvl2pPr marL="503598" indent="0">
              <a:buNone/>
              <a:defRPr sz="1600"/>
            </a:lvl2pPr>
            <a:lvl3pPr marL="1007195" indent="0">
              <a:buNone/>
              <a:defRPr sz="1400"/>
            </a:lvl3pPr>
            <a:lvl4pPr marL="1510793" indent="0">
              <a:buNone/>
              <a:defRPr sz="1100"/>
            </a:lvl4pPr>
            <a:lvl5pPr marL="2014390" indent="0">
              <a:buNone/>
              <a:defRPr sz="1100"/>
            </a:lvl5pPr>
            <a:lvl6pPr marL="2517990" indent="0">
              <a:buNone/>
              <a:defRPr sz="1100"/>
            </a:lvl6pPr>
            <a:lvl7pPr marL="3021585" indent="0">
              <a:buNone/>
              <a:defRPr sz="1100"/>
            </a:lvl7pPr>
            <a:lvl8pPr marL="3525184" indent="0">
              <a:buNone/>
              <a:defRPr sz="1100"/>
            </a:lvl8pPr>
            <a:lvl9pPr marL="402878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292B0-D998-4253-B0E8-D3F1EFF8ABB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6474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61"/>
            <a:ext cx="5412730" cy="5372269"/>
          </a:xfrm>
        </p:spPr>
        <p:txBody>
          <a:bodyPr anchor="t"/>
          <a:lstStyle>
            <a:lvl1pPr marL="0" indent="0">
              <a:buNone/>
              <a:defRPr sz="3500"/>
            </a:lvl1pPr>
            <a:lvl2pPr marL="503598" indent="0">
              <a:buNone/>
              <a:defRPr sz="3100"/>
            </a:lvl2pPr>
            <a:lvl3pPr marL="1007195" indent="0">
              <a:buNone/>
              <a:defRPr sz="2600"/>
            </a:lvl3pPr>
            <a:lvl4pPr marL="1510793" indent="0">
              <a:buNone/>
              <a:defRPr sz="2200"/>
            </a:lvl4pPr>
            <a:lvl5pPr marL="2014390" indent="0">
              <a:buNone/>
              <a:defRPr sz="2200"/>
            </a:lvl5pPr>
            <a:lvl6pPr marL="2517990" indent="0">
              <a:buNone/>
              <a:defRPr sz="2200"/>
            </a:lvl6pPr>
            <a:lvl7pPr marL="3021585" indent="0">
              <a:buNone/>
              <a:defRPr sz="2200"/>
            </a:lvl7pPr>
            <a:lvl8pPr marL="3525184" indent="0">
              <a:buNone/>
              <a:defRPr sz="2200"/>
            </a:lvl8pPr>
            <a:lvl9pPr marL="4028782" indent="0">
              <a:buNone/>
              <a:defRPr sz="2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00"/>
            </a:lvl1pPr>
            <a:lvl2pPr marL="503598" indent="0">
              <a:buNone/>
              <a:defRPr sz="1600"/>
            </a:lvl2pPr>
            <a:lvl3pPr marL="1007195" indent="0">
              <a:buNone/>
              <a:defRPr sz="1400"/>
            </a:lvl3pPr>
            <a:lvl4pPr marL="1510793" indent="0">
              <a:buNone/>
              <a:defRPr sz="1100"/>
            </a:lvl4pPr>
            <a:lvl5pPr marL="2014390" indent="0">
              <a:buNone/>
              <a:defRPr sz="1100"/>
            </a:lvl5pPr>
            <a:lvl6pPr marL="2517990" indent="0">
              <a:buNone/>
              <a:defRPr sz="1100"/>
            </a:lvl6pPr>
            <a:lvl7pPr marL="3021585" indent="0">
              <a:buNone/>
              <a:defRPr sz="1100"/>
            </a:lvl7pPr>
            <a:lvl8pPr marL="3525184" indent="0">
              <a:buNone/>
              <a:defRPr sz="1100"/>
            </a:lvl8pPr>
            <a:lvl9pPr marL="402878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696CF-1376-464E-8FE4-4075AC793F9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0247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F69E-24DC-4490-ABE0-3967812256E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7447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5"/>
            <a:ext cx="2305422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70" y="402485"/>
            <a:ext cx="6782619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AD407-9629-4C0F-8EF1-F2E6B8BCFE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207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3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3C9A3-08B0-4316-AEEF-571A6783154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484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7" y="402484"/>
            <a:ext cx="9221689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598" indent="0">
              <a:buNone/>
              <a:defRPr sz="2200" b="1"/>
            </a:lvl2pPr>
            <a:lvl3pPr marL="1007195" indent="0">
              <a:buNone/>
              <a:defRPr sz="1900" b="1"/>
            </a:lvl3pPr>
            <a:lvl4pPr marL="1510793" indent="0">
              <a:buNone/>
              <a:defRPr sz="1700" b="1"/>
            </a:lvl4pPr>
            <a:lvl5pPr marL="2014390" indent="0">
              <a:buNone/>
              <a:defRPr sz="1700" b="1"/>
            </a:lvl5pPr>
            <a:lvl6pPr marL="2517990" indent="0">
              <a:buNone/>
              <a:defRPr sz="1700" b="1"/>
            </a:lvl6pPr>
            <a:lvl7pPr marL="3021585" indent="0">
              <a:buNone/>
              <a:defRPr sz="1700" b="1"/>
            </a:lvl7pPr>
            <a:lvl8pPr marL="3525184" indent="0">
              <a:buNone/>
              <a:defRPr sz="1700" b="1"/>
            </a:lvl8pPr>
            <a:lvl9pPr marL="4028782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8" y="1853171"/>
            <a:ext cx="4545413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598" indent="0">
              <a:buNone/>
              <a:defRPr sz="2200" b="1"/>
            </a:lvl2pPr>
            <a:lvl3pPr marL="1007195" indent="0">
              <a:buNone/>
              <a:defRPr sz="1900" b="1"/>
            </a:lvl3pPr>
            <a:lvl4pPr marL="1510793" indent="0">
              <a:buNone/>
              <a:defRPr sz="1700" b="1"/>
            </a:lvl4pPr>
            <a:lvl5pPr marL="2014390" indent="0">
              <a:buNone/>
              <a:defRPr sz="1700" b="1"/>
            </a:lvl5pPr>
            <a:lvl6pPr marL="2517990" indent="0">
              <a:buNone/>
              <a:defRPr sz="1700" b="1"/>
            </a:lvl6pPr>
            <a:lvl7pPr marL="3021585" indent="0">
              <a:buNone/>
              <a:defRPr sz="1700" b="1"/>
            </a:lvl7pPr>
            <a:lvl8pPr marL="3525184" indent="0">
              <a:buNone/>
              <a:defRPr sz="1700" b="1"/>
            </a:lvl8pPr>
            <a:lvl9pPr marL="4028782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8" y="2761381"/>
            <a:ext cx="4545413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BF280-28A0-461E-BA95-D93B9638C20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932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6911-9611-43CA-955F-C5211585DE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768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61D99-6CFC-4F37-B527-C0514FF0F6E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992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61"/>
            <a:ext cx="5412730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00"/>
            </a:lvl1pPr>
            <a:lvl2pPr marL="503598" indent="0">
              <a:buNone/>
              <a:defRPr sz="1600"/>
            </a:lvl2pPr>
            <a:lvl3pPr marL="1007195" indent="0">
              <a:buNone/>
              <a:defRPr sz="1400"/>
            </a:lvl3pPr>
            <a:lvl4pPr marL="1510793" indent="0">
              <a:buNone/>
              <a:defRPr sz="1100"/>
            </a:lvl4pPr>
            <a:lvl5pPr marL="2014390" indent="0">
              <a:buNone/>
              <a:defRPr sz="1100"/>
            </a:lvl5pPr>
            <a:lvl6pPr marL="2517990" indent="0">
              <a:buNone/>
              <a:defRPr sz="1100"/>
            </a:lvl6pPr>
            <a:lvl7pPr marL="3021585" indent="0">
              <a:buNone/>
              <a:defRPr sz="1100"/>
            </a:lvl7pPr>
            <a:lvl8pPr marL="3525184" indent="0">
              <a:buNone/>
              <a:defRPr sz="1100"/>
            </a:lvl8pPr>
            <a:lvl9pPr marL="402878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292B0-D998-4253-B0E8-D3F1EFF8ABB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37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61"/>
            <a:ext cx="5412730" cy="5372269"/>
          </a:xfrm>
        </p:spPr>
        <p:txBody>
          <a:bodyPr anchor="t"/>
          <a:lstStyle>
            <a:lvl1pPr marL="0" indent="0">
              <a:buNone/>
              <a:defRPr sz="3500"/>
            </a:lvl1pPr>
            <a:lvl2pPr marL="503598" indent="0">
              <a:buNone/>
              <a:defRPr sz="3100"/>
            </a:lvl2pPr>
            <a:lvl3pPr marL="1007195" indent="0">
              <a:buNone/>
              <a:defRPr sz="2600"/>
            </a:lvl3pPr>
            <a:lvl4pPr marL="1510793" indent="0">
              <a:buNone/>
              <a:defRPr sz="2200"/>
            </a:lvl4pPr>
            <a:lvl5pPr marL="2014390" indent="0">
              <a:buNone/>
              <a:defRPr sz="2200"/>
            </a:lvl5pPr>
            <a:lvl6pPr marL="2517990" indent="0">
              <a:buNone/>
              <a:defRPr sz="2200"/>
            </a:lvl6pPr>
            <a:lvl7pPr marL="3021585" indent="0">
              <a:buNone/>
              <a:defRPr sz="2200"/>
            </a:lvl7pPr>
            <a:lvl8pPr marL="3525184" indent="0">
              <a:buNone/>
              <a:defRPr sz="2200"/>
            </a:lvl8pPr>
            <a:lvl9pPr marL="4028782" indent="0">
              <a:buNone/>
              <a:defRPr sz="2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00"/>
            </a:lvl1pPr>
            <a:lvl2pPr marL="503598" indent="0">
              <a:buNone/>
              <a:defRPr sz="1600"/>
            </a:lvl2pPr>
            <a:lvl3pPr marL="1007195" indent="0">
              <a:buNone/>
              <a:defRPr sz="1400"/>
            </a:lvl3pPr>
            <a:lvl4pPr marL="1510793" indent="0">
              <a:buNone/>
              <a:defRPr sz="1100"/>
            </a:lvl4pPr>
            <a:lvl5pPr marL="2014390" indent="0">
              <a:buNone/>
              <a:defRPr sz="1100"/>
            </a:lvl5pPr>
            <a:lvl6pPr marL="2517990" indent="0">
              <a:buNone/>
              <a:defRPr sz="1100"/>
            </a:lvl6pPr>
            <a:lvl7pPr marL="3021585" indent="0">
              <a:buNone/>
              <a:defRPr sz="1100"/>
            </a:lvl7pPr>
            <a:lvl8pPr marL="3525184" indent="0">
              <a:buNone/>
              <a:defRPr sz="1100"/>
            </a:lvl8pPr>
            <a:lvl9pPr marL="402878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696CF-1376-464E-8FE4-4075AC793F9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322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371" tIns="45686" rIns="91371" bIns="4568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371" tIns="45686" rIns="91371" bIns="4568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7"/>
            <a:ext cx="2405658" cy="402483"/>
          </a:xfrm>
          <a:prstGeom prst="rect">
            <a:avLst/>
          </a:prstGeom>
        </p:spPr>
        <p:txBody>
          <a:bodyPr vert="horz" lIns="91371" tIns="45686" rIns="91371" bIns="4568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10B9B-D91B-4AF1-AE27-8B037DE3554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7"/>
            <a:ext cx="3608487" cy="402483"/>
          </a:xfrm>
          <a:prstGeom prst="rect">
            <a:avLst/>
          </a:prstGeom>
        </p:spPr>
        <p:txBody>
          <a:bodyPr vert="horz" lIns="91371" tIns="45686" rIns="91371" bIns="4568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7"/>
            <a:ext cx="2405658" cy="402483"/>
          </a:xfrm>
          <a:prstGeom prst="rect">
            <a:avLst/>
          </a:prstGeom>
        </p:spPr>
        <p:txBody>
          <a:bodyPr vert="horz" lIns="91371" tIns="45686" rIns="91371" bIns="4568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422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l" defTabSz="1007195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798" indent="-251798" algn="l" defTabSz="100719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5396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995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2593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266191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769790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273386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776984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4280582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503598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195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10793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14390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7990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21585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5184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4028782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371" tIns="45686" rIns="91371" bIns="4568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371" tIns="45686" rIns="91371" bIns="4568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7"/>
            <a:ext cx="2405658" cy="402483"/>
          </a:xfrm>
          <a:prstGeom prst="rect">
            <a:avLst/>
          </a:prstGeom>
        </p:spPr>
        <p:txBody>
          <a:bodyPr vert="horz" lIns="91371" tIns="45686" rIns="91371" bIns="4568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10B9B-D91B-4AF1-AE27-8B037DE3554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7"/>
            <a:ext cx="3608487" cy="402483"/>
          </a:xfrm>
          <a:prstGeom prst="rect">
            <a:avLst/>
          </a:prstGeom>
        </p:spPr>
        <p:txBody>
          <a:bodyPr vert="horz" lIns="91371" tIns="45686" rIns="91371" bIns="4568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7"/>
            <a:ext cx="2405658" cy="402483"/>
          </a:xfrm>
          <a:prstGeom prst="rect">
            <a:avLst/>
          </a:prstGeom>
        </p:spPr>
        <p:txBody>
          <a:bodyPr vert="horz" lIns="91371" tIns="45686" rIns="91371" bIns="4568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376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l" defTabSz="1007195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798" indent="-251798" algn="l" defTabSz="100719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5396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995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2593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266191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769790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273386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776984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4280582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503598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195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10793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14390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7990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21585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5184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4028782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371" tIns="45686" rIns="91371" bIns="4568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371" tIns="45686" rIns="91371" bIns="4568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7"/>
            <a:ext cx="2405658" cy="402483"/>
          </a:xfrm>
          <a:prstGeom prst="rect">
            <a:avLst/>
          </a:prstGeom>
        </p:spPr>
        <p:txBody>
          <a:bodyPr vert="horz" lIns="91371" tIns="45686" rIns="91371" bIns="4568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10B9B-D91B-4AF1-AE27-8B037DE3554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7"/>
            <a:ext cx="3608487" cy="402483"/>
          </a:xfrm>
          <a:prstGeom prst="rect">
            <a:avLst/>
          </a:prstGeom>
        </p:spPr>
        <p:txBody>
          <a:bodyPr vert="horz" lIns="91371" tIns="45686" rIns="91371" bIns="4568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7"/>
            <a:ext cx="2405658" cy="402483"/>
          </a:xfrm>
          <a:prstGeom prst="rect">
            <a:avLst/>
          </a:prstGeom>
        </p:spPr>
        <p:txBody>
          <a:bodyPr vert="horz" lIns="91371" tIns="45686" rIns="91371" bIns="4568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08DCC-7141-4767-8E99-BE783604ED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746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l" defTabSz="1007195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798" indent="-251798" algn="l" defTabSz="100719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5396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995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2593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266191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769790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273386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776984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4280582" indent="-251798" algn="l" defTabSz="100719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503598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195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10793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14390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7990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21585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5184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4028782" algn="l" defTabSz="10071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Relationship Id="rId9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3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5970" y="299895"/>
            <a:ext cx="7559675" cy="65626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ОПОРНЫЙ ВУЗ РЕГИОНА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001" y="1619873"/>
            <a:ext cx="1739812" cy="17397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5993" y="3978161"/>
            <a:ext cx="104398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/>
                <a:ea typeface="Calibri"/>
              </a:rPr>
              <a:t>Университет</a:t>
            </a:r>
            <a:r>
              <a:rPr lang="en-US" sz="3600" b="1" dirty="0" smtClean="0">
                <a:solidFill>
                  <a:schemeClr val="bg1"/>
                </a:solidFill>
                <a:latin typeface="Times New Roman"/>
                <a:ea typeface="Calibri"/>
              </a:rPr>
              <a:t> -</a:t>
            </a:r>
            <a:r>
              <a:rPr lang="ru-RU" sz="3600" b="1" dirty="0" smtClean="0">
                <a:solidFill>
                  <a:schemeClr val="bg1"/>
                </a:solidFill>
                <a:latin typeface="Times New Roman"/>
                <a:ea typeface="Calibri"/>
              </a:rPr>
              <a:t> центр</a:t>
            </a:r>
            <a:endParaRPr lang="en-US" sz="3600" b="1" dirty="0" smtClean="0">
              <a:solidFill>
                <a:schemeClr val="bg1"/>
              </a:solidFill>
              <a:latin typeface="Times New Roman"/>
              <a:ea typeface="Calibri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/>
                <a:ea typeface="Calibri"/>
              </a:rPr>
              <a:t>социальных </a:t>
            </a:r>
            <a:r>
              <a:rPr lang="ru-RU" sz="3600" b="1" dirty="0">
                <a:solidFill>
                  <a:schemeClr val="bg1"/>
                </a:solidFill>
                <a:latin typeface="Times New Roman"/>
                <a:ea typeface="Calibri"/>
              </a:rPr>
              <a:t>инноваций нового </a:t>
            </a:r>
            <a:r>
              <a:rPr lang="ru-RU" sz="3600" b="1" dirty="0" smtClean="0">
                <a:solidFill>
                  <a:schemeClr val="bg1"/>
                </a:solidFill>
                <a:latin typeface="Times New Roman"/>
                <a:ea typeface="Calibri"/>
              </a:rPr>
              <a:t>поколения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38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321175" y="2471738"/>
            <a:ext cx="106918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8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8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endParaRPr lang="ru-RU" altLang="ru-RU" sz="18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45912" y="629837"/>
            <a:ext cx="2267903" cy="301862"/>
          </a:xfrm>
        </p:spPr>
        <p:txBody>
          <a:bodyPr/>
          <a:lstStyle/>
          <a:p>
            <a:fld id="{73508DCC-7141-4767-8E99-BE783604ED1F}" type="slidenum">
              <a:rPr lang="ru-RU" sz="1500">
                <a:solidFill>
                  <a:prstClr val="white"/>
                </a:solidFill>
                <a:latin typeface="Core Sans D 67 Cn Heavy" panose="020B0906030302020204" pitchFamily="34" charset="-52"/>
              </a:rPr>
              <a:pPr/>
              <a:t>10</a:t>
            </a:fld>
            <a:endParaRPr lang="ru-RU" sz="1500" dirty="0">
              <a:solidFill>
                <a:prstClr val="white"/>
              </a:solidFill>
              <a:latin typeface="Core Sans D 67 Cn Heavy" panose="020B0906030302020204" pitchFamily="34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59557"/>
            <a:ext cx="10691813" cy="63001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991" y="5724053"/>
            <a:ext cx="3588107" cy="17513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75703">
            <a:off x="6023652" y="3261507"/>
            <a:ext cx="3247972" cy="2435979"/>
          </a:xfrm>
          <a:prstGeom prst="rect">
            <a:avLst/>
          </a:prstGeom>
          <a:scene3d>
            <a:camera prst="isometricRightUp"/>
            <a:lightRig rig="threePt" dir="t"/>
          </a:scene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6681">
            <a:off x="7955149" y="3444327"/>
            <a:ext cx="3086658" cy="2471738"/>
          </a:xfrm>
          <a:prstGeom prst="rect">
            <a:avLst/>
          </a:prstGeom>
          <a:scene3d>
            <a:camera prst="isometricRightUp"/>
            <a:lightRig rig="threePt" dir="t"/>
          </a:scene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5708">
            <a:off x="1964989" y="3251509"/>
            <a:ext cx="2465587" cy="2733304"/>
          </a:xfrm>
          <a:prstGeom prst="rect">
            <a:avLst/>
          </a:prstGeom>
          <a:scene3d>
            <a:camera prst="isometricLeftDown"/>
            <a:lightRig rig="threePt" dir="t"/>
          </a:scene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2458">
            <a:off x="-286168" y="3147927"/>
            <a:ext cx="3509099" cy="2324778"/>
          </a:xfrm>
          <a:prstGeom prst="rect">
            <a:avLst/>
          </a:prstGeom>
          <a:scene3d>
            <a:camera prst="isometricLeftDown"/>
            <a:lightRig rig="threePt" dir="t"/>
          </a:scene3d>
        </p:spPr>
      </p:pic>
      <p:sp>
        <p:nvSpPr>
          <p:cNvPr id="3" name="Прямоугольник 2"/>
          <p:cNvSpPr/>
          <p:nvPr/>
        </p:nvSpPr>
        <p:spPr>
          <a:xfrm>
            <a:off x="2465586" y="1259557"/>
            <a:ext cx="5674502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ru-RU" sz="40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  <a:reflection blurRad="6350" stA="50000" endA="300" endPos="50000" dist="2999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  <a:reflection blurRad="6350" stA="50000" endA="300" endPos="50000" dist="2999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Молодежный театр»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11891" y="5292005"/>
            <a:ext cx="27363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самый </a:t>
            </a:r>
            <a:r>
              <a:rPr lang="ru-RU" sz="1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молодой</a:t>
            </a:r>
            <a:r>
              <a:rPr lang="en-US" sz="1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</a:t>
            </a:r>
            <a:endParaRPr lang="ru-RU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8543276">
            <a:off x="8246918" y="3085092"/>
            <a:ext cx="209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негосударственный</a:t>
            </a:r>
          </a:p>
        </p:txBody>
      </p:sp>
      <p:sp>
        <p:nvSpPr>
          <p:cNvPr id="15" name="Прямоугольник 14"/>
          <p:cNvSpPr/>
          <p:nvPr/>
        </p:nvSpPr>
        <p:spPr>
          <a:xfrm rot="3370666">
            <a:off x="2632478" y="3336073"/>
            <a:ext cx="24565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</a:t>
            </a:r>
            <a:endParaRPr lang="ru-RU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8607716">
            <a:off x="5609457" y="2883311"/>
            <a:ext cx="29915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новых спектаклей </a:t>
            </a:r>
            <a:r>
              <a:rPr lang="ru-RU" sz="1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1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молодежи</a:t>
            </a:r>
            <a:endParaRPr lang="ru-RU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3516967">
            <a:off x="97554" y="2396791"/>
            <a:ext cx="3536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концертов и</a:t>
            </a:r>
          </a:p>
          <a:p>
            <a:pPr algn="ctr"/>
            <a:r>
              <a:rPr lang="ru-RU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театральных представлений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6046925"/>
            <a:ext cx="31977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мастер-классов по актерскому</a:t>
            </a:r>
          </a:p>
          <a:p>
            <a:pPr algn="ctr"/>
            <a:r>
              <a:rPr lang="ru-RU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мастерству, сценической речи и </a:t>
            </a:r>
            <a:r>
              <a:rPr lang="ru-RU" sz="1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вокалу </a:t>
            </a:r>
            <a:r>
              <a:rPr lang="ru-RU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школьников и студентов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794178" y="6516141"/>
            <a:ext cx="29054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курсов актерского </a:t>
            </a:r>
            <a:r>
              <a:rPr lang="ru-RU" sz="1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мастерства </a:t>
            </a:r>
            <a:r>
              <a:rPr lang="ru-RU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молодых людей</a:t>
            </a:r>
          </a:p>
        </p:txBody>
      </p:sp>
    </p:spTree>
    <p:extLst>
      <p:ext uri="{BB962C8B-B14F-4D97-AF65-F5344CB8AC3E}">
        <p14:creationId xmlns:p14="http://schemas.microsoft.com/office/powerpoint/2010/main" val="307341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5984" y="4019834"/>
            <a:ext cx="9299844" cy="1166270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919" y="2084747"/>
            <a:ext cx="1439976" cy="143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06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45912" y="629837"/>
            <a:ext cx="2267903" cy="301862"/>
          </a:xfrm>
        </p:spPr>
        <p:txBody>
          <a:bodyPr/>
          <a:lstStyle/>
          <a:p>
            <a:fld id="{73508DCC-7141-4767-8E99-BE783604ED1F}" type="slidenum">
              <a:rPr lang="ru-RU" sz="1500">
                <a:solidFill>
                  <a:prstClr val="white"/>
                </a:solidFill>
                <a:latin typeface="Core Sans D 67 Cn Heavy" panose="020B0906030302020204" pitchFamily="34" charset="-52"/>
              </a:rPr>
              <a:pPr/>
              <a:t>2</a:t>
            </a:fld>
            <a:endParaRPr lang="ru-RU" sz="1500" dirty="0">
              <a:solidFill>
                <a:prstClr val="white"/>
              </a:solidFill>
              <a:latin typeface="Core Sans D 67 Cn Heavy" panose="020B0906030302020204" pitchFamily="34" charset="-5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932238" y="3557588"/>
            <a:ext cx="10691812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932238" y="3557588"/>
            <a:ext cx="10691812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60158"/>
            <a:ext cx="10691813" cy="630538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1" y="2939851"/>
            <a:ext cx="6930083" cy="1077218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Социально-Ориентированные студенческие инициативы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079" y="1598919"/>
            <a:ext cx="3967737" cy="3357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905980" y="1706640"/>
            <a:ext cx="17999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Молодежный военно-патриотический Центр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УлГУ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31741" y="1598919"/>
            <a:ext cx="16699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/>
                <a:ea typeface="Times New Roman"/>
              </a:rPr>
              <a:t>Телеграмм-бот для оповещения студентов и обратной связи с университетом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31727" y="4415999"/>
            <a:ext cx="21588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FFFF00"/>
                </a:solidFill>
                <a:latin typeface="Times New Roman"/>
                <a:ea typeface="Times New Roman"/>
              </a:rPr>
              <a:t>Инновационная площадка профориентации </a:t>
            </a:r>
            <a:r>
              <a:rPr lang="ru-RU" sz="1400" dirty="0" err="1">
                <a:solidFill>
                  <a:srgbClr val="FFFF00"/>
                </a:solidFill>
                <a:latin typeface="Times New Roman"/>
                <a:ea typeface="Times New Roman"/>
              </a:rPr>
              <a:t>УлГУ</a:t>
            </a:r>
            <a:endParaRPr lang="ru-RU" sz="1400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93805" y="5420471"/>
            <a:ext cx="9712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  <a:latin typeface="Times New Roman"/>
                <a:ea typeface="Times New Roman"/>
              </a:rPr>
              <a:t>#</a:t>
            </a:r>
            <a:r>
              <a:rPr lang="ru-RU" sz="1400" dirty="0">
                <a:solidFill>
                  <a:srgbClr val="FFFF00"/>
                </a:solidFill>
                <a:latin typeface="Times New Roman"/>
                <a:ea typeface="Times New Roman"/>
              </a:rPr>
              <a:t>сборка73</a:t>
            </a:r>
            <a:endParaRPr lang="ru-RU" sz="1400" dirty="0">
              <a:solidFill>
                <a:srgbClr val="FFFF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78149" y="4622010"/>
            <a:ext cx="141614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FFFF00"/>
                </a:solidFill>
                <a:latin typeface="Times New Roman"/>
                <a:ea typeface="Times New Roman"/>
              </a:rPr>
              <a:t>Школа молодого учёного</a:t>
            </a:r>
            <a:endParaRPr lang="ru-RU" sz="1400" dirty="0">
              <a:solidFill>
                <a:srgbClr val="FFFF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27146" y="5924563"/>
            <a:ext cx="110820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FFFF00"/>
                </a:solidFill>
                <a:latin typeface="Times New Roman"/>
                <a:ea typeface="Times New Roman"/>
              </a:rPr>
              <a:t>Бои научного клуба </a:t>
            </a:r>
            <a:endParaRPr lang="ru-RU" sz="1400" dirty="0">
              <a:solidFill>
                <a:srgbClr val="FFFF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88674" y="6359460"/>
            <a:ext cx="13572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rgbClr val="FFFF00"/>
                </a:solidFill>
                <a:latin typeface="Times New Roman"/>
                <a:ea typeface="Times New Roman"/>
              </a:rPr>
              <a:t>«Учебный суд»</a:t>
            </a:r>
            <a:endParaRPr lang="ru-RU" sz="1400" dirty="0">
              <a:solidFill>
                <a:srgbClr val="FFFF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866864" y="1598919"/>
            <a:ext cx="18850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FFFF00"/>
                </a:solidFill>
                <a:latin typeface="Times New Roman"/>
                <a:ea typeface="Times New Roman"/>
              </a:rPr>
              <a:t>Внедрение технологии </a:t>
            </a:r>
            <a:r>
              <a:rPr lang="en-US" sz="1400" dirty="0" err="1">
                <a:solidFill>
                  <a:srgbClr val="FFFF00"/>
                </a:solidFill>
                <a:latin typeface="Times New Roman"/>
                <a:ea typeface="Times New Roman"/>
              </a:rPr>
              <a:t>Blockchain</a:t>
            </a:r>
            <a:r>
              <a:rPr lang="ru-RU" sz="1400" dirty="0">
                <a:solidFill>
                  <a:srgbClr val="FFFF00"/>
                </a:solidFill>
                <a:latin typeface="Times New Roman"/>
                <a:ea typeface="Times New Roman"/>
              </a:rPr>
              <a:t> в сферу электроэнергетики</a:t>
            </a:r>
            <a:endParaRPr lang="ru-RU" sz="1400" dirty="0">
              <a:solidFill>
                <a:srgbClr val="FFFF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569" y="5620756"/>
            <a:ext cx="16337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FFFF00"/>
                </a:solidFill>
                <a:latin typeface="Times New Roman"/>
                <a:ea typeface="Times New Roman"/>
              </a:rPr>
              <a:t>Культурный центр </a:t>
            </a:r>
            <a:r>
              <a:rPr lang="ru-RU" sz="1400" dirty="0" err="1">
                <a:solidFill>
                  <a:srgbClr val="FFFF00"/>
                </a:solidFill>
                <a:latin typeface="Times New Roman"/>
                <a:ea typeface="Times New Roman"/>
              </a:rPr>
              <a:t>УлГУ</a:t>
            </a:r>
            <a:endParaRPr lang="ru-RU" sz="1400" dirty="0">
              <a:solidFill>
                <a:srgbClr val="FFFF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045861" y="5451478"/>
            <a:ext cx="16799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/>
                <a:ea typeface="Times New Roman"/>
              </a:rPr>
              <a:t>Музейный экскурсовод, основанный на робототехнической системе «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</a:rPr>
              <a:t>ALKETON</a:t>
            </a:r>
            <a:r>
              <a:rPr lang="ru-RU" sz="1400" dirty="0">
                <a:solidFill>
                  <a:srgbClr val="002060"/>
                </a:solidFill>
                <a:latin typeface="Times New Roman"/>
                <a:ea typeface="Times New Roman"/>
              </a:rPr>
              <a:t>»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809393" y="6515524"/>
            <a:ext cx="1426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FFFF00"/>
                </a:solidFill>
                <a:latin typeface="Times New Roman"/>
                <a:ea typeface="Times New Roman"/>
              </a:rPr>
              <a:t>Студенческое СМИ «Клюква»</a:t>
            </a:r>
            <a:endParaRPr lang="ru-RU" sz="1400" dirty="0">
              <a:solidFill>
                <a:srgbClr val="FFFF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549321" y="4893939"/>
            <a:ext cx="15931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FFFF00"/>
                </a:solidFill>
                <a:latin typeface="Times New Roman"/>
                <a:ea typeface="Times New Roman"/>
              </a:rPr>
              <a:t>Технический клуб «</a:t>
            </a:r>
            <a:r>
              <a:rPr lang="ru-RU" sz="1400" dirty="0" err="1">
                <a:solidFill>
                  <a:srgbClr val="FFFF00"/>
                </a:solidFill>
                <a:latin typeface="Times New Roman"/>
                <a:ea typeface="Times New Roman"/>
              </a:rPr>
              <a:t>Автомех</a:t>
            </a:r>
            <a:r>
              <a:rPr lang="ru-RU" sz="1400" dirty="0">
                <a:solidFill>
                  <a:srgbClr val="FFFF00"/>
                </a:solidFill>
                <a:latin typeface="Times New Roman"/>
                <a:ea typeface="Times New Roman"/>
              </a:rPr>
              <a:t> – Багги»</a:t>
            </a:r>
            <a:endParaRPr lang="ru-RU" sz="1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34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46154"/>
            <a:ext cx="10691814" cy="6314657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45912" y="629837"/>
            <a:ext cx="2267903" cy="301862"/>
          </a:xfrm>
        </p:spPr>
        <p:txBody>
          <a:bodyPr/>
          <a:lstStyle/>
          <a:p>
            <a:fld id="{73508DCC-7141-4767-8E99-BE783604ED1F}" type="slidenum">
              <a:rPr lang="ru-RU" sz="1500">
                <a:solidFill>
                  <a:prstClr val="white"/>
                </a:solidFill>
                <a:latin typeface="Core Sans D 67 Cn Heavy" panose="020B0906030302020204" pitchFamily="34" charset="-52"/>
              </a:rPr>
              <a:pPr/>
              <a:t>3</a:t>
            </a:fld>
            <a:endParaRPr lang="ru-RU" sz="1500" dirty="0">
              <a:solidFill>
                <a:prstClr val="white"/>
              </a:solidFill>
              <a:latin typeface="Core Sans D 67 Cn Heavy" panose="020B0906030302020204" pitchFamily="34" charset="-52"/>
            </a:endParaRPr>
          </a:p>
        </p:txBody>
      </p:sp>
      <p:pic>
        <p:nvPicPr>
          <p:cNvPr id="26" name="Picture 3" descr="C:\Users\user\Desktop\Презентация Белгород\Снимок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5853" y="2939851"/>
            <a:ext cx="2260523" cy="24076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105960" y="2819853"/>
            <a:ext cx="6899870" cy="658642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320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  <a:t>Лучшие инициативы</a:t>
            </a:r>
            <a:endParaRPr lang="ru-RU" sz="320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ea typeface="Calibri"/>
              <a:cs typeface="Times New Roman"/>
            </a:endParaRPr>
          </a:p>
        </p:txBody>
      </p:sp>
      <p:pic>
        <p:nvPicPr>
          <p:cNvPr id="18" name="Picture 6" descr="C:\Documents and Settings\user\Мои документы\Downloads\Арт-инкубатор\Арт-инкубатор\IMG_20171114_020020_85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5913" y="3680194"/>
            <a:ext cx="3453731" cy="20796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Скругленный прямоугольник 18"/>
          <p:cNvSpPr/>
          <p:nvPr/>
        </p:nvSpPr>
        <p:spPr>
          <a:xfrm>
            <a:off x="905980" y="5919946"/>
            <a:ext cx="2160000" cy="13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320878" y="6042957"/>
            <a:ext cx="2160000" cy="13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925830" y="5919946"/>
            <a:ext cx="2160000" cy="13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434161" y="1250405"/>
            <a:ext cx="2160000" cy="13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5395515" y="1297542"/>
            <a:ext cx="2160000" cy="13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8364819" y="1547073"/>
            <a:ext cx="2160000" cy="13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8003" y="1559874"/>
            <a:ext cx="2160000" cy="222777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/>
                <a:ea typeface="Times New Roman"/>
              </a:rPr>
              <a:t>Инновационная площадка профориентации </a:t>
            </a:r>
            <a:r>
              <a:rPr lang="ru-RU" sz="1400" dirty="0" err="1">
                <a:solidFill>
                  <a:srgbClr val="002060"/>
                </a:solidFill>
                <a:latin typeface="Times New Roman"/>
                <a:ea typeface="Times New Roman"/>
              </a:rPr>
              <a:t>УлГУ</a:t>
            </a:r>
            <a:r>
              <a:rPr lang="ru-RU" sz="1400" dirty="0">
                <a:solidFill>
                  <a:srgbClr val="002060"/>
                </a:solidFill>
                <a:latin typeface="Times New Roman"/>
                <a:ea typeface="Times New Roman"/>
              </a:rPr>
              <a:t>» (</a:t>
            </a:r>
            <a:r>
              <a:rPr lang="ru-RU" sz="1400" dirty="0" err="1">
                <a:solidFill>
                  <a:srgbClr val="002060"/>
                </a:solidFill>
                <a:latin typeface="Times New Roman"/>
                <a:ea typeface="Times New Roman"/>
              </a:rPr>
              <a:t>Преактум</a:t>
            </a:r>
            <a:r>
              <a:rPr lang="ru-RU" sz="1400" dirty="0">
                <a:solidFill>
                  <a:srgbClr val="002060"/>
                </a:solidFill>
                <a:latin typeface="Times New Roman"/>
                <a:ea typeface="Times New Roman"/>
              </a:rPr>
              <a:t>) на базе проектных офисов в муниципальных образованиях Ульяновской области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39322" y="1547073"/>
            <a:ext cx="215483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/>
                <a:ea typeface="Times New Roman"/>
              </a:rPr>
              <a:t>Центр по развитию компетенций студентов «Точка роста»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05980" y="6216614"/>
            <a:ext cx="2160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/>
                <a:ea typeface="Times New Roman"/>
              </a:rPr>
              <a:t>Создание творческой виртуальной лаборатории «</a:t>
            </a:r>
            <a:r>
              <a:rPr lang="ru-RU" sz="1400" dirty="0" err="1">
                <a:solidFill>
                  <a:srgbClr val="002060"/>
                </a:solidFill>
                <a:latin typeface="Times New Roman"/>
                <a:ea typeface="Times New Roman"/>
              </a:rPr>
              <a:t>Времена.Ру</a:t>
            </a:r>
            <a:r>
              <a:rPr lang="ru-RU" sz="1400" dirty="0">
                <a:solidFill>
                  <a:srgbClr val="002060"/>
                </a:solidFill>
                <a:latin typeface="Times New Roman"/>
                <a:ea typeface="Times New Roman"/>
              </a:rPr>
              <a:t>»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43269" y="6105820"/>
            <a:ext cx="21425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/>
                <a:ea typeface="Times New Roman"/>
              </a:rPr>
              <a:t>Акселератор проектов для реализации в Инновационном кластере Ульяновской области»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73602" y="2059184"/>
            <a:ext cx="11019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/>
                <a:ea typeface="Times New Roman"/>
              </a:rPr>
              <a:t>Здоровье.73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20878" y="6431744"/>
            <a:ext cx="21553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/>
                <a:ea typeface="Times New Roman"/>
              </a:rPr>
              <a:t>Проект «Клуб молодых специалистов»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12449" y="1799870"/>
            <a:ext cx="13261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/>
                <a:ea typeface="Times New Roman"/>
              </a:rPr>
              <a:t>Арт-инкубатор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39" name="Picture 7" descr="C:\Documents and Settings\user\Мои документы\Downloads\ko4W4EOXVO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34225" y="3582859"/>
            <a:ext cx="1859936" cy="27218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" name="Скругленный прямоугольник 34"/>
          <p:cNvSpPr/>
          <p:nvPr/>
        </p:nvSpPr>
        <p:spPr>
          <a:xfrm>
            <a:off x="88003" y="4403482"/>
            <a:ext cx="2160000" cy="13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7231" y="4919818"/>
            <a:ext cx="16615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/>
                <a:ea typeface="Times New Roman"/>
              </a:rPr>
              <a:t>Молодежный театр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50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45912" y="629837"/>
            <a:ext cx="2267903" cy="301862"/>
          </a:xfrm>
        </p:spPr>
        <p:txBody>
          <a:bodyPr/>
          <a:lstStyle/>
          <a:p>
            <a:fld id="{73508DCC-7141-4767-8E99-BE783604ED1F}" type="slidenum">
              <a:rPr lang="ru-RU" sz="1500">
                <a:solidFill>
                  <a:prstClr val="white"/>
                </a:solidFill>
                <a:latin typeface="Core Sans D 67 Cn Heavy" panose="020B0906030302020204" pitchFamily="34" charset="-52"/>
              </a:rPr>
              <a:pPr/>
              <a:t>4</a:t>
            </a:fld>
            <a:endParaRPr lang="ru-RU" sz="1500" dirty="0">
              <a:solidFill>
                <a:prstClr val="white"/>
              </a:solidFill>
              <a:latin typeface="Core Sans D 67 Cn Heavy" panose="020B0906030302020204" pitchFamily="34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59879"/>
            <a:ext cx="10691814" cy="629979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20511633">
            <a:off x="220798" y="5787884"/>
            <a:ext cx="6545229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Студенческий офис </a:t>
            </a:r>
            <a:r>
              <a:rPr lang="ru-RU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Преактум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518706">
            <a:off x="95882" y="1806413"/>
            <a:ext cx="4685919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Инновационная площадка профориентации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УлГУ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Преактум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на базе проектных офисов в муниципальных образованиях Ульяновской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</p:txBody>
      </p:sp>
      <p:pic>
        <p:nvPicPr>
          <p:cNvPr id="10" name="Picture 2" descr="C:\Users\user\Desktop\Презентация Белгород\Снимок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906" y="1331565"/>
            <a:ext cx="3179947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20530857">
            <a:off x="-135381" y="4043788"/>
            <a:ext cx="559387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тренинговых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площадок в р.п. Вешкайма, р.п. Майна, р.п. Чердаклы, р.п. Кузоватово и р.п. Новоспасское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(обучение прошли более 120 школьников из районных муниципальных образований)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0322223">
            <a:off x="2011454" y="6153736"/>
            <a:ext cx="5343525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Заключены соглашения с управлениями образования МО о создании опорных экологических </a:t>
            </a:r>
            <a:r>
              <a:rPr lang="ru-RU" alt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площадок, на базах школ организовано обучение для школьников 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25854" y="1835621"/>
            <a:ext cx="2220652" cy="2677656"/>
          </a:xfrm>
          <a:prstGeom prst="rect">
            <a:avLst/>
          </a:prstGeom>
          <a:solidFill>
            <a:schemeClr val="accent5">
              <a:lumMod val="75000"/>
              <a:alpha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 </a:t>
            </a:r>
          </a:p>
          <a:p>
            <a:pPr algn="ctr"/>
            <a:r>
              <a:rPr lang="ru-RU" altLang="ru-RU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форум </a:t>
            </a:r>
          </a:p>
          <a:p>
            <a:pPr lvl="0" algn="ctr"/>
            <a:r>
              <a:rPr lang="ru-RU" altLang="ru-RU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«Молодежь и предпринимательство» с участием представителей предпринимательства и практикующими </a:t>
            </a:r>
            <a:r>
              <a:rPr lang="ru-RU" altLang="ru-RU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бизнес-тренерами</a:t>
            </a:r>
            <a:r>
              <a:rPr lang="en-US" altLang="ru-RU" sz="14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14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Ульяновской </a:t>
            </a:r>
            <a:r>
              <a:rPr lang="ru-RU" alt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области, Татарстана (более 100 участников)</a:t>
            </a:r>
          </a:p>
          <a:p>
            <a:pPr algn="ctr"/>
            <a:endParaRPr lang="ru-RU" altLang="ru-RU" sz="14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226226" y="6012085"/>
            <a:ext cx="24482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Подготовлено две </a:t>
            </a:r>
            <a:r>
              <a:rPr lang="ru-RU" altLang="ru-RU" sz="1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тренинговые</a:t>
            </a:r>
            <a:r>
              <a:rPr lang="ru-RU" alt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команды, </a:t>
            </a:r>
          </a:p>
          <a:p>
            <a:pPr algn="ctr"/>
            <a:r>
              <a:rPr lang="ru-RU" alt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состоящие из студентов </a:t>
            </a:r>
            <a:r>
              <a:rPr lang="ru-RU" altLang="ru-RU" sz="1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бакалавриата</a:t>
            </a:r>
            <a:r>
              <a:rPr lang="ru-RU" alt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магистратуры направления «Менеджмент».</a:t>
            </a:r>
            <a:endParaRPr lang="en-US" altLang="ru-RU" sz="1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37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45912" y="629837"/>
            <a:ext cx="2267903" cy="301862"/>
          </a:xfrm>
        </p:spPr>
        <p:txBody>
          <a:bodyPr/>
          <a:lstStyle/>
          <a:p>
            <a:fld id="{73508DCC-7141-4767-8E99-BE783604ED1F}" type="slidenum">
              <a:rPr lang="ru-RU" sz="1500">
                <a:solidFill>
                  <a:prstClr val="white"/>
                </a:solidFill>
                <a:latin typeface="Core Sans D 67 Cn Heavy" panose="020B0906030302020204" pitchFamily="34" charset="-52"/>
              </a:rPr>
              <a:pPr/>
              <a:t>5</a:t>
            </a:fld>
            <a:endParaRPr lang="ru-RU" sz="1500" dirty="0">
              <a:solidFill>
                <a:prstClr val="white"/>
              </a:solidFill>
              <a:latin typeface="Core Sans D 67 Cn Heavy" panose="020B0906030302020204" pitchFamily="34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3176"/>
            <a:ext cx="10691813" cy="62864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503" y="1273176"/>
            <a:ext cx="3382805" cy="3779116"/>
          </a:xfrm>
          <a:prstGeom prst="flowChartManualOperation">
            <a:avLst/>
          </a:prstGeom>
        </p:spPr>
      </p:pic>
      <p:sp>
        <p:nvSpPr>
          <p:cNvPr id="7" name="Прямоугольник 6"/>
          <p:cNvSpPr/>
          <p:nvPr/>
        </p:nvSpPr>
        <p:spPr>
          <a:xfrm rot="714542">
            <a:off x="6577054" y="6178573"/>
            <a:ext cx="46685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FF00"/>
                </a:solidFill>
                <a:latin typeface="Times New Roman"/>
                <a:ea typeface="Calibri"/>
              </a:rPr>
              <a:t>лаборатория </a:t>
            </a:r>
            <a:r>
              <a:rPr lang="ru-RU" sz="2400" dirty="0">
                <a:solidFill>
                  <a:srgbClr val="FFFF00"/>
                </a:solidFill>
                <a:latin typeface="Times New Roman"/>
                <a:ea typeface="Calibri"/>
              </a:rPr>
              <a:t>«</a:t>
            </a:r>
            <a:r>
              <a:rPr lang="ru-RU" sz="2400" dirty="0" err="1">
                <a:solidFill>
                  <a:srgbClr val="FFFF00"/>
                </a:solidFill>
                <a:latin typeface="Times New Roman"/>
                <a:ea typeface="Calibri"/>
              </a:rPr>
              <a:t>Времена.ру</a:t>
            </a:r>
            <a:r>
              <a:rPr lang="ru-RU" sz="2400" dirty="0">
                <a:solidFill>
                  <a:srgbClr val="FFFF00"/>
                </a:solidFill>
                <a:latin typeface="Times New Roman"/>
                <a:ea typeface="Calibri"/>
              </a:rPr>
              <a:t>»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79052" y="7131256"/>
            <a:ext cx="26255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Реализовано более 25 </a:t>
            </a:r>
            <a:r>
              <a:rPr lang="ru-RU" sz="1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проектов: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25928" y="5955151"/>
            <a:ext cx="198337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КЛЮКВА -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мультиплатформенный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молодежный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канал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65879" y="2999850"/>
            <a:ext cx="185996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Двадцать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пять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минус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 -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информационный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канал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для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молодежи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-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студентов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школьников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и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других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категорий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25908" y="4796333"/>
            <a:ext cx="21523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Симбирская-Ульяновская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энциклопедия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культуры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и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искусства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 </a:t>
            </a:r>
            <a:r>
              <a:rPr lang="ru-RU" sz="1400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</a:t>
            </a:r>
            <a:r>
              <a:rPr lang="en-US" sz="1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реализован</a:t>
            </a:r>
            <a:r>
              <a:rPr lang="en-US" sz="1400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</a:t>
            </a:r>
            <a:r>
              <a:rPr lang="en-US" sz="1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лаборатории</a:t>
            </a:r>
            <a:r>
              <a:rPr lang="ru-RU" sz="1400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</a:t>
            </a:r>
            <a:r>
              <a:rPr lang="en-US" sz="1400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465853" y="1830299"/>
            <a:ext cx="169876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стадии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Культурный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en-US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Времена.ру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93" y="4799820"/>
            <a:ext cx="3333215" cy="2215988"/>
          </a:xfrm>
          <a:prstGeom prst="trapezoid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395423"/>
            <a:ext cx="390574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</a:t>
            </a:r>
            <a:endParaRPr lang="en-US" sz="14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современной системы</a:t>
            </a:r>
            <a:endParaRPr lang="en-US" sz="14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контентом </a:t>
            </a:r>
            <a:r>
              <a:rPr lang="ru-RU" sz="1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4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 сайт </a:t>
            </a:r>
            <a:r>
              <a:rPr lang="ru-RU" sz="1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Времена.ру</a:t>
            </a:r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</a:t>
            </a:r>
            <a:endParaRPr lang="en-US" sz="14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формату </a:t>
            </a:r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1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агрегатором</a:t>
            </a:r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сложных </a:t>
            </a:r>
            <a:r>
              <a:rPr lang="ru-RU" sz="1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мультимедийных </a:t>
            </a:r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произведений культурной, научной и краеведческой тематики в технологии ЛОНГРИДА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1389749">
            <a:off x="791590" y="2335501"/>
            <a:ext cx="30727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FFFF00"/>
                </a:solidFill>
                <a:latin typeface="Times New Roman"/>
                <a:ea typeface="Calibri"/>
              </a:rPr>
              <a:t>http://vremenaru.com/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462210">
            <a:off x="8107003" y="5087192"/>
            <a:ext cx="27483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latin typeface="Times New Roman"/>
                <a:ea typeface="Calibri"/>
              </a:rPr>
              <a:t>Творческая </a:t>
            </a:r>
            <a:endParaRPr lang="en-US" sz="2400" dirty="0" smtClean="0">
              <a:solidFill>
                <a:srgbClr val="FFFF00"/>
              </a:solidFill>
              <a:latin typeface="Times New Roman"/>
              <a:ea typeface="Calibri"/>
            </a:endParaRPr>
          </a:p>
          <a:p>
            <a:r>
              <a:rPr lang="en-US" sz="2400" dirty="0" smtClean="0">
                <a:solidFill>
                  <a:srgbClr val="FFFF00"/>
                </a:solidFill>
                <a:latin typeface="Times New Roman"/>
                <a:ea typeface="Calibri"/>
              </a:rPr>
              <a:t>          </a:t>
            </a:r>
            <a:r>
              <a:rPr lang="ru-RU" sz="2400" dirty="0" smtClean="0">
                <a:solidFill>
                  <a:srgbClr val="FFFF00"/>
                </a:solidFill>
                <a:latin typeface="Times New Roman"/>
                <a:ea typeface="Calibri"/>
              </a:rPr>
              <a:t>студенческая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4250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59879"/>
            <a:ext cx="10691814" cy="6303643"/>
          </a:xfrm>
          <a:prstGeom prst="rect">
            <a:avLst/>
          </a:prstGeom>
          <a:ln>
            <a:noFill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45912" y="629837"/>
            <a:ext cx="2267903" cy="301862"/>
          </a:xfrm>
        </p:spPr>
        <p:txBody>
          <a:bodyPr/>
          <a:lstStyle/>
          <a:p>
            <a:fld id="{73508DCC-7141-4767-8E99-BE783604ED1F}" type="slidenum">
              <a:rPr lang="ru-RU" sz="1500">
                <a:solidFill>
                  <a:prstClr val="white"/>
                </a:solidFill>
                <a:latin typeface="Core Sans D 67 Cn Heavy" panose="020B0906030302020204" pitchFamily="34" charset="-52"/>
              </a:rPr>
              <a:pPr/>
              <a:t>6</a:t>
            </a:fld>
            <a:endParaRPr lang="ru-RU" sz="1500" dirty="0">
              <a:solidFill>
                <a:prstClr val="white"/>
              </a:solidFill>
              <a:latin typeface="Core Sans D 67 Cn Heavy" panose="020B0906030302020204" pitchFamily="34" charset="-52"/>
            </a:endParaRPr>
          </a:p>
        </p:txBody>
      </p:sp>
      <p:pic>
        <p:nvPicPr>
          <p:cNvPr id="19" name="Picture 5" descr="C:\Users\user\Desktop\Презентация Белгород\СМИ Клюква 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343" y="4819507"/>
            <a:ext cx="3978155" cy="26417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Папа\Универ\Презентации 7-8 ноября\ПРЕЗЕНТАЦИЯ КУЛЬТУРА\ПРЕЗЕНТАЦИЯ КУЛЬТУРА\Снимокukytuy6f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009" y="1319878"/>
            <a:ext cx="2881564" cy="22013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4" y="4528897"/>
            <a:ext cx="3773706" cy="29323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1158022" y="1799870"/>
            <a:ext cx="3197981" cy="78319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ea typeface="Calibri"/>
              </a:rPr>
              <a:t>«Клюква»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7" name="Блок-схема: несколько документов 16"/>
          <p:cNvSpPr/>
          <p:nvPr/>
        </p:nvSpPr>
        <p:spPr>
          <a:xfrm>
            <a:off x="2645951" y="1406912"/>
            <a:ext cx="2683505" cy="500717"/>
          </a:xfrm>
          <a:prstGeom prst="flowChartMultidocument">
            <a:avLst/>
          </a:prstGeom>
          <a:solidFill>
            <a:srgbClr val="F7A600"/>
          </a:solidFill>
        </p:spPr>
        <p:txBody>
          <a:bodyPr wrap="none">
            <a:spAutoFit/>
          </a:bodyPr>
          <a:lstStyle/>
          <a:p>
            <a:r>
              <a:rPr lang="ru-RU" sz="2000" dirty="0">
                <a:latin typeface="Times New Roman"/>
                <a:ea typeface="Calibri"/>
              </a:rPr>
              <a:t>С</a:t>
            </a:r>
            <a:r>
              <a:rPr lang="ru-RU" sz="2000" dirty="0" smtClean="0">
                <a:latin typeface="Times New Roman"/>
                <a:ea typeface="Calibri"/>
              </a:rPr>
              <a:t>туденческое </a:t>
            </a:r>
            <a:r>
              <a:rPr lang="ru-RU" sz="2000" dirty="0">
                <a:latin typeface="Times New Roman"/>
                <a:ea typeface="Calibri"/>
              </a:rPr>
              <a:t>СМИ</a:t>
            </a:r>
            <a:endParaRPr lang="ru-RU" sz="2000" dirty="0"/>
          </a:p>
        </p:txBody>
      </p:sp>
      <p:sp>
        <p:nvSpPr>
          <p:cNvPr id="27" name="Блок-схема: несколько документов 26"/>
          <p:cNvSpPr/>
          <p:nvPr/>
        </p:nvSpPr>
        <p:spPr>
          <a:xfrm>
            <a:off x="1395655" y="2533006"/>
            <a:ext cx="1934027" cy="598759"/>
          </a:xfrm>
          <a:prstGeom prst="flowChartMultidocument">
            <a:avLst/>
          </a:prstGeom>
          <a:solidFill>
            <a:srgbClr val="F7A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klukva_ulsu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несколько документов 6"/>
          <p:cNvSpPr/>
          <p:nvPr/>
        </p:nvSpPr>
        <p:spPr>
          <a:xfrm>
            <a:off x="3617714" y="5147989"/>
            <a:ext cx="3744416" cy="2041386"/>
          </a:xfrm>
          <a:prstGeom prst="flowChartMultidocument">
            <a:avLst/>
          </a:prstGeom>
          <a:solidFill>
            <a:srgbClr val="F7A600">
              <a:alpha val="5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perspectiveContrastingRightFacing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effectLst>
                  <a:reflection blurRad="6350" stA="50000" endA="300" endPos="50000" dist="6000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2000" dirty="0" err="1" smtClean="0">
                <a:effectLst>
                  <a:reflection blurRad="6350" stA="50000" endA="300" endPos="50000" dist="6000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ультиплатформенный</a:t>
            </a:r>
            <a:r>
              <a:rPr lang="en-US" sz="2000" dirty="0" smtClean="0">
                <a:effectLst>
                  <a:reflection blurRad="6350" stA="50000" endA="300" endPos="50000" dist="6000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dirty="0" smtClean="0">
                <a:effectLst>
                  <a:reflection blurRad="6350" stA="50000" endA="300" endPos="50000" dist="6000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2000" dirty="0" err="1" smtClean="0">
                <a:effectLst>
                  <a:reflection blurRad="6350" stA="50000" endA="300" endPos="50000" dist="6000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олодежный</a:t>
            </a:r>
            <a:r>
              <a:rPr lang="en-US" sz="2000" dirty="0" smtClean="0">
                <a:effectLst>
                  <a:reflection blurRad="6350" stA="50000" endA="300" endPos="50000" dist="6000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ru-RU" sz="2000" dirty="0" smtClean="0">
                <a:effectLst>
                  <a:reflection blurRad="6350" stA="50000" endA="300" endPos="50000" dist="6000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2000" dirty="0" err="1" smtClean="0">
                <a:effectLst>
                  <a:reflection blurRad="6350" stA="50000" endA="300" endPos="50000" dist="6000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нформационный</a:t>
            </a:r>
            <a:r>
              <a:rPr lang="en-US" sz="2000" dirty="0" smtClean="0">
                <a:effectLst>
                  <a:reflection blurRad="6350" stA="50000" endA="300" endPos="50000" dist="6000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effectLst>
                <a:reflection blurRad="6350" stA="50000" endA="300" endPos="50000" dist="60007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2000" dirty="0" err="1" smtClean="0">
                <a:effectLst>
                  <a:reflection blurRad="6350" stA="50000" endA="300" endPos="50000" dist="6000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канал</a:t>
            </a:r>
            <a:endParaRPr lang="ru-RU" sz="2000" dirty="0">
              <a:effectLst>
                <a:reflection blurRad="6350" stA="50000" endA="300" endPos="50000" dist="60007" dir="5400000" sy="-100000" algn="bl" rotWithShape="0"/>
              </a:effectLst>
            </a:endParaRPr>
          </a:p>
          <a:p>
            <a:pPr algn="ctr"/>
            <a:endParaRPr lang="ru-RU" sz="2000" dirty="0">
              <a:effectLst>
                <a:reflection blurRad="6350" stA="50000" endA="300" endPos="50000" dist="60007" dir="5400000" sy="-100000" algn="bl" rotWithShape="0"/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20923295">
            <a:off x="3268915" y="4646089"/>
            <a:ext cx="2264574" cy="338554"/>
          </a:xfrm>
          <a:prstGeom prst="rect">
            <a:avLst/>
          </a:prstGeom>
          <a:solidFill>
            <a:srgbClr val="F7A600"/>
          </a:solidFill>
          <a:scene3d>
            <a:camera prst="isometricRightUp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Новостные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дайджесты</a:t>
            </a:r>
          </a:p>
        </p:txBody>
      </p:sp>
      <p:sp>
        <p:nvSpPr>
          <p:cNvPr id="33" name="Прямоугольник 32"/>
          <p:cNvSpPr/>
          <p:nvPr/>
        </p:nvSpPr>
        <p:spPr>
          <a:xfrm rot="1199881">
            <a:off x="625607" y="4335838"/>
            <a:ext cx="723788" cy="338554"/>
          </a:xfrm>
          <a:prstGeom prst="rect">
            <a:avLst/>
          </a:prstGeom>
          <a:solidFill>
            <a:srgbClr val="F7A600"/>
          </a:solidFill>
          <a:scene3d>
            <a:camera prst="isometricRightUp"/>
            <a:lightRig rig="threePt" dir="t"/>
          </a:scene3d>
        </p:spPr>
        <p:txBody>
          <a:bodyPr wrap="none">
            <a:spAutoFit/>
          </a:bodyPr>
          <a:lstStyle/>
          <a:p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Мемы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 rot="20871523">
            <a:off x="5762613" y="2713424"/>
            <a:ext cx="2164182" cy="338554"/>
          </a:xfrm>
          <a:prstGeom prst="rect">
            <a:avLst/>
          </a:prstGeom>
          <a:solidFill>
            <a:srgbClr val="F7A600"/>
          </a:solidFill>
          <a:scene3d>
            <a:camera prst="isometricRightUp"/>
            <a:lightRig rig="threePt" dir="t"/>
          </a:scene3d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мастриды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692100" y="3563813"/>
            <a:ext cx="1127040" cy="338554"/>
          </a:xfrm>
          <a:prstGeom prst="rect">
            <a:avLst/>
          </a:prstGeom>
          <a:solidFill>
            <a:srgbClr val="F7A600"/>
          </a:solidFill>
          <a:scene3d>
            <a:camera prst="isometricRightUp"/>
            <a:lightRig rig="threePt" dir="t"/>
          </a:scene3d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Репортажи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 rot="812310">
            <a:off x="422900" y="3147511"/>
            <a:ext cx="789896" cy="338554"/>
          </a:xfrm>
          <a:prstGeom prst="rect">
            <a:avLst/>
          </a:prstGeom>
          <a:solidFill>
            <a:srgbClr val="F7A600"/>
          </a:solidFill>
          <a:scene3d>
            <a:camera prst="isometricRightUp"/>
            <a:lightRig rig="threePt" dir="t"/>
          </a:scene3d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78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45912" y="629837"/>
            <a:ext cx="2267903" cy="301862"/>
          </a:xfrm>
        </p:spPr>
        <p:txBody>
          <a:bodyPr/>
          <a:lstStyle/>
          <a:p>
            <a:fld id="{73508DCC-7141-4767-8E99-BE783604ED1F}" type="slidenum">
              <a:rPr lang="ru-RU" sz="1500">
                <a:solidFill>
                  <a:prstClr val="white"/>
                </a:solidFill>
                <a:latin typeface="Core Sans D 67 Cn Heavy" panose="020B0906030302020204" pitchFamily="34" charset="-52"/>
              </a:rPr>
              <a:pPr/>
              <a:t>7</a:t>
            </a:fld>
            <a:endParaRPr lang="ru-RU" sz="1500" dirty="0">
              <a:solidFill>
                <a:prstClr val="white"/>
              </a:solidFill>
              <a:latin typeface="Core Sans D 67 Cn Heavy" panose="020B0906030302020204" pitchFamily="34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4" y="1259879"/>
            <a:ext cx="10674739" cy="63077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572" y="1319878"/>
            <a:ext cx="2399960" cy="25029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899" y="3839836"/>
            <a:ext cx="2399960" cy="246370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 rot="20650641">
            <a:off x="72577" y="4617737"/>
            <a:ext cx="3288865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арт-инкубатор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92" y="6479792"/>
            <a:ext cx="1199980" cy="95998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355" y="6455353"/>
            <a:ext cx="1230529" cy="98442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863" y="6459808"/>
            <a:ext cx="1199980" cy="95998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859" y="1328565"/>
            <a:ext cx="2380426" cy="249428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948" y="6479792"/>
            <a:ext cx="1279979" cy="9599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165858" y="3839836"/>
            <a:ext cx="23804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en-US" sz="1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икл</a:t>
            </a:r>
            <a:r>
              <a:rPr lang="en-US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подготовке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en-US" sz="1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проведению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149318" y="5459809"/>
            <a:ext cx="24135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Рождественского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фестиваля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православной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музыки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маленькие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свечи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50581" y="3239846"/>
            <a:ext cx="24152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студенческой Арт-студии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378857" y="5639806"/>
            <a:ext cx="23456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творческих коллективов согласно репетиционному плану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324572" y="3839836"/>
            <a:ext cx="24260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 организация отрегулированной работы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 rot="20684172">
            <a:off x="7456" y="1399792"/>
            <a:ext cx="30067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en-US" sz="1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аключение</a:t>
            </a:r>
            <a:r>
              <a:rPr lang="en-US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четырехстороннего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Соглашения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Министерством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искусства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культурной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политики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Ульяновской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Ульяновским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государственным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университетом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  <a:r>
              <a:rPr lang="en-US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музеев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Ульяновской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УРОООО</a:t>
            </a:r>
            <a:r>
              <a:rPr lang="en-US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Союз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журналистов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734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45912" y="629837"/>
            <a:ext cx="2267903" cy="301862"/>
          </a:xfrm>
        </p:spPr>
        <p:txBody>
          <a:bodyPr/>
          <a:lstStyle/>
          <a:p>
            <a:fld id="{73508DCC-7141-4767-8E99-BE783604ED1F}" type="slidenum">
              <a:rPr lang="ru-RU" sz="1500">
                <a:solidFill>
                  <a:prstClr val="white"/>
                </a:solidFill>
                <a:latin typeface="Core Sans D 67 Cn Heavy" panose="020B0906030302020204" pitchFamily="34" charset="-52"/>
              </a:rPr>
              <a:pPr/>
              <a:t>8</a:t>
            </a:fld>
            <a:endParaRPr lang="ru-RU" sz="1500" dirty="0">
              <a:solidFill>
                <a:prstClr val="white"/>
              </a:solidFill>
              <a:latin typeface="Core Sans D 67 Cn Heavy" panose="020B0906030302020204" pitchFamily="34" charset="-5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321175" y="2471738"/>
            <a:ext cx="106918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1" y="1209003"/>
            <a:ext cx="10685818" cy="62998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17693">
            <a:off x="1147274" y="4442909"/>
            <a:ext cx="1950166" cy="1566909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2Left"/>
            <a:lightRig rig="threePt" dir="t"/>
          </a:scene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90" y="1189286"/>
            <a:ext cx="2819953" cy="3180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441">
            <a:off x="4216155" y="4579497"/>
            <a:ext cx="2527063" cy="222288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2Left"/>
            <a:lightRig rig="threePt" dir="t"/>
          </a:scene3d>
        </p:spPr>
      </p:pic>
      <p:sp>
        <p:nvSpPr>
          <p:cNvPr id="14" name="Прямоугольник 13"/>
          <p:cNvSpPr/>
          <p:nvPr/>
        </p:nvSpPr>
        <p:spPr>
          <a:xfrm>
            <a:off x="6125893" y="2065325"/>
            <a:ext cx="4565920" cy="923330"/>
          </a:xfrm>
          <a:prstGeom prst="rect">
            <a:avLst/>
          </a:prstGeom>
          <a:gradFill flip="none" rotWithShape="1">
            <a:gsLst>
              <a:gs pos="0">
                <a:srgbClr val="F7A600">
                  <a:shade val="30000"/>
                  <a:satMod val="115000"/>
                </a:srgbClr>
              </a:gs>
              <a:gs pos="50000">
                <a:srgbClr val="F7A600">
                  <a:shade val="67500"/>
                  <a:satMod val="115000"/>
                </a:srgbClr>
              </a:gs>
              <a:gs pos="100000">
                <a:srgbClr val="F7A60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Здоровье.73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93783">
            <a:off x="3421395" y="3261656"/>
            <a:ext cx="1923419" cy="1077922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2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80767" y="1170706"/>
            <a:ext cx="46110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42873"/>
            <a:r>
              <a:rPr lang="ru-RU" sz="1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  макет аппаратно-програм</a:t>
            </a:r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ного комплекса для восстановления  движений в верхней конечности , подана </a:t>
            </a:r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заявка на патент на полезную </a:t>
            </a:r>
            <a:r>
              <a:rPr lang="ru-RU" sz="1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и победа в итоговом осеннем мероприятии «УМНИК»</a:t>
            </a:r>
          </a:p>
          <a:p>
            <a:pPr lvl="0" algn="ctr" defTabSz="1042873"/>
            <a:endParaRPr lang="ru-RU" sz="14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1042873"/>
            <a:endParaRPr lang="ru-RU" sz="1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6224208" y="3922576"/>
            <a:ext cx="4581607" cy="817245"/>
          </a:xfrm>
          <a:prstGeom prst="flowChartAlternateProcess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базе </a:t>
            </a:r>
            <a:r>
              <a:rPr lang="ru-RU" sz="1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</a:t>
            </a:r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клинической больницы №1 </a:t>
            </a:r>
            <a:r>
              <a:rPr lang="ru-RU" sz="1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  центр для детей, страдающих  минимальной </a:t>
            </a:r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мозговой </a:t>
            </a:r>
            <a:r>
              <a:rPr lang="ru-RU" sz="1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дисфункции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25873" y="5775843"/>
            <a:ext cx="32605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Организованное волонтерское движение для активного выявления факторов риска развития сердечнососудистых заболеваний обследовало более 350 жителей Ульяновской области 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16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" y="1259878"/>
            <a:ext cx="10685818" cy="6322981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321175" y="2471738"/>
            <a:ext cx="106918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8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8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endParaRPr lang="ru-RU" altLang="ru-RU" sz="18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45912" y="629837"/>
            <a:ext cx="2267903" cy="301862"/>
          </a:xfrm>
        </p:spPr>
        <p:txBody>
          <a:bodyPr/>
          <a:lstStyle/>
          <a:p>
            <a:fld id="{73508DCC-7141-4767-8E99-BE783604ED1F}" type="slidenum">
              <a:rPr lang="ru-RU" sz="1500">
                <a:solidFill>
                  <a:prstClr val="white"/>
                </a:solidFill>
                <a:latin typeface="Core Sans D 67 Cn Heavy" panose="020B0906030302020204" pitchFamily="34" charset="-52"/>
              </a:rPr>
              <a:pPr/>
              <a:t>9</a:t>
            </a:fld>
            <a:endParaRPr lang="ru-RU" sz="1500" dirty="0">
              <a:solidFill>
                <a:prstClr val="white"/>
              </a:solidFill>
              <a:latin typeface="Core Sans D 67 Cn Heavy" panose="020B0906030302020204" pitchFamily="34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4468199">
            <a:off x="-1741926" y="3704295"/>
            <a:ext cx="5273328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</a:pPr>
            <a:r>
              <a:rPr lang="ru-RU" sz="1800" dirty="0">
                <a:solidFill>
                  <a:srgbClr val="7030A0"/>
                </a:solidFill>
                <a:effectLst/>
                <a:latin typeface="Times New Roman"/>
                <a:ea typeface="Calibri"/>
                <a:cs typeface="Times New Roman"/>
              </a:rPr>
              <a:t>Акселератор проектов для реализации </a:t>
            </a:r>
            <a:endParaRPr lang="en-US" sz="1800" dirty="0" smtClean="0">
              <a:solidFill>
                <a:srgbClr val="7030A0"/>
              </a:solidFill>
              <a:effectLst/>
              <a:latin typeface="Times New Roman"/>
              <a:ea typeface="Calibri"/>
              <a:cs typeface="Times New Roman"/>
            </a:endParaRPr>
          </a:p>
          <a:p>
            <a:pPr indent="450215" algn="ctr">
              <a:lnSpc>
                <a:spcPct val="115000"/>
              </a:lnSpc>
            </a:pPr>
            <a:r>
              <a:rPr lang="ru-RU" sz="1800" dirty="0" smtClean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  <a:t>в </a:t>
            </a:r>
            <a:r>
              <a:rPr lang="ru-RU" sz="1800" dirty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  <a:t>Инновационном кластере </a:t>
            </a:r>
            <a:endParaRPr lang="en-US" sz="1800" dirty="0" smtClean="0">
              <a:solidFill>
                <a:srgbClr val="0070C0"/>
              </a:solidFill>
              <a:effectLst/>
              <a:latin typeface="Times New Roman"/>
              <a:ea typeface="Calibri"/>
              <a:cs typeface="Times New Roman"/>
            </a:endParaRPr>
          </a:p>
          <a:p>
            <a:pPr indent="450215" algn="ctr">
              <a:lnSpc>
                <a:spcPct val="115000"/>
              </a:lnSpc>
            </a:pPr>
            <a:r>
              <a:rPr lang="ru-RU" sz="1800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Ульяновской 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области</a:t>
            </a:r>
            <a:endParaRPr lang="ru-RU" sz="1800" dirty="0">
              <a:solidFill>
                <a:srgbClr val="FF0000"/>
              </a:solidFill>
              <a:effectLst/>
              <a:ea typeface="Calibri"/>
              <a:cs typeface="Times New Roman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0" y="6372125"/>
            <a:ext cx="10685187" cy="1191816"/>
          </a:xfrm>
          <a:prstGeom prst="roundRect">
            <a:avLst/>
          </a:prstGeom>
          <a:gradFill flip="none" rotWithShape="1">
            <a:gsLst>
              <a:gs pos="0">
                <a:srgbClr val="ED7D31">
                  <a:tint val="66000"/>
                  <a:satMod val="160000"/>
                  <a:alpha val="0"/>
                </a:srgbClr>
              </a:gs>
              <a:gs pos="50000">
                <a:srgbClr val="ED7D31">
                  <a:tint val="44500"/>
                  <a:satMod val="160000"/>
                </a:srgbClr>
              </a:gs>
              <a:gs pos="100000">
                <a:srgbClr val="ED7D31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algn="ctr" defTabSz="1042873"/>
            <a:r>
              <a:rPr lang="ru-RU" sz="1600" dirty="0">
                <a:solidFill>
                  <a:srgbClr val="0048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стартовое мероприятие Акселератора – совместный </a:t>
            </a:r>
            <a:r>
              <a:rPr lang="ru-RU" sz="1600" dirty="0" err="1">
                <a:solidFill>
                  <a:srgbClr val="0048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хакатон</a:t>
            </a:r>
            <a:r>
              <a:rPr lang="ru-RU" sz="1600" dirty="0">
                <a:solidFill>
                  <a:srgbClr val="0048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48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0048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сфере IT «Собери университет 20.35» (в сотрудничестве с АСИ) и Сборка73 (в сотрудничестве с региональными и представителями федеральных </a:t>
            </a:r>
            <a:r>
              <a:rPr lang="ru-RU" sz="1600" dirty="0" smtClean="0">
                <a:solidFill>
                  <a:srgbClr val="0048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IT-компаний). </a:t>
            </a:r>
            <a:r>
              <a:rPr lang="ru-RU" sz="1600" dirty="0">
                <a:solidFill>
                  <a:srgbClr val="0048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 err="1">
                <a:solidFill>
                  <a:srgbClr val="0048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хакатоне</a:t>
            </a:r>
            <a:r>
              <a:rPr lang="ru-RU" sz="1600" dirty="0">
                <a:solidFill>
                  <a:srgbClr val="0048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приняли участие более 180 студентов вузов Ульяновской области. </a:t>
            </a:r>
          </a:p>
          <a:p>
            <a:pPr algn="ctr" defTabSz="1042873"/>
            <a:r>
              <a:rPr lang="ru-RU" sz="1600" dirty="0">
                <a:solidFill>
                  <a:srgbClr val="0048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1600" dirty="0" smtClean="0">
                <a:solidFill>
                  <a:srgbClr val="0048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 </a:t>
            </a:r>
            <a:r>
              <a:rPr lang="ru-RU" sz="1600" dirty="0">
                <a:solidFill>
                  <a:srgbClr val="0048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проектов-финалистов было отобрано </a:t>
            </a:r>
            <a:r>
              <a:rPr lang="ru-RU" sz="1600" dirty="0" smtClean="0">
                <a:solidFill>
                  <a:srgbClr val="0048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</a:t>
            </a:r>
            <a:r>
              <a:rPr lang="ru-RU" sz="1600" dirty="0">
                <a:solidFill>
                  <a:srgbClr val="0048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дальнейшего сопровождения в Акселераторе</a:t>
            </a:r>
            <a:endParaRPr lang="ru-RU" sz="1600" dirty="0">
              <a:solidFill>
                <a:srgbClr val="00489A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556" y="4174617"/>
            <a:ext cx="4279257" cy="2407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974" y="1253892"/>
            <a:ext cx="2975943" cy="19715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5561931" y="1259557"/>
            <a:ext cx="5112568" cy="919401"/>
          </a:xfrm>
          <a:prstGeom prst="roundRect">
            <a:avLst/>
          </a:prstGeom>
          <a:gradFill flip="none" rotWithShape="1">
            <a:gsLst>
              <a:gs pos="0">
                <a:srgbClr val="F7A600">
                  <a:tint val="66000"/>
                  <a:satMod val="160000"/>
                  <a:alpha val="0"/>
                </a:srgbClr>
              </a:gs>
              <a:gs pos="50000">
                <a:srgbClr val="F7A600">
                  <a:tint val="44500"/>
                  <a:satMod val="160000"/>
                </a:srgbClr>
              </a:gs>
              <a:gs pos="100000">
                <a:srgbClr val="F7A6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FF0000"/>
                </a:solidFill>
              </a:rPr>
              <a:t>Создан Акселератор на основе Центра молодежного инновационного творчества и Экспертно-аналитического центра НИТИ им. С.П. </a:t>
            </a:r>
            <a:r>
              <a:rPr lang="ru-RU" sz="1600" dirty="0" err="1">
                <a:solidFill>
                  <a:srgbClr val="FF0000"/>
                </a:solidFill>
              </a:rPr>
              <a:t>Капицы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dirty="0" err="1">
                <a:solidFill>
                  <a:srgbClr val="FF0000"/>
                </a:solidFill>
              </a:rPr>
              <a:t>УлГУ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202" y="2224384"/>
            <a:ext cx="2160240" cy="18519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1201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1670</TotalTime>
  <Words>619</Words>
  <Application>Microsoft Office PowerPoint</Application>
  <PresentationFormat>Произвольный</PresentationFormat>
  <Paragraphs>112</Paragraphs>
  <Slides>11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4_Тема Office</vt:lpstr>
      <vt:lpstr>5_Тема Office</vt:lpstr>
      <vt:lpstr>6_Тема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Антон Тизяков</dc:creator>
  <cp:lastModifiedBy>user</cp:lastModifiedBy>
  <cp:revision>150</cp:revision>
  <dcterms:created xsi:type="dcterms:W3CDTF">2017-10-09T15:52:23Z</dcterms:created>
  <dcterms:modified xsi:type="dcterms:W3CDTF">2017-12-10T08:21:13Z</dcterms:modified>
</cp:coreProperties>
</file>