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handoutMasterIdLst>
    <p:handoutMasterId r:id="rId22"/>
  </p:handoutMasterIdLst>
  <p:sldIdLst>
    <p:sldId id="262" r:id="rId2"/>
    <p:sldId id="263" r:id="rId3"/>
    <p:sldId id="264" r:id="rId4"/>
    <p:sldId id="258" r:id="rId5"/>
    <p:sldId id="279" r:id="rId6"/>
    <p:sldId id="275" r:id="rId7"/>
    <p:sldId id="280" r:id="rId8"/>
    <p:sldId id="277" r:id="rId9"/>
    <p:sldId id="278" r:id="rId10"/>
    <p:sldId id="281" r:id="rId11"/>
    <p:sldId id="282" r:id="rId12"/>
    <p:sldId id="266" r:id="rId13"/>
    <p:sldId id="265" r:id="rId14"/>
    <p:sldId id="269" r:id="rId15"/>
    <p:sldId id="267" r:id="rId16"/>
    <p:sldId id="270" r:id="rId17"/>
    <p:sldId id="271" r:id="rId18"/>
    <p:sldId id="272" r:id="rId19"/>
    <p:sldId id="273" r:id="rId20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3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2787948381452324E-2"/>
          <c:y val="0.17595160886887856"/>
          <c:w val="0.63458727034120732"/>
          <c:h val="0.8230013459350973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Социальные</c:v>
                </c:pt>
                <c:pt idx="1">
                  <c:v>Организационные</c:v>
                </c:pt>
                <c:pt idx="2">
                  <c:v>Экономические</c:v>
                </c:pt>
                <c:pt idx="3">
                  <c:v>Технические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54.5</c:v>
                </c:pt>
                <c:pt idx="1">
                  <c:v>18.899999999999999</c:v>
                </c:pt>
                <c:pt idx="2">
                  <c:v>13.6</c:v>
                </c:pt>
                <c:pt idx="3">
                  <c:v>12.8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 marL="0" algn="ctr" defTabSz="914400" rtl="0" eaLnBrk="0" fontAlgn="base" latinLnBrk="0" hangingPunct="0">
        <a:spcBef>
          <a:spcPct val="0"/>
        </a:spcBef>
        <a:spcAft>
          <a:spcPct val="0"/>
        </a:spcAft>
        <a:defRPr lang="ru-RU" sz="2000" kern="1200" cap="all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1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28" y="0"/>
            <a:ext cx="2946351" cy="4961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20C7C-B864-4187-9616-75928C4D2A66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467"/>
            <a:ext cx="2946351" cy="496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28" y="9430467"/>
            <a:ext cx="2946351" cy="496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5B498-7406-4E90-95A3-70AC26FB32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629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EC2509-7741-45D5-8D87-A690E9D45007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846A4-6C83-406C-986D-C0176540D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802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Титульный слайд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846A4-6C83-406C-986D-C0176540D1C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633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698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367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313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992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067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979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32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952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159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264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150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093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jpeg"/><Relationship Id="rId9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elproject.ru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0" y="2636838"/>
            <a:ext cx="9144000" cy="122237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/>
              <a:t>РОЛЬ ПРОЕКТНОГО УПРАВЛЕНИЯ</a:t>
            </a:r>
            <a:br>
              <a:rPr lang="ru-RU" sz="2800" b="1" dirty="0" smtClean="0"/>
            </a:br>
            <a:r>
              <a:rPr lang="ru-RU" sz="2800" b="1" dirty="0" smtClean="0"/>
              <a:t>В СОЦИАЛЬНО-ЭКОНОМИЧЕСКОМ РАЗВИТИИ ОБЛАСТИ</a:t>
            </a:r>
            <a:endParaRPr lang="ru-RU" sz="2800" dirty="0"/>
          </a:p>
        </p:txBody>
      </p:sp>
      <p:sp>
        <p:nvSpPr>
          <p:cNvPr id="11267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896215" y="648674"/>
            <a:ext cx="8158869" cy="7286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ru-RU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Департамент внутренней и кадровой </a:t>
            </a:r>
            <a:r>
              <a:rPr lang="ru-RU" altLang="ru-RU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политики Белгородской </a:t>
            </a:r>
            <a:r>
              <a:rPr lang="ru-RU" altLang="ru-RU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области</a:t>
            </a:r>
          </a:p>
        </p:txBody>
      </p:sp>
      <p:pic>
        <p:nvPicPr>
          <p:cNvPr id="11268" name="Рисунок 5" descr="Герб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1612"/>
            <a:ext cx="864208" cy="1202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Box 9"/>
          <p:cNvSpPr txBox="1">
            <a:spLocks noChangeArrowheads="1"/>
          </p:cNvSpPr>
          <p:nvPr/>
        </p:nvSpPr>
        <p:spPr bwMode="auto">
          <a:xfrm>
            <a:off x="0" y="6429378"/>
            <a:ext cx="9144000" cy="276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12" rIns="91425" bIns="45712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dirty="0">
                <a:solidFill>
                  <a:srgbClr val="595959"/>
                </a:solidFill>
              </a:rPr>
              <a:t>Белгород, 2017 год</a:t>
            </a:r>
          </a:p>
        </p:txBody>
      </p:sp>
      <p:sp>
        <p:nvSpPr>
          <p:cNvPr id="11270" name="TextBox 8"/>
          <p:cNvSpPr txBox="1">
            <a:spLocks noChangeArrowheads="1"/>
          </p:cNvSpPr>
          <p:nvPr/>
        </p:nvSpPr>
        <p:spPr bwMode="auto">
          <a:xfrm>
            <a:off x="88921" y="4990841"/>
            <a:ext cx="8966163" cy="1169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12" rIns="91425" bIns="45712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srgbClr val="5E5E5E"/>
                </a:solidFill>
              </a:rPr>
              <a:t>Заместитель </a:t>
            </a:r>
            <a:r>
              <a:rPr lang="ru-RU" altLang="ru-RU" sz="1600" dirty="0">
                <a:solidFill>
                  <a:srgbClr val="5E5E5E"/>
                </a:solidFill>
              </a:rPr>
              <a:t>Губернатора области –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solidFill>
                  <a:srgbClr val="5E5E5E"/>
                </a:solidFill>
              </a:rPr>
              <a:t>начальник департамента внутренней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>
                <a:solidFill>
                  <a:srgbClr val="5E5E5E"/>
                </a:solidFill>
              </a:rPr>
              <a:t>и кадровой политики </a:t>
            </a:r>
            <a:r>
              <a:rPr lang="ru-RU" altLang="ru-RU" sz="1600" dirty="0" smtClean="0">
                <a:solidFill>
                  <a:srgbClr val="5E5E5E"/>
                </a:solidFill>
              </a:rPr>
              <a:t>Белгородской области</a:t>
            </a:r>
            <a:endParaRPr lang="ru-RU" altLang="ru-RU" sz="1600" dirty="0">
              <a:solidFill>
                <a:srgbClr val="5E5E5E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600" dirty="0">
              <a:solidFill>
                <a:srgbClr val="5E5E5E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rgbClr val="5E5E5E"/>
                </a:solidFill>
              </a:rPr>
              <a:t>Павлова Ольга Альбертовна</a:t>
            </a:r>
            <a:endParaRPr lang="ru-RU" altLang="ru-RU" sz="1600" dirty="0">
              <a:solidFill>
                <a:srgbClr val="5E5E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911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304800" y="116632"/>
            <a:ext cx="86868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ru-RU" sz="3000" dirty="0">
                <a:solidFill>
                  <a:schemeClr val="tx2">
                    <a:lumMod val="75000"/>
                  </a:schemeClr>
                </a:solidFill>
              </a:rPr>
              <a:t>Система проектного</a:t>
            </a:r>
          </a:p>
          <a:p>
            <a:pPr algn="ctr"/>
            <a:r>
              <a:rPr lang="ru-RU" sz="3000" dirty="0">
                <a:solidFill>
                  <a:schemeClr val="tx2">
                    <a:lumMod val="75000"/>
                  </a:schemeClr>
                </a:solidFill>
              </a:rPr>
              <a:t>управления </a:t>
            </a:r>
            <a:r>
              <a:rPr lang="ru-RU" altLang="ru-RU" sz="3000" dirty="0">
                <a:solidFill>
                  <a:schemeClr val="tx2">
                    <a:lumMod val="75000"/>
                  </a:schemeClr>
                </a:solidFill>
              </a:rPr>
              <a:t>НИУ «</a:t>
            </a:r>
            <a:r>
              <a:rPr lang="ru-RU" altLang="ru-RU" sz="3000" dirty="0" err="1">
                <a:solidFill>
                  <a:schemeClr val="tx2">
                    <a:lumMod val="75000"/>
                  </a:schemeClr>
                </a:solidFill>
              </a:rPr>
              <a:t>БелГУ</a:t>
            </a:r>
            <a:r>
              <a:rPr lang="ru-RU" altLang="ru-RU" sz="3000" dirty="0">
                <a:solidFill>
                  <a:schemeClr val="tx2">
                    <a:lumMod val="75000"/>
                  </a:schemeClr>
                </a:solidFill>
              </a:rPr>
              <a:t>»</a:t>
            </a:r>
            <a:endParaRPr lang="ru-RU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3" name="Изображение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944"/>
            <a:ext cx="644623" cy="765888"/>
          </a:xfrm>
          <a:prstGeom prst="rect">
            <a:avLst/>
          </a:prstGeom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82" r="3707" b="6896"/>
          <a:stretch/>
        </p:blipFill>
        <p:spPr bwMode="auto">
          <a:xfrm>
            <a:off x="107504" y="1150883"/>
            <a:ext cx="5519935" cy="2460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5" t="27356" r="34741" b="9426"/>
          <a:stretch/>
        </p:blipFill>
        <p:spPr bwMode="auto">
          <a:xfrm>
            <a:off x="4343294" y="2547201"/>
            <a:ext cx="4648306" cy="42751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 descr="http://www.ipma.world/assets/yc-logo-300x15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29" y="3976564"/>
            <a:ext cx="3851920" cy="1977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6218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755576" y="294067"/>
            <a:ext cx="8388423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ru-RU" altLang="ru-RU" sz="2600" dirty="0">
                <a:solidFill>
                  <a:schemeClr val="tx2">
                    <a:lumMod val="75000"/>
                  </a:schemeClr>
                </a:solidFill>
              </a:rPr>
              <a:t>система </a:t>
            </a: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</a:rPr>
              <a:t>поддержки инновационных идей</a:t>
            </a:r>
          </a:p>
          <a:p>
            <a:pPr algn="ctr"/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</a:rPr>
              <a:t>и </a:t>
            </a:r>
            <a:r>
              <a:rPr lang="ru-RU" altLang="ru-RU" sz="2600" dirty="0">
                <a:solidFill>
                  <a:schemeClr val="tx2">
                    <a:lumMod val="75000"/>
                  </a:schemeClr>
                </a:solidFill>
              </a:rPr>
              <a:t>генерации </a:t>
            </a:r>
            <a:r>
              <a:rPr lang="ru-RU" altLang="ru-RU" sz="2600" dirty="0" err="1" smtClean="0">
                <a:solidFill>
                  <a:schemeClr val="tx2">
                    <a:lumMod val="75000"/>
                  </a:schemeClr>
                </a:solidFill>
              </a:rPr>
              <a:t>стартапов</a:t>
            </a:r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</a:rPr>
              <a:t> посредством</a:t>
            </a:r>
          </a:p>
          <a:p>
            <a:pPr algn="ctr"/>
            <a:r>
              <a:rPr lang="ru-RU" altLang="ru-RU" sz="2600" dirty="0" smtClean="0">
                <a:solidFill>
                  <a:schemeClr val="tx2">
                    <a:lumMod val="75000"/>
                  </a:schemeClr>
                </a:solidFill>
              </a:rPr>
              <a:t>проектного управления</a:t>
            </a:r>
            <a:endParaRPr lang="ru-RU" altLang="ru-RU" sz="2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3" name="Изображение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944"/>
            <a:ext cx="644623" cy="765888"/>
          </a:xfrm>
          <a:prstGeom prst="rect">
            <a:avLst/>
          </a:prstGeom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2" t="22529" r="10301" b="14483"/>
          <a:stretch/>
        </p:blipFill>
        <p:spPr bwMode="auto">
          <a:xfrm>
            <a:off x="4694" y="1336260"/>
            <a:ext cx="9143999" cy="535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167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304800" y="116632"/>
            <a:ext cx="86868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Проектный менеджмент в регионе. итоги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 descr="D:\0Desktop\Доклад ПОА\Без имени-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8064896" cy="649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27398" y="1447616"/>
            <a:ext cx="138198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Franklin Gothic Book" panose="020B0503020102020204" pitchFamily="34" charset="0"/>
              </a:rPr>
              <a:t>3860</a:t>
            </a:r>
          </a:p>
          <a:p>
            <a:pPr algn="ctr"/>
            <a:r>
              <a:rPr lang="ru-RU" dirty="0" smtClean="0">
                <a:solidFill>
                  <a:srgbClr val="92D050"/>
                </a:solidFill>
                <a:latin typeface="Franklin Gothic Book" panose="020B0503020102020204" pitchFamily="34" charset="0"/>
              </a:rPr>
              <a:t>проектов</a:t>
            </a:r>
          </a:p>
          <a:p>
            <a:pPr algn="ctr"/>
            <a:r>
              <a:rPr lang="ru-RU" dirty="0" smtClean="0">
                <a:solidFill>
                  <a:srgbClr val="92D050"/>
                </a:solidFill>
                <a:latin typeface="Franklin Gothic Book" panose="020B0503020102020204" pitchFamily="34" charset="0"/>
              </a:rPr>
              <a:t>завершено,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Franklin Gothic Book" panose="020B0503020102020204" pitchFamily="34" charset="0"/>
              </a:rPr>
              <a:t>1488</a:t>
            </a:r>
          </a:p>
          <a:p>
            <a:pPr algn="ctr"/>
            <a:r>
              <a:rPr lang="ru-RU" dirty="0" smtClean="0">
                <a:solidFill>
                  <a:srgbClr val="92D050"/>
                </a:solidFill>
                <a:latin typeface="Franklin Gothic Book" panose="020B0503020102020204" pitchFamily="34" charset="0"/>
              </a:rPr>
              <a:t>реализуется</a:t>
            </a:r>
            <a:endParaRPr lang="ru-RU" dirty="0">
              <a:solidFill>
                <a:srgbClr val="92D05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62703" y="1694883"/>
            <a:ext cx="15361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pc="-20" dirty="0" smtClean="0">
                <a:solidFill>
                  <a:schemeClr val="accent6">
                    <a:lumMod val="75000"/>
                  </a:schemeClr>
                </a:solidFill>
                <a:latin typeface="Franklin Gothic Book" panose="020B0503020102020204" pitchFamily="34" charset="0"/>
              </a:rPr>
              <a:t>Более </a:t>
            </a:r>
            <a:r>
              <a:rPr lang="ru-RU" b="1" spc="-20" dirty="0" smtClean="0">
                <a:solidFill>
                  <a:srgbClr val="C00000"/>
                </a:solidFill>
                <a:latin typeface="Franklin Gothic Book" panose="020B0503020102020204" pitchFamily="34" charset="0"/>
              </a:rPr>
              <a:t>45 000</a:t>
            </a:r>
            <a:endParaRPr lang="ru-RU" b="1" spc="-20" dirty="0" smtClean="0">
              <a:solidFill>
                <a:srgbClr val="C00000"/>
              </a:solidFill>
              <a:latin typeface="Franklin Gothic Book" panose="020B0503020102020204" pitchFamily="34" charset="0"/>
            </a:endParaRPr>
          </a:p>
          <a:p>
            <a:pPr algn="ctr"/>
            <a:r>
              <a:rPr lang="ru-RU" spc="-20" dirty="0" smtClean="0">
                <a:solidFill>
                  <a:schemeClr val="accent6">
                    <a:lumMod val="75000"/>
                  </a:schemeClr>
                </a:solidFill>
                <a:latin typeface="Franklin Gothic Book" panose="020B0503020102020204" pitchFamily="34" charset="0"/>
              </a:rPr>
              <a:t>контрольных</a:t>
            </a:r>
          </a:p>
          <a:p>
            <a:pPr algn="ctr"/>
            <a:r>
              <a:rPr lang="ru-RU" spc="-20" dirty="0" smtClean="0">
                <a:solidFill>
                  <a:schemeClr val="accent6">
                    <a:lumMod val="75000"/>
                  </a:schemeClr>
                </a:solidFill>
                <a:latin typeface="Franklin Gothic Book" panose="020B0503020102020204" pitchFamily="34" charset="0"/>
              </a:rPr>
              <a:t>точек</a:t>
            </a:r>
            <a:endParaRPr lang="ru-RU" spc="-20" dirty="0">
              <a:solidFill>
                <a:schemeClr val="accent6">
                  <a:lumMod val="75000"/>
                </a:schemeClr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80281" y="4863235"/>
            <a:ext cx="17716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Franklin Gothic Book" panose="020B0503020102020204" pitchFamily="34" charset="0"/>
              </a:rPr>
              <a:t>30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региональных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органов </a:t>
            </a:r>
            <a:r>
              <a:rPr lang="ru-RU" b="1" dirty="0">
                <a:solidFill>
                  <a:srgbClr val="0070C0"/>
                </a:solidFill>
                <a:latin typeface="Franklin Gothic Book" panose="020B0503020102020204" pitchFamily="34" charset="0"/>
              </a:rPr>
              <a:t>власти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28827" y="4676943"/>
            <a:ext cx="17572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Franklin Gothic Book" panose="020B0503020102020204" pitchFamily="34" charset="0"/>
              </a:rPr>
              <a:t>22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Franklin Gothic Book" panose="020B0503020102020204" pitchFamily="34" charset="0"/>
              </a:rPr>
              <a:t>муниципальных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Franklin Gothic Book" panose="020B0503020102020204" pitchFamily="34" charset="0"/>
              </a:rPr>
              <a:t>о</a:t>
            </a:r>
            <a:r>
              <a:rPr lang="ru-RU" b="1" dirty="0" smtClean="0">
                <a:solidFill>
                  <a:srgbClr val="7030A0"/>
                </a:solidFill>
                <a:latin typeface="Franklin Gothic Book" panose="020B0503020102020204" pitchFamily="34" charset="0"/>
              </a:rPr>
              <a:t>бразования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Franklin Gothic Book" panose="020B0503020102020204" pitchFamily="34" charset="0"/>
              </a:rPr>
              <a:t>области</a:t>
            </a:r>
            <a:endParaRPr lang="ru-RU" b="1" dirty="0">
              <a:solidFill>
                <a:srgbClr val="7030A0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17" name="Изображение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944"/>
            <a:ext cx="644623" cy="765888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3273832" y="2924944"/>
            <a:ext cx="2933600" cy="57013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Franklin Gothic Book" panose="020B0503020102020204" pitchFamily="34" charset="0"/>
              </a:rPr>
              <a:t>50%</a:t>
            </a:r>
            <a:r>
              <a:rPr lang="ru-RU" b="1" dirty="0">
                <a:solidFill>
                  <a:srgbClr val="002060"/>
                </a:solidFill>
                <a:latin typeface="Franklin Gothic Book" panose="020B0503020102020204" pitchFamily="34" charset="0"/>
              </a:rPr>
              <a:t> служащих участвуют в проектной </a:t>
            </a:r>
            <a:r>
              <a:rPr lang="ru-RU" b="1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t>деятельности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01406" y="4464945"/>
            <a:ext cx="1511656" cy="87013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Franklin Gothic Book" panose="020B0503020102020204" pitchFamily="34" charset="0"/>
              </a:rPr>
              <a:t>Вертикаль проектного управления</a:t>
            </a:r>
            <a:endParaRPr lang="ru-RU" b="1" dirty="0">
              <a:solidFill>
                <a:srgbClr val="002060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3107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304800" y="116632"/>
            <a:ext cx="86868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эффекты проектного менеджмента</a:t>
            </a:r>
          </a:p>
        </p:txBody>
      </p:sp>
      <p:sp>
        <p:nvSpPr>
          <p:cNvPr id="3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85217" y="6496893"/>
            <a:ext cx="8523287" cy="244475"/>
          </a:xfrm>
        </p:spPr>
        <p:txBody>
          <a:bodyPr/>
          <a:lstStyle/>
          <a:p>
            <a:pPr>
              <a:defRPr/>
            </a:pPr>
            <a:fld id="{79CFF599-BB37-4D30-A315-FFDC7B0DD011}" type="slidenum">
              <a:rPr lang="ru-RU" smtClean="0">
                <a:solidFill>
                  <a:srgbClr val="2DA2BF">
                    <a:shade val="75000"/>
                  </a:srgbClr>
                </a:solidFill>
                <a:latin typeface="Franklin Gothic Book" panose="020B0503020102020204" pitchFamily="34" charset="0"/>
              </a:rPr>
              <a:pPr>
                <a:defRPr/>
              </a:pPr>
              <a:t>13</a:t>
            </a:fld>
            <a:endParaRPr lang="ru-RU" dirty="0">
              <a:solidFill>
                <a:srgbClr val="2DA2BF">
                  <a:shade val="75000"/>
                </a:srgbClr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2056" name="Picture 8" descr="D:\0Desktop\Доклад ПОА\Без имени-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63" y="710786"/>
            <a:ext cx="6192688" cy="498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7179" y="2704646"/>
            <a:ext cx="1579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Для общества</a:t>
            </a:r>
            <a:endParaRPr lang="ru-RU" b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71771" y="3789040"/>
            <a:ext cx="23355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Franklin Gothic Book" panose="020B0503020102020204" pitchFamily="34" charset="0"/>
              </a:rPr>
              <a:t>Повышена вероятность</a:t>
            </a:r>
          </a:p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Book" panose="020B0503020102020204" pitchFamily="34" charset="0"/>
              </a:rPr>
              <a:t>     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Book" panose="020B0503020102020204" pitchFamily="34" charset="0"/>
              </a:rPr>
              <a:t>получения</a:t>
            </a:r>
          </a:p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Franklin Gothic Book" panose="020B0503020102020204" pitchFamily="34" charset="0"/>
              </a:rPr>
              <a:t>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Book" panose="020B0503020102020204" pitchFamily="34" charset="0"/>
              </a:rPr>
              <a:t>     желаемых </a:t>
            </a:r>
          </a:p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Book" panose="020B0503020102020204" pitchFamily="34" charset="0"/>
              </a:rPr>
              <a:t>      результатов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Book" panose="020B05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Franklin Gothic Book" panose="020B0503020102020204" pitchFamily="34" charset="0"/>
              </a:rPr>
              <a:t>Усилена творческая компонента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Book" panose="020B0503020102020204" pitchFamily="34" charset="0"/>
              </a:rPr>
              <a:t>сотрудников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Book" panose="020B0503020102020204" pitchFamily="34" charset="0"/>
              </a:rPr>
              <a:t>Перестройка мышления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1635" y="2065866"/>
            <a:ext cx="14141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Для </a:t>
            </a:r>
            <a:r>
              <a:rPr lang="ru-RU" b="1" i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органов</a:t>
            </a:r>
          </a:p>
          <a:p>
            <a:pPr algn="ctr"/>
            <a:r>
              <a:rPr lang="ru-RU" b="1" i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власти</a:t>
            </a:r>
            <a:endParaRPr lang="ru-RU" b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753409" y="2389031"/>
            <a:ext cx="1430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Для </a:t>
            </a:r>
            <a:r>
              <a:rPr lang="ru-RU" b="1" i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бизнеса</a:t>
            </a:r>
            <a:endParaRPr lang="ru-RU" b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0828" y="4010082"/>
            <a:ext cx="22009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8080"/>
                </a:solidFill>
                <a:latin typeface="Franklin Gothic Book" panose="020B0503020102020204" pitchFamily="34" charset="0"/>
              </a:rPr>
              <a:t>Повышение прозрачности и </a:t>
            </a:r>
            <a:r>
              <a:rPr lang="ru-RU" sz="1600" dirty="0">
                <a:solidFill>
                  <a:srgbClr val="008080"/>
                </a:solidFill>
                <a:latin typeface="Franklin Gothic Book" panose="020B0503020102020204" pitchFamily="34" charset="0"/>
              </a:rPr>
              <a:t>результативности деятельности органов власти области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8080"/>
                </a:solidFill>
                <a:latin typeface="Franklin Gothic Book" panose="020B0503020102020204" pitchFamily="34" charset="0"/>
              </a:rPr>
              <a:t>Повышение инвестиционной привлекательности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9837" y="4304828"/>
            <a:ext cx="24566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7A0000"/>
                </a:solidFill>
                <a:latin typeface="Franklin Gothic Book" panose="020B0503020102020204" pitchFamily="34" charset="0"/>
              </a:rPr>
              <a:t>Повышение </a:t>
            </a:r>
            <a:r>
              <a:rPr lang="ru-RU" sz="1600" dirty="0">
                <a:solidFill>
                  <a:srgbClr val="7A0000"/>
                </a:solidFill>
                <a:latin typeface="Franklin Gothic Book" panose="020B0503020102020204" pitchFamily="34" charset="0"/>
              </a:rPr>
              <a:t>качества предоставляемых </a:t>
            </a:r>
            <a:r>
              <a:rPr lang="ru-RU" sz="1600" dirty="0" smtClean="0">
                <a:solidFill>
                  <a:srgbClr val="7A0000"/>
                </a:solidFill>
                <a:latin typeface="Franklin Gothic Book" panose="020B0503020102020204" pitchFamily="34" charset="0"/>
              </a:rPr>
              <a:t>услуг</a:t>
            </a:r>
            <a:endParaRPr lang="ru-RU" sz="1600" dirty="0">
              <a:solidFill>
                <a:srgbClr val="7A0000"/>
              </a:solidFill>
              <a:latin typeface="Franklin Gothic Book" panose="020B05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7A0000"/>
                </a:solidFill>
                <a:latin typeface="Franklin Gothic Book" panose="020B0503020102020204" pitchFamily="34" charset="0"/>
              </a:rPr>
              <a:t>Учет </a:t>
            </a:r>
            <a:r>
              <a:rPr lang="ru-RU" sz="1600" dirty="0">
                <a:solidFill>
                  <a:srgbClr val="7A0000"/>
                </a:solidFill>
                <a:latin typeface="Franklin Gothic Book" panose="020B0503020102020204" pitchFamily="34" charset="0"/>
              </a:rPr>
              <a:t>мнения жителей </a:t>
            </a:r>
            <a:r>
              <a:rPr lang="ru-RU" sz="1600" dirty="0" smtClean="0">
                <a:solidFill>
                  <a:srgbClr val="7A0000"/>
                </a:solidFill>
                <a:latin typeface="Franklin Gothic Book" panose="020B0503020102020204" pitchFamily="34" charset="0"/>
              </a:rPr>
              <a:t>региона</a:t>
            </a:r>
            <a:endParaRPr lang="ru-RU" sz="1600" dirty="0">
              <a:solidFill>
                <a:srgbClr val="7A0000"/>
              </a:solidFill>
              <a:latin typeface="Franklin Gothic Book" panose="020B05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7A0000"/>
                </a:solidFill>
                <a:latin typeface="Franklin Gothic Book" panose="020B0503020102020204" pitchFamily="34" charset="0"/>
              </a:rPr>
              <a:t>Участие </a:t>
            </a:r>
            <a:r>
              <a:rPr lang="ru-RU" sz="1600" dirty="0">
                <a:solidFill>
                  <a:srgbClr val="7A0000"/>
                </a:solidFill>
                <a:latin typeface="Franklin Gothic Book" panose="020B0503020102020204" pitchFamily="34" charset="0"/>
              </a:rPr>
              <a:t>граждан в </a:t>
            </a:r>
            <a:r>
              <a:rPr lang="ru-RU" sz="1600" dirty="0" smtClean="0">
                <a:solidFill>
                  <a:srgbClr val="7A0000"/>
                </a:solidFill>
                <a:latin typeface="Franklin Gothic Book" panose="020B0503020102020204" pitchFamily="34" charset="0"/>
              </a:rPr>
              <a:t>реализации проектов </a:t>
            </a:r>
            <a:endParaRPr lang="ru-RU" sz="1600" dirty="0">
              <a:solidFill>
                <a:srgbClr val="7A0000"/>
              </a:solidFill>
              <a:latin typeface="Franklin Gothic Book" panose="020B0503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7A0000"/>
                </a:solidFill>
                <a:latin typeface="Franklin Gothic Book" panose="020B0503020102020204" pitchFamily="34" charset="0"/>
              </a:rPr>
              <a:t>Открытость</a:t>
            </a:r>
            <a:endParaRPr lang="ru-RU" sz="1600" dirty="0">
              <a:solidFill>
                <a:srgbClr val="7A0000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26" name="Изображение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944"/>
            <a:ext cx="644623" cy="7658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584319" y="1478593"/>
            <a:ext cx="252814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Franklin Gothic Book" panose="020B0503020102020204" pitchFamily="34" charset="0"/>
              </a:rPr>
              <a:t>ЭКОНОМИЧЕСКИЙ ЭФФЕКТ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t>Эффективнее </a:t>
            </a:r>
            <a:r>
              <a:rPr lang="ru-RU" sz="16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используются ресурсы (сокращены сроки реализации на 10-20%, </a:t>
            </a:r>
            <a:r>
              <a:rPr lang="ru-RU" sz="16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экономия бюджета 5- 10</a:t>
            </a:r>
            <a:r>
              <a:rPr lang="ru-RU" sz="16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%)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t>инвестор </a:t>
            </a:r>
            <a:r>
              <a:rPr lang="ru-RU" sz="16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форсирует использование инвестиций в среднем на 23%</a:t>
            </a:r>
          </a:p>
        </p:txBody>
      </p:sp>
    </p:spTree>
    <p:extLst>
      <p:ext uri="{BB962C8B-B14F-4D97-AF65-F5344CB8AC3E}">
        <p14:creationId xmlns:p14="http://schemas.microsoft.com/office/powerpoint/2010/main" val="18654450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304800" y="116632"/>
            <a:ext cx="86868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ru-RU" sz="3200" dirty="0" smtClean="0"/>
              <a:t>ТИПЫ ПРОЕКТОВ</a:t>
            </a:r>
            <a:endParaRPr lang="ru-RU" sz="3000" dirty="0">
              <a:solidFill>
                <a:srgbClr val="464646"/>
              </a:solidFill>
            </a:endParaRPr>
          </a:p>
        </p:txBody>
      </p:sp>
      <p:pic>
        <p:nvPicPr>
          <p:cNvPr id="17" name="Изображение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944"/>
            <a:ext cx="644623" cy="765888"/>
          </a:xfrm>
          <a:prstGeom prst="rect">
            <a:avLst/>
          </a:prstGeom>
        </p:spPr>
      </p:pic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355144213"/>
              </p:ext>
            </p:extLst>
          </p:nvPr>
        </p:nvGraphicFramePr>
        <p:xfrm>
          <a:off x="-20459" y="260648"/>
          <a:ext cx="9144000" cy="6597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669828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1230860" y="476672"/>
            <a:ext cx="7700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cap="all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НАРОДНАЯ ЭКСПЕРТИЗА</a:t>
            </a:r>
          </a:p>
        </p:txBody>
      </p:sp>
      <p:pic>
        <p:nvPicPr>
          <p:cNvPr id="35" name="Изображение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55" y="415352"/>
            <a:ext cx="644623" cy="7658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87255" y="1292567"/>
            <a:ext cx="8361209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algn="just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  <a:defRPr/>
            </a:pPr>
            <a:r>
              <a:rPr lang="ru-RU" b="1" dirty="0" smtClean="0">
                <a:latin typeface="Franklin Gothic Book" panose="020B0503020102020204" pitchFamily="34" charset="0"/>
                <a:cs typeface="Arial" pitchFamily="34" charset="0"/>
              </a:rPr>
              <a:t>Цель проекта</a:t>
            </a:r>
            <a:r>
              <a:rPr lang="ru-RU" dirty="0" smtClean="0">
                <a:latin typeface="Franklin Gothic Book" panose="020B0503020102020204" pitchFamily="34" charset="0"/>
                <a:cs typeface="Arial" pitchFamily="34" charset="0"/>
              </a:rPr>
              <a:t>: Привлечь </a:t>
            </a:r>
            <a:r>
              <a:rPr lang="ru-RU" dirty="0">
                <a:latin typeface="Franklin Gothic Book" panose="020B0503020102020204" pitchFamily="34" charset="0"/>
                <a:cs typeface="Arial" pitchFamily="34" charset="0"/>
              </a:rPr>
              <a:t>к формированию и  обсуждению ключевых вопросов социально-экономического развития области не менее 10 тысяч жителей Белгородской </a:t>
            </a:r>
            <a:r>
              <a:rPr lang="ru-RU" dirty="0" smtClean="0">
                <a:latin typeface="Franklin Gothic Book" panose="020B0503020102020204" pitchFamily="34" charset="0"/>
                <a:cs typeface="Arial" pitchFamily="34" charset="0"/>
              </a:rPr>
              <a:t>области</a:t>
            </a:r>
          </a:p>
          <a:p>
            <a:pPr marL="88900" algn="just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  <a:defRPr/>
            </a:pPr>
            <a:r>
              <a:rPr lang="ru-RU" b="1" dirty="0" smtClean="0">
                <a:latin typeface="Franklin Gothic Book" panose="020B0503020102020204" pitchFamily="34" charset="0"/>
                <a:cs typeface="Arial" pitchFamily="34" charset="0"/>
              </a:rPr>
              <a:t>Результат: </a:t>
            </a:r>
            <a:r>
              <a:rPr lang="ru-RU" dirty="0">
                <a:latin typeface="Franklin Gothic Book" panose="020B0503020102020204" pitchFamily="34" charset="0"/>
                <a:cs typeface="Arial" pitchFamily="34" charset="0"/>
              </a:rPr>
              <a:t>собрано более 2400 </a:t>
            </a:r>
            <a:r>
              <a:rPr lang="ru-RU" dirty="0" smtClean="0">
                <a:latin typeface="Franklin Gothic Book" panose="020B0503020102020204" pitchFamily="34" charset="0"/>
                <a:cs typeface="Arial" pitchFamily="34" charset="0"/>
              </a:rPr>
              <a:t>инициатив (более 100  - проекты)</a:t>
            </a:r>
            <a:endParaRPr lang="ru-RU" dirty="0">
              <a:latin typeface="Franklin Gothic Book" panose="020B0503020102020204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8" t="15495" r="23238" b="15955"/>
          <a:stretch>
            <a:fillRect/>
          </a:stretch>
        </p:blipFill>
        <p:spPr bwMode="auto">
          <a:xfrm>
            <a:off x="251521" y="3535118"/>
            <a:ext cx="4265858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1" y="2816779"/>
            <a:ext cx="4265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 smtClean="0">
                <a:solidFill>
                  <a:srgbClr val="274E75"/>
                </a:solidFill>
                <a:latin typeface="Impact" pitchFamily="34" charset="0"/>
              </a:rPr>
              <a:t>Он-</a:t>
            </a:r>
            <a:r>
              <a:rPr lang="ru-RU" altLang="ru-RU" dirty="0" err="1" smtClean="0">
                <a:solidFill>
                  <a:srgbClr val="274E75"/>
                </a:solidFill>
                <a:latin typeface="Impact" pitchFamily="34" charset="0"/>
              </a:rPr>
              <a:t>лайн</a:t>
            </a:r>
            <a:r>
              <a:rPr lang="ru-RU" altLang="ru-RU" dirty="0" smtClean="0">
                <a:solidFill>
                  <a:srgbClr val="274E75"/>
                </a:solidFill>
                <a:latin typeface="Impact" pitchFamily="34" charset="0"/>
              </a:rPr>
              <a:t> площадка </a:t>
            </a:r>
            <a:r>
              <a:rPr lang="ru-RU" altLang="ru-RU" dirty="0">
                <a:solidFill>
                  <a:srgbClr val="274E75"/>
                </a:solidFill>
                <a:latin typeface="Impact" pitchFamily="34" charset="0"/>
              </a:rPr>
              <a:t>проекта </a:t>
            </a:r>
          </a:p>
          <a:p>
            <a:pPr algn="ctr"/>
            <a:r>
              <a:rPr lang="ru-RU" altLang="ru-RU" dirty="0">
                <a:latin typeface="Arial" charset="0"/>
                <a:cs typeface="Arial" charset="0"/>
              </a:rPr>
              <a:t>народ-</a:t>
            </a:r>
            <a:r>
              <a:rPr lang="ru-RU" altLang="ru-RU" dirty="0" err="1">
                <a:latin typeface="Arial" charset="0"/>
                <a:cs typeface="Arial" charset="0"/>
              </a:rPr>
              <a:t>эксперт.рф</a:t>
            </a:r>
            <a:endParaRPr lang="en-US" altLang="ru-RU" dirty="0">
              <a:latin typeface="Arial" charset="0"/>
              <a:cs typeface="Arial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250178"/>
              </p:ext>
            </p:extLst>
          </p:nvPr>
        </p:nvGraphicFramePr>
        <p:xfrm>
          <a:off x="4788024" y="5577668"/>
          <a:ext cx="4248472" cy="1125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4307"/>
                <a:gridCol w="1346051"/>
                <a:gridCol w="1388114"/>
              </a:tblGrid>
              <a:tr h="74720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Количество специализированных ящиков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6" marR="91456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Охват  населённых пунктов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6" marR="91456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Выгружено  бланков анкет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6" marR="91456" marT="45703" marB="45703"/>
                </a:tc>
              </a:tr>
              <a:tr h="378599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463</a:t>
                      </a:r>
                      <a:endParaRPr lang="ru-RU" sz="1400" b="0" dirty="0"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6" marR="91456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319</a:t>
                      </a:r>
                      <a:endParaRPr lang="ru-RU" sz="1400" b="0" dirty="0"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6" marR="91456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Franklin Gothic Book" panose="020B0503020102020204" pitchFamily="34" charset="0"/>
                          <a:cs typeface="Arial" panose="020B0604020202020204" pitchFamily="34" charset="0"/>
                        </a:rPr>
                        <a:t>более 12000</a:t>
                      </a:r>
                      <a:endParaRPr lang="ru-RU" sz="1400" b="0" dirty="0">
                        <a:latin typeface="Franklin Gothic Book" panose="020B0503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6" marR="91456" marT="45703" marB="45703"/>
                </a:tc>
              </a:tr>
            </a:tbl>
          </a:graphicData>
        </a:graphic>
      </p:graphicFrame>
      <p:pic>
        <p:nvPicPr>
          <p:cNvPr id="16" name="Picture 3" descr="\\Server1\народная экспертиза\Для Павловой\Ролики\фото_форумы в районах\DSC_015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203" y="3535117"/>
            <a:ext cx="2664296" cy="17770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5" name="Picture 19" descr="Яжик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034" y="3728224"/>
            <a:ext cx="1371241" cy="18231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680073" y="2892066"/>
            <a:ext cx="4265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 smtClean="0">
                <a:solidFill>
                  <a:srgbClr val="274E75"/>
                </a:solidFill>
                <a:latin typeface="Impact" pitchFamily="34" charset="0"/>
              </a:rPr>
              <a:t>Оф-</a:t>
            </a:r>
            <a:r>
              <a:rPr lang="ru-RU" altLang="ru-RU" dirty="0" err="1" smtClean="0">
                <a:solidFill>
                  <a:srgbClr val="274E75"/>
                </a:solidFill>
                <a:latin typeface="Impact" pitchFamily="34" charset="0"/>
              </a:rPr>
              <a:t>лайн</a:t>
            </a:r>
            <a:r>
              <a:rPr lang="ru-RU" altLang="ru-RU" dirty="0" smtClean="0">
                <a:solidFill>
                  <a:srgbClr val="274E75"/>
                </a:solidFill>
                <a:latin typeface="Impact" pitchFamily="34" charset="0"/>
              </a:rPr>
              <a:t> площадка проекта</a:t>
            </a:r>
            <a:endParaRPr lang="ru-RU" altLang="ru-RU" dirty="0">
              <a:solidFill>
                <a:srgbClr val="274E75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05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1230860" y="476672"/>
            <a:ext cx="73735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cap="all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НОВАЯ ЖИЗНЬ</a:t>
            </a:r>
          </a:p>
        </p:txBody>
      </p:sp>
      <p:pic>
        <p:nvPicPr>
          <p:cNvPr id="35" name="Изображение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55" y="415352"/>
            <a:ext cx="644623" cy="7658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1" y="1292567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algn="just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  <a:defRPr/>
            </a:pPr>
            <a:r>
              <a:rPr lang="ru-RU" b="1" dirty="0" smtClean="0">
                <a:latin typeface="Franklin Gothic Book" panose="020B0503020102020204" pitchFamily="34" charset="0"/>
                <a:cs typeface="Arial" pitchFamily="34" charset="0"/>
              </a:rPr>
              <a:t>Цель проекта: </a:t>
            </a:r>
            <a:r>
              <a:rPr lang="ru-RU" dirty="0">
                <a:latin typeface="Franklin Gothic Book" panose="020B0503020102020204" pitchFamily="34" charset="0"/>
              </a:rPr>
              <a:t>К июлю 2018 года обеспечить не менее 600 молодых специалистов и их семей квартирами по льготной цене с предоставлением рассрочки платежа по минимальной процентной ставке на срок не более 5 лет с даты передачи квартир под заселение</a:t>
            </a:r>
            <a:endParaRPr lang="ru-RU" dirty="0">
              <a:latin typeface="Franklin Gothic Book" panose="020B0503020102020204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22" y="2852936"/>
            <a:ext cx="15906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D:\0Desktop\Доклад ПОА\Без имени-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442" y="2333786"/>
            <a:ext cx="2541911" cy="204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0Desktop\Доклад ПОА\Без имени-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982940"/>
            <a:ext cx="4832914" cy="389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ятиугольник 3"/>
          <p:cNvSpPr/>
          <p:nvPr/>
        </p:nvSpPr>
        <p:spPr>
          <a:xfrm>
            <a:off x="5259355" y="3356992"/>
            <a:ext cx="3495162" cy="504056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Franklin Gothic Book" panose="020B0503020102020204" pitchFamily="34" charset="0"/>
              </a:rPr>
              <a:t>2000 квартир</a:t>
            </a:r>
            <a:endParaRPr lang="ru-RU" dirty="0">
              <a:latin typeface="Franklin Gothic Book" panose="020B0503020102020204" pitchFamily="34" charset="0"/>
            </a:endParaRPr>
          </a:p>
        </p:txBody>
      </p:sp>
      <p:sp>
        <p:nvSpPr>
          <p:cNvPr id="17" name="Пятиугольник 16"/>
          <p:cNvSpPr/>
          <p:nvPr/>
        </p:nvSpPr>
        <p:spPr>
          <a:xfrm>
            <a:off x="5253302" y="4005064"/>
            <a:ext cx="3495162" cy="504056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Franklin Gothic Book" panose="020B0503020102020204" pitchFamily="34" charset="0"/>
              </a:rPr>
              <a:t>25 домов</a:t>
            </a:r>
            <a:endParaRPr lang="ru-RU" dirty="0">
              <a:latin typeface="Franklin Gothic Book" panose="020B0503020102020204" pitchFamily="34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5259355" y="4653136"/>
            <a:ext cx="3495162" cy="504056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Franklin Gothic Book" panose="020B0503020102020204" pitchFamily="34" charset="0"/>
              </a:rPr>
              <a:t>2,2 км до центра</a:t>
            </a:r>
            <a:endParaRPr lang="ru-RU" dirty="0">
              <a:latin typeface="Franklin Gothic Book" panose="020B0503020102020204" pitchFamily="34" charset="0"/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5253302" y="5301208"/>
            <a:ext cx="3495162" cy="504056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Franklin Gothic Book" panose="020B0503020102020204" pitchFamily="34" charset="0"/>
              </a:rPr>
              <a:t>Стоимость от 1,1 млн рублей</a:t>
            </a:r>
            <a:endParaRPr lang="ru-RU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24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1230860" y="188640"/>
            <a:ext cx="78056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cap="all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РАЗВИТИЕ ДЕТСКОГО ТУРИЗМА</a:t>
            </a:r>
          </a:p>
          <a:p>
            <a:pPr algn="ctr"/>
            <a:r>
              <a:rPr lang="ru-RU" sz="2800" cap="all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НА ТЕРРИТОРИИ БЕЛГОРОДСКОЙ ОБЛАСТИ</a:t>
            </a:r>
          </a:p>
        </p:txBody>
      </p:sp>
      <p:pic>
        <p:nvPicPr>
          <p:cNvPr id="35" name="Изображение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55" y="415352"/>
            <a:ext cx="644623" cy="7658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1292567"/>
            <a:ext cx="87849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1" algn="just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b="1" dirty="0" smtClean="0">
                <a:latin typeface="Franklin Gothic Book" panose="020B0503020102020204" pitchFamily="34" charset="0"/>
                <a:cs typeface="Arial" pitchFamily="34" charset="0"/>
              </a:rPr>
              <a:t>Цель проекта:</a:t>
            </a:r>
            <a:r>
              <a:rPr lang="ru-RU" dirty="0" smtClean="0">
                <a:latin typeface="Franklin Gothic Book" panose="020B0503020102020204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Franklin Gothic Book" panose="020B0503020102020204" pitchFamily="34" charset="0"/>
              </a:rPr>
              <a:t>Охватить </a:t>
            </a:r>
            <a:r>
              <a:rPr lang="ru-RU" dirty="0">
                <a:latin typeface="Franklin Gothic Book" panose="020B0503020102020204" pitchFamily="34" charset="0"/>
              </a:rPr>
              <a:t>н</a:t>
            </a:r>
            <a:r>
              <a:rPr lang="ru-RU" dirty="0" smtClean="0">
                <a:latin typeface="Franklin Gothic Book" panose="020B0503020102020204" pitchFamily="34" charset="0"/>
              </a:rPr>
              <a:t>е </a:t>
            </a:r>
            <a:r>
              <a:rPr lang="ru-RU" dirty="0">
                <a:latin typeface="Franklin Gothic Book" panose="020B0503020102020204" pitchFamily="34" charset="0"/>
              </a:rPr>
              <a:t>менее 120 тыс. учащихся образовательных учреждений области (90%) </a:t>
            </a:r>
            <a:r>
              <a:rPr lang="ru-RU" dirty="0" smtClean="0">
                <a:latin typeface="Franklin Gothic Book" panose="020B0503020102020204" pitchFamily="34" charset="0"/>
              </a:rPr>
              <a:t>туристическими </a:t>
            </a:r>
            <a:r>
              <a:rPr lang="ru-RU" dirty="0">
                <a:latin typeface="Franklin Gothic Book" panose="020B0503020102020204" pitchFamily="34" charset="0"/>
              </a:rPr>
              <a:t>услугами, сформированными с учетом их познавательных </a:t>
            </a:r>
            <a:r>
              <a:rPr lang="ru-RU" dirty="0" smtClean="0">
                <a:latin typeface="Franklin Gothic Book" panose="020B0503020102020204" pitchFamily="34" charset="0"/>
              </a:rPr>
              <a:t>потребностей</a:t>
            </a:r>
            <a:endParaRPr lang="ru-RU" dirty="0">
              <a:latin typeface="Franklin Gothic Book" panose="020B0503020102020204" pitchFamily="34" charset="0"/>
              <a:cs typeface="Arial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422627" y="2276872"/>
            <a:ext cx="4437405" cy="504056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altLang="ru-RU" dirty="0" smtClean="0"/>
              <a:t>Сформировано </a:t>
            </a:r>
            <a:r>
              <a:rPr lang="ru-RU" altLang="ru-RU" dirty="0" smtClean="0">
                <a:solidFill>
                  <a:srgbClr val="FF0000"/>
                </a:solidFill>
              </a:rPr>
              <a:t>86</a:t>
            </a:r>
            <a:r>
              <a:rPr lang="ru-RU" altLang="ru-RU" dirty="0" smtClean="0"/>
              <a:t> </a:t>
            </a:r>
            <a:r>
              <a:rPr lang="ru-RU" altLang="ru-RU" dirty="0"/>
              <a:t>комплексных </a:t>
            </a:r>
            <a:r>
              <a:rPr lang="ru-RU" altLang="ru-RU" dirty="0" smtClean="0"/>
              <a:t>маршрутов</a:t>
            </a:r>
            <a:endParaRPr lang="ru-RU" dirty="0">
              <a:latin typeface="Franklin Gothic Book" panose="020B0503020102020204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416574" y="2852936"/>
            <a:ext cx="4443458" cy="504056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altLang="ru-RU" dirty="0"/>
              <a:t>Количество экскурсионных объектов - </a:t>
            </a:r>
            <a:r>
              <a:rPr lang="ru-RU" altLang="ru-RU" dirty="0">
                <a:solidFill>
                  <a:srgbClr val="FF0000"/>
                </a:solidFill>
              </a:rPr>
              <a:t>77</a:t>
            </a:r>
          </a:p>
        </p:txBody>
      </p:sp>
      <p:sp>
        <p:nvSpPr>
          <p:cNvPr id="14" name="Пятиугольник 13"/>
          <p:cNvSpPr/>
          <p:nvPr/>
        </p:nvSpPr>
        <p:spPr>
          <a:xfrm>
            <a:off x="422627" y="3429000"/>
            <a:ext cx="4437405" cy="504056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ru-RU" altLang="ru-RU" dirty="0" smtClean="0"/>
              <a:t>Проведено </a:t>
            </a:r>
            <a:r>
              <a:rPr lang="ru-RU" altLang="ru-RU" dirty="0" smtClean="0">
                <a:solidFill>
                  <a:srgbClr val="FF0000"/>
                </a:solidFill>
              </a:rPr>
              <a:t>66</a:t>
            </a:r>
            <a:r>
              <a:rPr lang="ru-RU" altLang="ru-RU" dirty="0" smtClean="0"/>
              <a:t> событийных мероприятий с участием школьников</a:t>
            </a:r>
            <a:endParaRPr lang="ru-RU" altLang="ru-RU" dirty="0"/>
          </a:p>
        </p:txBody>
      </p:sp>
      <p:sp>
        <p:nvSpPr>
          <p:cNvPr id="15" name="Пятиугольник 14"/>
          <p:cNvSpPr/>
          <p:nvPr/>
        </p:nvSpPr>
        <p:spPr>
          <a:xfrm>
            <a:off x="416574" y="4005064"/>
            <a:ext cx="4501080" cy="504056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atin typeface="Franklin Gothic Book" panose="020B0503020102020204" pitchFamily="34" charset="0"/>
              </a:rPr>
              <a:t>В экскурсионные маршруты включено </a:t>
            </a:r>
            <a:r>
              <a:rPr lang="ru-RU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66</a:t>
            </a:r>
            <a:r>
              <a:rPr lang="ru-RU" dirty="0" smtClean="0">
                <a:latin typeface="Franklin Gothic Book" panose="020B0503020102020204" pitchFamily="34" charset="0"/>
              </a:rPr>
              <a:t> предприятий</a:t>
            </a:r>
            <a:endParaRPr lang="ru-RU" dirty="0">
              <a:latin typeface="Franklin Gothic Book" panose="020B0503020102020204" pitchFamily="34" charset="0"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431358" y="4581128"/>
            <a:ext cx="4572690" cy="504056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atin typeface="Franklin Gothic Book" panose="020B0503020102020204" pitchFamily="34" charset="0"/>
              </a:rPr>
              <a:t>Подобрана сувенирная продукция</a:t>
            </a:r>
            <a:endParaRPr lang="ru-RU" dirty="0">
              <a:latin typeface="Franklin Gothic Book" panose="020B0503020102020204" pitchFamily="34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>
            <a:off x="416574" y="5157192"/>
            <a:ext cx="4587474" cy="504056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ru-RU" altLang="ru-RU" dirty="0">
                <a:solidFill>
                  <a:schemeClr val="tx1"/>
                </a:solidFill>
                <a:latin typeface="Franklin Gothic Book" panose="020B0503020102020204" pitchFamily="34" charset="0"/>
              </a:rPr>
              <a:t>Обучено 440 </a:t>
            </a:r>
            <a:r>
              <a:rPr lang="ru-RU" altLang="ru-RU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волонтёров</a:t>
            </a:r>
            <a:endParaRPr lang="ru-RU" altLang="ru-RU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1" name="Пятиугольник 20"/>
          <p:cNvSpPr/>
          <p:nvPr/>
        </p:nvSpPr>
        <p:spPr>
          <a:xfrm>
            <a:off x="416574" y="5733256"/>
            <a:ext cx="4587474" cy="936104"/>
          </a:xfrm>
          <a:prstGeom prst="homePlate">
            <a:avLst>
              <a:gd name="adj" fmla="val 2761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Проведено </a:t>
            </a:r>
            <a:r>
              <a:rPr lang="ru-RU" altLang="ru-RU" sz="20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9918</a:t>
            </a:r>
            <a:r>
              <a:rPr lang="ru-RU" alt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 экскурсий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Охват </a:t>
            </a:r>
            <a:r>
              <a:rPr lang="ru-RU" altLang="ru-RU" sz="20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133 958 </a:t>
            </a:r>
            <a:r>
              <a:rPr lang="ru-RU" altLang="ru-RU" sz="20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школьников </a:t>
            </a:r>
            <a:r>
              <a:rPr lang="ru-RU" altLang="ru-RU" sz="20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 </a:t>
            </a:r>
            <a:endParaRPr lang="ru-RU" altLang="ru-RU" sz="20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9" y="2132856"/>
            <a:ext cx="1944216" cy="14581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" name="Рисунок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495" y="2132856"/>
            <a:ext cx="1945001" cy="14581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17032"/>
            <a:ext cx="1944217" cy="14444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495" y="3696268"/>
            <a:ext cx="1945001" cy="14609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818" y="5318210"/>
            <a:ext cx="959557" cy="14231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318210"/>
            <a:ext cx="1007326" cy="14231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Рисунок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496" y="5272592"/>
            <a:ext cx="1945000" cy="14687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095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1230860" y="188640"/>
            <a:ext cx="78056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cap="all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СОВМЕСТНАЯ РАБОТА</a:t>
            </a:r>
          </a:p>
          <a:p>
            <a:pPr algn="ctr"/>
            <a:r>
              <a:rPr lang="ru-RU" sz="2800" cap="all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С ОБРАЗОВАТЕЛЬНИМИ ОРГАНИЗАЦИЯМИ</a:t>
            </a:r>
          </a:p>
        </p:txBody>
      </p:sp>
      <p:pic>
        <p:nvPicPr>
          <p:cNvPr id="35" name="Изображение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55" y="415352"/>
            <a:ext cx="644623" cy="765888"/>
          </a:xfrm>
          <a:prstGeom prst="rect">
            <a:avLst/>
          </a:prstGeom>
        </p:spPr>
      </p:pic>
      <p:pic>
        <p:nvPicPr>
          <p:cNvPr id="12" name="Picture 7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55" t="31965" r="39413" b="23447"/>
          <a:stretch/>
        </p:blipFill>
        <p:spPr bwMode="auto">
          <a:xfrm>
            <a:off x="107504" y="1437669"/>
            <a:ext cx="8189516" cy="53050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55785" y="1828855"/>
            <a:ext cx="6636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«Создание Университета прикладных наук»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12966" y="2951776"/>
            <a:ext cx="66364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«Модернизация подготовки специалистов для сферы культуры и искусства на основе принципа дуального обучения»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5785" y="4437112"/>
            <a:ext cx="6636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«Сопровождение талантливой молодежи региона: формирование профессиональной элиты»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1878" y="5949280"/>
            <a:ext cx="6636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«Модернизация системы целевого обучения»</a:t>
            </a:r>
          </a:p>
        </p:txBody>
      </p:sp>
    </p:spTree>
    <p:extLst>
      <p:ext uri="{BB962C8B-B14F-4D97-AF65-F5344CB8AC3E}">
        <p14:creationId xmlns:p14="http://schemas.microsoft.com/office/powerpoint/2010/main" val="254523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1168134" y="567463"/>
            <a:ext cx="780299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C00000"/>
                </a:solidFill>
              </a:rPr>
              <a:t>ГЛАВНЫЙ ЭФФЕКТ– </a:t>
            </a:r>
            <a:r>
              <a:rPr lang="ru-RU" sz="2600" b="1" dirty="0" smtClean="0">
                <a:solidFill>
                  <a:srgbClr val="C00000"/>
                </a:solidFill>
              </a:rPr>
              <a:t>ОТ </a:t>
            </a:r>
            <a:r>
              <a:rPr lang="ru-RU" sz="2600" b="1" dirty="0" smtClean="0">
                <a:solidFill>
                  <a:srgbClr val="C00000"/>
                </a:solidFill>
              </a:rPr>
              <a:t>СОЗЕРЦАНИЯ  К СОЗИДАНИЮ</a:t>
            </a:r>
            <a:endParaRPr lang="ru-RU" sz="2600" b="1" dirty="0">
              <a:solidFill>
                <a:srgbClr val="C00000"/>
              </a:solidFill>
            </a:endParaRPr>
          </a:p>
        </p:txBody>
      </p:sp>
      <p:pic>
        <p:nvPicPr>
          <p:cNvPr id="35" name="Изображение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55" y="415352"/>
            <a:ext cx="644623" cy="7658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36" y="3108731"/>
            <a:ext cx="9144000" cy="37890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Franklin Gothic Book" panose="020B05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86748" y="3180739"/>
            <a:ext cx="309634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Составляющие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проектного мышления:</a:t>
            </a:r>
          </a:p>
          <a:p>
            <a:pPr algn="just"/>
            <a:endParaRPr lang="ru-RU" sz="700" dirty="0" smtClean="0">
              <a:solidFill>
                <a:schemeClr val="accent1">
                  <a:lumMod val="50000"/>
                </a:schemeClr>
              </a:solidFill>
              <a:latin typeface="Franklin Gothic Book" panose="020B0503020102020204" pitchFamily="34" charset="0"/>
            </a:endParaRPr>
          </a:p>
          <a:p>
            <a:pPr algn="ctr">
              <a:buFontTx/>
              <a:buChar char="-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 проблемное мышление;</a:t>
            </a:r>
          </a:p>
          <a:p>
            <a:pPr algn="ctr">
              <a:buFontTx/>
              <a:buChar char="-"/>
            </a:pPr>
            <a:endParaRPr lang="ru-RU" sz="300" dirty="0" smtClean="0">
              <a:solidFill>
                <a:schemeClr val="accent1">
                  <a:lumMod val="50000"/>
                </a:schemeClr>
              </a:solidFill>
              <a:latin typeface="Franklin Gothic Book" panose="020B0503020102020204" pitchFamily="34" charset="0"/>
            </a:endParaRPr>
          </a:p>
          <a:p>
            <a:pPr algn="ctr">
              <a:buFontTx/>
              <a:buChar char="-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 нацеленность на результат;</a:t>
            </a:r>
          </a:p>
          <a:p>
            <a:pPr algn="ctr">
              <a:buFontTx/>
              <a:buChar char="-"/>
            </a:pPr>
            <a:endParaRPr lang="ru-RU" sz="300" dirty="0" smtClean="0">
              <a:solidFill>
                <a:schemeClr val="accent1">
                  <a:lumMod val="50000"/>
                </a:schemeClr>
              </a:solidFill>
              <a:latin typeface="Franklin Gothic Book" panose="020B0503020102020204" pitchFamily="34" charset="0"/>
            </a:endParaRPr>
          </a:p>
          <a:p>
            <a:pPr algn="ctr">
              <a:buFontTx/>
              <a:buChar char="-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 наличие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целеполагания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Franklin Gothic Book" panose="020B0503020102020204" pitchFamily="34" charset="0"/>
            </a:endParaRP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 (цель, результат);</a:t>
            </a:r>
          </a:p>
          <a:p>
            <a:pPr algn="ctr"/>
            <a:endParaRPr lang="ru-RU" sz="300" dirty="0" smtClean="0">
              <a:solidFill>
                <a:schemeClr val="accent1">
                  <a:lumMod val="50000"/>
                </a:schemeClr>
              </a:solidFill>
              <a:latin typeface="Franklin Gothic Book" panose="020B0503020102020204" pitchFamily="34" charset="0"/>
            </a:endParaRPr>
          </a:p>
          <a:p>
            <a:pPr algn="ctr">
              <a:buFontTx/>
              <a:buChar char="-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  творческое, продуктивное мышление;</a:t>
            </a:r>
          </a:p>
          <a:p>
            <a:pPr algn="ctr">
              <a:buFontTx/>
              <a:buChar char="-"/>
            </a:pPr>
            <a:endParaRPr lang="ru-RU" sz="300" dirty="0" smtClean="0">
              <a:solidFill>
                <a:schemeClr val="accent1">
                  <a:lumMod val="50000"/>
                </a:schemeClr>
              </a:solidFill>
              <a:latin typeface="Franklin Gothic Book" panose="020B0503020102020204" pitchFamily="34" charset="0"/>
            </a:endParaRP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- «привычка» планирования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(КПГ, ресурсы, риски);</a:t>
            </a:r>
          </a:p>
          <a:p>
            <a:pPr algn="ctr"/>
            <a:endParaRPr lang="ru-RU" sz="300" dirty="0" smtClean="0">
              <a:solidFill>
                <a:schemeClr val="accent1">
                  <a:lumMod val="50000"/>
                </a:schemeClr>
              </a:solidFill>
              <a:latin typeface="Franklin Gothic Book" panose="020B0503020102020204" pitchFamily="34" charset="0"/>
            </a:endParaRP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- упорство, настойчивость;</a:t>
            </a:r>
          </a:p>
          <a:p>
            <a:pPr algn="ctr"/>
            <a:endParaRPr lang="ru-RU" sz="300" dirty="0" smtClean="0">
              <a:solidFill>
                <a:schemeClr val="accent1">
                  <a:lumMod val="50000"/>
                </a:schemeClr>
              </a:solidFill>
              <a:latin typeface="Franklin Gothic Book" panose="020B0503020102020204" pitchFamily="34" charset="0"/>
            </a:endParaRPr>
          </a:p>
          <a:p>
            <a:pPr algn="ctr">
              <a:buFontTx/>
              <a:buChar char="-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критическое мышление;</a:t>
            </a:r>
          </a:p>
          <a:p>
            <a:pPr algn="ctr">
              <a:buFontTx/>
              <a:buChar char="-"/>
            </a:pPr>
            <a:endParaRPr lang="ru-RU" sz="300" dirty="0" smtClean="0">
              <a:solidFill>
                <a:schemeClr val="accent1">
                  <a:lumMod val="50000"/>
                </a:schemeClr>
              </a:solidFill>
              <a:latin typeface="Franklin Gothic Book" panose="020B0503020102020204" pitchFamily="34" charset="0"/>
            </a:endParaRPr>
          </a:p>
          <a:p>
            <a:pPr algn="ctr">
              <a:buFontTx/>
              <a:buChar char="-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Franklin Gothic Book" panose="020B0503020102020204" pitchFamily="34" charset="0"/>
              </a:rPr>
              <a:t>проактивность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Franklin Gothic Book" panose="020B05030201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8644" y="1160159"/>
            <a:ext cx="8964488" cy="1876564"/>
            <a:chOff x="72008" y="1120388"/>
            <a:chExt cx="8964488" cy="1876564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>
              <a:off x="5004048" y="1196752"/>
              <a:ext cx="0" cy="1440160"/>
            </a:xfrm>
            <a:prstGeom prst="line">
              <a:avLst/>
            </a:prstGeom>
            <a:ln w="50800"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8707962" y="2420888"/>
              <a:ext cx="31290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 smtClean="0">
                  <a:solidFill>
                    <a:schemeClr val="accent1"/>
                  </a:solidFill>
                  <a:latin typeface="Franklin Gothic Book" panose="020B0503020102020204" pitchFamily="34" charset="0"/>
                </a:rPr>
                <a:t>t</a:t>
              </a:r>
              <a:endParaRPr lang="ru-RU" sz="3000" b="1" dirty="0">
                <a:solidFill>
                  <a:schemeClr val="accent1"/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99592" y="1120388"/>
              <a:ext cx="36004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300" dirty="0" smtClean="0">
                  <a:latin typeface="Franklin Gothic Book" panose="020B0503020102020204" pitchFamily="34" charset="0"/>
                </a:rPr>
                <a:t>разрыв шаблонов</a:t>
              </a:r>
              <a:endParaRPr lang="ru-RU" sz="1300" dirty="0">
                <a:latin typeface="Franklin Gothic Book" panose="020B05030201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228184" y="2460317"/>
              <a:ext cx="2736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rgbClr val="FF0000"/>
                  </a:solidFill>
                  <a:latin typeface="Franklin Gothic Book" panose="020B0503020102020204" pitchFamily="34" charset="0"/>
                </a:rPr>
                <a:t>НАША ЦЕЛЬ - перестройка</a:t>
              </a:r>
            </a:p>
            <a:p>
              <a:pPr algn="ctr"/>
              <a:r>
                <a:rPr lang="ru-RU" sz="1400" b="1" dirty="0" smtClean="0">
                  <a:solidFill>
                    <a:srgbClr val="FF0000"/>
                  </a:solidFill>
                  <a:latin typeface="Franklin Gothic Book" panose="020B0503020102020204" pitchFamily="34" charset="0"/>
                </a:rPr>
                <a:t>мышления</a:t>
              </a: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72008" y="1196752"/>
              <a:ext cx="827584" cy="144016"/>
            </a:xfrm>
            <a:prstGeom prst="roundRect">
              <a:avLst>
                <a:gd name="adj" fmla="val 31433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Franklin Gothic Book" panose="020B0503020102020204" pitchFamily="34" charset="0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323528" y="1412776"/>
              <a:ext cx="1512168" cy="144016"/>
            </a:xfrm>
            <a:prstGeom prst="roundRect">
              <a:avLst>
                <a:gd name="adj" fmla="val 31433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Franklin Gothic Book" panose="020B0503020102020204" pitchFamily="34" charset="0"/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827584" y="1628800"/>
              <a:ext cx="2376264" cy="144016"/>
            </a:xfrm>
            <a:prstGeom prst="roundRect">
              <a:avLst>
                <a:gd name="adj" fmla="val 31433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Franklin Gothic Book" panose="020B0503020102020204" pitchFamily="34" charset="0"/>
              </a:endParaRP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1691680" y="1844824"/>
              <a:ext cx="3744416" cy="144016"/>
            </a:xfrm>
            <a:prstGeom prst="roundRect">
              <a:avLst>
                <a:gd name="adj" fmla="val 31433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Franklin Gothic Book" panose="020B0503020102020204" pitchFamily="34" charset="0"/>
              </a:endParaRP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2339752" y="2060848"/>
              <a:ext cx="4752528" cy="144016"/>
            </a:xfrm>
            <a:prstGeom prst="roundRect">
              <a:avLst>
                <a:gd name="adj" fmla="val 31433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Franklin Gothic Book" panose="020B0503020102020204" pitchFamily="34" charset="0"/>
              </a:endParaRP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6372200" y="2276872"/>
              <a:ext cx="2520280" cy="144016"/>
            </a:xfrm>
            <a:prstGeom prst="roundRect">
              <a:avLst>
                <a:gd name="adj" fmla="val 31433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Franklin Gothic Book" panose="020B05030201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907704" y="1340768"/>
              <a:ext cx="36004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300" dirty="0" smtClean="0">
                  <a:latin typeface="Franklin Gothic Book" panose="020B0503020102020204" pitchFamily="34" charset="0"/>
                </a:rPr>
                <a:t>внедрение нового инструмента</a:t>
              </a:r>
              <a:endParaRPr lang="ru-RU" sz="1300" dirty="0">
                <a:latin typeface="Franklin Gothic Book" panose="020B05030201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75856" y="1556792"/>
              <a:ext cx="36004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300" dirty="0" smtClean="0">
                  <a:latin typeface="Franklin Gothic Book" panose="020B0503020102020204" pitchFamily="34" charset="0"/>
                </a:rPr>
                <a:t>устранение факторов сопротивления</a:t>
              </a:r>
              <a:endParaRPr lang="ru-RU" sz="1300" dirty="0">
                <a:latin typeface="Franklin Gothic Book" panose="020B05030201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436096" y="1772816"/>
              <a:ext cx="36004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300" dirty="0" smtClean="0">
                  <a:latin typeface="Franklin Gothic Book" panose="020B0503020102020204" pitchFamily="34" charset="0"/>
                </a:rPr>
                <a:t>использование новых инструментов</a:t>
              </a:r>
              <a:endParaRPr lang="ru-RU" sz="1300" dirty="0">
                <a:latin typeface="Franklin Gothic Book" panose="020B0503020102020204" pitchFamily="34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644008" y="2504509"/>
              <a:ext cx="752129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300" dirty="0" smtClean="0">
                  <a:latin typeface="Franklin Gothic Book" panose="020B0503020102020204" pitchFamily="34" charset="0"/>
                </a:rPr>
                <a:t>current </a:t>
              </a:r>
              <a:endParaRPr lang="ru-RU" sz="1300" dirty="0" smtClean="0">
                <a:latin typeface="Franklin Gothic Book" panose="020B0503020102020204" pitchFamily="34" charset="0"/>
              </a:endParaRPr>
            </a:p>
            <a:p>
              <a:pPr algn="ctr"/>
              <a:r>
                <a:rPr lang="en-US" sz="1300" dirty="0" smtClean="0">
                  <a:latin typeface="Franklin Gothic Book" panose="020B0503020102020204" pitchFamily="34" charset="0"/>
                </a:rPr>
                <a:t>time</a:t>
              </a:r>
              <a:endParaRPr lang="ru-RU" sz="1300" dirty="0" smtClean="0">
                <a:latin typeface="Franklin Gothic Book" panose="020B0503020102020204" pitchFamily="34" charset="0"/>
              </a:endParaRPr>
            </a:p>
          </p:txBody>
        </p:sp>
        <p:sp>
          <p:nvSpPr>
            <p:cNvPr id="22" name="Стрелка вправо 21"/>
            <p:cNvSpPr/>
            <p:nvPr/>
          </p:nvSpPr>
          <p:spPr>
            <a:xfrm>
              <a:off x="8172400" y="2204864"/>
              <a:ext cx="792088" cy="288032"/>
            </a:xfrm>
            <a:prstGeom prst="rightArrow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862879" y="3252747"/>
            <a:ext cx="172739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проанализировать</a:t>
            </a:r>
          </a:p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 проблему,</a:t>
            </a:r>
          </a:p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вычленить ее суть</a:t>
            </a:r>
            <a:endParaRPr lang="ru-RU" sz="1500" b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3872535" y="3900819"/>
            <a:ext cx="216024" cy="216024"/>
          </a:xfrm>
          <a:prstGeom prst="straightConnector1">
            <a:avLst/>
          </a:prstGeom>
          <a:ln w="317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343726" y="4241695"/>
            <a:ext cx="186878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переформулировать</a:t>
            </a:r>
          </a:p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проблему в задачу</a:t>
            </a:r>
            <a:endParaRPr lang="ru-RU" sz="1500" b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605240" y="5196963"/>
            <a:ext cx="156953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сформулировать</a:t>
            </a:r>
          </a:p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конечную цель и</a:t>
            </a:r>
          </a:p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результат</a:t>
            </a:r>
            <a:endParaRPr lang="ru-RU" sz="1500" b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25342" y="6113903"/>
            <a:ext cx="184441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спланировать шаги,</a:t>
            </a:r>
          </a:p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ресурсы и риски</a:t>
            </a:r>
            <a:endParaRPr lang="ru-RU" sz="1500" b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2752" y="5340979"/>
            <a:ext cx="179613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осуществить</a:t>
            </a:r>
          </a:p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необходимые шаги</a:t>
            </a:r>
            <a:endParaRPr lang="ru-RU" sz="1500" b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2809" y="4170267"/>
            <a:ext cx="182133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оценить результат </a:t>
            </a:r>
          </a:p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с точки зрения</a:t>
            </a:r>
          </a:p>
          <a:p>
            <a:pPr algn="ctr"/>
            <a:r>
              <a:rPr lang="ru-RU" sz="15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поставленной цели </a:t>
            </a:r>
            <a:endParaRPr lang="ru-RU" sz="1500" b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4304583" y="4836923"/>
            <a:ext cx="0" cy="360040"/>
          </a:xfrm>
          <a:prstGeom prst="straightConnector1">
            <a:avLst/>
          </a:prstGeom>
          <a:ln w="317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3728519" y="6133067"/>
            <a:ext cx="288032" cy="288032"/>
          </a:xfrm>
          <a:prstGeom prst="straightConnector1">
            <a:avLst/>
          </a:prstGeom>
          <a:ln w="317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 flipV="1">
            <a:off x="1280247" y="6061059"/>
            <a:ext cx="288032" cy="360040"/>
          </a:xfrm>
          <a:prstGeom prst="straightConnector1">
            <a:avLst/>
          </a:prstGeom>
          <a:ln w="317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1050244" y="4980939"/>
            <a:ext cx="0" cy="360040"/>
          </a:xfrm>
          <a:prstGeom prst="straightConnector1">
            <a:avLst/>
          </a:prstGeom>
          <a:ln w="317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1208239" y="3828811"/>
            <a:ext cx="288032" cy="288032"/>
          </a:xfrm>
          <a:prstGeom prst="straightConnector1">
            <a:avLst/>
          </a:prstGeom>
          <a:ln w="317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2648399" y="5773027"/>
            <a:ext cx="0" cy="36004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928319" y="4548891"/>
            <a:ext cx="1584176" cy="1008112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2648399" y="4116843"/>
            <a:ext cx="0" cy="36004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1856311" y="4548891"/>
            <a:ext cx="1512168" cy="1008112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40"/>
          <p:cNvGrpSpPr/>
          <p:nvPr/>
        </p:nvGrpSpPr>
        <p:grpSpPr>
          <a:xfrm>
            <a:off x="1856311" y="4476883"/>
            <a:ext cx="1728192" cy="1296144"/>
            <a:chOff x="1155971" y="4437112"/>
            <a:chExt cx="1553683" cy="1152128"/>
          </a:xfrm>
        </p:grpSpPr>
        <p:sp>
          <p:nvSpPr>
            <p:cNvPr id="42" name="Овал 41"/>
            <p:cNvSpPr/>
            <p:nvPr/>
          </p:nvSpPr>
          <p:spPr>
            <a:xfrm>
              <a:off x="1259632" y="4437112"/>
              <a:ext cx="1296144" cy="11521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atin typeface="Franklin Gothic Book" panose="020B0503020102020204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155971" y="4653136"/>
              <a:ext cx="1553683" cy="697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b="1" dirty="0" smtClean="0">
                  <a:latin typeface="Franklin Gothic Book" panose="020B0503020102020204" pitchFamily="34" charset="0"/>
                </a:rPr>
                <a:t>«Активности»</a:t>
              </a:r>
            </a:p>
            <a:p>
              <a:pPr algn="ctr"/>
              <a:r>
                <a:rPr lang="ru-RU" sz="1500" b="1" dirty="0" smtClean="0">
                  <a:latin typeface="Franklin Gothic Book" panose="020B0503020102020204" pitchFamily="34" charset="0"/>
                </a:rPr>
                <a:t>проектного</a:t>
              </a:r>
            </a:p>
            <a:p>
              <a:pPr algn="ctr"/>
              <a:r>
                <a:rPr lang="ru-RU" sz="1500" b="1" dirty="0" smtClean="0">
                  <a:latin typeface="Franklin Gothic Book" panose="020B0503020102020204" pitchFamily="34" charset="0"/>
                </a:rPr>
                <a:t>мышления</a:t>
              </a:r>
              <a:endParaRPr lang="ru-RU" sz="1500" b="1" dirty="0">
                <a:latin typeface="Franklin Gothic Book" panose="020B05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47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304800" y="116632"/>
            <a:ext cx="86868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Пространство постоянных</a:t>
            </a:r>
          </a:p>
          <a:p>
            <a:pPr algn="ctr"/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позитивных перемен</a:t>
            </a:r>
            <a:endParaRPr lang="ru-RU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85217" y="6496893"/>
            <a:ext cx="8523287" cy="244475"/>
          </a:xfrm>
        </p:spPr>
        <p:txBody>
          <a:bodyPr/>
          <a:lstStyle/>
          <a:p>
            <a:pPr>
              <a:defRPr/>
            </a:pPr>
            <a:fld id="{79CFF599-BB37-4D30-A315-FFDC7B0DD011}" type="slidenum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2</a:t>
            </a:fld>
            <a:endParaRPr lang="ru-RU" dirty="0">
              <a:solidFill>
                <a:srgbClr val="2DA2BF">
                  <a:shade val="75000"/>
                </a:srgbClr>
              </a:solidFill>
            </a:endParaRPr>
          </a:p>
        </p:txBody>
      </p:sp>
      <p:pic>
        <p:nvPicPr>
          <p:cNvPr id="52" name="Изображение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944"/>
            <a:ext cx="644623" cy="765888"/>
          </a:xfrm>
          <a:prstGeom prst="rect">
            <a:avLst/>
          </a:prstGeom>
        </p:spPr>
      </p:pic>
      <p:pic>
        <p:nvPicPr>
          <p:cNvPr id="6" name="Picture 2" descr="D:\0Desktop\Доклад ПОА\Исходники\Без имени-1.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129" y="1340768"/>
            <a:ext cx="9218129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5424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304800" y="116632"/>
            <a:ext cx="86868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ПОЧЕМУ ПРИНЯТО РЕШЕНИЕ О ВНЕДРЕНИИ проектного менеджмента? </a:t>
            </a:r>
            <a:endParaRPr lang="ru-RU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85217" y="6496893"/>
            <a:ext cx="8523287" cy="244475"/>
          </a:xfrm>
        </p:spPr>
        <p:txBody>
          <a:bodyPr/>
          <a:lstStyle/>
          <a:p>
            <a:pPr>
              <a:defRPr/>
            </a:pPr>
            <a:fld id="{79CFF599-BB37-4D30-A315-FFDC7B0DD011}" type="slidenum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3</a:t>
            </a:fld>
            <a:endParaRPr lang="ru-RU" dirty="0">
              <a:solidFill>
                <a:srgbClr val="2DA2BF">
                  <a:shade val="75000"/>
                </a:srgbClr>
              </a:solidFill>
            </a:endParaRPr>
          </a:p>
        </p:txBody>
      </p:sp>
      <p:pic>
        <p:nvPicPr>
          <p:cNvPr id="14" name="Изображение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944"/>
            <a:ext cx="644623" cy="765888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lum bright="8000" contrast="29000"/>
          </a:blip>
          <a:srcRect l="23625" t="40840" r="50860" b="26401"/>
          <a:stretch>
            <a:fillRect/>
          </a:stretch>
        </p:blipFill>
        <p:spPr bwMode="auto">
          <a:xfrm>
            <a:off x="5121025" y="1091269"/>
            <a:ext cx="388843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</a:blip>
          <a:srcRect l="51735" t="23200" r="22278" b="14641"/>
          <a:stretch>
            <a:fillRect/>
          </a:stretch>
        </p:blipFill>
        <p:spPr bwMode="auto">
          <a:xfrm>
            <a:off x="6561185" y="4139481"/>
            <a:ext cx="2376264" cy="2208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224482" y="1379301"/>
            <a:ext cx="50675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Интенсивное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социально-экономическое 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</a:endParaRP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развития области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и застройка ИЖС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в 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2000-е годы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4297" y="2375222"/>
            <a:ext cx="480003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Увеличение в 2008-2009 годах</a:t>
            </a: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инвестиционных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проектов, в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т.ч. 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</a:endParaRP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с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участием области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(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земля,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строительство</a:t>
            </a: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подъездных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путей,</a:t>
            </a:r>
          </a:p>
          <a:p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гос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. поддержка)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8315" y="4741545"/>
            <a:ext cx="582140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Необходимость формализации, мониторинга и</a:t>
            </a: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контроля большого количества проектов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Переосмысление организации труда служащих,</a:t>
            </a: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повышение эффективности работы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7934" y="6156867"/>
            <a:ext cx="67873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Начало внедрение проектного менеджмента - 2010 г.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4482" y="1019262"/>
            <a:ext cx="21167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>
                <a:solidFill>
                  <a:schemeClr val="accent3">
                    <a:lumMod val="75000"/>
                  </a:schemeClr>
                </a:solidFill>
                <a:latin typeface="Franklin Gothic Book" panose="020B0503020102020204" pitchFamily="34" charset="0"/>
              </a:rPr>
              <a:t>Экономические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4482" y="4382667"/>
            <a:ext cx="24208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>
                <a:solidFill>
                  <a:schemeClr val="accent3">
                    <a:lumMod val="75000"/>
                  </a:schemeClr>
                </a:solidFill>
                <a:latin typeface="Franklin Gothic Book" panose="020B0503020102020204" pitchFamily="34" charset="0"/>
              </a:rPr>
              <a:t>Организационные</a:t>
            </a:r>
          </a:p>
        </p:txBody>
      </p:sp>
    </p:spTree>
    <p:extLst>
      <p:ext uri="{BB962C8B-B14F-4D97-AF65-F5344CB8AC3E}">
        <p14:creationId xmlns:p14="http://schemas.microsoft.com/office/powerpoint/2010/main" val="14573183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304800" y="116632"/>
            <a:ext cx="86868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ЧТО СДЕЛАНО ДЛЯ ВНЕДРЕНИЯ</a:t>
            </a:r>
          </a:p>
          <a:p>
            <a:pPr algn="ctr"/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ПРОЕКТНОГО УПРАВЛЕНИЯ?</a:t>
            </a:r>
            <a:endParaRPr lang="ru-RU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85217" y="6496893"/>
            <a:ext cx="8523287" cy="244475"/>
          </a:xfrm>
        </p:spPr>
        <p:txBody>
          <a:bodyPr/>
          <a:lstStyle/>
          <a:p>
            <a:pPr>
              <a:defRPr/>
            </a:pPr>
            <a:fld id="{79CFF599-BB37-4D30-A315-FFDC7B0DD011}" type="slidenum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4</a:t>
            </a:fld>
            <a:endParaRPr lang="ru-RU" dirty="0">
              <a:solidFill>
                <a:srgbClr val="2DA2BF">
                  <a:shade val="75000"/>
                </a:srgb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635896" y="5589240"/>
            <a:ext cx="2160240" cy="576064"/>
          </a:xfrm>
          <a:prstGeom prst="roundRect">
            <a:avLst/>
          </a:prstGeom>
          <a:solidFill>
            <a:schemeClr val="bg2">
              <a:lumMod val="50000"/>
              <a:alpha val="12000"/>
            </a:schemeClr>
          </a:solidFill>
          <a:ln w="254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635896" y="4365104"/>
            <a:ext cx="2160240" cy="576064"/>
          </a:xfrm>
          <a:prstGeom prst="roundRect">
            <a:avLst/>
          </a:prstGeom>
          <a:solidFill>
            <a:schemeClr val="bg2">
              <a:lumMod val="50000"/>
              <a:alpha val="12000"/>
            </a:schemeClr>
          </a:solidFill>
          <a:ln w="254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11560" y="4365104"/>
            <a:ext cx="1944216" cy="50405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563888" y="1412776"/>
            <a:ext cx="2232248" cy="10801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Департамент внутренней и кадровой политики области</a:t>
            </a:r>
            <a:endParaRPr lang="ru-RU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563888" y="3068960"/>
            <a:ext cx="2160240" cy="576064"/>
          </a:xfrm>
          <a:prstGeom prst="roundRect">
            <a:avLst/>
          </a:prstGeom>
          <a:solidFill>
            <a:schemeClr val="bg2">
              <a:lumMod val="50000"/>
              <a:alpha val="12000"/>
            </a:schemeClr>
          </a:solidFill>
          <a:ln w="254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Областной проектный офис</a:t>
            </a:r>
          </a:p>
        </p:txBody>
      </p:sp>
      <p:sp>
        <p:nvSpPr>
          <p:cNvPr id="45" name="Овал 44"/>
          <p:cNvSpPr/>
          <p:nvPr/>
        </p:nvSpPr>
        <p:spPr>
          <a:xfrm>
            <a:off x="6084168" y="2996952"/>
            <a:ext cx="2771800" cy="720080"/>
          </a:xfrm>
          <a:prstGeom prst="ellipse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ru-RU" spc="-2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Межведомственная комиссия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539552" y="4221088"/>
            <a:ext cx="194421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Региональные органы власти</a:t>
            </a:r>
            <a:endParaRPr lang="ru-RU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6084168" y="5445224"/>
            <a:ext cx="2771800" cy="720080"/>
          </a:xfrm>
          <a:prstGeom prst="ellipse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Экспертная комиссия</a:t>
            </a: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563888" y="5517232"/>
            <a:ext cx="2160240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Муниципальные проектные офисы</a:t>
            </a:r>
          </a:p>
        </p:txBody>
      </p:sp>
      <p:sp>
        <p:nvSpPr>
          <p:cNvPr id="50" name="Овал 49"/>
          <p:cNvSpPr/>
          <p:nvPr/>
        </p:nvSpPr>
        <p:spPr>
          <a:xfrm>
            <a:off x="6084168" y="4221088"/>
            <a:ext cx="2771800" cy="720080"/>
          </a:xfrm>
          <a:prstGeom prst="ellipse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Экспертная комиссия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611560" y="5589240"/>
            <a:ext cx="1872208" cy="432048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  <p:cxnSp>
        <p:nvCxnSpPr>
          <p:cNvPr id="55" name="Прямая соединительная линия 54"/>
          <p:cNvCxnSpPr>
            <a:endCxn id="50" idx="2"/>
          </p:cNvCxnSpPr>
          <p:nvPr/>
        </p:nvCxnSpPr>
        <p:spPr>
          <a:xfrm>
            <a:off x="5796136" y="4581128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4788024" y="3645024"/>
            <a:ext cx="0" cy="648072"/>
          </a:xfrm>
          <a:prstGeom prst="straightConnector1">
            <a:avLst/>
          </a:prstGeom>
          <a:ln w="190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flipV="1">
            <a:off x="2987824" y="3356992"/>
            <a:ext cx="0" cy="2304256"/>
          </a:xfrm>
          <a:prstGeom prst="straightConnector1">
            <a:avLst/>
          </a:prstGeom>
          <a:ln w="19050"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39552" y="6093296"/>
            <a:ext cx="1944216" cy="288032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>
              <a:lnSpc>
                <a:spcPct val="80000"/>
              </a:lnSpc>
            </a:pPr>
            <a:r>
              <a:rPr lang="ru-RU" sz="13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Ответственный за проектное управление</a:t>
            </a:r>
            <a:endParaRPr lang="ru-RU" sz="13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>
            <a:off x="4499992" y="2492896"/>
            <a:ext cx="0" cy="576064"/>
          </a:xfrm>
          <a:prstGeom prst="straightConnector1">
            <a:avLst/>
          </a:prstGeom>
          <a:ln w="190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2555776" y="4581128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>
            <a:endCxn id="48" idx="2"/>
          </p:cNvCxnSpPr>
          <p:nvPr/>
        </p:nvCxnSpPr>
        <p:spPr>
          <a:xfrm>
            <a:off x="5796136" y="5805264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>
            <a:endCxn id="45" idx="2"/>
          </p:cNvCxnSpPr>
          <p:nvPr/>
        </p:nvCxnSpPr>
        <p:spPr>
          <a:xfrm>
            <a:off x="5724128" y="3356992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2987824" y="5661248"/>
            <a:ext cx="576064" cy="0"/>
          </a:xfrm>
          <a:prstGeom prst="line">
            <a:avLst/>
          </a:prstGeom>
          <a:ln w="190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V="1">
            <a:off x="4499992" y="3645024"/>
            <a:ext cx="0" cy="648072"/>
          </a:xfrm>
          <a:prstGeom prst="straightConnector1">
            <a:avLst/>
          </a:prstGeom>
          <a:ln w="19050"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flipV="1">
            <a:off x="4499992" y="4941168"/>
            <a:ext cx="0" cy="576064"/>
          </a:xfrm>
          <a:prstGeom prst="straightConnector1">
            <a:avLst/>
          </a:prstGeom>
          <a:ln w="19050"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V="1">
            <a:off x="4788024" y="2492896"/>
            <a:ext cx="0" cy="576064"/>
          </a:xfrm>
          <a:prstGeom prst="straightConnector1">
            <a:avLst/>
          </a:prstGeom>
          <a:ln w="190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539552" y="5445224"/>
            <a:ext cx="187220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ru-RU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Органы местного самоуправления</a:t>
            </a:r>
            <a:endParaRPr lang="ru-RU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2483768" y="5805264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611560" y="4941168"/>
            <a:ext cx="1944216" cy="288032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>
              <a:lnSpc>
                <a:spcPct val="80000"/>
              </a:lnSpc>
            </a:pPr>
            <a:r>
              <a:rPr lang="ru-RU" sz="13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Ответственный за проектное управление</a:t>
            </a:r>
            <a:endParaRPr lang="ru-RU" sz="13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  <p:cxnSp>
        <p:nvCxnSpPr>
          <p:cNvPr id="73" name="Прямая со стрелкой 72"/>
          <p:cNvCxnSpPr>
            <a:stCxn id="48" idx="0"/>
            <a:endCxn id="50" idx="4"/>
          </p:cNvCxnSpPr>
          <p:nvPr/>
        </p:nvCxnSpPr>
        <p:spPr>
          <a:xfrm flipV="1">
            <a:off x="7470068" y="4941168"/>
            <a:ext cx="0" cy="504056"/>
          </a:xfrm>
          <a:prstGeom prst="straightConnector1">
            <a:avLst/>
          </a:prstGeom>
          <a:ln w="127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V="1">
            <a:off x="7452320" y="3717032"/>
            <a:ext cx="0" cy="504056"/>
          </a:xfrm>
          <a:prstGeom prst="straightConnector1">
            <a:avLst/>
          </a:prstGeom>
          <a:ln w="127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7452320" y="1988840"/>
            <a:ext cx="0" cy="1008112"/>
          </a:xfrm>
          <a:prstGeom prst="straightConnector1">
            <a:avLst/>
          </a:prstGeom>
          <a:ln w="127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5796136" y="1988840"/>
            <a:ext cx="1656184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5889409" y="1711841"/>
            <a:ext cx="1489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председательствует</a:t>
            </a:r>
            <a:endParaRPr lang="ru-RU" sz="12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479686" y="3789040"/>
            <a:ext cx="12096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входят в состав</a:t>
            </a:r>
            <a:endParaRPr lang="ru-RU" sz="12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  <p:cxnSp>
        <p:nvCxnSpPr>
          <p:cNvPr id="88" name="Прямая со стрелкой 87"/>
          <p:cNvCxnSpPr/>
          <p:nvPr/>
        </p:nvCxnSpPr>
        <p:spPr>
          <a:xfrm flipV="1">
            <a:off x="4788024" y="4941168"/>
            <a:ext cx="0" cy="504056"/>
          </a:xfrm>
          <a:prstGeom prst="straightConnector1">
            <a:avLst/>
          </a:prstGeom>
          <a:ln w="190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2987824" y="3356992"/>
            <a:ext cx="576064" cy="0"/>
          </a:xfrm>
          <a:prstGeom prst="line">
            <a:avLst/>
          </a:prstGeom>
          <a:ln w="190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Скругленный прямоугольник 53"/>
          <p:cNvSpPr/>
          <p:nvPr/>
        </p:nvSpPr>
        <p:spPr>
          <a:xfrm>
            <a:off x="3563888" y="4293096"/>
            <a:ext cx="2160240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Региональные  проектные офисы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467544" y="1412776"/>
            <a:ext cx="2232248" cy="10801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ПРАВИТЕЛЬСТВО БЕЛГОРОДСКОЙ ОБЛАСТИ</a:t>
            </a:r>
            <a:endParaRPr lang="ru-RU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 flipV="1">
            <a:off x="1475656" y="2492896"/>
            <a:ext cx="0" cy="17281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>
            <a:stCxn id="39" idx="1"/>
            <a:endCxn id="40" idx="3"/>
          </p:cNvCxnSpPr>
          <p:nvPr/>
        </p:nvCxnSpPr>
        <p:spPr>
          <a:xfrm flipH="1">
            <a:off x="2699792" y="1952836"/>
            <a:ext cx="86409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Изображение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944"/>
            <a:ext cx="644623" cy="76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8896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304800" y="116632"/>
            <a:ext cx="86868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/>
            <a:endParaRPr lang="ru-RU" sz="3000" dirty="0">
              <a:solidFill>
                <a:srgbClr val="464646"/>
              </a:solidFill>
            </a:endParaRPr>
          </a:p>
        </p:txBody>
      </p:sp>
      <p:sp>
        <p:nvSpPr>
          <p:cNvPr id="3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85217" y="6496893"/>
            <a:ext cx="8523287" cy="244475"/>
          </a:xfrm>
        </p:spPr>
        <p:txBody>
          <a:bodyPr/>
          <a:lstStyle/>
          <a:p>
            <a:pPr>
              <a:defRPr/>
            </a:pPr>
            <a:fld id="{79CFF599-BB37-4D30-A315-FFDC7B0DD011}" type="slidenum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5</a:t>
            </a:fld>
            <a:endParaRPr lang="ru-RU" dirty="0">
              <a:solidFill>
                <a:srgbClr val="2DA2BF">
                  <a:shade val="75000"/>
                </a:srgbClr>
              </a:solidFill>
            </a:endParaRPr>
          </a:p>
        </p:txBody>
      </p:sp>
      <p:pic>
        <p:nvPicPr>
          <p:cNvPr id="53" name="Изображение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944"/>
            <a:ext cx="644623" cy="765888"/>
          </a:xfrm>
          <a:prstGeom prst="rect">
            <a:avLst/>
          </a:prstGeom>
        </p:spPr>
      </p:pic>
      <p:sp>
        <p:nvSpPr>
          <p:cNvPr id="56" name="Заголовок 1"/>
          <p:cNvSpPr txBox="1">
            <a:spLocks/>
          </p:cNvSpPr>
          <p:nvPr/>
        </p:nvSpPr>
        <p:spPr>
          <a:xfrm>
            <a:off x="457200" y="269032"/>
            <a:ext cx="86868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ЧТО ОПРЕДЕЛЯЕТ ЭФФЕКТИВНОСТЬ</a:t>
            </a:r>
          </a:p>
          <a:p>
            <a:pPr algn="ctr"/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СИСТЕМЫ УПРАВЛЕНИЯ?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" t="16145" r="3319" b="4597"/>
          <a:stretch/>
        </p:blipFill>
        <p:spPr bwMode="auto">
          <a:xfrm>
            <a:off x="28600" y="1950942"/>
            <a:ext cx="9135484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250" y="1581610"/>
            <a:ext cx="566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РАЗВИТИЕ КОМПЕТЕНЦИЙ ПРОЕКТНЫХ СПЕЦИАЛИСТОВ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99028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304800" y="116632"/>
            <a:ext cx="86868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/>
            <a:endParaRPr lang="ru-RU" sz="3000" dirty="0">
              <a:solidFill>
                <a:srgbClr val="464646"/>
              </a:solidFill>
            </a:endParaRPr>
          </a:p>
        </p:txBody>
      </p:sp>
      <p:sp>
        <p:nvSpPr>
          <p:cNvPr id="3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85217" y="6496893"/>
            <a:ext cx="8523287" cy="244475"/>
          </a:xfrm>
        </p:spPr>
        <p:txBody>
          <a:bodyPr/>
          <a:lstStyle/>
          <a:p>
            <a:pPr>
              <a:defRPr/>
            </a:pPr>
            <a:fld id="{79CFF599-BB37-4D30-A315-FFDC7B0DD011}" type="slidenum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6</a:t>
            </a:fld>
            <a:endParaRPr lang="ru-RU" dirty="0">
              <a:solidFill>
                <a:srgbClr val="2DA2BF">
                  <a:shade val="75000"/>
                </a:srgbClr>
              </a:solidFill>
            </a:endParaRPr>
          </a:p>
        </p:txBody>
      </p:sp>
      <p:pic>
        <p:nvPicPr>
          <p:cNvPr id="53" name="Изображение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944"/>
            <a:ext cx="644623" cy="765888"/>
          </a:xfrm>
          <a:prstGeom prst="rect">
            <a:avLst/>
          </a:prstGeom>
        </p:spPr>
      </p:pic>
      <p:pic>
        <p:nvPicPr>
          <p:cNvPr id="5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" t="42595" r="4007" b="18596"/>
          <a:stretch/>
        </p:blipFill>
        <p:spPr bwMode="auto">
          <a:xfrm>
            <a:off x="156733" y="4767505"/>
            <a:ext cx="8713205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6" descr="APU_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51" y="1900697"/>
            <a:ext cx="3474519" cy="272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Rectangle 7"/>
          <p:cNvSpPr>
            <a:spLocks noChangeArrowheads="1"/>
          </p:cNvSpPr>
          <p:nvPr/>
        </p:nvSpPr>
        <p:spPr bwMode="auto">
          <a:xfrm>
            <a:off x="3881970" y="1900697"/>
            <a:ext cx="5262029" cy="276998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eaLnBrk="0" hangingPunct="0"/>
            <a:r>
              <a:rPr lang="ru-RU" altLang="ru-RU" b="1" dirty="0">
                <a:solidFill>
                  <a:schemeClr val="accent1"/>
                </a:solidFill>
              </a:rPr>
              <a:t>Академия проектного управления</a:t>
            </a:r>
            <a:r>
              <a:rPr lang="ru-RU" altLang="ru-RU" dirty="0">
                <a:solidFill>
                  <a:schemeClr val="accent1"/>
                </a:solidFill>
              </a:rPr>
              <a:t> </a:t>
            </a:r>
            <a:r>
              <a:rPr lang="ru-RU" altLang="ru-RU" dirty="0" smtClean="0">
                <a:solidFill>
                  <a:schemeClr val="accent1"/>
                </a:solidFill>
              </a:rPr>
              <a:t>-</a:t>
            </a:r>
            <a:endParaRPr lang="ru-RU" altLang="ru-RU" dirty="0">
              <a:solidFill>
                <a:schemeClr val="accent1"/>
              </a:solidFill>
            </a:endParaRPr>
          </a:p>
          <a:p>
            <a:pPr algn="ctr" eaLnBrk="0" hangingPunct="0"/>
            <a:r>
              <a:rPr lang="ru-RU" altLang="ru-RU" dirty="0" smtClean="0">
                <a:solidFill>
                  <a:schemeClr val="accent1"/>
                </a:solidFill>
              </a:rPr>
              <a:t>  </a:t>
            </a:r>
            <a:r>
              <a:rPr lang="ru-RU" altLang="ru-RU" dirty="0">
                <a:solidFill>
                  <a:schemeClr val="accent1"/>
                </a:solidFill>
              </a:rPr>
              <a:t>образовательный и консалтинговый центр, созданный при поддержке Правительства Белгородской </a:t>
            </a:r>
            <a:r>
              <a:rPr lang="ru-RU" altLang="ru-RU" dirty="0" smtClean="0">
                <a:solidFill>
                  <a:schemeClr val="accent1"/>
                </a:solidFill>
              </a:rPr>
              <a:t>области</a:t>
            </a:r>
          </a:p>
          <a:p>
            <a:pPr algn="ctr" eaLnBrk="0" hangingPunct="0"/>
            <a:endParaRPr lang="ru-RU" altLang="ru-RU" dirty="0" smtClean="0">
              <a:solidFill>
                <a:schemeClr val="accent1"/>
              </a:solidFill>
            </a:endParaRPr>
          </a:p>
          <a:p>
            <a:pPr algn="ctr" eaLnBrk="0" hangingPunct="0"/>
            <a:r>
              <a:rPr lang="ru-RU" altLang="ru-RU" b="1" dirty="0" smtClean="0">
                <a:solidFill>
                  <a:schemeClr val="accent1"/>
                </a:solidFill>
              </a:rPr>
              <a:t>Цель </a:t>
            </a:r>
            <a:r>
              <a:rPr lang="ru-RU" altLang="ru-RU" dirty="0" smtClean="0">
                <a:solidFill>
                  <a:schemeClr val="accent1"/>
                </a:solidFill>
              </a:rPr>
              <a:t>-</a:t>
            </a:r>
            <a:r>
              <a:rPr lang="ru-RU" altLang="ru-RU" dirty="0">
                <a:solidFill>
                  <a:schemeClr val="accent1"/>
                </a:solidFill>
              </a:rPr>
              <a:t> формирование целостной многоуровневой системы подготовки высококвалифицированных управленческих кадров, основанной на развитии профессиональных и личностных компетенций в сфере проектного менеджмента </a:t>
            </a:r>
          </a:p>
        </p:txBody>
      </p:sp>
      <p:sp>
        <p:nvSpPr>
          <p:cNvPr id="81" name="Прямоугольник 2"/>
          <p:cNvSpPr>
            <a:spLocks noChangeArrowheads="1"/>
          </p:cNvSpPr>
          <p:nvPr/>
        </p:nvSpPr>
        <p:spPr bwMode="auto">
          <a:xfrm>
            <a:off x="6876736" y="4757132"/>
            <a:ext cx="2041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dirty="0">
                <a:hlinkClick r:id="rId6"/>
              </a:rPr>
              <a:t>http://belproject.ru</a:t>
            </a:r>
            <a:endParaRPr lang="ru-RU" dirty="0"/>
          </a:p>
          <a:p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57200" y="269032"/>
            <a:ext cx="86868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ЧТО ОПРЕДЕЛЯЕТ ЭФФЕКТИВНОСТЬ</a:t>
            </a:r>
          </a:p>
          <a:p>
            <a:pPr algn="ctr"/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СИСТЕМЫ УПРАВЛЕНИЯ?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831755" y="1485049"/>
            <a:ext cx="566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РАЗВИТИЕ КОМПЕТЕНЦИЙ ПРОЕКТНЫХ СПЕЦИАЛИСТОВ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6244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85217" y="6496893"/>
            <a:ext cx="8523287" cy="244475"/>
          </a:xfrm>
        </p:spPr>
        <p:txBody>
          <a:bodyPr/>
          <a:lstStyle/>
          <a:p>
            <a:pPr>
              <a:defRPr/>
            </a:pPr>
            <a:fld id="{79CFF599-BB37-4D30-A315-FFDC7B0DD011}" type="slidenum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7</a:t>
            </a:fld>
            <a:endParaRPr lang="ru-RU" dirty="0">
              <a:solidFill>
                <a:srgbClr val="2DA2BF">
                  <a:shade val="75000"/>
                </a:srgbClr>
              </a:solidFill>
            </a:endParaRPr>
          </a:p>
        </p:txBody>
      </p:sp>
      <p:pic>
        <p:nvPicPr>
          <p:cNvPr id="53" name="Изображение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944"/>
            <a:ext cx="644623" cy="76588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6145" r="5345" b="29655"/>
          <a:stretch/>
        </p:blipFill>
        <p:spPr bwMode="auto">
          <a:xfrm>
            <a:off x="152127" y="1556792"/>
            <a:ext cx="8803062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://mirbelogorya.ru/images/stories/news/2017/11/energiy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459733"/>
            <a:ext cx="3555788" cy="23690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https://%D0%BE%D0%B1%D1%80%D0%B0%D0%B7%D0%BE%D0%B2%D0%B0%D0%BD%D0%B8%D0%B531.%D1%80%D1%84/assets/image-cache/gallery/331/1998.4146111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8" descr="https://%D0%BE%D0%B1%D1%80%D0%B0%D0%B7%D0%BE%D0%B2%D0%B0%D0%BD%D0%B8%D0%B531.%D1%80%D1%84/assets/image-cache/gallery/331/1998.41461119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https://%D0%BE%D0%B1%D1%80%D0%B0%D0%B7%D0%BE%D0%B2%D0%B0%D0%BD%D0%B8%D0%B531.%D1%80%D1%84/assets/image-cache/gallery/331/1998.41461119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6" name="Picture 14" descr="http://kazan.ruc.su/upload/iblock/9b2/9b253c2d3d59377fec244880685f0753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5" r="15119" b="15443"/>
          <a:stretch/>
        </p:blipFill>
        <p:spPr bwMode="auto">
          <a:xfrm>
            <a:off x="4788024" y="4498977"/>
            <a:ext cx="3024335" cy="23131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57200" y="269032"/>
            <a:ext cx="86868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Развитие проектной культуры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838311" y="1212278"/>
            <a:ext cx="59740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РАЗВИТИЕ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ПРОЕКТНЫХ КОМПЕТЕНЦИЙ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6926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304800" y="116632"/>
            <a:ext cx="86868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ru-RU" sz="3000" dirty="0">
                <a:solidFill>
                  <a:schemeClr val="tx2">
                    <a:lumMod val="75000"/>
                  </a:schemeClr>
                </a:solidFill>
              </a:rPr>
              <a:t>Компетенции сотрудников</a:t>
            </a:r>
          </a:p>
          <a:p>
            <a:pPr algn="ctr"/>
            <a:r>
              <a:rPr lang="ru-RU" sz="3000" dirty="0">
                <a:solidFill>
                  <a:schemeClr val="tx2">
                    <a:lumMod val="75000"/>
                  </a:schemeClr>
                </a:solidFill>
              </a:rPr>
              <a:t>проектного офиса</a:t>
            </a:r>
          </a:p>
        </p:txBody>
      </p:sp>
      <p:sp>
        <p:nvSpPr>
          <p:cNvPr id="3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85217" y="6496893"/>
            <a:ext cx="8523287" cy="244475"/>
          </a:xfrm>
        </p:spPr>
        <p:txBody>
          <a:bodyPr/>
          <a:lstStyle/>
          <a:p>
            <a:pPr>
              <a:defRPr/>
            </a:pPr>
            <a:fld id="{79CFF599-BB37-4D30-A315-FFDC7B0DD011}" type="slidenum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8</a:t>
            </a:fld>
            <a:endParaRPr lang="ru-RU" dirty="0">
              <a:solidFill>
                <a:srgbClr val="2DA2BF">
                  <a:shade val="75000"/>
                </a:srgbClr>
              </a:solidFill>
            </a:endParaRPr>
          </a:p>
        </p:txBody>
      </p:sp>
      <p:pic>
        <p:nvPicPr>
          <p:cNvPr id="53" name="Изображение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944"/>
            <a:ext cx="644623" cy="765888"/>
          </a:xfrm>
          <a:prstGeom prst="rect">
            <a:avLst/>
          </a:prstGeom>
        </p:spPr>
      </p:pic>
      <p:pic>
        <p:nvPicPr>
          <p:cNvPr id="44" name="Объект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94" t="13927" r="4808" b="39610"/>
          <a:stretch>
            <a:fillRect/>
          </a:stretch>
        </p:blipFill>
        <p:spPr bwMode="auto">
          <a:xfrm>
            <a:off x="3986029" y="1389674"/>
            <a:ext cx="5019767" cy="4683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Скругленный прямоугольник 46"/>
          <p:cNvSpPr>
            <a:spLocks noChangeArrowheads="1"/>
          </p:cNvSpPr>
          <p:nvPr/>
        </p:nvSpPr>
        <p:spPr bwMode="auto">
          <a:xfrm>
            <a:off x="140463" y="1284880"/>
            <a:ext cx="3673103" cy="22606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>
                <a:solidFill>
                  <a:schemeClr val="bg1"/>
                </a:solidFill>
                <a:latin typeface="Franklin Gothic Book" panose="020B0503020102020204" pitchFamily="34" charset="0"/>
                <a:cs typeface="Arial" pitchFamily="34" charset="0"/>
              </a:rPr>
              <a:t>Первая категория </a:t>
            </a:r>
            <a:r>
              <a:rPr lang="ru-RU" sz="2000" dirty="0">
                <a:solidFill>
                  <a:schemeClr val="bg1"/>
                </a:solidFill>
                <a:latin typeface="Franklin Gothic Book" panose="020B0503020102020204" pitchFamily="34" charset="0"/>
                <a:cs typeface="Arial" pitchFamily="34" charset="0"/>
              </a:rPr>
              <a:t>сотрудников генерирует, развивает и продвигает проектные идеи, являются драйверами развития системы проектной деятельности</a:t>
            </a:r>
            <a:endParaRPr lang="ru-RU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52" name="Скругленный прямоугольник 51"/>
          <p:cNvSpPr>
            <a:spLocks noChangeArrowheads="1"/>
          </p:cNvSpPr>
          <p:nvPr/>
        </p:nvSpPr>
        <p:spPr bwMode="auto">
          <a:xfrm>
            <a:off x="140463" y="3731347"/>
            <a:ext cx="3673103" cy="251777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>
                <a:solidFill>
                  <a:schemeClr val="bg1"/>
                </a:solidFill>
                <a:latin typeface="Franklin Gothic Book" panose="020B0503020102020204" pitchFamily="34" charset="0"/>
                <a:cs typeface="Arial" pitchFamily="34" charset="0"/>
              </a:rPr>
              <a:t>Вторая категория </a:t>
            </a:r>
            <a:r>
              <a:rPr lang="ru-RU" sz="2000" dirty="0">
                <a:solidFill>
                  <a:schemeClr val="bg1"/>
                </a:solidFill>
                <a:latin typeface="Franklin Gothic Book" panose="020B0503020102020204" pitchFamily="34" charset="0"/>
                <a:cs typeface="Arial" pitchFamily="34" charset="0"/>
              </a:rPr>
              <a:t>сотрудников выполняет контрольную функцию: осуществляют мониторинг, проверки всех реализующихся </a:t>
            </a:r>
            <a:r>
              <a:rPr lang="ru-RU" sz="2000" dirty="0" smtClean="0">
                <a:solidFill>
                  <a:schemeClr val="bg1"/>
                </a:solidFill>
                <a:latin typeface="Franklin Gothic Book" panose="020B0503020102020204" pitchFamily="34" charset="0"/>
                <a:cs typeface="Arial" pitchFamily="34" charset="0"/>
              </a:rPr>
              <a:t>проектов</a:t>
            </a:r>
            <a:endParaRPr lang="ru-RU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7613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/>
          <p:cNvSpPr txBox="1">
            <a:spLocks/>
          </p:cNvSpPr>
          <p:nvPr/>
        </p:nvSpPr>
        <p:spPr>
          <a:xfrm>
            <a:off x="304800" y="116632"/>
            <a:ext cx="86868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/>
            <a:r>
              <a:rPr lang="ru-RU" sz="3000" dirty="0">
                <a:solidFill>
                  <a:schemeClr val="tx2">
                    <a:lumMod val="75000"/>
                  </a:schemeClr>
                </a:solidFill>
              </a:rPr>
              <a:t>Проектные офисы на базе вузов</a:t>
            </a:r>
          </a:p>
        </p:txBody>
      </p:sp>
      <p:sp>
        <p:nvSpPr>
          <p:cNvPr id="3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85217" y="6496893"/>
            <a:ext cx="8523287" cy="244475"/>
          </a:xfrm>
        </p:spPr>
        <p:txBody>
          <a:bodyPr/>
          <a:lstStyle/>
          <a:p>
            <a:pPr>
              <a:defRPr/>
            </a:pPr>
            <a:fld id="{79CFF599-BB37-4D30-A315-FFDC7B0DD011}" type="slidenum">
              <a:rPr lang="ru-RU" smtClean="0">
                <a:solidFill>
                  <a:srgbClr val="2DA2BF">
                    <a:shade val="75000"/>
                  </a:srgbClr>
                </a:solidFill>
              </a:rPr>
              <a:pPr>
                <a:defRPr/>
              </a:pPr>
              <a:t>9</a:t>
            </a:fld>
            <a:endParaRPr lang="ru-RU" dirty="0">
              <a:solidFill>
                <a:srgbClr val="2DA2BF">
                  <a:shade val="75000"/>
                </a:srgbClr>
              </a:solidFill>
            </a:endParaRPr>
          </a:p>
        </p:txBody>
      </p:sp>
      <p:pic>
        <p:nvPicPr>
          <p:cNvPr id="53" name="Изображение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944"/>
            <a:ext cx="644623" cy="76588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" t="17701" r="64310" b="69885"/>
          <a:stretch/>
        </p:blipFill>
        <p:spPr bwMode="auto">
          <a:xfrm>
            <a:off x="569214" y="1213943"/>
            <a:ext cx="3777453" cy="8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9" t="43448" r="40776" b="20230"/>
          <a:stretch/>
        </p:blipFill>
        <p:spPr bwMode="auto">
          <a:xfrm>
            <a:off x="-16062" y="2281958"/>
            <a:ext cx="4444927" cy="22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701" r="44827" b="66897"/>
          <a:stretch/>
        </p:blipFill>
        <p:spPr bwMode="auto">
          <a:xfrm>
            <a:off x="3788978" y="3335207"/>
            <a:ext cx="5202621" cy="1056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749418" y="3203470"/>
            <a:ext cx="172819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52643" r="33319" b="5517"/>
          <a:stretch/>
        </p:blipFill>
        <p:spPr bwMode="auto">
          <a:xfrm>
            <a:off x="3261646" y="4391498"/>
            <a:ext cx="5678372" cy="24665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683568" y="2915618"/>
            <a:ext cx="1224136" cy="41958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419871" y="6165304"/>
            <a:ext cx="2160241" cy="504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 descr="http://tu-ugmk.com/upload/iblock/d70/xd70a884e8f5528f104959b27bf165b9f.jpg.pagespeed.ic.MjvSdUWzCj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441" y="1601360"/>
            <a:ext cx="2938462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fb.ru/misc/i/gallery/45329/149355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21" y="4607310"/>
            <a:ext cx="2156863" cy="2156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0135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</TotalTime>
  <Words>696</Words>
  <Application>Microsoft Office PowerPoint</Application>
  <PresentationFormat>Экран (4:3)</PresentationFormat>
  <Paragraphs>197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РОЛЬ ПРОЕКТНОГО УПРАВЛЕНИЯ В СОЦИАЛЬНО-ЭКОНОМИЧЕСКОМ РАЗВИТИИ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Fenix</dc:creator>
  <cp:lastModifiedBy>Чистякова Маргарита Константиновна</cp:lastModifiedBy>
  <cp:revision>82</cp:revision>
  <cp:lastPrinted>2017-12-13T14:01:34Z</cp:lastPrinted>
  <dcterms:created xsi:type="dcterms:W3CDTF">2017-12-12T20:38:14Z</dcterms:created>
  <dcterms:modified xsi:type="dcterms:W3CDTF">2017-12-14T05:51:26Z</dcterms:modified>
</cp:coreProperties>
</file>