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3" r:id="rId3"/>
    <p:sldId id="264" r:id="rId4"/>
    <p:sldId id="258" r:id="rId5"/>
    <p:sldId id="279" r:id="rId6"/>
    <p:sldId id="275" r:id="rId7"/>
    <p:sldId id="280" r:id="rId8"/>
    <p:sldId id="277" r:id="rId9"/>
    <p:sldId id="278" r:id="rId10"/>
    <p:sldId id="281" r:id="rId11"/>
    <p:sldId id="282" r:id="rId12"/>
    <p:sldId id="266" r:id="rId13"/>
    <p:sldId id="265" r:id="rId14"/>
    <p:sldId id="269" r:id="rId15"/>
    <p:sldId id="267" r:id="rId16"/>
    <p:sldId id="270" r:id="rId17"/>
    <p:sldId id="271" r:id="rId18"/>
    <p:sldId id="272" r:id="rId19"/>
    <p:sldId id="273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87948381452324E-2"/>
          <c:y val="0.17595160886887856"/>
          <c:w val="0.63458727034120732"/>
          <c:h val="0.82300134593509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Социальные</c:v>
                </c:pt>
                <c:pt idx="1">
                  <c:v>Организационные</c:v>
                </c:pt>
                <c:pt idx="2">
                  <c:v>Экономические</c:v>
                </c:pt>
                <c:pt idx="3">
                  <c:v>Технические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54.5</c:v>
                </c:pt>
                <c:pt idx="1">
                  <c:v>18.899999999999999</c:v>
                </c:pt>
                <c:pt idx="2">
                  <c:v>13.6</c:v>
                </c:pt>
                <c:pt idx="3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 marL="0" algn="ctr" defTabSz="914400" rtl="0" eaLnBrk="0" fontAlgn="base" latinLnBrk="0" hangingPunct="0">
        <a:spcBef>
          <a:spcPct val="0"/>
        </a:spcBef>
        <a:spcAft>
          <a:spcPct val="0"/>
        </a:spcAft>
        <a:defRPr lang="ru-RU" sz="2000" kern="1200" cap="all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0C7C-B864-4187-9616-75928C4D2A66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B498-7406-4E90-95A3-70AC26FB3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2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2509-7741-45D5-8D87-A690E9D4500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46A4-6C83-406C-986D-C0176540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46A4-6C83-406C-986D-C0176540D1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3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9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1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6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7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5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5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5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lproject.r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636838"/>
            <a:ext cx="91440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РОЛЬ ПРОЕКТНОГО УПРАВЛЕНИЯ</a:t>
            </a:r>
            <a:br>
              <a:rPr lang="ru-RU" sz="2800" b="1" dirty="0" smtClean="0"/>
            </a:br>
            <a:r>
              <a:rPr lang="ru-RU" sz="2800" b="1" dirty="0" smtClean="0"/>
              <a:t>В СОЦИАЛЬНО-ЭКОНОМИЧЕСКОМ РАЗВИТИИ ОБЛАСТИ</a:t>
            </a:r>
            <a:endParaRPr lang="ru-RU" sz="2800" dirty="0"/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96215" y="648674"/>
            <a:ext cx="8158869" cy="728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Департамент внутренней и кадровой </a:t>
            </a:r>
            <a:r>
              <a:rPr lang="ru-RU" altLang="ru-RU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политики Белгородской </a:t>
            </a:r>
            <a:r>
              <a:rPr lang="ru-RU" altLang="ru-RU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области</a:t>
            </a:r>
          </a:p>
        </p:txBody>
      </p:sp>
      <p:pic>
        <p:nvPicPr>
          <p:cNvPr id="11268" name="Рисунок 5" descr="Гер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612"/>
            <a:ext cx="864208" cy="120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0" y="6429378"/>
            <a:ext cx="9144000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2" rIns="91425" bIns="4571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595959"/>
                </a:solidFill>
              </a:rPr>
              <a:t>Белгород, 2017 год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88921" y="4990841"/>
            <a:ext cx="8966163" cy="11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2" rIns="91425" bIns="4571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5E5E5E"/>
                </a:solidFill>
              </a:rPr>
              <a:t>Заместитель </a:t>
            </a:r>
            <a:r>
              <a:rPr lang="ru-RU" altLang="ru-RU" sz="1600" dirty="0">
                <a:solidFill>
                  <a:srgbClr val="5E5E5E"/>
                </a:solidFill>
              </a:rPr>
              <a:t>Губернатора области –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5E5E5E"/>
                </a:solidFill>
              </a:rPr>
              <a:t>начальник департамента внутренней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5E5E5E"/>
                </a:solidFill>
              </a:rPr>
              <a:t>и кадровой политики </a:t>
            </a:r>
            <a:r>
              <a:rPr lang="ru-RU" altLang="ru-RU" sz="1600" dirty="0" smtClean="0">
                <a:solidFill>
                  <a:srgbClr val="5E5E5E"/>
                </a:solidFill>
              </a:rPr>
              <a:t>Белгородской области</a:t>
            </a:r>
            <a:endParaRPr lang="ru-RU" altLang="ru-RU" sz="1600" dirty="0">
              <a:solidFill>
                <a:srgbClr val="5E5E5E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600" dirty="0">
              <a:solidFill>
                <a:srgbClr val="5E5E5E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5E5E5E"/>
                </a:solidFill>
              </a:rPr>
              <a:t>Павлова Ольга Альбертовна</a:t>
            </a:r>
            <a:endParaRPr lang="ru-RU" altLang="ru-RU" sz="16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Система проектного</a:t>
            </a:r>
          </a:p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управления </a:t>
            </a:r>
            <a:r>
              <a:rPr lang="ru-RU" altLang="ru-RU" sz="3000" dirty="0">
                <a:solidFill>
                  <a:schemeClr val="tx2">
                    <a:lumMod val="75000"/>
                  </a:schemeClr>
                </a:solidFill>
              </a:rPr>
              <a:t>НИУ «</a:t>
            </a:r>
            <a:r>
              <a:rPr lang="ru-RU" altLang="ru-RU" sz="3000" dirty="0" err="1">
                <a:solidFill>
                  <a:schemeClr val="tx2">
                    <a:lumMod val="75000"/>
                  </a:schemeClr>
                </a:solidFill>
              </a:rPr>
              <a:t>БелГУ</a:t>
            </a:r>
            <a:r>
              <a:rPr lang="ru-RU" altLang="ru-RU" sz="3000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r="3707" b="6896"/>
          <a:stretch/>
        </p:blipFill>
        <p:spPr bwMode="auto">
          <a:xfrm>
            <a:off x="107504" y="1150883"/>
            <a:ext cx="5519935" cy="246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27356" r="34741" b="9426"/>
          <a:stretch/>
        </p:blipFill>
        <p:spPr bwMode="auto">
          <a:xfrm>
            <a:off x="4343294" y="2547201"/>
            <a:ext cx="4648306" cy="427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ipma.world/assets/yc-logo-300x1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9" y="3976564"/>
            <a:ext cx="3851920" cy="197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21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755576" y="294067"/>
            <a:ext cx="8388423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sz="2600" dirty="0">
                <a:solidFill>
                  <a:schemeClr val="tx2">
                    <a:lumMod val="75000"/>
                  </a:schemeClr>
                </a:solidFill>
              </a:rPr>
              <a:t>система 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</a:rPr>
              <a:t>поддержки инновационных идей</a:t>
            </a:r>
          </a:p>
          <a:p>
            <a:pPr algn="ctr"/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altLang="ru-RU" sz="2600" dirty="0">
                <a:solidFill>
                  <a:schemeClr val="tx2">
                    <a:lumMod val="75000"/>
                  </a:schemeClr>
                </a:solidFill>
              </a:rPr>
              <a:t>генерации </a:t>
            </a:r>
            <a:r>
              <a:rPr lang="ru-RU" altLang="ru-RU" sz="2600" dirty="0" err="1" smtClean="0">
                <a:solidFill>
                  <a:schemeClr val="tx2">
                    <a:lumMod val="75000"/>
                  </a:schemeClr>
                </a:solidFill>
              </a:rPr>
              <a:t>стартапов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</a:rPr>
              <a:t> посредством</a:t>
            </a:r>
          </a:p>
          <a:p>
            <a:pPr algn="ctr"/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</a:rPr>
              <a:t>проектного управления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2" t="22529" r="10301" b="14483"/>
          <a:stretch/>
        </p:blipFill>
        <p:spPr bwMode="auto">
          <a:xfrm>
            <a:off x="4694" y="1336260"/>
            <a:ext cx="9143999" cy="53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6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Проектный менеджмент в регионе. итоги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0Desktop\Доклад ПОА\Без имени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8064896" cy="64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398" y="1447616"/>
            <a:ext cx="1381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3860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проектов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завершено,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1488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реализуется</a:t>
            </a:r>
            <a:endParaRPr lang="ru-RU" dirty="0">
              <a:solidFill>
                <a:srgbClr val="92D05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703" y="1694883"/>
            <a:ext cx="1536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pc="-2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Более </a:t>
            </a:r>
            <a:r>
              <a:rPr lang="ru-RU" b="1" spc="-2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45 000</a:t>
            </a:r>
            <a:endParaRPr lang="ru-RU" b="1" spc="-20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pc="-2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контрольных</a:t>
            </a:r>
          </a:p>
          <a:p>
            <a:pPr algn="ctr"/>
            <a:r>
              <a:rPr lang="ru-RU" spc="-2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точек</a:t>
            </a:r>
            <a:endParaRPr lang="ru-RU" spc="-20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0281" y="4863235"/>
            <a:ext cx="1771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30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региональных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органов </a:t>
            </a:r>
            <a:r>
              <a:rPr lang="ru-RU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власти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8827" y="4676943"/>
            <a:ext cx="1757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22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муниципальных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бразования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области</a:t>
            </a:r>
            <a:endParaRPr lang="ru-RU" b="1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" name="Изображение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73832" y="2924944"/>
            <a:ext cx="2933600" cy="5701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50%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служащих участвуют в проектной </a:t>
            </a:r>
            <a:r>
              <a:rPr lang="ru-RU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деятельности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1406" y="4464945"/>
            <a:ext cx="1511656" cy="870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Вертикаль проектного управления</a:t>
            </a:r>
            <a:endParaRPr lang="ru-RU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0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эффекты проектного менеджмента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  <a:latin typeface="Franklin Gothic Book" panose="020B0503020102020204" pitchFamily="34" charset="0"/>
              </a:rPr>
              <a:pPr>
                <a:defRPr/>
              </a:pPr>
              <a:t>13</a:t>
            </a:fld>
            <a:endParaRPr lang="ru-RU" dirty="0">
              <a:solidFill>
                <a:srgbClr val="2DA2BF">
                  <a:shade val="75000"/>
                </a:srgb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6" name="Picture 8" descr="D:\0Desktop\Доклад ПОА\Без имени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3" y="710786"/>
            <a:ext cx="6192688" cy="49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179" y="2704646"/>
            <a:ext cx="15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общества</a:t>
            </a:r>
            <a:endParaRPr lang="ru-R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1771" y="3789040"/>
            <a:ext cx="2335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Повышена вероятность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получения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    желаемых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     результатов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Усилена творческая компонента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сотрудников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Перестройка мышления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1635" y="2065866"/>
            <a:ext cx="1414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</a:t>
            </a:r>
            <a:r>
              <a:rPr lang="ru-RU" b="1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органов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власти</a:t>
            </a:r>
            <a:endParaRPr lang="ru-R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3409" y="2389031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</a:t>
            </a:r>
            <a:r>
              <a:rPr lang="ru-RU" b="1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бизнеса</a:t>
            </a:r>
            <a:endParaRPr lang="ru-R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0828" y="4010082"/>
            <a:ext cx="2200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8080"/>
                </a:solidFill>
                <a:latin typeface="Franklin Gothic Book" panose="020B0503020102020204" pitchFamily="34" charset="0"/>
              </a:rPr>
              <a:t>Повышение прозрачности и </a:t>
            </a:r>
            <a:r>
              <a:rPr lang="ru-RU" sz="1600" dirty="0">
                <a:solidFill>
                  <a:srgbClr val="008080"/>
                </a:solidFill>
                <a:latin typeface="Franklin Gothic Book" panose="020B0503020102020204" pitchFamily="34" charset="0"/>
              </a:rPr>
              <a:t>результативности деятельности органов власти области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8080"/>
                </a:solidFill>
                <a:latin typeface="Franklin Gothic Book" panose="020B0503020102020204" pitchFamily="34" charset="0"/>
              </a:rPr>
              <a:t>Повышение инвестиционной привлекательности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837" y="4304828"/>
            <a:ext cx="2456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Повышение </a:t>
            </a:r>
            <a:r>
              <a:rPr lang="ru-RU" sz="1600" dirty="0">
                <a:solidFill>
                  <a:srgbClr val="7A0000"/>
                </a:solidFill>
                <a:latin typeface="Franklin Gothic Book" panose="020B0503020102020204" pitchFamily="34" charset="0"/>
              </a:rPr>
              <a:t>качества предоставляемых </a:t>
            </a: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услуг</a:t>
            </a:r>
            <a:endParaRPr lang="ru-RU" sz="1600" dirty="0">
              <a:solidFill>
                <a:srgbClr val="7A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Учет </a:t>
            </a:r>
            <a:r>
              <a:rPr lang="ru-RU" sz="1600" dirty="0">
                <a:solidFill>
                  <a:srgbClr val="7A0000"/>
                </a:solidFill>
                <a:latin typeface="Franklin Gothic Book" panose="020B0503020102020204" pitchFamily="34" charset="0"/>
              </a:rPr>
              <a:t>мнения жителей </a:t>
            </a: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региона</a:t>
            </a:r>
            <a:endParaRPr lang="ru-RU" sz="1600" dirty="0">
              <a:solidFill>
                <a:srgbClr val="7A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Участие </a:t>
            </a:r>
            <a:r>
              <a:rPr lang="ru-RU" sz="1600" dirty="0">
                <a:solidFill>
                  <a:srgbClr val="7A0000"/>
                </a:solidFill>
                <a:latin typeface="Franklin Gothic Book" panose="020B0503020102020204" pitchFamily="34" charset="0"/>
              </a:rPr>
              <a:t>граждан в </a:t>
            </a: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реализации проектов </a:t>
            </a:r>
            <a:endParaRPr lang="ru-RU" sz="1600" dirty="0">
              <a:solidFill>
                <a:srgbClr val="7A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A0000"/>
                </a:solidFill>
                <a:latin typeface="Franklin Gothic Book" panose="020B0503020102020204" pitchFamily="34" charset="0"/>
              </a:rPr>
              <a:t>Открытость</a:t>
            </a:r>
            <a:endParaRPr lang="ru-RU" sz="1600" dirty="0">
              <a:solidFill>
                <a:srgbClr val="7A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" name="Изображение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84319" y="1478593"/>
            <a:ext cx="25281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ЭКОНОМИЧЕСКИЙ ЭФФЕКТ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Эффективнее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используются ресурсы (сокращены сроки реализации на 10-20%,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экономия бюджета 5- 10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инвестор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форсирует использование инвестиций в среднем на 23%</a:t>
            </a:r>
          </a:p>
        </p:txBody>
      </p:sp>
    </p:spTree>
    <p:extLst>
      <p:ext uri="{BB962C8B-B14F-4D97-AF65-F5344CB8AC3E}">
        <p14:creationId xmlns:p14="http://schemas.microsoft.com/office/powerpoint/2010/main" val="186544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200" dirty="0" smtClean="0"/>
              <a:t>ТИПЫ ПРОЕКТОВ</a:t>
            </a:r>
            <a:endParaRPr lang="ru-RU" sz="3000" dirty="0">
              <a:solidFill>
                <a:srgbClr val="464646"/>
              </a:solidFill>
            </a:endParaRPr>
          </a:p>
        </p:txBody>
      </p:sp>
      <p:pic>
        <p:nvPicPr>
          <p:cNvPr id="17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55144213"/>
              </p:ext>
            </p:extLst>
          </p:nvPr>
        </p:nvGraphicFramePr>
        <p:xfrm>
          <a:off x="-20459" y="260648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6982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230860" y="476672"/>
            <a:ext cx="770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НАРОДНАЯ ЭКСПЕРТИЗА</a:t>
            </a: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" y="415352"/>
            <a:ext cx="644623" cy="765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255" y="1292567"/>
            <a:ext cx="836120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latin typeface="Franklin Gothic Book" panose="020B0503020102020204" pitchFamily="34" charset="0"/>
                <a:cs typeface="Arial" pitchFamily="34" charset="0"/>
              </a:rPr>
              <a:t>Цель проекта</a:t>
            </a:r>
            <a:r>
              <a:rPr lang="ru-RU" dirty="0" smtClean="0">
                <a:latin typeface="Franklin Gothic Book" panose="020B0503020102020204" pitchFamily="34" charset="0"/>
                <a:cs typeface="Arial" pitchFamily="34" charset="0"/>
              </a:rPr>
              <a:t>: Привлечь </a:t>
            </a:r>
            <a:r>
              <a:rPr lang="ru-RU" dirty="0">
                <a:latin typeface="Franklin Gothic Book" panose="020B0503020102020204" pitchFamily="34" charset="0"/>
                <a:cs typeface="Arial" pitchFamily="34" charset="0"/>
              </a:rPr>
              <a:t>к формированию и  обсуждению ключевых вопросов социально-экономического развития области не менее 10 тысяч жителей Белгородской </a:t>
            </a:r>
            <a:r>
              <a:rPr lang="ru-RU" dirty="0" smtClean="0">
                <a:latin typeface="Franklin Gothic Book" panose="020B0503020102020204" pitchFamily="34" charset="0"/>
                <a:cs typeface="Arial" pitchFamily="34" charset="0"/>
              </a:rPr>
              <a:t>области</a:t>
            </a:r>
          </a:p>
          <a:p>
            <a:pPr marL="88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latin typeface="Franklin Gothic Book" panose="020B0503020102020204" pitchFamily="34" charset="0"/>
                <a:cs typeface="Arial" pitchFamily="34" charset="0"/>
              </a:rPr>
              <a:t>Результат: </a:t>
            </a:r>
            <a:r>
              <a:rPr lang="ru-RU" dirty="0">
                <a:latin typeface="Franklin Gothic Book" panose="020B0503020102020204" pitchFamily="34" charset="0"/>
                <a:cs typeface="Arial" pitchFamily="34" charset="0"/>
              </a:rPr>
              <a:t>собрано более 2400 </a:t>
            </a:r>
            <a:r>
              <a:rPr lang="ru-RU" dirty="0" smtClean="0">
                <a:latin typeface="Franklin Gothic Book" panose="020B0503020102020204" pitchFamily="34" charset="0"/>
                <a:cs typeface="Arial" pitchFamily="34" charset="0"/>
              </a:rPr>
              <a:t>инициатив (более 100  - проекты)</a:t>
            </a:r>
            <a:endParaRPr lang="ru-RU" dirty="0"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5495" r="23238" b="15955"/>
          <a:stretch>
            <a:fillRect/>
          </a:stretch>
        </p:blipFill>
        <p:spPr bwMode="auto">
          <a:xfrm>
            <a:off x="251521" y="3535118"/>
            <a:ext cx="426585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2816779"/>
            <a:ext cx="426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274E75"/>
                </a:solidFill>
                <a:latin typeface="Impact" pitchFamily="34" charset="0"/>
              </a:rPr>
              <a:t>Он-</a:t>
            </a:r>
            <a:r>
              <a:rPr lang="ru-RU" altLang="ru-RU" dirty="0" err="1" smtClean="0">
                <a:solidFill>
                  <a:srgbClr val="274E75"/>
                </a:solidFill>
                <a:latin typeface="Impact" pitchFamily="34" charset="0"/>
              </a:rPr>
              <a:t>лайн</a:t>
            </a:r>
            <a:r>
              <a:rPr lang="ru-RU" altLang="ru-RU" dirty="0" smtClean="0">
                <a:solidFill>
                  <a:srgbClr val="274E75"/>
                </a:solidFill>
                <a:latin typeface="Impact" pitchFamily="34" charset="0"/>
              </a:rPr>
              <a:t> площадка </a:t>
            </a:r>
            <a:r>
              <a:rPr lang="ru-RU" altLang="ru-RU" dirty="0">
                <a:solidFill>
                  <a:srgbClr val="274E75"/>
                </a:solidFill>
                <a:latin typeface="Impact" pitchFamily="34" charset="0"/>
              </a:rPr>
              <a:t>проекта </a:t>
            </a:r>
          </a:p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народ-</a:t>
            </a:r>
            <a:r>
              <a:rPr lang="ru-RU" altLang="ru-RU" dirty="0" err="1">
                <a:latin typeface="Arial" charset="0"/>
                <a:cs typeface="Arial" charset="0"/>
              </a:rPr>
              <a:t>эксперт.рф</a:t>
            </a:r>
            <a:endParaRPr lang="en-US" alt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50178"/>
              </p:ext>
            </p:extLst>
          </p:nvPr>
        </p:nvGraphicFramePr>
        <p:xfrm>
          <a:off x="4788024" y="5577668"/>
          <a:ext cx="4248472" cy="112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307"/>
                <a:gridCol w="1346051"/>
                <a:gridCol w="1388114"/>
              </a:tblGrid>
              <a:tr h="7472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Количество специализированных ящиков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Охват  населённых пунктов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Выгружено  бланков анкет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</a:tr>
              <a:tr h="37859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463</a:t>
                      </a:r>
                      <a:endParaRPr lang="ru-RU" sz="1400" b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ru-RU" sz="1400" b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более 12000</a:t>
                      </a:r>
                      <a:endParaRPr lang="ru-RU" sz="1400" b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03" marB="45703"/>
                </a:tc>
              </a:tr>
            </a:tbl>
          </a:graphicData>
        </a:graphic>
      </p:graphicFrame>
      <p:pic>
        <p:nvPicPr>
          <p:cNvPr id="16" name="Picture 3" descr="\\Server1\народная экспертиза\Для Павловой\Ролики\фото_форумы в районах\DSC_01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203" y="3535117"/>
            <a:ext cx="2664296" cy="1777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19" descr="Яж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34" y="3728224"/>
            <a:ext cx="1371241" cy="1823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80073" y="2892066"/>
            <a:ext cx="4265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274E75"/>
                </a:solidFill>
                <a:latin typeface="Impact" pitchFamily="34" charset="0"/>
              </a:rPr>
              <a:t>Оф-</a:t>
            </a:r>
            <a:r>
              <a:rPr lang="ru-RU" altLang="ru-RU" dirty="0" err="1" smtClean="0">
                <a:solidFill>
                  <a:srgbClr val="274E75"/>
                </a:solidFill>
                <a:latin typeface="Impact" pitchFamily="34" charset="0"/>
              </a:rPr>
              <a:t>лайн</a:t>
            </a:r>
            <a:r>
              <a:rPr lang="ru-RU" altLang="ru-RU" dirty="0" smtClean="0">
                <a:solidFill>
                  <a:srgbClr val="274E75"/>
                </a:solidFill>
                <a:latin typeface="Impact" pitchFamily="34" charset="0"/>
              </a:rPr>
              <a:t> площадка проекта</a:t>
            </a:r>
            <a:endParaRPr lang="ru-RU" altLang="ru-RU" dirty="0">
              <a:solidFill>
                <a:srgbClr val="274E75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230860" y="476672"/>
            <a:ext cx="7373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НОВАЯ ЖИЗНЬ</a:t>
            </a: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" y="415352"/>
            <a:ext cx="644623" cy="765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1" y="129256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latin typeface="Franklin Gothic Book" panose="020B0503020102020204" pitchFamily="34" charset="0"/>
                <a:cs typeface="Arial" pitchFamily="34" charset="0"/>
              </a:rPr>
              <a:t>Цель проекта: </a:t>
            </a:r>
            <a:r>
              <a:rPr lang="ru-RU" dirty="0">
                <a:latin typeface="Franklin Gothic Book" panose="020B0503020102020204" pitchFamily="34" charset="0"/>
              </a:rPr>
              <a:t>К июлю 2018 года обеспечить не менее 600 молодых специалистов и их семей квартирами по льготной цене с предоставлением рассрочки платежа по минимальной процентной ставке на срок не более 5 лет с даты передачи квартир под заселение</a:t>
            </a:r>
            <a:endParaRPr lang="ru-RU" dirty="0"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2" y="2852936"/>
            <a:ext cx="1590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0Desktop\Доклад ПОА\Без имени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2" y="2333786"/>
            <a:ext cx="2541911" cy="2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0Desktop\Доклад ПОА\Без имени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2940"/>
            <a:ext cx="4832914" cy="38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5259355" y="3356992"/>
            <a:ext cx="3495162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2000 квартир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253302" y="4005064"/>
            <a:ext cx="3495162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25 домов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259355" y="4653136"/>
            <a:ext cx="3495162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2,2 км до центра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253302" y="5301208"/>
            <a:ext cx="3495162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Стоимость от 1,1 млн рублей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230860" y="188640"/>
            <a:ext cx="780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РАЗВИТИЕ ДЕТСКОГО ТУРИЗМА</a:t>
            </a:r>
          </a:p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ТЕРРИТОРИИ БЕЛГОРОДСКОЙ ОБЛАСТИ</a:t>
            </a: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" y="415352"/>
            <a:ext cx="644623" cy="765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292567"/>
            <a:ext cx="8784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latin typeface="Franklin Gothic Book" panose="020B0503020102020204" pitchFamily="34" charset="0"/>
                <a:cs typeface="Arial" pitchFamily="34" charset="0"/>
              </a:rPr>
              <a:t>Цель проекта:</a:t>
            </a:r>
            <a:r>
              <a:rPr lang="ru-RU" dirty="0" smtClean="0"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Franklin Gothic Book" panose="020B0503020102020204" pitchFamily="34" charset="0"/>
              </a:rPr>
              <a:t>Охватить </a:t>
            </a:r>
            <a:r>
              <a:rPr lang="ru-RU" dirty="0">
                <a:latin typeface="Franklin Gothic Book" panose="020B0503020102020204" pitchFamily="34" charset="0"/>
              </a:rPr>
              <a:t>н</a:t>
            </a:r>
            <a:r>
              <a:rPr lang="ru-RU" dirty="0" smtClean="0">
                <a:latin typeface="Franklin Gothic Book" panose="020B0503020102020204" pitchFamily="34" charset="0"/>
              </a:rPr>
              <a:t>е </a:t>
            </a:r>
            <a:r>
              <a:rPr lang="ru-RU" dirty="0">
                <a:latin typeface="Franklin Gothic Book" panose="020B0503020102020204" pitchFamily="34" charset="0"/>
              </a:rPr>
              <a:t>менее 120 тыс. учащихся образовательных учреждений области (90%) </a:t>
            </a:r>
            <a:r>
              <a:rPr lang="ru-RU" dirty="0" smtClean="0">
                <a:latin typeface="Franklin Gothic Book" panose="020B0503020102020204" pitchFamily="34" charset="0"/>
              </a:rPr>
              <a:t>туристическими </a:t>
            </a:r>
            <a:r>
              <a:rPr lang="ru-RU" dirty="0">
                <a:latin typeface="Franklin Gothic Book" panose="020B0503020102020204" pitchFamily="34" charset="0"/>
              </a:rPr>
              <a:t>услугами, сформированными с учетом их познавательных </a:t>
            </a:r>
            <a:r>
              <a:rPr lang="ru-RU" dirty="0" smtClean="0">
                <a:latin typeface="Franklin Gothic Book" panose="020B0503020102020204" pitchFamily="34" charset="0"/>
              </a:rPr>
              <a:t>потребностей</a:t>
            </a:r>
            <a:endParaRPr lang="ru-RU" dirty="0"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22627" y="2276872"/>
            <a:ext cx="4437405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dirty="0" smtClean="0"/>
              <a:t>Сформировано </a:t>
            </a:r>
            <a:r>
              <a:rPr lang="ru-RU" altLang="ru-RU" dirty="0" smtClean="0">
                <a:solidFill>
                  <a:srgbClr val="FF0000"/>
                </a:solidFill>
              </a:rPr>
              <a:t>86</a:t>
            </a:r>
            <a:r>
              <a:rPr lang="ru-RU" altLang="ru-RU" dirty="0" smtClean="0"/>
              <a:t> </a:t>
            </a:r>
            <a:r>
              <a:rPr lang="ru-RU" altLang="ru-RU" dirty="0"/>
              <a:t>комплексных </a:t>
            </a:r>
            <a:r>
              <a:rPr lang="ru-RU" altLang="ru-RU" dirty="0" smtClean="0"/>
              <a:t>маршрутов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16574" y="2852936"/>
            <a:ext cx="4443458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dirty="0"/>
              <a:t>Количество экскурсионных объектов - </a:t>
            </a:r>
            <a:r>
              <a:rPr lang="ru-RU" altLang="ru-RU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22627" y="3429000"/>
            <a:ext cx="4437405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dirty="0" smtClean="0"/>
              <a:t>Проведено </a:t>
            </a:r>
            <a:r>
              <a:rPr lang="ru-RU" altLang="ru-RU" dirty="0" smtClean="0">
                <a:solidFill>
                  <a:srgbClr val="FF0000"/>
                </a:solidFill>
              </a:rPr>
              <a:t>66</a:t>
            </a:r>
            <a:r>
              <a:rPr lang="ru-RU" altLang="ru-RU" dirty="0" smtClean="0"/>
              <a:t> событийных мероприятий с участием школьников</a:t>
            </a:r>
            <a:endParaRPr lang="ru-RU" alt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416574" y="4005064"/>
            <a:ext cx="4501080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Franklin Gothic Book" panose="020B0503020102020204" pitchFamily="34" charset="0"/>
              </a:rPr>
              <a:t>В экскурсионные маршруты включено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66</a:t>
            </a:r>
            <a:r>
              <a:rPr lang="ru-RU" dirty="0" smtClean="0">
                <a:latin typeface="Franklin Gothic Book" panose="020B0503020102020204" pitchFamily="34" charset="0"/>
              </a:rPr>
              <a:t> предприятий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31358" y="4581128"/>
            <a:ext cx="4572690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Franklin Gothic Book" panose="020B0503020102020204" pitchFamily="34" charset="0"/>
              </a:rPr>
              <a:t>Подобрана сувенирная продукция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16574" y="5157192"/>
            <a:ext cx="4587474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Обучено 440 </a:t>
            </a:r>
            <a:r>
              <a:rPr lang="ru-RU" altLang="ru-RU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волонтёров</a:t>
            </a:r>
            <a:endParaRPr lang="ru-RU" altLang="ru-RU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16574" y="5733256"/>
            <a:ext cx="4587474" cy="936104"/>
          </a:xfrm>
          <a:prstGeom prst="homePlate">
            <a:avLst>
              <a:gd name="adj" fmla="val 276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Проведено </a:t>
            </a:r>
            <a:r>
              <a:rPr lang="ru-RU" altLang="ru-RU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9918</a:t>
            </a:r>
            <a:r>
              <a:rPr lang="ru-RU" altLang="ru-RU" sz="2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экскурсий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Охват </a:t>
            </a:r>
            <a:r>
              <a:rPr lang="ru-RU" altLang="ru-RU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133 958 </a:t>
            </a:r>
            <a:r>
              <a:rPr lang="ru-RU" altLang="ru-RU" sz="2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школьников </a:t>
            </a:r>
            <a:r>
              <a:rPr lang="ru-RU" altLang="ru-RU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endParaRPr lang="ru-RU" altLang="ru-RU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132856"/>
            <a:ext cx="1944216" cy="145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95" y="2132856"/>
            <a:ext cx="1945001" cy="145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1944217" cy="1444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95" y="3696268"/>
            <a:ext cx="1945001" cy="1460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18" y="5318210"/>
            <a:ext cx="959557" cy="1423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18210"/>
            <a:ext cx="1007326" cy="1423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96" y="5272592"/>
            <a:ext cx="1945000" cy="146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230860" y="188640"/>
            <a:ext cx="780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СОВМЕСТНАЯ РАБОТА</a:t>
            </a:r>
          </a:p>
          <a:p>
            <a:pPr algn="ctr"/>
            <a:r>
              <a:rPr lang="ru-RU" sz="2800" cap="all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ОБРАЗОВАТЕЛЬНИМИ ОРГАНИЗАЦИЯМИ</a:t>
            </a: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" y="415352"/>
            <a:ext cx="644623" cy="765888"/>
          </a:xfrm>
          <a:prstGeom prst="rect">
            <a:avLst/>
          </a:prstGeom>
        </p:spPr>
      </p:pic>
      <p:pic>
        <p:nvPicPr>
          <p:cNvPr id="12" name="Picture 7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5" t="31965" r="39413" b="23447"/>
          <a:stretch/>
        </p:blipFill>
        <p:spPr bwMode="auto">
          <a:xfrm>
            <a:off x="107504" y="1437669"/>
            <a:ext cx="8189516" cy="530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785" y="1828855"/>
            <a:ext cx="663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Университета прикладных наук»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966" y="2951776"/>
            <a:ext cx="663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«Модернизация подготовки специалистов для сферы культуры и искусства на основе принципа дуального обучения»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5785" y="4437112"/>
            <a:ext cx="663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«Сопровождение талантливой молодежи региона: формирование профессиональной элиты»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1878" y="5949280"/>
            <a:ext cx="663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«Модернизация системы целевого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25452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168134" y="567463"/>
            <a:ext cx="7802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ГЛАВНЫЙ ЭФФЕКТ– </a:t>
            </a:r>
            <a:r>
              <a:rPr lang="ru-RU" sz="2600" b="1" dirty="0" smtClean="0">
                <a:solidFill>
                  <a:srgbClr val="C00000"/>
                </a:solidFill>
              </a:rPr>
              <a:t>ОТ </a:t>
            </a:r>
            <a:r>
              <a:rPr lang="ru-RU" sz="2600" b="1" dirty="0" smtClean="0">
                <a:solidFill>
                  <a:srgbClr val="C00000"/>
                </a:solidFill>
              </a:rPr>
              <a:t>СОЗЕРЦАНИЯ  К СОЗИДАНИЮ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" y="415352"/>
            <a:ext cx="644623" cy="765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6" y="3108731"/>
            <a:ext cx="9144000" cy="3789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748" y="3180739"/>
            <a:ext cx="30963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Составляющие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проектного мышления:</a:t>
            </a:r>
          </a:p>
          <a:p>
            <a:pPr algn="just"/>
            <a:endParaRPr lang="ru-RU" sz="7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проблемное мышление;</a:t>
            </a:r>
          </a:p>
          <a:p>
            <a:pPr algn="ctr">
              <a:buFontTx/>
              <a:buChar char="-"/>
            </a:pPr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нацеленность на результат;</a:t>
            </a:r>
          </a:p>
          <a:p>
            <a:pPr algn="ctr">
              <a:buFontTx/>
              <a:buChar char="-"/>
            </a:pPr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наличие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целеполагания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(цель, результат);</a:t>
            </a:r>
          </a:p>
          <a:p>
            <a:pPr algn="ctr"/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 творческое, продуктивное мышление;</a:t>
            </a:r>
          </a:p>
          <a:p>
            <a:pPr algn="ctr">
              <a:buFontTx/>
              <a:buChar char="-"/>
            </a:pPr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- «привычка» планирования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(КПГ, ресурсы, риски);</a:t>
            </a:r>
          </a:p>
          <a:p>
            <a:pPr algn="ctr"/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- упорство, настойчивость;</a:t>
            </a:r>
          </a:p>
          <a:p>
            <a:pPr algn="ctr"/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критическое мышление;</a:t>
            </a:r>
          </a:p>
          <a:p>
            <a:pPr algn="ctr">
              <a:buFontTx/>
              <a:buChar char="-"/>
            </a:pPr>
            <a:endParaRPr lang="ru-RU" sz="3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проактивность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8644" y="1160159"/>
            <a:ext cx="8964488" cy="1876564"/>
            <a:chOff x="72008" y="1120388"/>
            <a:chExt cx="8964488" cy="187656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004048" y="1196752"/>
              <a:ext cx="0" cy="1440160"/>
            </a:xfrm>
            <a:prstGeom prst="line">
              <a:avLst/>
            </a:prstGeom>
            <a:ln w="508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707962" y="2420888"/>
              <a:ext cx="3129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1"/>
                  </a:solidFill>
                  <a:latin typeface="Franklin Gothic Book" panose="020B0503020102020204" pitchFamily="34" charset="0"/>
                </a:rPr>
                <a:t>t</a:t>
              </a:r>
              <a:endParaRPr lang="ru-RU" sz="3000" b="1" dirty="0">
                <a:solidFill>
                  <a:schemeClr val="accent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1120388"/>
              <a:ext cx="3600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Franklin Gothic Book" panose="020B0503020102020204" pitchFamily="34" charset="0"/>
                </a:rPr>
                <a:t>разрыв шаблонов</a:t>
              </a:r>
              <a:endParaRPr lang="ru-RU" sz="13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2460317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НАША ЦЕЛЬ - перестройка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мышления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2008" y="1196752"/>
              <a:ext cx="827584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Book" panose="020B05030201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23528" y="1412776"/>
              <a:ext cx="1512168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Book" panose="020B05030201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27584" y="1628800"/>
              <a:ext cx="2376264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Book" panose="020B05030201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91680" y="1844824"/>
              <a:ext cx="3744416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Book" panose="020B0503020102020204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339752" y="2060848"/>
              <a:ext cx="4752528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372200" y="2276872"/>
              <a:ext cx="2520280" cy="144016"/>
            </a:xfrm>
            <a:prstGeom prst="roundRect">
              <a:avLst>
                <a:gd name="adj" fmla="val 3143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7704" y="1340768"/>
              <a:ext cx="3600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Franklin Gothic Book" panose="020B0503020102020204" pitchFamily="34" charset="0"/>
                </a:rPr>
                <a:t>внедрение нового инструмента</a:t>
              </a:r>
              <a:endParaRPr lang="ru-RU" sz="13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56" y="1556792"/>
              <a:ext cx="3600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Franklin Gothic Book" panose="020B0503020102020204" pitchFamily="34" charset="0"/>
                </a:rPr>
                <a:t>устранение факторов сопротивления</a:t>
              </a:r>
              <a:endParaRPr lang="ru-RU" sz="13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096" y="1772816"/>
              <a:ext cx="3600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Franklin Gothic Book" panose="020B0503020102020204" pitchFamily="34" charset="0"/>
                </a:rPr>
                <a:t>использование новых инструментов</a:t>
              </a:r>
              <a:endParaRPr lang="ru-RU" sz="13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44008" y="2504509"/>
              <a:ext cx="7521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 smtClean="0">
                  <a:latin typeface="Franklin Gothic Book" panose="020B0503020102020204" pitchFamily="34" charset="0"/>
                </a:rPr>
                <a:t>current </a:t>
              </a:r>
              <a:endParaRPr lang="ru-RU" sz="1300" dirty="0" smtClean="0"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300" dirty="0" smtClean="0">
                  <a:latin typeface="Franklin Gothic Book" panose="020B0503020102020204" pitchFamily="34" charset="0"/>
                </a:rPr>
                <a:t>time</a:t>
              </a:r>
              <a:endParaRPr lang="ru-RU" sz="1300" dirty="0" smtClean="0">
                <a:latin typeface="Franklin Gothic Book" panose="020B0503020102020204" pitchFamily="34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8172400" y="2204864"/>
              <a:ext cx="792088" cy="28803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62879" y="3252747"/>
            <a:ext cx="17273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проанализировать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проблему,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вычленить ее суть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72535" y="3900819"/>
            <a:ext cx="216024" cy="21602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43726" y="4241695"/>
            <a:ext cx="1868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переформулировать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проблему в задачу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5240" y="5196963"/>
            <a:ext cx="15695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сформулировать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конечную цель и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результат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5342" y="6113903"/>
            <a:ext cx="1844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спланировать шаги,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ресурсы и риски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752" y="5340979"/>
            <a:ext cx="17961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осуществить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необходимые шаги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809" y="4170267"/>
            <a:ext cx="18213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оценить результат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с точки зрения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поставленной цели </a:t>
            </a:r>
            <a:endParaRPr lang="ru-RU" sz="15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304583" y="4836923"/>
            <a:ext cx="0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728519" y="6133067"/>
            <a:ext cx="288032" cy="2880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280247" y="6061059"/>
            <a:ext cx="288032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050244" y="4980939"/>
            <a:ext cx="0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208239" y="3828811"/>
            <a:ext cx="288032" cy="28803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648399" y="5773027"/>
            <a:ext cx="0" cy="3600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28319" y="4548891"/>
            <a:ext cx="1584176" cy="100811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648399" y="4116843"/>
            <a:ext cx="0" cy="3600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856311" y="4548891"/>
            <a:ext cx="1512168" cy="100811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1856311" y="4476883"/>
            <a:ext cx="1728192" cy="1296144"/>
            <a:chOff x="1155971" y="4437112"/>
            <a:chExt cx="1553683" cy="1152128"/>
          </a:xfrm>
        </p:grpSpPr>
        <p:sp>
          <p:nvSpPr>
            <p:cNvPr id="42" name="Овал 41"/>
            <p:cNvSpPr/>
            <p:nvPr/>
          </p:nvSpPr>
          <p:spPr>
            <a:xfrm>
              <a:off x="1259632" y="4437112"/>
              <a:ext cx="1296144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Franklin Gothic Book" panose="020B05030201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5971" y="4653136"/>
              <a:ext cx="155368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latin typeface="Franklin Gothic Book" panose="020B0503020102020204" pitchFamily="34" charset="0"/>
                </a:rPr>
                <a:t>«Активности»</a:t>
              </a:r>
            </a:p>
            <a:p>
              <a:pPr algn="ctr"/>
              <a:r>
                <a:rPr lang="ru-RU" sz="1500" b="1" dirty="0" smtClean="0">
                  <a:latin typeface="Franklin Gothic Book" panose="020B0503020102020204" pitchFamily="34" charset="0"/>
                </a:rPr>
                <a:t>проектного</a:t>
              </a:r>
            </a:p>
            <a:p>
              <a:pPr algn="ctr"/>
              <a:r>
                <a:rPr lang="ru-RU" sz="1500" b="1" dirty="0" smtClean="0">
                  <a:latin typeface="Franklin Gothic Book" panose="020B0503020102020204" pitchFamily="34" charset="0"/>
                </a:rPr>
                <a:t>мышления</a:t>
              </a:r>
              <a:endParaRPr lang="ru-RU" sz="15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Пространство постоянных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позитивных перемен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2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6" name="Picture 2" descr="D:\0Desktop\Доклад ПОА\Исходники\Без имени-1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9" y="1340768"/>
            <a:ext cx="92181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42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ПОЧЕМУ ПРИНЯТО РЕШЕНИЕ О ВНЕДРЕНИИ проектного менеджмента? 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14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bright="8000" contrast="29000"/>
          </a:blip>
          <a:srcRect l="23625" t="40840" r="50860" b="26401"/>
          <a:stretch>
            <a:fillRect/>
          </a:stretch>
        </p:blipFill>
        <p:spPr bwMode="auto">
          <a:xfrm>
            <a:off x="5121025" y="1091269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51735" t="23200" r="22278" b="14641"/>
          <a:stretch>
            <a:fillRect/>
          </a:stretch>
        </p:blipFill>
        <p:spPr bwMode="auto">
          <a:xfrm>
            <a:off x="6561185" y="4139481"/>
            <a:ext cx="2376264" cy="220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24482" y="1379301"/>
            <a:ext cx="50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Интенсивное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социально-экономическое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развития области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и застройка ИЖС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в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2000-е годы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97" y="2375222"/>
            <a:ext cx="48000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Увеличение в 2008-2009 годах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инвестиционных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проектов,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т.ч.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участием области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земля,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строительство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подъездных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путей,</a:t>
            </a:r>
          </a:p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гос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. поддержка)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315" y="4741545"/>
            <a:ext cx="5821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Необходимость формализации, мониторинга и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контроля большого количества проектов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Переосмысление организации труда служащих,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повышение эффективности работы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934" y="6156867"/>
            <a:ext cx="6787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Начало внедрение проектного менеджмента - 2010 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82" y="1019262"/>
            <a:ext cx="2116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Экономические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82" y="4382667"/>
            <a:ext cx="2420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Организационные</a:t>
            </a:r>
          </a:p>
        </p:txBody>
      </p:sp>
    </p:spTree>
    <p:extLst>
      <p:ext uri="{BB962C8B-B14F-4D97-AF65-F5344CB8AC3E}">
        <p14:creationId xmlns:p14="http://schemas.microsoft.com/office/powerpoint/2010/main" val="1457318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ЧТО СДЕЛАНО ДЛЯ ВНЕДРЕНИЯ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ПРОЕКТНОГО УПРАВЛЕНИЯ?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35896" y="5589240"/>
            <a:ext cx="2160240" cy="576064"/>
          </a:xfrm>
          <a:prstGeom prst="roundRect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35896" y="4365104"/>
            <a:ext cx="2160240" cy="576064"/>
          </a:xfrm>
          <a:prstGeom prst="roundRect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4365104"/>
            <a:ext cx="1944216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1412776"/>
            <a:ext cx="2232248" cy="10801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Департамент внутренней и кадровой политики области</a:t>
            </a:r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3068960"/>
            <a:ext cx="2160240" cy="576064"/>
          </a:xfrm>
          <a:prstGeom prst="roundRect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Областной проектный офис</a:t>
            </a:r>
          </a:p>
        </p:txBody>
      </p:sp>
      <p:sp>
        <p:nvSpPr>
          <p:cNvPr id="45" name="Овал 44"/>
          <p:cNvSpPr/>
          <p:nvPr/>
        </p:nvSpPr>
        <p:spPr>
          <a:xfrm>
            <a:off x="6084168" y="2996952"/>
            <a:ext cx="2771800" cy="72008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pc="-2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Межведомственная комиссия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9552" y="4221088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Региональные органы власти</a:t>
            </a:r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84168" y="5445224"/>
            <a:ext cx="2771800" cy="72008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Экспертная комиссия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63888" y="5517232"/>
            <a:ext cx="216024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Муниципальные проектные офисы</a:t>
            </a:r>
          </a:p>
        </p:txBody>
      </p:sp>
      <p:sp>
        <p:nvSpPr>
          <p:cNvPr id="50" name="Овал 49"/>
          <p:cNvSpPr/>
          <p:nvPr/>
        </p:nvSpPr>
        <p:spPr>
          <a:xfrm>
            <a:off x="6084168" y="4221088"/>
            <a:ext cx="2771800" cy="72008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Экспертная комиссия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11560" y="5589240"/>
            <a:ext cx="1872208" cy="4320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5" name="Прямая соединительная линия 54"/>
          <p:cNvCxnSpPr>
            <a:endCxn id="50" idx="2"/>
          </p:cNvCxnSpPr>
          <p:nvPr/>
        </p:nvCxnSpPr>
        <p:spPr>
          <a:xfrm>
            <a:off x="5796136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4788024" y="3645024"/>
            <a:ext cx="0" cy="64807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987824" y="3356992"/>
            <a:ext cx="0" cy="2304256"/>
          </a:xfrm>
          <a:prstGeom prst="straightConnector1">
            <a:avLst/>
          </a:prstGeom>
          <a:ln w="190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39552" y="6093296"/>
            <a:ext cx="1944216" cy="28803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Ответственный за проектное управление</a:t>
            </a:r>
            <a:endParaRPr lang="ru-RU" sz="13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499992" y="2492896"/>
            <a:ext cx="0" cy="57606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55776" y="458112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48" idx="2"/>
          </p:cNvCxnSpPr>
          <p:nvPr/>
        </p:nvCxnSpPr>
        <p:spPr>
          <a:xfrm>
            <a:off x="5796136" y="58052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45" idx="2"/>
          </p:cNvCxnSpPr>
          <p:nvPr/>
        </p:nvCxnSpPr>
        <p:spPr>
          <a:xfrm>
            <a:off x="5724128" y="33569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987824" y="5661248"/>
            <a:ext cx="576064" cy="0"/>
          </a:xfrm>
          <a:prstGeom prst="line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499992" y="3645024"/>
            <a:ext cx="0" cy="648072"/>
          </a:xfrm>
          <a:prstGeom prst="straightConnector1">
            <a:avLst/>
          </a:prstGeom>
          <a:ln w="19050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499992" y="4941168"/>
            <a:ext cx="0" cy="576064"/>
          </a:xfrm>
          <a:prstGeom prst="straightConnector1">
            <a:avLst/>
          </a:prstGeom>
          <a:ln w="19050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4788024" y="2492896"/>
            <a:ext cx="0" cy="57606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39552" y="5445224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Органы местного самоуправления</a:t>
            </a:r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2483768" y="580526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611560" y="4941168"/>
            <a:ext cx="1944216" cy="28803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3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Ответственный за проектное управление</a:t>
            </a:r>
            <a:endParaRPr lang="ru-RU" sz="13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3" name="Прямая со стрелкой 72"/>
          <p:cNvCxnSpPr>
            <a:stCxn id="48" idx="0"/>
            <a:endCxn id="50" idx="4"/>
          </p:cNvCxnSpPr>
          <p:nvPr/>
        </p:nvCxnSpPr>
        <p:spPr>
          <a:xfrm flipV="1">
            <a:off x="7470068" y="4941168"/>
            <a:ext cx="0" cy="504056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452320" y="3717032"/>
            <a:ext cx="0" cy="504056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452320" y="1988840"/>
            <a:ext cx="0" cy="1008112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796136" y="1988840"/>
            <a:ext cx="165618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889409" y="1711841"/>
            <a:ext cx="1489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председательствует</a:t>
            </a:r>
            <a:endParaRPr lang="ru-RU" sz="12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79686" y="3789040"/>
            <a:ext cx="1209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входят в состав</a:t>
            </a:r>
            <a:endParaRPr lang="ru-RU" sz="12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4788024" y="4941168"/>
            <a:ext cx="0" cy="50405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987824" y="3356992"/>
            <a:ext cx="576064" cy="0"/>
          </a:xfrm>
          <a:prstGeom prst="line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563888" y="4293096"/>
            <a:ext cx="216024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Региональные  проектные офисы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1412776"/>
            <a:ext cx="2232248" cy="10801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ПРАВИТЕЛЬСТВО БЕЛГОРОДСКОЙ ОБЛАСТИ</a:t>
            </a:r>
            <a:endParaRPr lang="ru-RU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475656" y="2492896"/>
            <a:ext cx="0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39" idx="1"/>
            <a:endCxn id="40" idx="3"/>
          </p:cNvCxnSpPr>
          <p:nvPr/>
        </p:nvCxnSpPr>
        <p:spPr>
          <a:xfrm flipH="1">
            <a:off x="2699792" y="1952836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457200" y="2690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ЧТО ОПРЕДЕЛЯЕТ ЭФФЕКТИВНОСТЬ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СИСТЕМЫ УПРАВЛЕНИЯ?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6145" r="3319" b="4597"/>
          <a:stretch/>
        </p:blipFill>
        <p:spPr bwMode="auto">
          <a:xfrm>
            <a:off x="28600" y="1950942"/>
            <a:ext cx="91354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250" y="1581610"/>
            <a:ext cx="566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КОМПЕТЕНЦИЙ ПРОЕКТНЫХ СПЕЦИАЛИСТОВ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90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42595" r="4007" b="18596"/>
          <a:stretch/>
        </p:blipFill>
        <p:spPr bwMode="auto">
          <a:xfrm>
            <a:off x="156733" y="4767505"/>
            <a:ext cx="871320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APU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1" y="1900697"/>
            <a:ext cx="3474519" cy="27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881970" y="1900697"/>
            <a:ext cx="5262029" cy="2769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accent1"/>
                </a:solidFill>
              </a:rPr>
              <a:t>Академия проектного управления</a:t>
            </a:r>
            <a:r>
              <a:rPr lang="ru-RU" altLang="ru-RU" dirty="0">
                <a:solidFill>
                  <a:schemeClr val="accent1"/>
                </a:solidFill>
              </a:rPr>
              <a:t> </a:t>
            </a:r>
            <a:r>
              <a:rPr lang="ru-RU" altLang="ru-RU" dirty="0" smtClean="0">
                <a:solidFill>
                  <a:schemeClr val="accent1"/>
                </a:solidFill>
              </a:rPr>
              <a:t>-</a:t>
            </a:r>
            <a:endParaRPr lang="ru-RU" altLang="ru-RU" dirty="0">
              <a:solidFill>
                <a:schemeClr val="accent1"/>
              </a:solidFill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accent1"/>
                </a:solidFill>
              </a:rPr>
              <a:t>  </a:t>
            </a:r>
            <a:r>
              <a:rPr lang="ru-RU" altLang="ru-RU" dirty="0">
                <a:solidFill>
                  <a:schemeClr val="accent1"/>
                </a:solidFill>
              </a:rPr>
              <a:t>образовательный и консалтинговый центр, созданный при поддержке Правительства Белгородской </a:t>
            </a:r>
            <a:r>
              <a:rPr lang="ru-RU" altLang="ru-RU" dirty="0" smtClean="0">
                <a:solidFill>
                  <a:schemeClr val="accent1"/>
                </a:solidFill>
              </a:rPr>
              <a:t>области</a:t>
            </a:r>
          </a:p>
          <a:p>
            <a:pPr algn="ctr" eaLnBrk="0" hangingPunct="0"/>
            <a:endParaRPr lang="ru-RU" altLang="ru-RU" dirty="0" smtClean="0">
              <a:solidFill>
                <a:schemeClr val="accent1"/>
              </a:solidFill>
            </a:endParaRPr>
          </a:p>
          <a:p>
            <a:pPr algn="ctr" eaLnBrk="0" hangingPunct="0"/>
            <a:r>
              <a:rPr lang="ru-RU" altLang="ru-RU" b="1" dirty="0" smtClean="0">
                <a:solidFill>
                  <a:schemeClr val="accent1"/>
                </a:solidFill>
              </a:rPr>
              <a:t>Цель </a:t>
            </a:r>
            <a:r>
              <a:rPr lang="ru-RU" altLang="ru-RU" dirty="0" smtClean="0">
                <a:solidFill>
                  <a:schemeClr val="accent1"/>
                </a:solidFill>
              </a:rPr>
              <a:t>-</a:t>
            </a:r>
            <a:r>
              <a:rPr lang="ru-RU" altLang="ru-RU" dirty="0">
                <a:solidFill>
                  <a:schemeClr val="accent1"/>
                </a:solidFill>
              </a:rPr>
              <a:t> формирование целостной многоуровневой системы подготовки высококвалифицированных управленческих кадров, основанной на развитии профессиональных и личностных компетенций в сфере проектного менеджмента </a:t>
            </a:r>
          </a:p>
        </p:txBody>
      </p:sp>
      <p:sp>
        <p:nvSpPr>
          <p:cNvPr id="81" name="Прямоугольник 2"/>
          <p:cNvSpPr>
            <a:spLocks noChangeArrowheads="1"/>
          </p:cNvSpPr>
          <p:nvPr/>
        </p:nvSpPr>
        <p:spPr bwMode="auto">
          <a:xfrm>
            <a:off x="6876736" y="4757132"/>
            <a:ext cx="204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http://belproject.ru</a:t>
            </a:r>
            <a:endParaRPr lang="ru-RU" dirty="0"/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690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ЧТО ОПРЕДЕЛЯЕТ ЭФФЕКТИВНОСТЬ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СИСТЕМЫ УПРАВЛЕНИЯ?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1755" y="1485049"/>
            <a:ext cx="566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КОМПЕТЕНЦИЙ ПРОЕКТНЫХ СПЕЦИАЛИСТОВ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6145" r="5345" b="29655"/>
          <a:stretch/>
        </p:blipFill>
        <p:spPr bwMode="auto">
          <a:xfrm>
            <a:off x="152127" y="1556792"/>
            <a:ext cx="88030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mirbelogorya.ru/images/stories/news/2017/11/energ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9733"/>
            <a:ext cx="3555788" cy="236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%D0%BE%D0%B1%D1%80%D0%B0%D0%B7%D0%BE%D0%B2%D0%B0%D0%BD%D0%B8%D0%B531.%D1%80%D1%84/assets/image-cache/gallery/331/1998.414611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%D0%BE%D0%B1%D1%80%D0%B0%D0%B7%D0%BE%D0%B2%D0%B0%D0%BD%D0%B8%D0%B531.%D1%80%D1%84/assets/image-cache/gallery/331/1998.414611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%D0%BE%D0%B1%D1%80%D0%B0%D0%B7%D0%BE%D0%B2%D0%B0%D0%BD%D0%B8%D0%B531.%D1%80%D1%84/assets/image-cache/gallery/331/1998.414611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kazan.ruc.su/upload/iblock/9b2/9b253c2d3d59377fec244880685f075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15119" b="15443"/>
          <a:stretch/>
        </p:blipFill>
        <p:spPr bwMode="auto">
          <a:xfrm>
            <a:off x="4788024" y="4498977"/>
            <a:ext cx="3024335" cy="231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690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Развитие проектной культуры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311" y="1212278"/>
            <a:ext cx="597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ПРОЕКТНЫХ КОМПЕТЕНЦИЙ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2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Компетенции сотрудников</a:t>
            </a:r>
          </a:p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проектного офиса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44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4" t="13927" r="4808" b="39610"/>
          <a:stretch>
            <a:fillRect/>
          </a:stretch>
        </p:blipFill>
        <p:spPr bwMode="auto">
          <a:xfrm>
            <a:off x="3986029" y="1389674"/>
            <a:ext cx="5019767" cy="46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140463" y="1284880"/>
            <a:ext cx="3673103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Первая категория 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сотрудников генерирует, развивает и продвигает проектные идеи, являются драйверами развития системы проектной деятельности</a:t>
            </a:r>
            <a:endParaRPr lang="ru-RU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140463" y="3731347"/>
            <a:ext cx="3673103" cy="2517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Вторая категория 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сотрудников выполняет контрольную функцию: осуществляют мониторинг, проверки всех реализующихся </a:t>
            </a:r>
            <a:r>
              <a:rPr lang="ru-RU" sz="20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проектов</a:t>
            </a:r>
            <a:endParaRPr lang="ru-RU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61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16632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Проектные офисы на базе вузов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5217" y="6496893"/>
            <a:ext cx="8523287" cy="244475"/>
          </a:xfrm>
        </p:spPr>
        <p:txBody>
          <a:bodyPr/>
          <a:lstStyle/>
          <a:p>
            <a:pPr>
              <a:defRPr/>
            </a:pPr>
            <a:fld id="{79CFF599-BB37-4D30-A315-FFDC7B0DD011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pic>
        <p:nvPicPr>
          <p:cNvPr id="53" name="Изображение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44"/>
            <a:ext cx="644623" cy="765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17701" r="64310" b="69885"/>
          <a:stretch/>
        </p:blipFill>
        <p:spPr bwMode="auto">
          <a:xfrm>
            <a:off x="569214" y="1213943"/>
            <a:ext cx="3777453" cy="8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43448" r="40776" b="20230"/>
          <a:stretch/>
        </p:blipFill>
        <p:spPr bwMode="auto">
          <a:xfrm>
            <a:off x="-16062" y="2281958"/>
            <a:ext cx="4444927" cy="22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01" r="44827" b="66897"/>
          <a:stretch/>
        </p:blipFill>
        <p:spPr bwMode="auto">
          <a:xfrm>
            <a:off x="3788978" y="3335207"/>
            <a:ext cx="5202621" cy="10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9418" y="3203470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2643" r="33319" b="5517"/>
          <a:stretch/>
        </p:blipFill>
        <p:spPr bwMode="auto">
          <a:xfrm>
            <a:off x="3261646" y="4391498"/>
            <a:ext cx="5678372" cy="246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3568" y="2915618"/>
            <a:ext cx="1224136" cy="4195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19871" y="6165304"/>
            <a:ext cx="216024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tu-ugmk.com/upload/iblock/d70/xd70a884e8f5528f104959b27bf165b9f.jpg.pagespeed.ic.MjvSdUWzC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41" y="1601360"/>
            <a:ext cx="29384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b.ru/misc/i/gallery/45329/14935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1" y="4607310"/>
            <a:ext cx="2156863" cy="215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696</Words>
  <Application>Microsoft Office PowerPoint</Application>
  <PresentationFormat>Экран (4:3)</PresentationFormat>
  <Paragraphs>197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РОЛЬ ПРОЕКТНОГО УПРАВЛЕНИЯ В СОЦИАЛЬНО-ЭКОНОМИЧЕСКОМ РАЗВИТИИ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Fenix</dc:creator>
  <cp:lastModifiedBy>Чистякова Маргарита Константиновна</cp:lastModifiedBy>
  <cp:revision>82</cp:revision>
  <cp:lastPrinted>2017-12-13T14:01:34Z</cp:lastPrinted>
  <dcterms:created xsi:type="dcterms:W3CDTF">2017-12-12T20:38:14Z</dcterms:created>
  <dcterms:modified xsi:type="dcterms:W3CDTF">2017-12-14T05:51:26Z</dcterms:modified>
</cp:coreProperties>
</file>