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1"/>
  </p:sldMasterIdLst>
  <p:notesMasterIdLst>
    <p:notesMasterId r:id="rId11"/>
  </p:notesMasterIdLst>
  <p:handoutMasterIdLst>
    <p:handoutMasterId r:id="rId12"/>
  </p:handoutMasterIdLst>
  <p:sldIdLst>
    <p:sldId id="671" r:id="rId2"/>
    <p:sldId id="742" r:id="rId3"/>
    <p:sldId id="764" r:id="rId4"/>
    <p:sldId id="753" r:id="rId5"/>
    <p:sldId id="765" r:id="rId6"/>
    <p:sldId id="757" r:id="rId7"/>
    <p:sldId id="758" r:id="rId8"/>
    <p:sldId id="766" r:id="rId9"/>
    <p:sldId id="759" r:id="rId10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ршин Вячеслав Павлинович" initials="ПВ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99"/>
    <a:srgbClr val="3333CC"/>
    <a:srgbClr val="0099CC"/>
    <a:srgbClr val="660066"/>
    <a:srgbClr val="5A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3" autoAdjust="0"/>
    <p:restoredTop sz="71727" autoAdjust="0"/>
  </p:normalViewPr>
  <p:slideViewPr>
    <p:cSldViewPr>
      <p:cViewPr>
        <p:scale>
          <a:sx n="75" d="100"/>
          <a:sy n="75" d="100"/>
        </p:scale>
        <p:origin x="-1734" y="-9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spc="50" baseline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b="0">
                <a:solidFill>
                  <a:srgbClr val="0070C0"/>
                </a:solidFill>
              </a:rPr>
              <a:t>Базовые кафедры</a:t>
            </a:r>
          </a:p>
        </c:rich>
      </c:tx>
      <c:layout>
        <c:manualLayout>
          <c:xMode val="edge"/>
          <c:yMode val="edge"/>
          <c:x val="0.1894819513556838"/>
          <c:y val="1.02774465481739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64-40A1-B7BF-9AEB58D91A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64-40A1-B7BF-9AEB58D91A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64-40A1-B7BF-9AEB58D91A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64-40A1-B7BF-9AEB58D91A8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64-40A1-B7BF-9AEB58D91A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37809920"/>
        <c:axId val="211385088"/>
      </c:barChart>
      <c:catAx>
        <c:axId val="1378099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11385088"/>
        <c:crosses val="autoZero"/>
        <c:auto val="1"/>
        <c:lblAlgn val="ctr"/>
        <c:lblOffset val="100"/>
        <c:noMultiLvlLbl val="0"/>
      </c:catAx>
      <c:valAx>
        <c:axId val="2113850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780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00" b="0" i="0" u="none" strike="noStrike" kern="1200" cap="all" spc="50" baseline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b="0">
                <a:solidFill>
                  <a:srgbClr val="0070C0"/>
                </a:solidFill>
              </a:rPr>
              <a:t> Сетевые ОП </a:t>
            </a:r>
          </a:p>
          <a:p>
            <a:pPr algn="ctr" rtl="0">
              <a:defRPr sz="1600" b="0" i="0" u="none" strike="noStrike" kern="1200" cap="all" spc="50" baseline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1600" b="0">
                <a:solidFill>
                  <a:srgbClr val="0070C0"/>
                </a:solidFill>
              </a:rPr>
              <a:t>с предприятиями</a:t>
            </a:r>
          </a:p>
        </c:rich>
      </c:tx>
      <c:layout>
        <c:manualLayout>
          <c:xMode val="edge"/>
          <c:yMode val="edge"/>
          <c:x val="0.18312939743391821"/>
          <c:y val="2.3877036645422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EF-409E-9EC1-00E1B73A63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EF-409E-9EC1-00E1B73A63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EF-409E-9EC1-00E1B73A636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EF-409E-9EC1-00E1B73A636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EF-409E-9EC1-00E1B73A63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37810944"/>
        <c:axId val="211798848"/>
      </c:barChart>
      <c:catAx>
        <c:axId val="1378109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11798848"/>
        <c:crosses val="autoZero"/>
        <c:auto val="1"/>
        <c:lblAlgn val="ctr"/>
        <c:lblOffset val="100"/>
        <c:noMultiLvlLbl val="0"/>
      </c:catAx>
      <c:valAx>
        <c:axId val="2117988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781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spc="50" baseline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600" b="0">
                <a:solidFill>
                  <a:srgbClr val="0070C0"/>
                </a:solidFill>
              </a:rPr>
              <a:t>WorldSkills</a:t>
            </a:r>
            <a:r>
              <a:rPr lang="ru-RU" sz="1600" b="0">
                <a:solidFill>
                  <a:srgbClr val="0070C0"/>
                </a:solidFill>
              </a:rPr>
              <a:t> компетенции</a:t>
            </a:r>
          </a:p>
        </c:rich>
      </c:tx>
      <c:layout>
        <c:manualLayout>
          <c:xMode val="edge"/>
          <c:yMode val="edge"/>
          <c:x val="0.19886466876038503"/>
          <c:y val="4.00705631445445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5D-4FE3-9250-D5D4184A3E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5D-4FE3-9250-D5D4184A3EC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5D-4FE3-9250-D5D4184A3E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30562560"/>
        <c:axId val="259398400"/>
      </c:barChart>
      <c:catAx>
        <c:axId val="1305625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59398400"/>
        <c:crosses val="autoZero"/>
        <c:auto val="1"/>
        <c:lblAlgn val="ctr"/>
        <c:lblOffset val="100"/>
        <c:noMultiLvlLbl val="0"/>
      </c:catAx>
      <c:valAx>
        <c:axId val="259398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3056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0A80D-7AB5-4D24-9531-1E4A8722206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D3D7726-6D14-4D77-AD7F-B4FFBA9CE0C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 Narrow" panose="020B0606020202030204" pitchFamily="34" charset="0"/>
            </a:rPr>
            <a:t>Инновационная, технологическая трансформация</a:t>
          </a:r>
          <a:r>
            <a:rPr lang="ru-RU" dirty="0" smtClean="0">
              <a:solidFill>
                <a:schemeClr val="tx2"/>
              </a:solidFill>
              <a:latin typeface="Arial Narrow" panose="020B0606020202030204" pitchFamily="34" charset="0"/>
            </a:rPr>
            <a:t>:</a:t>
          </a:r>
          <a:endParaRPr lang="ru-RU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1CC91161-46A0-4589-A2AF-202AAF241A2C}" type="parTrans" cxnId="{2736DE43-CC3C-49B1-8997-217C816C1C1C}">
      <dgm:prSet/>
      <dgm:spPr/>
      <dgm:t>
        <a:bodyPr/>
        <a:lstStyle/>
        <a:p>
          <a:endParaRPr lang="ru-RU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D57385CC-405B-410A-83DF-9DEFB8C7DB41}" type="sibTrans" cxnId="{2736DE43-CC3C-49B1-8997-217C816C1C1C}">
      <dgm:prSet/>
      <dgm:spPr/>
      <dgm:t>
        <a:bodyPr/>
        <a:lstStyle/>
        <a:p>
          <a:endParaRPr lang="ru-RU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55187DF2-8F86-4AAE-BB11-66188FA8B57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Arial Narrow" panose="020B0606020202030204" pitchFamily="34" charset="0"/>
            </a:rPr>
            <a:t>социальная трансформация:</a:t>
          </a:r>
          <a:endParaRPr lang="ru-RU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5A3601A-B163-40ED-B3AD-D103E1734459}" type="parTrans" cxnId="{33E1303A-4B8B-46ED-BD01-30E5CE4C4758}">
      <dgm:prSet/>
      <dgm:spPr/>
      <dgm:t>
        <a:bodyPr/>
        <a:lstStyle/>
        <a:p>
          <a:endParaRPr lang="ru-RU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E9D944B-61C1-440D-9547-EFAC9E4E1CBE}" type="sibTrans" cxnId="{33E1303A-4B8B-46ED-BD01-30E5CE4C4758}">
      <dgm:prSet/>
      <dgm:spPr/>
      <dgm:t>
        <a:bodyPr/>
        <a:lstStyle/>
        <a:p>
          <a:endParaRPr lang="ru-RU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D34C91AE-8FA7-46C7-BA36-6E751C1F14FB}" type="pres">
      <dgm:prSet presAssocID="{ED70A80D-7AB5-4D24-9531-1E4A8722206E}" presName="Name0" presStyleCnt="0">
        <dgm:presLayoutVars>
          <dgm:dir/>
          <dgm:resizeHandles val="exact"/>
        </dgm:presLayoutVars>
      </dgm:prSet>
      <dgm:spPr/>
    </dgm:pt>
    <dgm:pt modelId="{DAC20E02-C490-401C-8FC1-236F778EFA71}" type="pres">
      <dgm:prSet presAssocID="{ED70A80D-7AB5-4D24-9531-1E4A8722206E}" presName="fgShape" presStyleLbl="fgShp" presStyleIdx="0" presStyleCnt="1" custScaleY="140426" custLinFactNeighborX="769" custLinFactNeighborY="-51941"/>
      <dgm:spPr/>
    </dgm:pt>
    <dgm:pt modelId="{671B8C62-5396-46CD-956B-E29860D5B5AC}" type="pres">
      <dgm:prSet presAssocID="{ED70A80D-7AB5-4D24-9531-1E4A8722206E}" presName="linComp" presStyleCnt="0"/>
      <dgm:spPr/>
    </dgm:pt>
    <dgm:pt modelId="{39CE9038-4FA5-46A2-AF67-009E83AF405B}" type="pres">
      <dgm:prSet presAssocID="{FD3D7726-6D14-4D77-AD7F-B4FFBA9CE0CD}" presName="compNode" presStyleCnt="0"/>
      <dgm:spPr/>
    </dgm:pt>
    <dgm:pt modelId="{D7D2AF9B-6C3C-4838-99EA-66A4383DCAA8}" type="pres">
      <dgm:prSet presAssocID="{FD3D7726-6D14-4D77-AD7F-B4FFBA9CE0CD}" presName="bkgdShape" presStyleLbl="node1" presStyleIdx="0" presStyleCnt="2"/>
      <dgm:spPr/>
      <dgm:t>
        <a:bodyPr/>
        <a:lstStyle/>
        <a:p>
          <a:endParaRPr lang="ru-RU"/>
        </a:p>
      </dgm:t>
    </dgm:pt>
    <dgm:pt modelId="{D231F27A-B210-4B15-A543-C8FB3EA1335A}" type="pres">
      <dgm:prSet presAssocID="{FD3D7726-6D14-4D77-AD7F-B4FFBA9CE0C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02DE0-A1E4-4B55-8103-32D5C42FEA33}" type="pres">
      <dgm:prSet presAssocID="{FD3D7726-6D14-4D77-AD7F-B4FFBA9CE0CD}" presName="invisiNode" presStyleLbl="node1" presStyleIdx="0" presStyleCnt="2"/>
      <dgm:spPr/>
    </dgm:pt>
    <dgm:pt modelId="{94CAE40F-D384-47BA-9CB7-15B6B95621C2}" type="pres">
      <dgm:prSet presAssocID="{FD3D7726-6D14-4D77-AD7F-B4FFBA9CE0CD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F5FF8857-45DC-4DC0-BA9B-BEEA8E94A633}" type="pres">
      <dgm:prSet presAssocID="{D57385CC-405B-410A-83DF-9DEFB8C7DB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6D1F3B-47DD-4965-AE7C-5AE7E66FE9B9}" type="pres">
      <dgm:prSet presAssocID="{55187DF2-8F86-4AAE-BB11-66188FA8B57F}" presName="compNode" presStyleCnt="0"/>
      <dgm:spPr/>
    </dgm:pt>
    <dgm:pt modelId="{6DCD9DFF-6CCB-43CD-9D2D-BB812057772C}" type="pres">
      <dgm:prSet presAssocID="{55187DF2-8F86-4AAE-BB11-66188FA8B57F}" presName="bkgdShape" presStyleLbl="node1" presStyleIdx="1" presStyleCnt="2"/>
      <dgm:spPr/>
      <dgm:t>
        <a:bodyPr/>
        <a:lstStyle/>
        <a:p>
          <a:endParaRPr lang="ru-RU"/>
        </a:p>
      </dgm:t>
    </dgm:pt>
    <dgm:pt modelId="{5697B960-F36F-416B-B509-9049292483BF}" type="pres">
      <dgm:prSet presAssocID="{55187DF2-8F86-4AAE-BB11-66188FA8B57F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28C79-4B75-4B67-9BFF-C6360DDCA580}" type="pres">
      <dgm:prSet presAssocID="{55187DF2-8F86-4AAE-BB11-66188FA8B57F}" presName="invisiNode" presStyleLbl="node1" presStyleIdx="1" presStyleCnt="2"/>
      <dgm:spPr/>
    </dgm:pt>
    <dgm:pt modelId="{FCE717F4-3B60-47FE-A4A9-58DBA113F0FD}" type="pres">
      <dgm:prSet presAssocID="{55187DF2-8F86-4AAE-BB11-66188FA8B57F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2736DE43-CC3C-49B1-8997-217C816C1C1C}" srcId="{ED70A80D-7AB5-4D24-9531-1E4A8722206E}" destId="{FD3D7726-6D14-4D77-AD7F-B4FFBA9CE0CD}" srcOrd="0" destOrd="0" parTransId="{1CC91161-46A0-4589-A2AF-202AAF241A2C}" sibTransId="{D57385CC-405B-410A-83DF-9DEFB8C7DB41}"/>
    <dgm:cxn modelId="{5E090450-9FDE-4078-AA3A-A784AB4B9A1F}" type="presOf" srcId="{ED70A80D-7AB5-4D24-9531-1E4A8722206E}" destId="{D34C91AE-8FA7-46C7-BA36-6E751C1F14FB}" srcOrd="0" destOrd="0" presId="urn:microsoft.com/office/officeart/2005/8/layout/hList7"/>
    <dgm:cxn modelId="{F19A0604-B881-4093-917C-7B4F270D8872}" type="presOf" srcId="{FD3D7726-6D14-4D77-AD7F-B4FFBA9CE0CD}" destId="{D231F27A-B210-4B15-A543-C8FB3EA1335A}" srcOrd="1" destOrd="0" presId="urn:microsoft.com/office/officeart/2005/8/layout/hList7"/>
    <dgm:cxn modelId="{33E1303A-4B8B-46ED-BD01-30E5CE4C4758}" srcId="{ED70A80D-7AB5-4D24-9531-1E4A8722206E}" destId="{55187DF2-8F86-4AAE-BB11-66188FA8B57F}" srcOrd="1" destOrd="0" parTransId="{95A3601A-B163-40ED-B3AD-D103E1734459}" sibTransId="{9E9D944B-61C1-440D-9547-EFAC9E4E1CBE}"/>
    <dgm:cxn modelId="{760C6407-FAD0-4338-95BF-435D78EEF9BB}" type="presOf" srcId="{D57385CC-405B-410A-83DF-9DEFB8C7DB41}" destId="{F5FF8857-45DC-4DC0-BA9B-BEEA8E94A633}" srcOrd="0" destOrd="0" presId="urn:microsoft.com/office/officeart/2005/8/layout/hList7"/>
    <dgm:cxn modelId="{BFAB70C8-CD11-4696-9294-DD17465BC8E6}" type="presOf" srcId="{55187DF2-8F86-4AAE-BB11-66188FA8B57F}" destId="{5697B960-F36F-416B-B509-9049292483BF}" srcOrd="1" destOrd="0" presId="urn:microsoft.com/office/officeart/2005/8/layout/hList7"/>
    <dgm:cxn modelId="{0088102A-517A-4815-AD7D-395288539121}" type="presOf" srcId="{FD3D7726-6D14-4D77-AD7F-B4FFBA9CE0CD}" destId="{D7D2AF9B-6C3C-4838-99EA-66A4383DCAA8}" srcOrd="0" destOrd="0" presId="urn:microsoft.com/office/officeart/2005/8/layout/hList7"/>
    <dgm:cxn modelId="{4D32E968-0AAD-4B82-8B0C-65EB0FE6AAED}" type="presOf" srcId="{55187DF2-8F86-4AAE-BB11-66188FA8B57F}" destId="{6DCD9DFF-6CCB-43CD-9D2D-BB812057772C}" srcOrd="0" destOrd="0" presId="urn:microsoft.com/office/officeart/2005/8/layout/hList7"/>
    <dgm:cxn modelId="{FAC1DFD4-FC06-43E5-AA5A-36C26665FDEC}" type="presParOf" srcId="{D34C91AE-8FA7-46C7-BA36-6E751C1F14FB}" destId="{DAC20E02-C490-401C-8FC1-236F778EFA71}" srcOrd="0" destOrd="0" presId="urn:microsoft.com/office/officeart/2005/8/layout/hList7"/>
    <dgm:cxn modelId="{522B3F9E-41D9-4DEA-A514-9331831F6370}" type="presParOf" srcId="{D34C91AE-8FA7-46C7-BA36-6E751C1F14FB}" destId="{671B8C62-5396-46CD-956B-E29860D5B5AC}" srcOrd="1" destOrd="0" presId="urn:microsoft.com/office/officeart/2005/8/layout/hList7"/>
    <dgm:cxn modelId="{73CA4D23-565C-49C4-B13B-D1EEB6CF3482}" type="presParOf" srcId="{671B8C62-5396-46CD-956B-E29860D5B5AC}" destId="{39CE9038-4FA5-46A2-AF67-009E83AF405B}" srcOrd="0" destOrd="0" presId="urn:microsoft.com/office/officeart/2005/8/layout/hList7"/>
    <dgm:cxn modelId="{C6530153-4278-4F52-872A-70F348C6B283}" type="presParOf" srcId="{39CE9038-4FA5-46A2-AF67-009E83AF405B}" destId="{D7D2AF9B-6C3C-4838-99EA-66A4383DCAA8}" srcOrd="0" destOrd="0" presId="urn:microsoft.com/office/officeart/2005/8/layout/hList7"/>
    <dgm:cxn modelId="{190590D2-F488-48F0-8446-9C5437B259AC}" type="presParOf" srcId="{39CE9038-4FA5-46A2-AF67-009E83AF405B}" destId="{D231F27A-B210-4B15-A543-C8FB3EA1335A}" srcOrd="1" destOrd="0" presId="urn:microsoft.com/office/officeart/2005/8/layout/hList7"/>
    <dgm:cxn modelId="{9D8067D4-3C30-467A-A533-B5BD6A6EF068}" type="presParOf" srcId="{39CE9038-4FA5-46A2-AF67-009E83AF405B}" destId="{9C402DE0-A1E4-4B55-8103-32D5C42FEA33}" srcOrd="2" destOrd="0" presId="urn:microsoft.com/office/officeart/2005/8/layout/hList7"/>
    <dgm:cxn modelId="{B8D0C12F-547D-4C94-90E8-5F69AE8E7380}" type="presParOf" srcId="{39CE9038-4FA5-46A2-AF67-009E83AF405B}" destId="{94CAE40F-D384-47BA-9CB7-15B6B95621C2}" srcOrd="3" destOrd="0" presId="urn:microsoft.com/office/officeart/2005/8/layout/hList7"/>
    <dgm:cxn modelId="{65D691C9-BF68-4B77-8C7F-A839344325EF}" type="presParOf" srcId="{671B8C62-5396-46CD-956B-E29860D5B5AC}" destId="{F5FF8857-45DC-4DC0-BA9B-BEEA8E94A633}" srcOrd="1" destOrd="0" presId="urn:microsoft.com/office/officeart/2005/8/layout/hList7"/>
    <dgm:cxn modelId="{2A1761A0-0582-42F9-9C91-716D975D8C55}" type="presParOf" srcId="{671B8C62-5396-46CD-956B-E29860D5B5AC}" destId="{EC6D1F3B-47DD-4965-AE7C-5AE7E66FE9B9}" srcOrd="2" destOrd="0" presId="urn:microsoft.com/office/officeart/2005/8/layout/hList7"/>
    <dgm:cxn modelId="{FB9BF358-32B0-48FA-8E9F-99C4E70EE52C}" type="presParOf" srcId="{EC6D1F3B-47DD-4965-AE7C-5AE7E66FE9B9}" destId="{6DCD9DFF-6CCB-43CD-9D2D-BB812057772C}" srcOrd="0" destOrd="0" presId="urn:microsoft.com/office/officeart/2005/8/layout/hList7"/>
    <dgm:cxn modelId="{917198D9-0064-4182-93F8-AE6F33DD6674}" type="presParOf" srcId="{EC6D1F3B-47DD-4965-AE7C-5AE7E66FE9B9}" destId="{5697B960-F36F-416B-B509-9049292483BF}" srcOrd="1" destOrd="0" presId="urn:microsoft.com/office/officeart/2005/8/layout/hList7"/>
    <dgm:cxn modelId="{09F13674-E2E4-44BC-991B-5FA9C1B1A557}" type="presParOf" srcId="{EC6D1F3B-47DD-4965-AE7C-5AE7E66FE9B9}" destId="{B6228C79-4B75-4B67-9BFF-C6360DDCA580}" srcOrd="2" destOrd="0" presId="urn:microsoft.com/office/officeart/2005/8/layout/hList7"/>
    <dgm:cxn modelId="{938FC905-200E-4AAC-934E-3461ABCCFDE4}" type="presParOf" srcId="{EC6D1F3B-47DD-4965-AE7C-5AE7E66FE9B9}" destId="{FCE717F4-3B60-47FE-A4A9-58DBA113F0F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A0D0F-CE43-4D3C-B7D4-CE3A92F72C3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C5E6E5-942D-450D-9D24-19BC6F51E3A4}">
      <dgm:prSet custT="1"/>
      <dgm:spPr/>
      <dgm:t>
        <a:bodyPr/>
        <a:lstStyle/>
        <a:p>
          <a:r>
            <a:rPr lang="ru-RU" sz="1900" b="1" dirty="0" smtClean="0">
              <a:latin typeface="Arial Narrow" panose="020B0606020202030204" pitchFamily="34" charset="0"/>
            </a:rPr>
            <a:t>Судостроение и морская арктическая техника</a:t>
          </a:r>
          <a:endParaRPr lang="ru-RU" sz="1900" b="1" dirty="0">
            <a:latin typeface="Arial Narrow" panose="020B0606020202030204" pitchFamily="34" charset="0"/>
          </a:endParaRPr>
        </a:p>
      </dgm:t>
    </dgm:pt>
    <dgm:pt modelId="{99DA3843-FC54-4518-844B-47A118A24A56}" type="parTrans" cxnId="{EE10AAFC-EF5A-44B3-B460-D27BF0B4CFCF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4BCB61E3-D99B-4A2E-93E1-72C9778297B2}" type="sibTrans" cxnId="{EE10AAFC-EF5A-44B3-B460-D27BF0B4CFCF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6C0D20FD-9C7E-49EA-AE25-8CE32E4C9B9C}">
      <dgm:prSet custT="1"/>
      <dgm:spPr/>
      <dgm:t>
        <a:bodyPr/>
        <a:lstStyle/>
        <a:p>
          <a:r>
            <a:rPr lang="ru-RU" sz="1900" b="1" dirty="0" smtClean="0">
              <a:latin typeface="Arial Narrow" panose="020B0606020202030204" pitchFamily="34" charset="0"/>
            </a:rPr>
            <a:t>Комплексная безопасность в Арктике</a:t>
          </a:r>
          <a:endParaRPr lang="ru-RU" sz="1900" b="1" dirty="0">
            <a:latin typeface="Arial Narrow" panose="020B0606020202030204" pitchFamily="34" charset="0"/>
          </a:endParaRPr>
        </a:p>
      </dgm:t>
    </dgm:pt>
    <dgm:pt modelId="{25950095-C69F-4F67-935C-497F2A450007}" type="parTrans" cxnId="{096906DF-D19B-4897-B8F3-801FECCBC1B4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75F12304-5AB7-4530-A456-80FDC2686379}" type="sibTrans" cxnId="{096906DF-D19B-4897-B8F3-801FECCBC1B4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CBA9E015-2910-433F-B46E-6C7340A03DFD}">
      <dgm:prSet custT="1"/>
      <dgm:spPr/>
      <dgm:t>
        <a:bodyPr/>
        <a:lstStyle/>
        <a:p>
          <a:r>
            <a:rPr lang="ru-RU" sz="1900" b="1" dirty="0" smtClean="0">
              <a:latin typeface="Arial Narrow" panose="020B0606020202030204" pitchFamily="34" charset="0"/>
            </a:rPr>
            <a:t>Добыча и переработка природных ресурсов Арктической зоны</a:t>
          </a:r>
          <a:endParaRPr lang="ru-RU" sz="1900" b="1" dirty="0">
            <a:latin typeface="Arial Narrow" panose="020B0606020202030204" pitchFamily="34" charset="0"/>
          </a:endParaRPr>
        </a:p>
      </dgm:t>
    </dgm:pt>
    <dgm:pt modelId="{EAF359F0-BE98-4D06-94CF-E700AE2C504B}" type="parTrans" cxnId="{163E448F-91BB-4605-AAF6-3218EFFD5D47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7E8B3D77-046F-4877-A806-2E376005C7DB}" type="sibTrans" cxnId="{163E448F-91BB-4605-AAF6-3218EFFD5D47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0C571118-E192-4460-824F-7A4CE496FFE2}">
      <dgm:prSet custT="1"/>
      <dgm:spPr/>
      <dgm:t>
        <a:bodyPr/>
        <a:lstStyle/>
        <a:p>
          <a:r>
            <a:rPr lang="ru-RU" sz="1900" b="1" dirty="0" smtClean="0">
              <a:latin typeface="Arial Narrow" panose="020B0606020202030204" pitchFamily="34" charset="0"/>
            </a:rPr>
            <a:t>Сопровождение Северного морского пути</a:t>
          </a:r>
          <a:endParaRPr lang="ru-RU" sz="1900" b="1" dirty="0">
            <a:latin typeface="Arial Narrow" panose="020B0606020202030204" pitchFamily="34" charset="0"/>
          </a:endParaRPr>
        </a:p>
      </dgm:t>
    </dgm:pt>
    <dgm:pt modelId="{FDFC8065-9DEF-479C-8FB7-691527B7B90F}" type="parTrans" cxnId="{306A8CF8-BBEE-42CA-B9B7-601C9C63C8F6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D2EFBE55-75EC-4650-858A-252FD997D4B0}" type="sibTrans" cxnId="{306A8CF8-BBEE-42CA-B9B7-601C9C63C8F6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241E8D84-46EE-47B2-BE0E-74313670B33C}">
      <dgm:prSet custT="1"/>
      <dgm:spPr/>
      <dgm:t>
        <a:bodyPr/>
        <a:lstStyle/>
        <a:p>
          <a:r>
            <a:rPr lang="ru-RU" sz="1900" b="1" dirty="0" smtClean="0">
              <a:latin typeface="Arial Narrow" panose="020B0606020202030204" pitchFamily="34" charset="0"/>
            </a:rPr>
            <a:t>Человек в Арктике</a:t>
          </a:r>
          <a:endParaRPr lang="ru-RU" sz="1900" b="1" dirty="0">
            <a:latin typeface="Arial Narrow" panose="020B0606020202030204" pitchFamily="34" charset="0"/>
          </a:endParaRPr>
        </a:p>
      </dgm:t>
    </dgm:pt>
    <dgm:pt modelId="{29C27196-4F09-4906-BD9D-39D0E11793CF}" type="parTrans" cxnId="{AB6960E8-3AD8-4BFE-8979-349C7705C140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CC8DA598-CE7E-4011-A671-F8694A3B3B8A}" type="sibTrans" cxnId="{AB6960E8-3AD8-4BFE-8979-349C7705C140}">
      <dgm:prSet/>
      <dgm:spPr/>
      <dgm:t>
        <a:bodyPr/>
        <a:lstStyle/>
        <a:p>
          <a:endParaRPr lang="ru-RU" sz="1900">
            <a:latin typeface="Arial Narrow" panose="020B0606020202030204" pitchFamily="34" charset="0"/>
          </a:endParaRPr>
        </a:p>
      </dgm:t>
    </dgm:pt>
    <dgm:pt modelId="{E0A77E21-1110-4E2B-BFA3-FA425C2039E2}" type="pres">
      <dgm:prSet presAssocID="{84BA0D0F-CE43-4D3C-B7D4-CE3A92F72C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96E2C-54FE-4DE0-9116-6F52D5F59E48}" type="pres">
      <dgm:prSet presAssocID="{D7C5E6E5-942D-450D-9D24-19BC6F51E3A4}" presName="compNode" presStyleCnt="0"/>
      <dgm:spPr/>
    </dgm:pt>
    <dgm:pt modelId="{2B7CC66F-F4D0-45E2-95FA-545046F54041}" type="pres">
      <dgm:prSet presAssocID="{D7C5E6E5-942D-450D-9D24-19BC6F51E3A4}" presName="pictRect" presStyleLbl="node1" presStyleIdx="0" presStyleCnt="5" custScaleX="71593" custScaleY="71593" custLinFactNeighborX="-14267" custLinFactNeighborY="-271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DD835A4-E57C-48D0-9161-D4F5F463143C}" type="pres">
      <dgm:prSet presAssocID="{D7C5E6E5-942D-450D-9D24-19BC6F51E3A4}" presName="textRect" presStyleLbl="revTx" presStyleIdx="0" presStyleCnt="5" custLinFactNeighborX="-63" custLinFactNeighborY="-10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DB150-A1B5-4D9D-B6A0-559C88F5C13E}" type="pres">
      <dgm:prSet presAssocID="{4BCB61E3-D99B-4A2E-93E1-72C9778297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FBA398-E1BE-4D97-8D58-20650C6BF7C1}" type="pres">
      <dgm:prSet presAssocID="{6C0D20FD-9C7E-49EA-AE25-8CE32E4C9B9C}" presName="compNode" presStyleCnt="0"/>
      <dgm:spPr/>
    </dgm:pt>
    <dgm:pt modelId="{2A45508F-E05F-45D4-BDC2-846B8BBE7A44}" type="pres">
      <dgm:prSet presAssocID="{6C0D20FD-9C7E-49EA-AE25-8CE32E4C9B9C}" presName="pictRect" presStyleLbl="node1" presStyleIdx="1" presStyleCnt="5" custScaleX="71593" custScaleY="71593" custLinFactNeighborX="-27628" custLinFactNeighborY="-271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5684DF4A-D430-4F53-A814-E05A7C28F900}" type="pres">
      <dgm:prSet presAssocID="{6C0D20FD-9C7E-49EA-AE25-8CE32E4C9B9C}" presName="textRect" presStyleLbl="revTx" presStyleIdx="1" presStyleCnt="5" custLinFactNeighborX="-13479" custLinFactNeighborY="-10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316D9-3572-4A0B-9B2C-8B2F90595F43}" type="pres">
      <dgm:prSet presAssocID="{75F12304-5AB7-4530-A456-80FDC26863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144858-33BC-4CF8-8530-77E301249A52}" type="pres">
      <dgm:prSet presAssocID="{CBA9E015-2910-433F-B46E-6C7340A03DFD}" presName="compNode" presStyleCnt="0"/>
      <dgm:spPr/>
    </dgm:pt>
    <dgm:pt modelId="{CD6018EB-2371-41D1-B31B-CE42FE8F215C}" type="pres">
      <dgm:prSet presAssocID="{CBA9E015-2910-433F-B46E-6C7340A03DFD}" presName="pictRect" presStyleLbl="node1" presStyleIdx="2" presStyleCnt="5" custScaleX="71593" custScaleY="71593" custLinFactNeighborX="-34546" custLinFactNeighborY="-271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6ECE23D-E0E8-42A9-97F1-E881DD9B5CED}" type="pres">
      <dgm:prSet presAssocID="{CBA9E015-2910-433F-B46E-6C7340A03DFD}" presName="textRect" presStyleLbl="revTx" presStyleIdx="2" presStyleCnt="5" custLinFactNeighborX="-29822" custLinFactNeighborY="-10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3D49A-39CD-4407-9526-2B6A26525900}" type="pres">
      <dgm:prSet presAssocID="{7E8B3D77-046F-4877-A806-2E376005C7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06CC40-12AB-49AA-A945-7C6EA4F4BC7C}" type="pres">
      <dgm:prSet presAssocID="{0C571118-E192-4460-824F-7A4CE496FFE2}" presName="compNode" presStyleCnt="0"/>
      <dgm:spPr/>
    </dgm:pt>
    <dgm:pt modelId="{6CBB0F45-787C-4567-9733-1C3F3B851F01}" type="pres">
      <dgm:prSet presAssocID="{0C571118-E192-4460-824F-7A4CE496FFE2}" presName="pictRect" presStyleLbl="node1" presStyleIdx="3" presStyleCnt="5" custScaleX="71593" custScaleY="71593" custLinFactNeighborX="-28777" custLinFactNeighborY="-895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5FC896D7-8AA2-46EF-A063-609198CABC16}" type="pres">
      <dgm:prSet presAssocID="{0C571118-E192-4460-824F-7A4CE496FFE2}" presName="textRect" presStyleLbl="revTx" presStyleIdx="3" presStyleCnt="5" custLinFactNeighborX="-17500" custLinFactNeighborY="-26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440C3-C6EB-4202-822B-C6FCA7049948}" type="pres">
      <dgm:prSet presAssocID="{D2EFBE55-75EC-4650-858A-252FD997D4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7C0FB9-2B18-4460-92EC-912C46B2F25E}" type="pres">
      <dgm:prSet presAssocID="{241E8D84-46EE-47B2-BE0E-74313670B33C}" presName="compNode" presStyleCnt="0"/>
      <dgm:spPr/>
    </dgm:pt>
    <dgm:pt modelId="{51A30A2C-6500-4EEF-B92B-8C571C9863D0}" type="pres">
      <dgm:prSet presAssocID="{241E8D84-46EE-47B2-BE0E-74313670B33C}" presName="pictRect" presStyleLbl="node1" presStyleIdx="4" presStyleCnt="5" custScaleX="71593" custScaleY="71593" custLinFactNeighborX="-39266" custLinFactNeighborY="-1376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1608B01-6E67-4A67-8104-68AE27CFE0CF}" type="pres">
      <dgm:prSet presAssocID="{241E8D84-46EE-47B2-BE0E-74313670B33C}" presName="textRect" presStyleLbl="revTx" presStyleIdx="4" presStyleCnt="5" custScaleY="64240" custLinFactNeighborX="-30916" custLinFactNeighborY="-37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906DF-D19B-4897-B8F3-801FECCBC1B4}" srcId="{84BA0D0F-CE43-4D3C-B7D4-CE3A92F72C34}" destId="{6C0D20FD-9C7E-49EA-AE25-8CE32E4C9B9C}" srcOrd="1" destOrd="0" parTransId="{25950095-C69F-4F67-935C-497F2A450007}" sibTransId="{75F12304-5AB7-4530-A456-80FDC2686379}"/>
    <dgm:cxn modelId="{EE10AAFC-EF5A-44B3-B460-D27BF0B4CFCF}" srcId="{84BA0D0F-CE43-4D3C-B7D4-CE3A92F72C34}" destId="{D7C5E6E5-942D-450D-9D24-19BC6F51E3A4}" srcOrd="0" destOrd="0" parTransId="{99DA3843-FC54-4518-844B-47A118A24A56}" sibTransId="{4BCB61E3-D99B-4A2E-93E1-72C9778297B2}"/>
    <dgm:cxn modelId="{306A8CF8-BBEE-42CA-B9B7-601C9C63C8F6}" srcId="{84BA0D0F-CE43-4D3C-B7D4-CE3A92F72C34}" destId="{0C571118-E192-4460-824F-7A4CE496FFE2}" srcOrd="3" destOrd="0" parTransId="{FDFC8065-9DEF-479C-8FB7-691527B7B90F}" sibTransId="{D2EFBE55-75EC-4650-858A-252FD997D4B0}"/>
    <dgm:cxn modelId="{EC993B4D-C75E-4FDC-8950-49BCB65884E0}" type="presOf" srcId="{6C0D20FD-9C7E-49EA-AE25-8CE32E4C9B9C}" destId="{5684DF4A-D430-4F53-A814-E05A7C28F900}" srcOrd="0" destOrd="0" presId="urn:microsoft.com/office/officeart/2005/8/layout/pList1"/>
    <dgm:cxn modelId="{28E2872E-1D01-4DF6-A66B-5872B9A1E74E}" type="presOf" srcId="{D2EFBE55-75EC-4650-858A-252FD997D4B0}" destId="{540440C3-C6EB-4202-822B-C6FCA7049948}" srcOrd="0" destOrd="0" presId="urn:microsoft.com/office/officeart/2005/8/layout/pList1"/>
    <dgm:cxn modelId="{B0C728C2-03DB-4A8E-85DD-ECD520D1959E}" type="presOf" srcId="{D7C5E6E5-942D-450D-9D24-19BC6F51E3A4}" destId="{8DD835A4-E57C-48D0-9161-D4F5F463143C}" srcOrd="0" destOrd="0" presId="urn:microsoft.com/office/officeart/2005/8/layout/pList1"/>
    <dgm:cxn modelId="{EFA6AF9B-E37C-421A-906D-A84D3B9B6C42}" type="presOf" srcId="{4BCB61E3-D99B-4A2E-93E1-72C9778297B2}" destId="{40BDB150-A1B5-4D9D-B6A0-559C88F5C13E}" srcOrd="0" destOrd="0" presId="urn:microsoft.com/office/officeart/2005/8/layout/pList1"/>
    <dgm:cxn modelId="{3851871B-A1E4-4AE6-B0EB-1850969BD96C}" type="presOf" srcId="{7E8B3D77-046F-4877-A806-2E376005C7DB}" destId="{0EA3D49A-39CD-4407-9526-2B6A26525900}" srcOrd="0" destOrd="0" presId="urn:microsoft.com/office/officeart/2005/8/layout/pList1"/>
    <dgm:cxn modelId="{3BB578BA-42DC-488E-BD9A-74CEB9AE0C84}" type="presOf" srcId="{CBA9E015-2910-433F-B46E-6C7340A03DFD}" destId="{F6ECE23D-E0E8-42A9-97F1-E881DD9B5CED}" srcOrd="0" destOrd="0" presId="urn:microsoft.com/office/officeart/2005/8/layout/pList1"/>
    <dgm:cxn modelId="{61A146AB-6DE0-4055-850F-B123F98E5F1A}" type="presOf" srcId="{241E8D84-46EE-47B2-BE0E-74313670B33C}" destId="{61608B01-6E67-4A67-8104-68AE27CFE0CF}" srcOrd="0" destOrd="0" presId="urn:microsoft.com/office/officeart/2005/8/layout/pList1"/>
    <dgm:cxn modelId="{880ABD24-8982-4A98-B343-0633B6A4CC0D}" type="presOf" srcId="{0C571118-E192-4460-824F-7A4CE496FFE2}" destId="{5FC896D7-8AA2-46EF-A063-609198CABC16}" srcOrd="0" destOrd="0" presId="urn:microsoft.com/office/officeart/2005/8/layout/pList1"/>
    <dgm:cxn modelId="{21054FD8-056B-4E31-AFF0-C6D4D1A901A1}" type="presOf" srcId="{75F12304-5AB7-4530-A456-80FDC2686379}" destId="{9CF316D9-3572-4A0B-9B2C-8B2F90595F43}" srcOrd="0" destOrd="0" presId="urn:microsoft.com/office/officeart/2005/8/layout/pList1"/>
    <dgm:cxn modelId="{EA4746AC-1F5C-46F4-8B91-7BE4C41FED1B}" type="presOf" srcId="{84BA0D0F-CE43-4D3C-B7D4-CE3A92F72C34}" destId="{E0A77E21-1110-4E2B-BFA3-FA425C2039E2}" srcOrd="0" destOrd="0" presId="urn:microsoft.com/office/officeart/2005/8/layout/pList1"/>
    <dgm:cxn modelId="{163E448F-91BB-4605-AAF6-3218EFFD5D47}" srcId="{84BA0D0F-CE43-4D3C-B7D4-CE3A92F72C34}" destId="{CBA9E015-2910-433F-B46E-6C7340A03DFD}" srcOrd="2" destOrd="0" parTransId="{EAF359F0-BE98-4D06-94CF-E700AE2C504B}" sibTransId="{7E8B3D77-046F-4877-A806-2E376005C7DB}"/>
    <dgm:cxn modelId="{AB6960E8-3AD8-4BFE-8979-349C7705C140}" srcId="{84BA0D0F-CE43-4D3C-B7D4-CE3A92F72C34}" destId="{241E8D84-46EE-47B2-BE0E-74313670B33C}" srcOrd="4" destOrd="0" parTransId="{29C27196-4F09-4906-BD9D-39D0E11793CF}" sibTransId="{CC8DA598-CE7E-4011-A671-F8694A3B3B8A}"/>
    <dgm:cxn modelId="{98B8FFF1-109F-4C9D-ABCF-F4BC03B03A83}" type="presParOf" srcId="{E0A77E21-1110-4E2B-BFA3-FA425C2039E2}" destId="{C4E96E2C-54FE-4DE0-9116-6F52D5F59E48}" srcOrd="0" destOrd="0" presId="urn:microsoft.com/office/officeart/2005/8/layout/pList1"/>
    <dgm:cxn modelId="{7F49D44D-D44B-4B5F-A683-8BA5E55855AD}" type="presParOf" srcId="{C4E96E2C-54FE-4DE0-9116-6F52D5F59E48}" destId="{2B7CC66F-F4D0-45E2-95FA-545046F54041}" srcOrd="0" destOrd="0" presId="urn:microsoft.com/office/officeart/2005/8/layout/pList1"/>
    <dgm:cxn modelId="{62F60B1A-A708-4634-8A69-7F4194814955}" type="presParOf" srcId="{C4E96E2C-54FE-4DE0-9116-6F52D5F59E48}" destId="{8DD835A4-E57C-48D0-9161-D4F5F463143C}" srcOrd="1" destOrd="0" presId="urn:microsoft.com/office/officeart/2005/8/layout/pList1"/>
    <dgm:cxn modelId="{B098C167-D89A-4E1A-9CE7-11E59B0EAD7D}" type="presParOf" srcId="{E0A77E21-1110-4E2B-BFA3-FA425C2039E2}" destId="{40BDB150-A1B5-4D9D-B6A0-559C88F5C13E}" srcOrd="1" destOrd="0" presId="urn:microsoft.com/office/officeart/2005/8/layout/pList1"/>
    <dgm:cxn modelId="{D409AF8A-164C-42B9-8C11-525C7664021A}" type="presParOf" srcId="{E0A77E21-1110-4E2B-BFA3-FA425C2039E2}" destId="{23FBA398-E1BE-4D97-8D58-20650C6BF7C1}" srcOrd="2" destOrd="0" presId="urn:microsoft.com/office/officeart/2005/8/layout/pList1"/>
    <dgm:cxn modelId="{037160B9-589F-4297-B93A-94580425AC8D}" type="presParOf" srcId="{23FBA398-E1BE-4D97-8D58-20650C6BF7C1}" destId="{2A45508F-E05F-45D4-BDC2-846B8BBE7A44}" srcOrd="0" destOrd="0" presId="urn:microsoft.com/office/officeart/2005/8/layout/pList1"/>
    <dgm:cxn modelId="{FA16AC21-B63D-40B7-986E-0BFB5B3B5FBE}" type="presParOf" srcId="{23FBA398-E1BE-4D97-8D58-20650C6BF7C1}" destId="{5684DF4A-D430-4F53-A814-E05A7C28F900}" srcOrd="1" destOrd="0" presId="urn:microsoft.com/office/officeart/2005/8/layout/pList1"/>
    <dgm:cxn modelId="{3C13334B-B5B7-4D59-8A40-33FE1771EAE7}" type="presParOf" srcId="{E0A77E21-1110-4E2B-BFA3-FA425C2039E2}" destId="{9CF316D9-3572-4A0B-9B2C-8B2F90595F43}" srcOrd="3" destOrd="0" presId="urn:microsoft.com/office/officeart/2005/8/layout/pList1"/>
    <dgm:cxn modelId="{52F9A4E9-97A5-4445-A3AF-F8E1FB2C5741}" type="presParOf" srcId="{E0A77E21-1110-4E2B-BFA3-FA425C2039E2}" destId="{C2144858-33BC-4CF8-8530-77E301249A52}" srcOrd="4" destOrd="0" presId="urn:microsoft.com/office/officeart/2005/8/layout/pList1"/>
    <dgm:cxn modelId="{8660E619-23A1-4D77-9922-AACD0AB1A46D}" type="presParOf" srcId="{C2144858-33BC-4CF8-8530-77E301249A52}" destId="{CD6018EB-2371-41D1-B31B-CE42FE8F215C}" srcOrd="0" destOrd="0" presId="urn:microsoft.com/office/officeart/2005/8/layout/pList1"/>
    <dgm:cxn modelId="{B97F142B-6E13-4F77-8572-BBF12C181638}" type="presParOf" srcId="{C2144858-33BC-4CF8-8530-77E301249A52}" destId="{F6ECE23D-E0E8-42A9-97F1-E881DD9B5CED}" srcOrd="1" destOrd="0" presId="urn:microsoft.com/office/officeart/2005/8/layout/pList1"/>
    <dgm:cxn modelId="{D5884851-A5F5-43C5-B581-2AA3C9C6BC78}" type="presParOf" srcId="{E0A77E21-1110-4E2B-BFA3-FA425C2039E2}" destId="{0EA3D49A-39CD-4407-9526-2B6A26525900}" srcOrd="5" destOrd="0" presId="urn:microsoft.com/office/officeart/2005/8/layout/pList1"/>
    <dgm:cxn modelId="{F5E929CB-4138-4FB7-901E-A2E028CD615A}" type="presParOf" srcId="{E0A77E21-1110-4E2B-BFA3-FA425C2039E2}" destId="{1C06CC40-12AB-49AA-A945-7C6EA4F4BC7C}" srcOrd="6" destOrd="0" presId="urn:microsoft.com/office/officeart/2005/8/layout/pList1"/>
    <dgm:cxn modelId="{AE1256D2-1E85-4BA7-99DB-D7213E3288ED}" type="presParOf" srcId="{1C06CC40-12AB-49AA-A945-7C6EA4F4BC7C}" destId="{6CBB0F45-787C-4567-9733-1C3F3B851F01}" srcOrd="0" destOrd="0" presId="urn:microsoft.com/office/officeart/2005/8/layout/pList1"/>
    <dgm:cxn modelId="{DACA7815-2AFD-4C44-81F1-5343D87C231D}" type="presParOf" srcId="{1C06CC40-12AB-49AA-A945-7C6EA4F4BC7C}" destId="{5FC896D7-8AA2-46EF-A063-609198CABC16}" srcOrd="1" destOrd="0" presId="urn:microsoft.com/office/officeart/2005/8/layout/pList1"/>
    <dgm:cxn modelId="{CA0B9F67-2CC2-4A5D-A475-BD6ACBC062FC}" type="presParOf" srcId="{E0A77E21-1110-4E2B-BFA3-FA425C2039E2}" destId="{540440C3-C6EB-4202-822B-C6FCA7049948}" srcOrd="7" destOrd="0" presId="urn:microsoft.com/office/officeart/2005/8/layout/pList1"/>
    <dgm:cxn modelId="{0E538AD8-4375-45DF-BC15-6CF583D4845A}" type="presParOf" srcId="{E0A77E21-1110-4E2B-BFA3-FA425C2039E2}" destId="{5F7C0FB9-2B18-4460-92EC-912C46B2F25E}" srcOrd="8" destOrd="0" presId="urn:microsoft.com/office/officeart/2005/8/layout/pList1"/>
    <dgm:cxn modelId="{BD7EB248-60F6-4871-BDF4-6E8C4B9594C9}" type="presParOf" srcId="{5F7C0FB9-2B18-4460-92EC-912C46B2F25E}" destId="{51A30A2C-6500-4EEF-B92B-8C571C9863D0}" srcOrd="0" destOrd="0" presId="urn:microsoft.com/office/officeart/2005/8/layout/pList1"/>
    <dgm:cxn modelId="{D747402A-0F2E-4561-8855-989EA3E3648C}" type="presParOf" srcId="{5F7C0FB9-2B18-4460-92EC-912C46B2F25E}" destId="{61608B01-6E67-4A67-8104-68AE27CFE0C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DFCC1-3A31-4612-8BD4-47E8D6BC953B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B8B1021B-859B-4D80-B1AA-E7F0BD38470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Развитие кластерного взаимодействия</a:t>
          </a:r>
          <a:endParaRPr lang="ru-RU" sz="20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2D2CF174-20D4-4F98-87B5-E044FB90DFE0}" type="parTrans" cxnId="{990AF615-DEF8-4840-A159-2C0E7771422C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598A632A-C2B0-4D73-B920-4389FBA4FC84}" type="sibTrans" cxnId="{990AF615-DEF8-4840-A159-2C0E7771422C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0713108E-4F7F-4EA3-8A1F-FEFDF33F496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Создание отраслевых площадок, обеспечивающих технологическую бизнес-инфраструктуру для содействия  развития компаний региона. Проектные и конструкторские молодежные бюро</a:t>
          </a:r>
          <a:endParaRPr lang="ru-RU" sz="20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35B06A96-65CD-4D03-A588-4BF8087B7918}" type="parTrans" cxnId="{4C42680A-F820-4C02-92F1-F9D608024D8D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BCDDD58A-3A11-4833-9F54-ED48D2AC41A3}" type="sibTrans" cxnId="{4C42680A-F820-4C02-92F1-F9D608024D8D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F30E61D0-B7CC-4C0E-A90C-046143EC46D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Создание и функционирование </a:t>
          </a:r>
          <a:r>
            <a:rPr lang="ru-RU" sz="2000" dirty="0" err="1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стартап</a:t>
          </a:r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-акселераторов и программ поддержки предпринимательства с участием институтов развития. Запуск </a:t>
          </a:r>
          <a:r>
            <a:rPr lang="ru-RU" sz="2000" dirty="0" err="1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прототехнопарка</a:t>
          </a:r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 Архангельской области</a:t>
          </a:r>
          <a:endParaRPr lang="ru-RU" sz="20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9485972C-02C2-4B0D-B77E-A51458FE2479}" type="parTrans" cxnId="{2EE3A423-0ED1-48E2-B025-2A72BB80F368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A3017643-8822-4C02-A7CD-2AA62ACAC65E}" type="sibTrans" cxnId="{2EE3A423-0ED1-48E2-B025-2A72BB80F368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122C3518-8509-4E75-A53B-8F40A2BA42E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Разработка новых и модернизация имеющихся успешных образовательных программ, модулей, ресурсов по приоритетным направлениям развития экономики региона и АЗРФ</a:t>
          </a:r>
          <a:endParaRPr lang="ru-RU" sz="20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BF25E77B-2F0E-418E-B03F-0E59CBA0FFDF}" type="parTrans" cxnId="{BD8E2759-1F76-4455-BBC6-C2CB2107F998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FBA59BF0-1175-450B-953C-D4DB24D72289}" type="sibTrans" cxnId="{BD8E2759-1F76-4455-BBC6-C2CB2107F998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AA93F3AB-5CAD-48FD-BB70-C4249A60BC0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Формирование компетенций по технологическому и социальному предпринимательству в рамках основных и дополнительных программ</a:t>
          </a:r>
          <a:endParaRPr lang="ru-RU" sz="20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88A0CAE8-7610-44DC-ABF7-77691823438B}" type="parTrans" cxnId="{8A22BF18-86A0-4085-AAB0-1E939FCC9A59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66712686-DBB8-4ED2-90B8-7EB54F7C6416}" type="sibTrans" cxnId="{8A22BF18-86A0-4085-AAB0-1E939FCC9A59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E4690627-3F7C-4141-B6A9-671E48A972A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Создание комфортной и развивающей среды обучения, креативной деятельности, инновационного производства</a:t>
          </a:r>
          <a:endParaRPr lang="ru-RU" sz="20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66698736-10F8-46F8-91E8-44AB15080B8D}" type="parTrans" cxnId="{8C887F37-B7E5-499A-8EC6-AD695F412E60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174EDD23-3990-40C2-A21E-575CAB336768}" type="sibTrans" cxnId="{8C887F37-B7E5-499A-8EC6-AD695F412E60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982AB1BD-7538-4944-80AF-A06443AE68E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Формирование креативного пространства для привлечения талантливой молодежи</a:t>
          </a:r>
          <a:endParaRPr lang="ru-RU" sz="20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9F3F6282-85A0-4643-A409-8EF1F34E16F2}" type="parTrans" cxnId="{1C50BC24-822C-42FD-BA97-DF5CF315DCCB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1EE5B113-FE11-4871-9E15-9A38080401A5}" type="sibTrans" cxnId="{1C50BC24-822C-42FD-BA97-DF5CF315DCCB}">
      <dgm:prSet/>
      <dgm:spPr/>
      <dgm:t>
        <a:bodyPr/>
        <a:lstStyle/>
        <a:p>
          <a:pPr algn="l"/>
          <a:endParaRPr lang="ru-RU" sz="3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549BEA8D-11FC-48C2-B160-5DE640E05168}" type="pres">
      <dgm:prSet presAssocID="{923DFCC1-3A31-4612-8BD4-47E8D6BC953B}" presName="linearFlow" presStyleCnt="0">
        <dgm:presLayoutVars>
          <dgm:dir/>
          <dgm:resizeHandles val="exact"/>
        </dgm:presLayoutVars>
      </dgm:prSet>
      <dgm:spPr/>
    </dgm:pt>
    <dgm:pt modelId="{EB10E886-F030-4EC6-AB9E-CA3B5E125A6C}" type="pres">
      <dgm:prSet presAssocID="{B8B1021B-859B-4D80-B1AA-E7F0BD384706}" presName="composite" presStyleCnt="0"/>
      <dgm:spPr/>
    </dgm:pt>
    <dgm:pt modelId="{B4E16A1D-3600-4C67-B50C-CBDBBF9F1705}" type="pres">
      <dgm:prSet presAssocID="{B8B1021B-859B-4D80-B1AA-E7F0BD384706}" presName="imgShp" presStyleLbl="fgImgPlace1" presStyleIdx="0" presStyleCnt="7" custLinFactX="-100000" custLinFactNeighborX="-186687"/>
      <dgm:spPr>
        <a:solidFill>
          <a:schemeClr val="accent2">
            <a:lumMod val="60000"/>
            <a:lumOff val="40000"/>
          </a:schemeClr>
        </a:solidFill>
      </dgm:spPr>
    </dgm:pt>
    <dgm:pt modelId="{B386FC1E-80E5-417E-AF66-ABC2B02E27E6}" type="pres">
      <dgm:prSet presAssocID="{B8B1021B-859B-4D80-B1AA-E7F0BD384706}" presName="txShp" presStyleLbl="node1" presStyleIdx="0" presStyleCnt="7" custScaleX="14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7EDF9-6497-480C-A194-C84C894E824F}" type="pres">
      <dgm:prSet presAssocID="{598A632A-C2B0-4D73-B920-4389FBA4FC84}" presName="spacing" presStyleCnt="0"/>
      <dgm:spPr/>
    </dgm:pt>
    <dgm:pt modelId="{63634194-87F0-4985-B2DD-0A43C8CD46C7}" type="pres">
      <dgm:prSet presAssocID="{0713108E-4F7F-4EA3-8A1F-FEFDF33F4966}" presName="composite" presStyleCnt="0"/>
      <dgm:spPr/>
    </dgm:pt>
    <dgm:pt modelId="{90CC9BA0-AA4E-408A-8561-B192AEA9700F}" type="pres">
      <dgm:prSet presAssocID="{0713108E-4F7F-4EA3-8A1F-FEFDF33F4966}" presName="imgShp" presStyleLbl="fgImgPlace1" presStyleIdx="1" presStyleCnt="7" custLinFactX="-100000" custLinFactNeighborX="-186687"/>
      <dgm:spPr>
        <a:solidFill>
          <a:schemeClr val="accent2">
            <a:lumMod val="60000"/>
            <a:lumOff val="40000"/>
          </a:schemeClr>
        </a:solidFill>
      </dgm:spPr>
    </dgm:pt>
    <dgm:pt modelId="{80E61758-6279-4C2F-A3A2-CB7C914B91C3}" type="pres">
      <dgm:prSet presAssocID="{0713108E-4F7F-4EA3-8A1F-FEFDF33F4966}" presName="txShp" presStyleLbl="node1" presStyleIdx="1" presStyleCnt="7" custScaleX="140292" custScaleY="127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6285A-61C7-4BB6-A225-34EEBF31E375}" type="pres">
      <dgm:prSet presAssocID="{BCDDD58A-3A11-4833-9F54-ED48D2AC41A3}" presName="spacing" presStyleCnt="0"/>
      <dgm:spPr/>
    </dgm:pt>
    <dgm:pt modelId="{5FEFA7EA-9740-4C66-AF1C-72E085A3D7B4}" type="pres">
      <dgm:prSet presAssocID="{F30E61D0-B7CC-4C0E-A90C-046143EC46D2}" presName="composite" presStyleCnt="0"/>
      <dgm:spPr/>
    </dgm:pt>
    <dgm:pt modelId="{909DDA8E-3AB5-4D1E-9EA0-E35FB5C310D7}" type="pres">
      <dgm:prSet presAssocID="{F30E61D0-B7CC-4C0E-A90C-046143EC46D2}" presName="imgShp" presStyleLbl="fgImgPlace1" presStyleIdx="2" presStyleCnt="7" custLinFactX="-100000" custLinFactNeighborX="-186687"/>
      <dgm:spPr>
        <a:solidFill>
          <a:schemeClr val="accent2">
            <a:lumMod val="60000"/>
            <a:lumOff val="40000"/>
          </a:schemeClr>
        </a:solidFill>
      </dgm:spPr>
    </dgm:pt>
    <dgm:pt modelId="{6D5E765D-24BF-46D7-84C7-3ED199CD7E4C}" type="pres">
      <dgm:prSet presAssocID="{F30E61D0-B7CC-4C0E-A90C-046143EC46D2}" presName="txShp" presStyleLbl="node1" presStyleIdx="2" presStyleCnt="7" custScaleX="14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FCC96-454D-4F36-B275-63F2E9CAC774}" type="pres">
      <dgm:prSet presAssocID="{A3017643-8822-4C02-A7CD-2AA62ACAC65E}" presName="spacing" presStyleCnt="0"/>
      <dgm:spPr/>
    </dgm:pt>
    <dgm:pt modelId="{0788F0A0-3230-40F7-801E-34F074C00698}" type="pres">
      <dgm:prSet presAssocID="{122C3518-8509-4E75-A53B-8F40A2BA42EF}" presName="composite" presStyleCnt="0"/>
      <dgm:spPr/>
    </dgm:pt>
    <dgm:pt modelId="{DECBDFBC-8C80-4241-A1F5-50D53461287B}" type="pres">
      <dgm:prSet presAssocID="{122C3518-8509-4E75-A53B-8F40A2BA42EF}" presName="imgShp" presStyleLbl="fgImgPlace1" presStyleIdx="3" presStyleCnt="7" custLinFactX="-100000" custLinFactNeighborX="-186687"/>
      <dgm:spPr>
        <a:solidFill>
          <a:schemeClr val="accent2">
            <a:lumMod val="60000"/>
            <a:lumOff val="40000"/>
          </a:schemeClr>
        </a:solidFill>
      </dgm:spPr>
    </dgm:pt>
    <dgm:pt modelId="{3FCC526C-9168-437F-92A6-45D9168DB78C}" type="pres">
      <dgm:prSet presAssocID="{122C3518-8509-4E75-A53B-8F40A2BA42EF}" presName="txShp" presStyleLbl="node1" presStyleIdx="3" presStyleCnt="7" custScaleX="14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DB5E7-F1D3-428E-9674-B65A7BBA4495}" type="pres">
      <dgm:prSet presAssocID="{FBA59BF0-1175-450B-953C-D4DB24D72289}" presName="spacing" presStyleCnt="0"/>
      <dgm:spPr/>
    </dgm:pt>
    <dgm:pt modelId="{59929CEC-F85E-4076-84C8-6CE20E089CBA}" type="pres">
      <dgm:prSet presAssocID="{AA93F3AB-5CAD-48FD-BB70-C4249A60BC05}" presName="composite" presStyleCnt="0"/>
      <dgm:spPr/>
    </dgm:pt>
    <dgm:pt modelId="{024F3A79-CFB3-46BA-AD4D-0EB4ED0FE28B}" type="pres">
      <dgm:prSet presAssocID="{AA93F3AB-5CAD-48FD-BB70-C4249A60BC05}" presName="imgShp" presStyleLbl="fgImgPlace1" presStyleIdx="4" presStyleCnt="7" custLinFactX="-100000" custLinFactNeighborX="-186687"/>
      <dgm:spPr>
        <a:solidFill>
          <a:schemeClr val="accent2">
            <a:lumMod val="60000"/>
            <a:lumOff val="40000"/>
          </a:schemeClr>
        </a:solidFill>
      </dgm:spPr>
    </dgm:pt>
    <dgm:pt modelId="{60BAE7A7-E1FD-449A-90E7-F1FA98082F7F}" type="pres">
      <dgm:prSet presAssocID="{AA93F3AB-5CAD-48FD-BB70-C4249A60BC05}" presName="txShp" presStyleLbl="node1" presStyleIdx="4" presStyleCnt="7" custScaleX="14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1771-EB17-40E7-B212-A205A73FFBC5}" type="pres">
      <dgm:prSet presAssocID="{66712686-DBB8-4ED2-90B8-7EB54F7C6416}" presName="spacing" presStyleCnt="0"/>
      <dgm:spPr/>
    </dgm:pt>
    <dgm:pt modelId="{718ED191-6B7A-47D6-9A33-C07E2F505DEB}" type="pres">
      <dgm:prSet presAssocID="{E4690627-3F7C-4141-B6A9-671E48A972A0}" presName="composite" presStyleCnt="0"/>
      <dgm:spPr/>
    </dgm:pt>
    <dgm:pt modelId="{E9C34F0A-DB97-48BC-88A9-7C8E026B23C3}" type="pres">
      <dgm:prSet presAssocID="{E4690627-3F7C-4141-B6A9-671E48A972A0}" presName="imgShp" presStyleLbl="fgImgPlace1" presStyleIdx="5" presStyleCnt="7" custLinFactX="-100000" custLinFactNeighborX="-186687"/>
      <dgm:spPr>
        <a:solidFill>
          <a:schemeClr val="accent2">
            <a:lumMod val="60000"/>
            <a:lumOff val="40000"/>
          </a:schemeClr>
        </a:solidFill>
      </dgm:spPr>
    </dgm:pt>
    <dgm:pt modelId="{FEA37117-A4E5-42C8-B562-2FA1383F8F8D}" type="pres">
      <dgm:prSet presAssocID="{E4690627-3F7C-4141-B6A9-671E48A972A0}" presName="txShp" presStyleLbl="node1" presStyleIdx="5" presStyleCnt="7" custScaleX="14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327E8-0E3C-417A-A308-C3D19AD94084}" type="pres">
      <dgm:prSet presAssocID="{174EDD23-3990-40C2-A21E-575CAB336768}" presName="spacing" presStyleCnt="0"/>
      <dgm:spPr/>
    </dgm:pt>
    <dgm:pt modelId="{5DDA702E-30A9-4433-B2C1-633971406EAB}" type="pres">
      <dgm:prSet presAssocID="{982AB1BD-7538-4944-80AF-A06443AE68E8}" presName="composite" presStyleCnt="0"/>
      <dgm:spPr/>
    </dgm:pt>
    <dgm:pt modelId="{AF246336-9D0B-4E46-821F-48B915FC484E}" type="pres">
      <dgm:prSet presAssocID="{982AB1BD-7538-4944-80AF-A06443AE68E8}" presName="imgShp" presStyleLbl="fgImgPlace1" presStyleIdx="6" presStyleCnt="7" custLinFactX="-100000" custLinFactNeighborX="-182504" custLinFactNeighborY="-936"/>
      <dgm:spPr>
        <a:solidFill>
          <a:schemeClr val="accent2">
            <a:lumMod val="60000"/>
            <a:lumOff val="40000"/>
          </a:schemeClr>
        </a:solidFill>
      </dgm:spPr>
    </dgm:pt>
    <dgm:pt modelId="{08266403-2E5D-4A99-8812-4B1F17A6AA13}" type="pres">
      <dgm:prSet presAssocID="{982AB1BD-7538-4944-80AF-A06443AE68E8}" presName="txShp" presStyleLbl="node1" presStyleIdx="6" presStyleCnt="7" custScaleX="14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2680A-F820-4C02-92F1-F9D608024D8D}" srcId="{923DFCC1-3A31-4612-8BD4-47E8D6BC953B}" destId="{0713108E-4F7F-4EA3-8A1F-FEFDF33F4966}" srcOrd="1" destOrd="0" parTransId="{35B06A96-65CD-4D03-A588-4BF8087B7918}" sibTransId="{BCDDD58A-3A11-4833-9F54-ED48D2AC41A3}"/>
    <dgm:cxn modelId="{62309802-8419-4EB8-9EB5-317A4ED2B4C0}" type="presOf" srcId="{923DFCC1-3A31-4612-8BD4-47E8D6BC953B}" destId="{549BEA8D-11FC-48C2-B160-5DE640E05168}" srcOrd="0" destOrd="0" presId="urn:microsoft.com/office/officeart/2005/8/layout/vList3"/>
    <dgm:cxn modelId="{8A22BF18-86A0-4085-AAB0-1E939FCC9A59}" srcId="{923DFCC1-3A31-4612-8BD4-47E8D6BC953B}" destId="{AA93F3AB-5CAD-48FD-BB70-C4249A60BC05}" srcOrd="4" destOrd="0" parTransId="{88A0CAE8-7610-44DC-ABF7-77691823438B}" sibTransId="{66712686-DBB8-4ED2-90B8-7EB54F7C6416}"/>
    <dgm:cxn modelId="{BD8E2759-1F76-4455-BBC6-C2CB2107F998}" srcId="{923DFCC1-3A31-4612-8BD4-47E8D6BC953B}" destId="{122C3518-8509-4E75-A53B-8F40A2BA42EF}" srcOrd="3" destOrd="0" parTransId="{BF25E77B-2F0E-418E-B03F-0E59CBA0FFDF}" sibTransId="{FBA59BF0-1175-450B-953C-D4DB24D72289}"/>
    <dgm:cxn modelId="{6C0C5A54-79F8-4822-8B67-5FDBA7E646DC}" type="presOf" srcId="{AA93F3AB-5CAD-48FD-BB70-C4249A60BC05}" destId="{60BAE7A7-E1FD-449A-90E7-F1FA98082F7F}" srcOrd="0" destOrd="0" presId="urn:microsoft.com/office/officeart/2005/8/layout/vList3"/>
    <dgm:cxn modelId="{1C50BC24-822C-42FD-BA97-DF5CF315DCCB}" srcId="{923DFCC1-3A31-4612-8BD4-47E8D6BC953B}" destId="{982AB1BD-7538-4944-80AF-A06443AE68E8}" srcOrd="6" destOrd="0" parTransId="{9F3F6282-85A0-4643-A409-8EF1F34E16F2}" sibTransId="{1EE5B113-FE11-4871-9E15-9A38080401A5}"/>
    <dgm:cxn modelId="{F719173E-2E92-4B19-8E2A-3A94A533E6CC}" type="presOf" srcId="{122C3518-8509-4E75-A53B-8F40A2BA42EF}" destId="{3FCC526C-9168-437F-92A6-45D9168DB78C}" srcOrd="0" destOrd="0" presId="urn:microsoft.com/office/officeart/2005/8/layout/vList3"/>
    <dgm:cxn modelId="{990AF615-DEF8-4840-A159-2C0E7771422C}" srcId="{923DFCC1-3A31-4612-8BD4-47E8D6BC953B}" destId="{B8B1021B-859B-4D80-B1AA-E7F0BD384706}" srcOrd="0" destOrd="0" parTransId="{2D2CF174-20D4-4F98-87B5-E044FB90DFE0}" sibTransId="{598A632A-C2B0-4D73-B920-4389FBA4FC84}"/>
    <dgm:cxn modelId="{4BA8D181-599F-494C-99C4-A2B8103B8600}" type="presOf" srcId="{0713108E-4F7F-4EA3-8A1F-FEFDF33F4966}" destId="{80E61758-6279-4C2F-A3A2-CB7C914B91C3}" srcOrd="0" destOrd="0" presId="urn:microsoft.com/office/officeart/2005/8/layout/vList3"/>
    <dgm:cxn modelId="{41FE4A52-E6C7-4950-89EF-EF8AE7DC02E2}" type="presOf" srcId="{F30E61D0-B7CC-4C0E-A90C-046143EC46D2}" destId="{6D5E765D-24BF-46D7-84C7-3ED199CD7E4C}" srcOrd="0" destOrd="0" presId="urn:microsoft.com/office/officeart/2005/8/layout/vList3"/>
    <dgm:cxn modelId="{8C887F37-B7E5-499A-8EC6-AD695F412E60}" srcId="{923DFCC1-3A31-4612-8BD4-47E8D6BC953B}" destId="{E4690627-3F7C-4141-B6A9-671E48A972A0}" srcOrd="5" destOrd="0" parTransId="{66698736-10F8-46F8-91E8-44AB15080B8D}" sibTransId="{174EDD23-3990-40C2-A21E-575CAB336768}"/>
    <dgm:cxn modelId="{0B32649E-9609-43E5-B275-6F55B3AEE036}" type="presOf" srcId="{B8B1021B-859B-4D80-B1AA-E7F0BD384706}" destId="{B386FC1E-80E5-417E-AF66-ABC2B02E27E6}" srcOrd="0" destOrd="0" presId="urn:microsoft.com/office/officeart/2005/8/layout/vList3"/>
    <dgm:cxn modelId="{D57248B1-1374-4B2B-A127-470F3640A7A9}" type="presOf" srcId="{E4690627-3F7C-4141-B6A9-671E48A972A0}" destId="{FEA37117-A4E5-42C8-B562-2FA1383F8F8D}" srcOrd="0" destOrd="0" presId="urn:microsoft.com/office/officeart/2005/8/layout/vList3"/>
    <dgm:cxn modelId="{F6B424B9-0821-4665-81A7-952BCB33F487}" type="presOf" srcId="{982AB1BD-7538-4944-80AF-A06443AE68E8}" destId="{08266403-2E5D-4A99-8812-4B1F17A6AA13}" srcOrd="0" destOrd="0" presId="urn:microsoft.com/office/officeart/2005/8/layout/vList3"/>
    <dgm:cxn modelId="{2EE3A423-0ED1-48E2-B025-2A72BB80F368}" srcId="{923DFCC1-3A31-4612-8BD4-47E8D6BC953B}" destId="{F30E61D0-B7CC-4C0E-A90C-046143EC46D2}" srcOrd="2" destOrd="0" parTransId="{9485972C-02C2-4B0D-B77E-A51458FE2479}" sibTransId="{A3017643-8822-4C02-A7CD-2AA62ACAC65E}"/>
    <dgm:cxn modelId="{94528BF2-0763-414A-AAA9-44FF08B5C577}" type="presParOf" srcId="{549BEA8D-11FC-48C2-B160-5DE640E05168}" destId="{EB10E886-F030-4EC6-AB9E-CA3B5E125A6C}" srcOrd="0" destOrd="0" presId="urn:microsoft.com/office/officeart/2005/8/layout/vList3"/>
    <dgm:cxn modelId="{5FE3E670-A4AE-415A-BE02-D63A8B066CDD}" type="presParOf" srcId="{EB10E886-F030-4EC6-AB9E-CA3B5E125A6C}" destId="{B4E16A1D-3600-4C67-B50C-CBDBBF9F1705}" srcOrd="0" destOrd="0" presId="urn:microsoft.com/office/officeart/2005/8/layout/vList3"/>
    <dgm:cxn modelId="{22BD7611-7EDA-4A87-9875-93DEFE70A856}" type="presParOf" srcId="{EB10E886-F030-4EC6-AB9E-CA3B5E125A6C}" destId="{B386FC1E-80E5-417E-AF66-ABC2B02E27E6}" srcOrd="1" destOrd="0" presId="urn:microsoft.com/office/officeart/2005/8/layout/vList3"/>
    <dgm:cxn modelId="{2C985C4E-A0AA-4C37-B0B4-9AC1833E0892}" type="presParOf" srcId="{549BEA8D-11FC-48C2-B160-5DE640E05168}" destId="{7307EDF9-6497-480C-A194-C84C894E824F}" srcOrd="1" destOrd="0" presId="urn:microsoft.com/office/officeart/2005/8/layout/vList3"/>
    <dgm:cxn modelId="{0996D65A-97AE-4DA7-86EE-312BEE8B6D55}" type="presParOf" srcId="{549BEA8D-11FC-48C2-B160-5DE640E05168}" destId="{63634194-87F0-4985-B2DD-0A43C8CD46C7}" srcOrd="2" destOrd="0" presId="urn:microsoft.com/office/officeart/2005/8/layout/vList3"/>
    <dgm:cxn modelId="{24B813F6-214A-40B2-ACC5-C235A38CEE91}" type="presParOf" srcId="{63634194-87F0-4985-B2DD-0A43C8CD46C7}" destId="{90CC9BA0-AA4E-408A-8561-B192AEA9700F}" srcOrd="0" destOrd="0" presId="urn:microsoft.com/office/officeart/2005/8/layout/vList3"/>
    <dgm:cxn modelId="{3CDE73E6-B826-42C0-A415-247836D14088}" type="presParOf" srcId="{63634194-87F0-4985-B2DD-0A43C8CD46C7}" destId="{80E61758-6279-4C2F-A3A2-CB7C914B91C3}" srcOrd="1" destOrd="0" presId="urn:microsoft.com/office/officeart/2005/8/layout/vList3"/>
    <dgm:cxn modelId="{28CB2565-DD74-4307-9917-8738C6C1FB74}" type="presParOf" srcId="{549BEA8D-11FC-48C2-B160-5DE640E05168}" destId="{D246285A-61C7-4BB6-A225-34EEBF31E375}" srcOrd="3" destOrd="0" presId="urn:microsoft.com/office/officeart/2005/8/layout/vList3"/>
    <dgm:cxn modelId="{7D06CCB4-A879-471E-8E3C-0E4E83AF6EA5}" type="presParOf" srcId="{549BEA8D-11FC-48C2-B160-5DE640E05168}" destId="{5FEFA7EA-9740-4C66-AF1C-72E085A3D7B4}" srcOrd="4" destOrd="0" presId="urn:microsoft.com/office/officeart/2005/8/layout/vList3"/>
    <dgm:cxn modelId="{1FFDC9C5-65AA-4C75-81C3-16ECA8B15193}" type="presParOf" srcId="{5FEFA7EA-9740-4C66-AF1C-72E085A3D7B4}" destId="{909DDA8E-3AB5-4D1E-9EA0-E35FB5C310D7}" srcOrd="0" destOrd="0" presId="urn:microsoft.com/office/officeart/2005/8/layout/vList3"/>
    <dgm:cxn modelId="{4C44E24D-5366-467D-827D-561C02E8D905}" type="presParOf" srcId="{5FEFA7EA-9740-4C66-AF1C-72E085A3D7B4}" destId="{6D5E765D-24BF-46D7-84C7-3ED199CD7E4C}" srcOrd="1" destOrd="0" presId="urn:microsoft.com/office/officeart/2005/8/layout/vList3"/>
    <dgm:cxn modelId="{DB99C7A6-A195-47D0-907F-D20B6D478B61}" type="presParOf" srcId="{549BEA8D-11FC-48C2-B160-5DE640E05168}" destId="{76EFCC96-454D-4F36-B275-63F2E9CAC774}" srcOrd="5" destOrd="0" presId="urn:microsoft.com/office/officeart/2005/8/layout/vList3"/>
    <dgm:cxn modelId="{DC32F73C-E371-4985-8A2A-2B3B3DEB4007}" type="presParOf" srcId="{549BEA8D-11FC-48C2-B160-5DE640E05168}" destId="{0788F0A0-3230-40F7-801E-34F074C00698}" srcOrd="6" destOrd="0" presId="urn:microsoft.com/office/officeart/2005/8/layout/vList3"/>
    <dgm:cxn modelId="{9AA35F7C-F7D9-4EA8-BF53-7F17A8402D69}" type="presParOf" srcId="{0788F0A0-3230-40F7-801E-34F074C00698}" destId="{DECBDFBC-8C80-4241-A1F5-50D53461287B}" srcOrd="0" destOrd="0" presId="urn:microsoft.com/office/officeart/2005/8/layout/vList3"/>
    <dgm:cxn modelId="{3A1D13C3-55F2-4907-B2E2-0824616B8210}" type="presParOf" srcId="{0788F0A0-3230-40F7-801E-34F074C00698}" destId="{3FCC526C-9168-437F-92A6-45D9168DB78C}" srcOrd="1" destOrd="0" presId="urn:microsoft.com/office/officeart/2005/8/layout/vList3"/>
    <dgm:cxn modelId="{D2FC14EA-D040-411C-832A-E0CA841211C4}" type="presParOf" srcId="{549BEA8D-11FC-48C2-B160-5DE640E05168}" destId="{BB9DB5E7-F1D3-428E-9674-B65A7BBA4495}" srcOrd="7" destOrd="0" presId="urn:microsoft.com/office/officeart/2005/8/layout/vList3"/>
    <dgm:cxn modelId="{A41B7586-D62B-4710-BEB7-19E37D835AD5}" type="presParOf" srcId="{549BEA8D-11FC-48C2-B160-5DE640E05168}" destId="{59929CEC-F85E-4076-84C8-6CE20E089CBA}" srcOrd="8" destOrd="0" presId="urn:microsoft.com/office/officeart/2005/8/layout/vList3"/>
    <dgm:cxn modelId="{2F9F3AAB-4DAA-401D-899C-1DAB66BA319F}" type="presParOf" srcId="{59929CEC-F85E-4076-84C8-6CE20E089CBA}" destId="{024F3A79-CFB3-46BA-AD4D-0EB4ED0FE28B}" srcOrd="0" destOrd="0" presId="urn:microsoft.com/office/officeart/2005/8/layout/vList3"/>
    <dgm:cxn modelId="{F78B2F4E-6199-4C3E-B25C-95C676BACD13}" type="presParOf" srcId="{59929CEC-F85E-4076-84C8-6CE20E089CBA}" destId="{60BAE7A7-E1FD-449A-90E7-F1FA98082F7F}" srcOrd="1" destOrd="0" presId="urn:microsoft.com/office/officeart/2005/8/layout/vList3"/>
    <dgm:cxn modelId="{28CB0C4A-5DC0-41E2-9386-FE4D942D939C}" type="presParOf" srcId="{549BEA8D-11FC-48C2-B160-5DE640E05168}" destId="{98CD1771-EB17-40E7-B212-A205A73FFBC5}" srcOrd="9" destOrd="0" presId="urn:microsoft.com/office/officeart/2005/8/layout/vList3"/>
    <dgm:cxn modelId="{DE63515C-B296-4891-85AD-DECC8F951A24}" type="presParOf" srcId="{549BEA8D-11FC-48C2-B160-5DE640E05168}" destId="{718ED191-6B7A-47D6-9A33-C07E2F505DEB}" srcOrd="10" destOrd="0" presId="urn:microsoft.com/office/officeart/2005/8/layout/vList3"/>
    <dgm:cxn modelId="{99E7654A-7EF6-473D-AB41-2AB148BE2622}" type="presParOf" srcId="{718ED191-6B7A-47D6-9A33-C07E2F505DEB}" destId="{E9C34F0A-DB97-48BC-88A9-7C8E026B23C3}" srcOrd="0" destOrd="0" presId="urn:microsoft.com/office/officeart/2005/8/layout/vList3"/>
    <dgm:cxn modelId="{47CC1271-BA01-4DBD-B1C4-7D452F6091E6}" type="presParOf" srcId="{718ED191-6B7A-47D6-9A33-C07E2F505DEB}" destId="{FEA37117-A4E5-42C8-B562-2FA1383F8F8D}" srcOrd="1" destOrd="0" presId="urn:microsoft.com/office/officeart/2005/8/layout/vList3"/>
    <dgm:cxn modelId="{58A6FF2D-B0C9-49A3-9393-EA8DE891D430}" type="presParOf" srcId="{549BEA8D-11FC-48C2-B160-5DE640E05168}" destId="{B5D327E8-0E3C-417A-A308-C3D19AD94084}" srcOrd="11" destOrd="0" presId="urn:microsoft.com/office/officeart/2005/8/layout/vList3"/>
    <dgm:cxn modelId="{4CBB801C-527D-432C-B5E8-4182C7566569}" type="presParOf" srcId="{549BEA8D-11FC-48C2-B160-5DE640E05168}" destId="{5DDA702E-30A9-4433-B2C1-633971406EAB}" srcOrd="12" destOrd="0" presId="urn:microsoft.com/office/officeart/2005/8/layout/vList3"/>
    <dgm:cxn modelId="{A5E777FB-7F20-476F-BD6A-4335597C541F}" type="presParOf" srcId="{5DDA702E-30A9-4433-B2C1-633971406EAB}" destId="{AF246336-9D0B-4E46-821F-48B915FC484E}" srcOrd="0" destOrd="0" presId="urn:microsoft.com/office/officeart/2005/8/layout/vList3"/>
    <dgm:cxn modelId="{08C1DD93-EFA2-4C61-AB20-7CCF416563B2}" type="presParOf" srcId="{5DDA702E-30A9-4433-B2C1-633971406EAB}" destId="{08266403-2E5D-4A99-8812-4B1F17A6AA1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383364-6E69-4FEF-AACB-1C7F0D6C0C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8CA44-B2E2-4775-B2E2-D239E19766F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Arial Narrow" panose="020B0606020202030204" pitchFamily="34" charset="0"/>
            </a:rPr>
            <a:t>Судостроительный инновационный территориальный кластер</a:t>
          </a:r>
          <a:endParaRPr lang="ru-RU" sz="18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3D444CB9-434C-4C09-B565-01B58B67280F}" type="parTrans" cxnId="{25120D02-2252-45DE-B1BC-11103DC0CE5F}">
      <dgm:prSet/>
      <dgm:spPr/>
      <dgm:t>
        <a:bodyPr/>
        <a:lstStyle/>
        <a:p>
          <a:endParaRPr lang="ru-RU"/>
        </a:p>
      </dgm:t>
    </dgm:pt>
    <dgm:pt modelId="{F09D53C4-5C18-4262-9D01-37D7FE88AC11}" type="sibTrans" cxnId="{25120D02-2252-45DE-B1BC-11103DC0CE5F}">
      <dgm:prSet/>
      <dgm:spPr/>
      <dgm:t>
        <a:bodyPr/>
        <a:lstStyle/>
        <a:p>
          <a:endParaRPr lang="ru-RU"/>
        </a:p>
      </dgm:t>
    </dgm:pt>
    <dgm:pt modelId="{71C51A93-9323-417E-86F7-6C438CB3123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Arial Narrow" panose="020B0606020202030204" pitchFamily="34" charset="0"/>
            </a:rPr>
            <a:t>Лесопромышленный инновационный территориальный кластер «</a:t>
          </a:r>
          <a:r>
            <a:rPr lang="ru-RU" sz="1800" b="1" dirty="0" err="1" smtClean="0">
              <a:solidFill>
                <a:schemeClr val="tx2"/>
              </a:solidFill>
              <a:latin typeface="Arial Narrow" panose="020B0606020202030204" pitchFamily="34" charset="0"/>
            </a:rPr>
            <a:t>ПоморИнноваЛес</a:t>
          </a:r>
          <a:r>
            <a:rPr lang="ru-RU" sz="1800" b="1" dirty="0" smtClean="0">
              <a:solidFill>
                <a:schemeClr val="tx2"/>
              </a:solidFill>
              <a:latin typeface="Arial Narrow" panose="020B0606020202030204" pitchFamily="34" charset="0"/>
            </a:rPr>
            <a:t>»</a:t>
          </a:r>
          <a:endParaRPr lang="en-US" sz="18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1ECFFFD3-A352-41B3-B38F-65DCC8635757}" type="parTrans" cxnId="{D478731D-7895-4E3C-869F-DDCF62B4F187}">
      <dgm:prSet/>
      <dgm:spPr/>
      <dgm:t>
        <a:bodyPr/>
        <a:lstStyle/>
        <a:p>
          <a:endParaRPr lang="ru-RU"/>
        </a:p>
      </dgm:t>
    </dgm:pt>
    <dgm:pt modelId="{B46E18A1-B70E-48EC-8351-40AA2FC61B42}" type="sibTrans" cxnId="{D478731D-7895-4E3C-869F-DDCF62B4F187}">
      <dgm:prSet/>
      <dgm:spPr/>
      <dgm:t>
        <a:bodyPr/>
        <a:lstStyle/>
        <a:p>
          <a:endParaRPr lang="ru-RU"/>
        </a:p>
      </dgm:t>
    </dgm:pt>
    <dgm:pt modelId="{215A1AD6-A0EB-4EFF-AC01-4F510279B38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err="1" smtClean="0">
              <a:solidFill>
                <a:schemeClr val="tx2"/>
              </a:solidFill>
              <a:latin typeface="Arial Narrow" panose="020B0606020202030204" pitchFamily="34" charset="0"/>
            </a:rPr>
            <a:t>Биоресурный</a:t>
          </a:r>
          <a:r>
            <a:rPr lang="ru-RU" sz="1800" b="1" dirty="0" smtClean="0">
              <a:solidFill>
                <a:schemeClr val="tx2"/>
              </a:solidFill>
              <a:latin typeface="Arial Narrow" panose="020B0606020202030204" pitchFamily="34" charset="0"/>
            </a:rPr>
            <a:t> и биотехнологический  кластер</a:t>
          </a:r>
          <a:endParaRPr lang="en-US" sz="18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D9EDB0A-F8D3-498A-8709-4F5B3DF05339}" type="parTrans" cxnId="{0F1268B8-454B-4C33-A11D-D9F0F2AA1F51}">
      <dgm:prSet/>
      <dgm:spPr/>
      <dgm:t>
        <a:bodyPr/>
        <a:lstStyle/>
        <a:p>
          <a:endParaRPr lang="ru-RU"/>
        </a:p>
      </dgm:t>
    </dgm:pt>
    <dgm:pt modelId="{AA027B9F-F643-43A6-A67B-67FBFDA1A921}" type="sibTrans" cxnId="{0F1268B8-454B-4C33-A11D-D9F0F2AA1F51}">
      <dgm:prSet/>
      <dgm:spPr/>
      <dgm:t>
        <a:bodyPr/>
        <a:lstStyle/>
        <a:p>
          <a:endParaRPr lang="ru-RU"/>
        </a:p>
      </dgm:t>
    </dgm:pt>
    <dgm:pt modelId="{1B32AAC4-8A9F-4F80-B974-FD8477D7617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Arial Narrow" panose="020B0606020202030204" pitchFamily="34" charset="0"/>
            </a:rPr>
            <a:t>Социальный кластер</a:t>
          </a:r>
          <a:endParaRPr lang="en-US" sz="18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9410404C-33B9-4FA5-9300-37A215AB2D7E}" type="parTrans" cxnId="{430C5CAA-316C-4977-B2D0-79D04340194F}">
      <dgm:prSet/>
      <dgm:spPr/>
      <dgm:t>
        <a:bodyPr/>
        <a:lstStyle/>
        <a:p>
          <a:endParaRPr lang="ru-RU"/>
        </a:p>
      </dgm:t>
    </dgm:pt>
    <dgm:pt modelId="{4280464A-8DCB-4650-9D1A-4E427CB71CFD}" type="sibTrans" cxnId="{430C5CAA-316C-4977-B2D0-79D04340194F}">
      <dgm:prSet/>
      <dgm:spPr/>
      <dgm:t>
        <a:bodyPr/>
        <a:lstStyle/>
        <a:p>
          <a:endParaRPr lang="ru-RU"/>
        </a:p>
      </dgm:t>
    </dgm:pt>
    <dgm:pt modelId="{7B4CAC54-2A98-4AB3-B645-047C67DE8D7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Arial Narrow" panose="020B0606020202030204" pitchFamily="34" charset="0"/>
            </a:rPr>
            <a:t>Рыбопромышленный </a:t>
          </a:r>
          <a:r>
            <a:rPr lang="en-US" sz="1800" b="1" dirty="0" smtClean="0">
              <a:solidFill>
                <a:schemeClr val="tx2"/>
              </a:solidFill>
              <a:latin typeface="Arial Narrow" panose="020B0606020202030204" pitchFamily="34" charset="0"/>
            </a:rPr>
            <a:t>   </a:t>
          </a:r>
          <a:r>
            <a:rPr lang="ru-RU" sz="1800" b="1" dirty="0" smtClean="0">
              <a:solidFill>
                <a:schemeClr val="tx2"/>
              </a:solidFill>
              <a:latin typeface="Arial Narrow" panose="020B0606020202030204" pitchFamily="34" charset="0"/>
            </a:rPr>
            <a:t>кластер</a:t>
          </a:r>
          <a:endParaRPr lang="ru-RU" sz="1800" b="1" dirty="0">
            <a:solidFill>
              <a:schemeClr val="tx2"/>
            </a:solidFill>
            <a:latin typeface="Arial Narrow" panose="020B0606020202030204" pitchFamily="34" charset="0"/>
          </a:endParaRPr>
        </a:p>
      </dgm:t>
    </dgm:pt>
    <dgm:pt modelId="{BB4FE77A-8751-4478-9890-7A1844BF0EC6}" type="parTrans" cxnId="{0F5440C7-8D1F-4551-897F-2733AD3B6AD2}">
      <dgm:prSet/>
      <dgm:spPr/>
      <dgm:t>
        <a:bodyPr/>
        <a:lstStyle/>
        <a:p>
          <a:endParaRPr lang="ru-RU"/>
        </a:p>
      </dgm:t>
    </dgm:pt>
    <dgm:pt modelId="{4C36BFA2-D24B-4C68-A9CF-761A68BED5DA}" type="sibTrans" cxnId="{0F5440C7-8D1F-4551-897F-2733AD3B6AD2}">
      <dgm:prSet/>
      <dgm:spPr/>
      <dgm:t>
        <a:bodyPr/>
        <a:lstStyle/>
        <a:p>
          <a:endParaRPr lang="ru-RU"/>
        </a:p>
      </dgm:t>
    </dgm:pt>
    <dgm:pt modelId="{2356F49F-FDDA-4C58-BBED-EC00212966AC}" type="pres">
      <dgm:prSet presAssocID="{F4383364-6E69-4FEF-AACB-1C7F0D6C0C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19531-DA0E-495B-B818-8494F5708902}" type="pres">
      <dgm:prSet presAssocID="{43B8CA44-B2E2-4775-B2E2-D239E19766F9}" presName="parentLin" presStyleCnt="0"/>
      <dgm:spPr/>
    </dgm:pt>
    <dgm:pt modelId="{391975A3-8D8A-4A13-B9B3-B653BFF9EBE1}" type="pres">
      <dgm:prSet presAssocID="{43B8CA44-B2E2-4775-B2E2-D239E19766F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5FB5E9-D322-403B-9ECA-CAF4B66A63E4}" type="pres">
      <dgm:prSet presAssocID="{43B8CA44-B2E2-4775-B2E2-D239E19766F9}" presName="parentText" presStyleLbl="node1" presStyleIdx="0" presStyleCnt="5" custScaleX="130578" custScaleY="179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8FCFB-D9FE-4AA0-84B3-20C99D0D4C38}" type="pres">
      <dgm:prSet presAssocID="{43B8CA44-B2E2-4775-B2E2-D239E19766F9}" presName="negativeSpace" presStyleCnt="0"/>
      <dgm:spPr/>
    </dgm:pt>
    <dgm:pt modelId="{F1A6BAFC-54B9-4A07-A7A4-08C1DEB2794B}" type="pres">
      <dgm:prSet presAssocID="{43B8CA44-B2E2-4775-B2E2-D239E19766F9}" presName="childText" presStyleLbl="conFgAcc1" presStyleIdx="0" presStyleCnt="5">
        <dgm:presLayoutVars>
          <dgm:bulletEnabled val="1"/>
        </dgm:presLayoutVars>
      </dgm:prSet>
      <dgm:spPr/>
    </dgm:pt>
    <dgm:pt modelId="{855172ED-9D87-4A9C-B0C3-228CF68E0574}" type="pres">
      <dgm:prSet presAssocID="{F09D53C4-5C18-4262-9D01-37D7FE88AC11}" presName="spaceBetweenRectangles" presStyleCnt="0"/>
      <dgm:spPr/>
    </dgm:pt>
    <dgm:pt modelId="{17148278-AC9A-441B-A01F-77A34AB79F05}" type="pres">
      <dgm:prSet presAssocID="{71C51A93-9323-417E-86F7-6C438CB31233}" presName="parentLin" presStyleCnt="0"/>
      <dgm:spPr/>
    </dgm:pt>
    <dgm:pt modelId="{4706E04F-B1FE-4EDC-A588-DBC66BFA9C71}" type="pres">
      <dgm:prSet presAssocID="{71C51A93-9323-417E-86F7-6C438CB3123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CCFBE30-9522-4C4C-AA90-92EF9B4DD920}" type="pres">
      <dgm:prSet presAssocID="{71C51A93-9323-417E-86F7-6C438CB31233}" presName="parentText" presStyleLbl="node1" presStyleIdx="1" presStyleCnt="5" custScaleX="130578" custScaleY="179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C75D5-29C9-4221-86BE-FC456217CCEB}" type="pres">
      <dgm:prSet presAssocID="{71C51A93-9323-417E-86F7-6C438CB31233}" presName="negativeSpace" presStyleCnt="0"/>
      <dgm:spPr/>
    </dgm:pt>
    <dgm:pt modelId="{046B025A-3BA9-4576-B46B-745DD2EB50A8}" type="pres">
      <dgm:prSet presAssocID="{71C51A93-9323-417E-86F7-6C438CB31233}" presName="childText" presStyleLbl="conFgAcc1" presStyleIdx="1" presStyleCnt="5">
        <dgm:presLayoutVars>
          <dgm:bulletEnabled val="1"/>
        </dgm:presLayoutVars>
      </dgm:prSet>
      <dgm:spPr/>
    </dgm:pt>
    <dgm:pt modelId="{3529DA0A-3E74-4006-840A-AD183CAF1647}" type="pres">
      <dgm:prSet presAssocID="{B46E18A1-B70E-48EC-8351-40AA2FC61B42}" presName="spaceBetweenRectangles" presStyleCnt="0"/>
      <dgm:spPr/>
    </dgm:pt>
    <dgm:pt modelId="{5AA2BF60-9E25-4FE5-B9E2-E7EA443D573E}" type="pres">
      <dgm:prSet presAssocID="{215A1AD6-A0EB-4EFF-AC01-4F510279B389}" presName="parentLin" presStyleCnt="0"/>
      <dgm:spPr/>
    </dgm:pt>
    <dgm:pt modelId="{312AEB6D-BAF8-4397-9970-35B82D10274F}" type="pres">
      <dgm:prSet presAssocID="{215A1AD6-A0EB-4EFF-AC01-4F510279B38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39E3592-1D5F-4646-AFF9-8733B042C73D}" type="pres">
      <dgm:prSet presAssocID="{215A1AD6-A0EB-4EFF-AC01-4F510279B389}" presName="parentText" presStyleLbl="node1" presStyleIdx="2" presStyleCnt="5" custScaleX="130578" custScaleY="179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350E5-5E41-4070-9B4A-94FF1F4236C9}" type="pres">
      <dgm:prSet presAssocID="{215A1AD6-A0EB-4EFF-AC01-4F510279B389}" presName="negativeSpace" presStyleCnt="0"/>
      <dgm:spPr/>
    </dgm:pt>
    <dgm:pt modelId="{643E35F1-FA17-4941-BF56-215ACAB9EB8D}" type="pres">
      <dgm:prSet presAssocID="{215A1AD6-A0EB-4EFF-AC01-4F510279B389}" presName="childText" presStyleLbl="conFgAcc1" presStyleIdx="2" presStyleCnt="5">
        <dgm:presLayoutVars>
          <dgm:bulletEnabled val="1"/>
        </dgm:presLayoutVars>
      </dgm:prSet>
      <dgm:spPr/>
    </dgm:pt>
    <dgm:pt modelId="{21782040-9E45-496E-9299-5ABAD8B309C7}" type="pres">
      <dgm:prSet presAssocID="{AA027B9F-F643-43A6-A67B-67FBFDA1A921}" presName="spaceBetweenRectangles" presStyleCnt="0"/>
      <dgm:spPr/>
    </dgm:pt>
    <dgm:pt modelId="{16822504-BB31-41C8-9D14-54389BADBDB8}" type="pres">
      <dgm:prSet presAssocID="{1B32AAC4-8A9F-4F80-B974-FD8477D7617A}" presName="parentLin" presStyleCnt="0"/>
      <dgm:spPr/>
    </dgm:pt>
    <dgm:pt modelId="{DE206DBB-CF38-4152-96AA-464D83C5DF47}" type="pres">
      <dgm:prSet presAssocID="{1B32AAC4-8A9F-4F80-B974-FD8477D7617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45CC420-59E8-4C05-AD26-40BC9B43993B}" type="pres">
      <dgm:prSet presAssocID="{1B32AAC4-8A9F-4F80-B974-FD8477D7617A}" presName="parentText" presStyleLbl="node1" presStyleIdx="3" presStyleCnt="5" custScaleX="130578" custScaleY="179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8801E-86B3-4B03-96AE-92608D38BCD5}" type="pres">
      <dgm:prSet presAssocID="{1B32AAC4-8A9F-4F80-B974-FD8477D7617A}" presName="negativeSpace" presStyleCnt="0"/>
      <dgm:spPr/>
    </dgm:pt>
    <dgm:pt modelId="{F2A2AFE5-0DD2-4C7D-B5F5-BCE62B85F824}" type="pres">
      <dgm:prSet presAssocID="{1B32AAC4-8A9F-4F80-B974-FD8477D7617A}" presName="childText" presStyleLbl="conFgAcc1" presStyleIdx="3" presStyleCnt="5">
        <dgm:presLayoutVars>
          <dgm:bulletEnabled val="1"/>
        </dgm:presLayoutVars>
      </dgm:prSet>
      <dgm:spPr/>
    </dgm:pt>
    <dgm:pt modelId="{BFFD7BEF-BA0E-4301-B2FE-085713E8CD10}" type="pres">
      <dgm:prSet presAssocID="{4280464A-8DCB-4650-9D1A-4E427CB71CFD}" presName="spaceBetweenRectangles" presStyleCnt="0"/>
      <dgm:spPr/>
    </dgm:pt>
    <dgm:pt modelId="{55446B04-3207-4914-9A24-86B8853BE62A}" type="pres">
      <dgm:prSet presAssocID="{7B4CAC54-2A98-4AB3-B645-047C67DE8D7F}" presName="parentLin" presStyleCnt="0"/>
      <dgm:spPr/>
    </dgm:pt>
    <dgm:pt modelId="{4962BF25-1A0F-4631-9073-268B2022154C}" type="pres">
      <dgm:prSet presAssocID="{7B4CAC54-2A98-4AB3-B645-047C67DE8D7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596A014-932B-4111-86B5-D580975A2B35}" type="pres">
      <dgm:prSet presAssocID="{7B4CAC54-2A98-4AB3-B645-047C67DE8D7F}" presName="parentText" presStyleLbl="node1" presStyleIdx="4" presStyleCnt="5" custScaleX="130578" custScaleY="179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6A28C-87AD-45E6-B115-F66828B038E5}" type="pres">
      <dgm:prSet presAssocID="{7B4CAC54-2A98-4AB3-B645-047C67DE8D7F}" presName="negativeSpace" presStyleCnt="0"/>
      <dgm:spPr/>
    </dgm:pt>
    <dgm:pt modelId="{36B38A4D-6B37-40F4-A007-53D35D85E77A}" type="pres">
      <dgm:prSet presAssocID="{7B4CAC54-2A98-4AB3-B645-047C67DE8D7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995BA0A-FA55-483D-9867-28E2087EE26B}" type="presOf" srcId="{43B8CA44-B2E2-4775-B2E2-D239E19766F9}" destId="{391975A3-8D8A-4A13-B9B3-B653BFF9EBE1}" srcOrd="0" destOrd="0" presId="urn:microsoft.com/office/officeart/2005/8/layout/list1"/>
    <dgm:cxn modelId="{D478731D-7895-4E3C-869F-DDCF62B4F187}" srcId="{F4383364-6E69-4FEF-AACB-1C7F0D6C0C09}" destId="{71C51A93-9323-417E-86F7-6C438CB31233}" srcOrd="1" destOrd="0" parTransId="{1ECFFFD3-A352-41B3-B38F-65DCC8635757}" sibTransId="{B46E18A1-B70E-48EC-8351-40AA2FC61B42}"/>
    <dgm:cxn modelId="{DBD3F8CD-0895-454D-9E6E-458431AB05E8}" type="presOf" srcId="{215A1AD6-A0EB-4EFF-AC01-4F510279B389}" destId="{312AEB6D-BAF8-4397-9970-35B82D10274F}" srcOrd="0" destOrd="0" presId="urn:microsoft.com/office/officeart/2005/8/layout/list1"/>
    <dgm:cxn modelId="{EB62B0AB-223C-44A8-BF98-15873AB51A07}" type="presOf" srcId="{215A1AD6-A0EB-4EFF-AC01-4F510279B389}" destId="{B39E3592-1D5F-4646-AFF9-8733B042C73D}" srcOrd="1" destOrd="0" presId="urn:microsoft.com/office/officeart/2005/8/layout/list1"/>
    <dgm:cxn modelId="{25120D02-2252-45DE-B1BC-11103DC0CE5F}" srcId="{F4383364-6E69-4FEF-AACB-1C7F0D6C0C09}" destId="{43B8CA44-B2E2-4775-B2E2-D239E19766F9}" srcOrd="0" destOrd="0" parTransId="{3D444CB9-434C-4C09-B565-01B58B67280F}" sibTransId="{F09D53C4-5C18-4262-9D01-37D7FE88AC11}"/>
    <dgm:cxn modelId="{0F1268B8-454B-4C33-A11D-D9F0F2AA1F51}" srcId="{F4383364-6E69-4FEF-AACB-1C7F0D6C0C09}" destId="{215A1AD6-A0EB-4EFF-AC01-4F510279B389}" srcOrd="2" destOrd="0" parTransId="{9D9EDB0A-F8D3-498A-8709-4F5B3DF05339}" sibTransId="{AA027B9F-F643-43A6-A67B-67FBFDA1A921}"/>
    <dgm:cxn modelId="{3FABA829-2FF1-44AE-B6BD-EC685B2258D0}" type="presOf" srcId="{1B32AAC4-8A9F-4F80-B974-FD8477D7617A}" destId="{DE206DBB-CF38-4152-96AA-464D83C5DF47}" srcOrd="0" destOrd="0" presId="urn:microsoft.com/office/officeart/2005/8/layout/list1"/>
    <dgm:cxn modelId="{430C5CAA-316C-4977-B2D0-79D04340194F}" srcId="{F4383364-6E69-4FEF-AACB-1C7F0D6C0C09}" destId="{1B32AAC4-8A9F-4F80-B974-FD8477D7617A}" srcOrd="3" destOrd="0" parTransId="{9410404C-33B9-4FA5-9300-37A215AB2D7E}" sibTransId="{4280464A-8DCB-4650-9D1A-4E427CB71CFD}"/>
    <dgm:cxn modelId="{9D1706F7-3C12-4D4B-A1CF-E1CC5290ABD2}" type="presOf" srcId="{7B4CAC54-2A98-4AB3-B645-047C67DE8D7F}" destId="{B596A014-932B-4111-86B5-D580975A2B35}" srcOrd="1" destOrd="0" presId="urn:microsoft.com/office/officeart/2005/8/layout/list1"/>
    <dgm:cxn modelId="{53482FE7-B74B-4B87-835B-2E4D6F47D969}" type="presOf" srcId="{1B32AAC4-8A9F-4F80-B974-FD8477D7617A}" destId="{145CC420-59E8-4C05-AD26-40BC9B43993B}" srcOrd="1" destOrd="0" presId="urn:microsoft.com/office/officeart/2005/8/layout/list1"/>
    <dgm:cxn modelId="{744813E1-DD2C-4B8C-84D2-96CF8A3E7EA9}" type="presOf" srcId="{71C51A93-9323-417E-86F7-6C438CB31233}" destId="{4706E04F-B1FE-4EDC-A588-DBC66BFA9C71}" srcOrd="0" destOrd="0" presId="urn:microsoft.com/office/officeart/2005/8/layout/list1"/>
    <dgm:cxn modelId="{5FF9D023-459F-48D0-B846-FE33E3CDF7EF}" type="presOf" srcId="{43B8CA44-B2E2-4775-B2E2-D239E19766F9}" destId="{2C5FB5E9-D322-403B-9ECA-CAF4B66A63E4}" srcOrd="1" destOrd="0" presId="urn:microsoft.com/office/officeart/2005/8/layout/list1"/>
    <dgm:cxn modelId="{0F5440C7-8D1F-4551-897F-2733AD3B6AD2}" srcId="{F4383364-6E69-4FEF-AACB-1C7F0D6C0C09}" destId="{7B4CAC54-2A98-4AB3-B645-047C67DE8D7F}" srcOrd="4" destOrd="0" parTransId="{BB4FE77A-8751-4478-9890-7A1844BF0EC6}" sibTransId="{4C36BFA2-D24B-4C68-A9CF-761A68BED5DA}"/>
    <dgm:cxn modelId="{0E4798FB-97DE-4B79-A52D-A57C8D41D018}" type="presOf" srcId="{71C51A93-9323-417E-86F7-6C438CB31233}" destId="{FCCFBE30-9522-4C4C-AA90-92EF9B4DD920}" srcOrd="1" destOrd="0" presId="urn:microsoft.com/office/officeart/2005/8/layout/list1"/>
    <dgm:cxn modelId="{2212AE9D-5D61-42A3-A12A-2E852D18225A}" type="presOf" srcId="{7B4CAC54-2A98-4AB3-B645-047C67DE8D7F}" destId="{4962BF25-1A0F-4631-9073-268B2022154C}" srcOrd="0" destOrd="0" presId="urn:microsoft.com/office/officeart/2005/8/layout/list1"/>
    <dgm:cxn modelId="{9D4433B5-94CD-4706-B0DB-75E0F0C33253}" type="presOf" srcId="{F4383364-6E69-4FEF-AACB-1C7F0D6C0C09}" destId="{2356F49F-FDDA-4C58-BBED-EC00212966AC}" srcOrd="0" destOrd="0" presId="urn:microsoft.com/office/officeart/2005/8/layout/list1"/>
    <dgm:cxn modelId="{58398B22-2285-4850-B3AA-3C80B539A9EB}" type="presParOf" srcId="{2356F49F-FDDA-4C58-BBED-EC00212966AC}" destId="{42519531-DA0E-495B-B818-8494F5708902}" srcOrd="0" destOrd="0" presId="urn:microsoft.com/office/officeart/2005/8/layout/list1"/>
    <dgm:cxn modelId="{82DAA3E5-6DBE-47A9-84B8-A8570F92440A}" type="presParOf" srcId="{42519531-DA0E-495B-B818-8494F5708902}" destId="{391975A3-8D8A-4A13-B9B3-B653BFF9EBE1}" srcOrd="0" destOrd="0" presId="urn:microsoft.com/office/officeart/2005/8/layout/list1"/>
    <dgm:cxn modelId="{D1AEF62A-585E-4E7C-BDA4-81C2C82420C2}" type="presParOf" srcId="{42519531-DA0E-495B-B818-8494F5708902}" destId="{2C5FB5E9-D322-403B-9ECA-CAF4B66A63E4}" srcOrd="1" destOrd="0" presId="urn:microsoft.com/office/officeart/2005/8/layout/list1"/>
    <dgm:cxn modelId="{17BA736C-F7ED-48C9-ACAC-EBE20C0CB446}" type="presParOf" srcId="{2356F49F-FDDA-4C58-BBED-EC00212966AC}" destId="{6D98FCFB-D9FE-4AA0-84B3-20C99D0D4C38}" srcOrd="1" destOrd="0" presId="urn:microsoft.com/office/officeart/2005/8/layout/list1"/>
    <dgm:cxn modelId="{6E13A2D2-BFEF-4257-ADB1-CCEA287FBAB5}" type="presParOf" srcId="{2356F49F-FDDA-4C58-BBED-EC00212966AC}" destId="{F1A6BAFC-54B9-4A07-A7A4-08C1DEB2794B}" srcOrd="2" destOrd="0" presId="urn:microsoft.com/office/officeart/2005/8/layout/list1"/>
    <dgm:cxn modelId="{AB068D8C-DBFC-4C7A-AB8D-2C3F91434547}" type="presParOf" srcId="{2356F49F-FDDA-4C58-BBED-EC00212966AC}" destId="{855172ED-9D87-4A9C-B0C3-228CF68E0574}" srcOrd="3" destOrd="0" presId="urn:microsoft.com/office/officeart/2005/8/layout/list1"/>
    <dgm:cxn modelId="{B7E6394E-B290-4BCF-9419-C873C7ADD18C}" type="presParOf" srcId="{2356F49F-FDDA-4C58-BBED-EC00212966AC}" destId="{17148278-AC9A-441B-A01F-77A34AB79F05}" srcOrd="4" destOrd="0" presId="urn:microsoft.com/office/officeart/2005/8/layout/list1"/>
    <dgm:cxn modelId="{33300BE7-C9C5-4D77-8AB7-E9B38DED9708}" type="presParOf" srcId="{17148278-AC9A-441B-A01F-77A34AB79F05}" destId="{4706E04F-B1FE-4EDC-A588-DBC66BFA9C71}" srcOrd="0" destOrd="0" presId="urn:microsoft.com/office/officeart/2005/8/layout/list1"/>
    <dgm:cxn modelId="{98C15D71-7760-4A77-A745-A75E3BA66CDF}" type="presParOf" srcId="{17148278-AC9A-441B-A01F-77A34AB79F05}" destId="{FCCFBE30-9522-4C4C-AA90-92EF9B4DD920}" srcOrd="1" destOrd="0" presId="urn:microsoft.com/office/officeart/2005/8/layout/list1"/>
    <dgm:cxn modelId="{800D12DA-5C81-4C9F-8196-4725A9485CB4}" type="presParOf" srcId="{2356F49F-FDDA-4C58-BBED-EC00212966AC}" destId="{B05C75D5-29C9-4221-86BE-FC456217CCEB}" srcOrd="5" destOrd="0" presId="urn:microsoft.com/office/officeart/2005/8/layout/list1"/>
    <dgm:cxn modelId="{EE9B8505-1C0A-4A2B-9DB9-5539A1D71037}" type="presParOf" srcId="{2356F49F-FDDA-4C58-BBED-EC00212966AC}" destId="{046B025A-3BA9-4576-B46B-745DD2EB50A8}" srcOrd="6" destOrd="0" presId="urn:microsoft.com/office/officeart/2005/8/layout/list1"/>
    <dgm:cxn modelId="{E1CC570B-31D5-4B04-BF77-30AED3738985}" type="presParOf" srcId="{2356F49F-FDDA-4C58-BBED-EC00212966AC}" destId="{3529DA0A-3E74-4006-840A-AD183CAF1647}" srcOrd="7" destOrd="0" presId="urn:microsoft.com/office/officeart/2005/8/layout/list1"/>
    <dgm:cxn modelId="{A3F6AA01-EE69-46FD-80EC-B8CE35A7650E}" type="presParOf" srcId="{2356F49F-FDDA-4C58-BBED-EC00212966AC}" destId="{5AA2BF60-9E25-4FE5-B9E2-E7EA443D573E}" srcOrd="8" destOrd="0" presId="urn:microsoft.com/office/officeart/2005/8/layout/list1"/>
    <dgm:cxn modelId="{B449242A-93F7-47F2-B95C-C2523FCEF1E0}" type="presParOf" srcId="{5AA2BF60-9E25-4FE5-B9E2-E7EA443D573E}" destId="{312AEB6D-BAF8-4397-9970-35B82D10274F}" srcOrd="0" destOrd="0" presId="urn:microsoft.com/office/officeart/2005/8/layout/list1"/>
    <dgm:cxn modelId="{798BAC31-9E60-4394-90E0-690EE96336F6}" type="presParOf" srcId="{5AA2BF60-9E25-4FE5-B9E2-E7EA443D573E}" destId="{B39E3592-1D5F-4646-AFF9-8733B042C73D}" srcOrd="1" destOrd="0" presId="urn:microsoft.com/office/officeart/2005/8/layout/list1"/>
    <dgm:cxn modelId="{E2889B2A-DFC4-413E-B6B7-2EA0698C0C11}" type="presParOf" srcId="{2356F49F-FDDA-4C58-BBED-EC00212966AC}" destId="{349350E5-5E41-4070-9B4A-94FF1F4236C9}" srcOrd="9" destOrd="0" presId="urn:microsoft.com/office/officeart/2005/8/layout/list1"/>
    <dgm:cxn modelId="{BD780A3A-116D-4BE2-BD1E-526D2D0A707C}" type="presParOf" srcId="{2356F49F-FDDA-4C58-BBED-EC00212966AC}" destId="{643E35F1-FA17-4941-BF56-215ACAB9EB8D}" srcOrd="10" destOrd="0" presId="urn:microsoft.com/office/officeart/2005/8/layout/list1"/>
    <dgm:cxn modelId="{5791E40D-299B-4A75-9F0B-4AC427AA78EC}" type="presParOf" srcId="{2356F49F-FDDA-4C58-BBED-EC00212966AC}" destId="{21782040-9E45-496E-9299-5ABAD8B309C7}" srcOrd="11" destOrd="0" presId="urn:microsoft.com/office/officeart/2005/8/layout/list1"/>
    <dgm:cxn modelId="{F2163585-F2AD-46EC-93CA-05273FA7B125}" type="presParOf" srcId="{2356F49F-FDDA-4C58-BBED-EC00212966AC}" destId="{16822504-BB31-41C8-9D14-54389BADBDB8}" srcOrd="12" destOrd="0" presId="urn:microsoft.com/office/officeart/2005/8/layout/list1"/>
    <dgm:cxn modelId="{93B9FE77-455F-4D28-8E8B-EA1BED6DB0F3}" type="presParOf" srcId="{16822504-BB31-41C8-9D14-54389BADBDB8}" destId="{DE206DBB-CF38-4152-96AA-464D83C5DF47}" srcOrd="0" destOrd="0" presId="urn:microsoft.com/office/officeart/2005/8/layout/list1"/>
    <dgm:cxn modelId="{E25EBB8C-652E-4B21-84B8-C7320C6C7992}" type="presParOf" srcId="{16822504-BB31-41C8-9D14-54389BADBDB8}" destId="{145CC420-59E8-4C05-AD26-40BC9B43993B}" srcOrd="1" destOrd="0" presId="urn:microsoft.com/office/officeart/2005/8/layout/list1"/>
    <dgm:cxn modelId="{48D5C1DE-6EC4-4953-A62B-E2128237E43E}" type="presParOf" srcId="{2356F49F-FDDA-4C58-BBED-EC00212966AC}" destId="{2F78801E-86B3-4B03-96AE-92608D38BCD5}" srcOrd="13" destOrd="0" presId="urn:microsoft.com/office/officeart/2005/8/layout/list1"/>
    <dgm:cxn modelId="{E32A0E48-5952-4CA6-A17D-DF3D22A96437}" type="presParOf" srcId="{2356F49F-FDDA-4C58-BBED-EC00212966AC}" destId="{F2A2AFE5-0DD2-4C7D-B5F5-BCE62B85F824}" srcOrd="14" destOrd="0" presId="urn:microsoft.com/office/officeart/2005/8/layout/list1"/>
    <dgm:cxn modelId="{89F23A01-53A7-40F5-BF8A-72B284BD6200}" type="presParOf" srcId="{2356F49F-FDDA-4C58-BBED-EC00212966AC}" destId="{BFFD7BEF-BA0E-4301-B2FE-085713E8CD10}" srcOrd="15" destOrd="0" presId="urn:microsoft.com/office/officeart/2005/8/layout/list1"/>
    <dgm:cxn modelId="{D79904B3-6B2D-4DF0-AA1C-179F5D2DA612}" type="presParOf" srcId="{2356F49F-FDDA-4C58-BBED-EC00212966AC}" destId="{55446B04-3207-4914-9A24-86B8853BE62A}" srcOrd="16" destOrd="0" presId="urn:microsoft.com/office/officeart/2005/8/layout/list1"/>
    <dgm:cxn modelId="{CEDAA59D-ABE1-400C-8012-8597D69EB5A4}" type="presParOf" srcId="{55446B04-3207-4914-9A24-86B8853BE62A}" destId="{4962BF25-1A0F-4631-9073-268B2022154C}" srcOrd="0" destOrd="0" presId="urn:microsoft.com/office/officeart/2005/8/layout/list1"/>
    <dgm:cxn modelId="{0A921F1F-D57F-4A43-B15F-A6F11DA1838E}" type="presParOf" srcId="{55446B04-3207-4914-9A24-86B8853BE62A}" destId="{B596A014-932B-4111-86B5-D580975A2B35}" srcOrd="1" destOrd="0" presId="urn:microsoft.com/office/officeart/2005/8/layout/list1"/>
    <dgm:cxn modelId="{2F1EBA47-DBEF-4F28-87FD-365C45F5CFE0}" type="presParOf" srcId="{2356F49F-FDDA-4C58-BBED-EC00212966AC}" destId="{26C6A28C-87AD-45E6-B115-F66828B038E5}" srcOrd="17" destOrd="0" presId="urn:microsoft.com/office/officeart/2005/8/layout/list1"/>
    <dgm:cxn modelId="{970284AF-D2BB-4EDB-89FD-AD0A909807B9}" type="presParOf" srcId="{2356F49F-FDDA-4C58-BBED-EC00212966AC}" destId="{36B38A4D-6B37-40F4-A007-53D35D85E77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FE5A18-0F99-420B-BCE1-25C48FF9334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CFA2E-FB0F-4A36-964B-2EEF6691F21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Доля средств, поступивших от выполнения проектов за счет бюджетов субъектов РФ и местных бюджетов работ и услуг, в общем объеме средств</a:t>
          </a:r>
          <a:endParaRPr lang="ru-RU" sz="16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D0F06137-2C6B-47C3-BE4A-66613F8D656A}" type="parTrans" cxnId="{529E3C32-F90D-41CD-AEAB-A8794A719F67}">
      <dgm:prSet/>
      <dgm:spPr/>
      <dgm:t>
        <a:bodyPr/>
        <a:lstStyle/>
        <a:p>
          <a:endParaRPr lang="ru-RU"/>
        </a:p>
      </dgm:t>
    </dgm:pt>
    <dgm:pt modelId="{A86B52AF-DF64-4EA1-AEA3-3B8FAF27A64F}" type="sibTrans" cxnId="{529E3C32-F90D-41CD-AEAB-A8794A719F67}">
      <dgm:prSet/>
      <dgm:spPr/>
      <dgm:t>
        <a:bodyPr/>
        <a:lstStyle/>
        <a:p>
          <a:endParaRPr lang="ru-RU"/>
        </a:p>
      </dgm:t>
    </dgm:pt>
    <dgm:pt modelId="{39993870-BEA7-4E6A-9880-F5A871CD6AE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Количество обучающихся и НПР университета, выигравших конкурсы, получившие гранты или иные формы поддержки от российских институтов развития</a:t>
          </a:r>
          <a:endParaRPr lang="ru-RU" sz="16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28741BA1-8C31-47EC-BF12-3322BFAA35DE}" type="parTrans" cxnId="{F48DE41F-13F5-4F85-89E9-9D7A4C18AA5B}">
      <dgm:prSet/>
      <dgm:spPr/>
      <dgm:t>
        <a:bodyPr/>
        <a:lstStyle/>
        <a:p>
          <a:endParaRPr lang="ru-RU"/>
        </a:p>
      </dgm:t>
    </dgm:pt>
    <dgm:pt modelId="{978F7A12-49CC-45C5-9E78-D26534DEEA12}" type="sibTrans" cxnId="{F48DE41F-13F5-4F85-89E9-9D7A4C18AA5B}">
      <dgm:prSet/>
      <dgm:spPr/>
      <dgm:t>
        <a:bodyPr/>
        <a:lstStyle/>
        <a:p>
          <a:endParaRPr lang="ru-RU"/>
        </a:p>
      </dgm:t>
    </dgm:pt>
    <dgm:pt modelId="{C3D6FB8E-1AF1-4FC4-B357-791754F64C0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Количество технологических проектов, ежегодно реализуемых университетом за счет средств предприятий, организаций региональной экономики, регионального и муниципального бюджетов университетом </a:t>
          </a:r>
          <a:endParaRPr lang="ru-RU" sz="16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3647C7F3-C931-4D47-A23D-7DBC9854E047}" type="parTrans" cxnId="{F729E929-33D6-4FBB-BE0E-D26772E33A23}">
      <dgm:prSet/>
      <dgm:spPr/>
      <dgm:t>
        <a:bodyPr/>
        <a:lstStyle/>
        <a:p>
          <a:endParaRPr lang="ru-RU"/>
        </a:p>
      </dgm:t>
    </dgm:pt>
    <dgm:pt modelId="{ED3E2C25-3C97-4C8D-BCCD-B5180DE942FB}" type="sibTrans" cxnId="{F729E929-33D6-4FBB-BE0E-D26772E33A23}">
      <dgm:prSet/>
      <dgm:spPr/>
      <dgm:t>
        <a:bodyPr/>
        <a:lstStyle/>
        <a:p>
          <a:endParaRPr lang="ru-RU"/>
        </a:p>
      </dgm:t>
    </dgm:pt>
    <dgm:pt modelId="{5231A2F9-7F7A-4A6C-8F12-1834BE5D0CB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Доля образовательных программ, в которые включены модули по технологическому предпринимательству, в общем количестве реализуемых образовательных программ </a:t>
          </a:r>
          <a:endParaRPr lang="ru-RU" sz="16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1F0CFBFB-7ADD-45FD-93FF-8F71E581CF28}" type="parTrans" cxnId="{545EA3BE-6025-48AE-AEC2-2A4E6A63DE5B}">
      <dgm:prSet/>
      <dgm:spPr/>
      <dgm:t>
        <a:bodyPr/>
        <a:lstStyle/>
        <a:p>
          <a:endParaRPr lang="ru-RU"/>
        </a:p>
      </dgm:t>
    </dgm:pt>
    <dgm:pt modelId="{96647CD5-B9F6-48FF-8C3D-BCCAAE704225}" type="sibTrans" cxnId="{545EA3BE-6025-48AE-AEC2-2A4E6A63DE5B}">
      <dgm:prSet/>
      <dgm:spPr/>
      <dgm:t>
        <a:bodyPr/>
        <a:lstStyle/>
        <a:p>
          <a:endParaRPr lang="ru-RU"/>
        </a:p>
      </dgm:t>
    </dgm:pt>
    <dgm:pt modelId="{AF3E0B7C-2021-409B-B9DF-D680B23BC855}" type="pres">
      <dgm:prSet presAssocID="{F2FE5A18-0F99-420B-BCE1-25C48FF933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771D3-670B-49B7-8E66-98616CD60F27}" type="pres">
      <dgm:prSet presAssocID="{F2FE5A18-0F99-420B-BCE1-25C48FF93343}" presName="axisShape" presStyleLbl="bgShp" presStyleIdx="0" presStyleCnt="1" custScaleX="146741" custScaleY="94156" custLinFactNeighborX="907"/>
      <dgm:spPr/>
    </dgm:pt>
    <dgm:pt modelId="{5253EFD2-0B5C-40AC-A368-A2B09A6AB3C2}" type="pres">
      <dgm:prSet presAssocID="{F2FE5A18-0F99-420B-BCE1-25C48FF93343}" presName="rect1" presStyleLbl="node1" presStyleIdx="0" presStyleCnt="4" custScaleX="182862" custLinFactNeighborX="-41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36969-B03A-4D80-81FF-8D53CDDA1192}" type="pres">
      <dgm:prSet presAssocID="{F2FE5A18-0F99-420B-BCE1-25C48FF93343}" presName="rect2" presStyleLbl="node1" presStyleIdx="1" presStyleCnt="4" custScaleX="170139" custLinFactNeighborX="36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C2EC-6C9E-45FF-A4F2-38E1FEC5419E}" type="pres">
      <dgm:prSet presAssocID="{F2FE5A18-0F99-420B-BCE1-25C48FF93343}" presName="rect3" presStyleLbl="node1" presStyleIdx="2" presStyleCnt="4" custScaleX="182862" custLinFactNeighborX="-41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2FC56-74B6-454A-B2E3-4D6C8E2D9FF2}" type="pres">
      <dgm:prSet presAssocID="{F2FE5A18-0F99-420B-BCE1-25C48FF93343}" presName="rect4" presStyleLbl="node1" presStyleIdx="3" presStyleCnt="4" custScaleX="170589" custLinFactNeighborX="36263" custLinFactNeighborY="1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E3C32-F90D-41CD-AEAB-A8794A719F67}" srcId="{F2FE5A18-0F99-420B-BCE1-25C48FF93343}" destId="{F8DCFA2E-FB0F-4A36-964B-2EEF6691F213}" srcOrd="0" destOrd="0" parTransId="{D0F06137-2C6B-47C3-BE4A-66613F8D656A}" sibTransId="{A86B52AF-DF64-4EA1-AEA3-3B8FAF27A64F}"/>
    <dgm:cxn modelId="{648D083E-B097-4F2B-8508-51C59286B067}" type="presOf" srcId="{F8DCFA2E-FB0F-4A36-964B-2EEF6691F213}" destId="{5253EFD2-0B5C-40AC-A368-A2B09A6AB3C2}" srcOrd="0" destOrd="0" presId="urn:microsoft.com/office/officeart/2005/8/layout/matrix2"/>
    <dgm:cxn modelId="{64E9CBD9-628C-493F-9809-6EB4F9092FB0}" type="presOf" srcId="{39993870-BEA7-4E6A-9880-F5A871CD6AE4}" destId="{C3236969-B03A-4D80-81FF-8D53CDDA1192}" srcOrd="0" destOrd="0" presId="urn:microsoft.com/office/officeart/2005/8/layout/matrix2"/>
    <dgm:cxn modelId="{545EA3BE-6025-48AE-AEC2-2A4E6A63DE5B}" srcId="{F2FE5A18-0F99-420B-BCE1-25C48FF93343}" destId="{5231A2F9-7F7A-4A6C-8F12-1834BE5D0CB4}" srcOrd="3" destOrd="0" parTransId="{1F0CFBFB-7ADD-45FD-93FF-8F71E581CF28}" sibTransId="{96647CD5-B9F6-48FF-8C3D-BCCAAE704225}"/>
    <dgm:cxn modelId="{1F50FC4B-FE41-4D92-AA47-9B7352D9B894}" type="presOf" srcId="{5231A2F9-7F7A-4A6C-8F12-1834BE5D0CB4}" destId="{9D22FC56-74B6-454A-B2E3-4D6C8E2D9FF2}" srcOrd="0" destOrd="0" presId="urn:microsoft.com/office/officeart/2005/8/layout/matrix2"/>
    <dgm:cxn modelId="{F48DE41F-13F5-4F85-89E9-9D7A4C18AA5B}" srcId="{F2FE5A18-0F99-420B-BCE1-25C48FF93343}" destId="{39993870-BEA7-4E6A-9880-F5A871CD6AE4}" srcOrd="1" destOrd="0" parTransId="{28741BA1-8C31-47EC-BF12-3322BFAA35DE}" sibTransId="{978F7A12-49CC-45C5-9E78-D26534DEEA12}"/>
    <dgm:cxn modelId="{DC4E3A89-E1AC-44A3-A94A-AAAAA94A27FA}" type="presOf" srcId="{C3D6FB8E-1AF1-4FC4-B357-791754F64C04}" destId="{29B8C2EC-6C9E-45FF-A4F2-38E1FEC5419E}" srcOrd="0" destOrd="0" presId="urn:microsoft.com/office/officeart/2005/8/layout/matrix2"/>
    <dgm:cxn modelId="{F729E929-33D6-4FBB-BE0E-D26772E33A23}" srcId="{F2FE5A18-0F99-420B-BCE1-25C48FF93343}" destId="{C3D6FB8E-1AF1-4FC4-B357-791754F64C04}" srcOrd="2" destOrd="0" parTransId="{3647C7F3-C931-4D47-A23D-7DBC9854E047}" sibTransId="{ED3E2C25-3C97-4C8D-BCCD-B5180DE942FB}"/>
    <dgm:cxn modelId="{38B9F023-0E8A-4AA2-A6C4-236A6A17D922}" type="presOf" srcId="{F2FE5A18-0F99-420B-BCE1-25C48FF93343}" destId="{AF3E0B7C-2021-409B-B9DF-D680B23BC855}" srcOrd="0" destOrd="0" presId="urn:microsoft.com/office/officeart/2005/8/layout/matrix2"/>
    <dgm:cxn modelId="{246FF1B2-16E5-446B-8D9B-F541A5E0BFD5}" type="presParOf" srcId="{AF3E0B7C-2021-409B-B9DF-D680B23BC855}" destId="{D2B771D3-670B-49B7-8E66-98616CD60F27}" srcOrd="0" destOrd="0" presId="urn:microsoft.com/office/officeart/2005/8/layout/matrix2"/>
    <dgm:cxn modelId="{10D07B6A-6FDE-4E16-8A0F-6F4A40E1E23F}" type="presParOf" srcId="{AF3E0B7C-2021-409B-B9DF-D680B23BC855}" destId="{5253EFD2-0B5C-40AC-A368-A2B09A6AB3C2}" srcOrd="1" destOrd="0" presId="urn:microsoft.com/office/officeart/2005/8/layout/matrix2"/>
    <dgm:cxn modelId="{394075C2-46EE-4BDB-B59C-E38514A7F08A}" type="presParOf" srcId="{AF3E0B7C-2021-409B-B9DF-D680B23BC855}" destId="{C3236969-B03A-4D80-81FF-8D53CDDA1192}" srcOrd="2" destOrd="0" presId="urn:microsoft.com/office/officeart/2005/8/layout/matrix2"/>
    <dgm:cxn modelId="{B7E8D497-BF44-4780-9522-69758300F6D8}" type="presParOf" srcId="{AF3E0B7C-2021-409B-B9DF-D680B23BC855}" destId="{29B8C2EC-6C9E-45FF-A4F2-38E1FEC5419E}" srcOrd="3" destOrd="0" presId="urn:microsoft.com/office/officeart/2005/8/layout/matrix2"/>
    <dgm:cxn modelId="{DB61BD7E-4AAA-41D9-8868-B75ED80F1EE6}" type="presParOf" srcId="{AF3E0B7C-2021-409B-B9DF-D680B23BC855}" destId="{9D22FC56-74B6-454A-B2E3-4D6C8E2D9FF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FE5A18-0F99-420B-BCE1-25C48FF9334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DCFA2E-FB0F-4A36-964B-2EEF6691F21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Количество социально-ориентированных НКО, субъектов малого и среднего бизнеса</a:t>
          </a:r>
          <a:endParaRPr lang="ru-RU" sz="1600" b="1" dirty="0">
            <a:solidFill>
              <a:schemeClr val="bg2">
                <a:lumMod val="25000"/>
              </a:schemeClr>
            </a:solidFill>
            <a:effectLst/>
            <a:latin typeface="Arial Narrow" panose="020B0606020202030204" pitchFamily="34" charset="0"/>
            <a:ea typeface="+mn-ea"/>
            <a:cs typeface="+mn-cs"/>
          </a:endParaRPr>
        </a:p>
      </dgm:t>
    </dgm:pt>
    <dgm:pt modelId="{D0F06137-2C6B-47C3-BE4A-66613F8D656A}" type="parTrans" cxnId="{529E3C32-F90D-41CD-AEAB-A8794A719F67}">
      <dgm:prSet/>
      <dgm:spPr/>
      <dgm:t>
        <a:bodyPr/>
        <a:lstStyle/>
        <a:p>
          <a:endParaRPr lang="ru-RU"/>
        </a:p>
      </dgm:t>
    </dgm:pt>
    <dgm:pt modelId="{A86B52AF-DF64-4EA1-AEA3-3B8FAF27A64F}" type="sibTrans" cxnId="{529E3C32-F90D-41CD-AEAB-A8794A719F67}">
      <dgm:prSet/>
      <dgm:spPr/>
      <dgm:t>
        <a:bodyPr/>
        <a:lstStyle/>
        <a:p>
          <a:endParaRPr lang="ru-RU"/>
        </a:p>
      </dgm:t>
    </dgm:pt>
    <dgm:pt modelId="{39993870-BEA7-4E6A-9880-F5A871CD6AE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Совокупное число пользователей социальных сервисов, созданных на базе университета</a:t>
          </a:r>
          <a:endParaRPr lang="ru-RU" sz="1600" b="1" dirty="0">
            <a:solidFill>
              <a:schemeClr val="bg2">
                <a:lumMod val="25000"/>
              </a:schemeClr>
            </a:solidFill>
            <a:effectLst/>
            <a:latin typeface="Arial Narrow" panose="020B0606020202030204" pitchFamily="34" charset="0"/>
            <a:ea typeface="+mn-ea"/>
            <a:cs typeface="+mn-cs"/>
          </a:endParaRPr>
        </a:p>
      </dgm:t>
    </dgm:pt>
    <dgm:pt modelId="{28741BA1-8C31-47EC-BF12-3322BFAA35DE}" type="parTrans" cxnId="{F48DE41F-13F5-4F85-89E9-9D7A4C18AA5B}">
      <dgm:prSet/>
      <dgm:spPr/>
      <dgm:t>
        <a:bodyPr/>
        <a:lstStyle/>
        <a:p>
          <a:endParaRPr lang="ru-RU"/>
        </a:p>
      </dgm:t>
    </dgm:pt>
    <dgm:pt modelId="{978F7A12-49CC-45C5-9E78-D26534DEEA12}" type="sibTrans" cxnId="{F48DE41F-13F5-4F85-89E9-9D7A4C18AA5B}">
      <dgm:prSet/>
      <dgm:spPr/>
      <dgm:t>
        <a:bodyPr/>
        <a:lstStyle/>
        <a:p>
          <a:endParaRPr lang="ru-RU"/>
        </a:p>
      </dgm:t>
    </dgm:pt>
    <dgm:pt modelId="{C3D6FB8E-1AF1-4FC4-B357-791754F64C0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Численность слушателей, прошедших обучение по программам ДПО университета по направлению социальное предпринимательство</a:t>
          </a:r>
          <a:endParaRPr lang="ru-RU" sz="16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3647C7F3-C931-4D47-A23D-7DBC9854E047}" type="parTrans" cxnId="{F729E929-33D6-4FBB-BE0E-D26772E33A23}">
      <dgm:prSet/>
      <dgm:spPr/>
      <dgm:t>
        <a:bodyPr/>
        <a:lstStyle/>
        <a:p>
          <a:endParaRPr lang="ru-RU"/>
        </a:p>
      </dgm:t>
    </dgm:pt>
    <dgm:pt modelId="{ED3E2C25-3C97-4C8D-BCCD-B5180DE942FB}" type="sibTrans" cxnId="{F729E929-33D6-4FBB-BE0E-D26772E33A23}">
      <dgm:prSet/>
      <dgm:spPr/>
      <dgm:t>
        <a:bodyPr/>
        <a:lstStyle/>
        <a:p>
          <a:endParaRPr lang="ru-RU"/>
        </a:p>
      </dgm:t>
    </dgm:pt>
    <dgm:pt modelId="{5231A2F9-7F7A-4A6C-8F12-1834BE5D0CB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Доля образовательных программ, в которые включены модули по социальному предпринимательству, в общем количестве реализуемых образовательных программ </a:t>
          </a:r>
          <a:endParaRPr lang="ru-RU" sz="1600" b="1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gm:t>
    </dgm:pt>
    <dgm:pt modelId="{1F0CFBFB-7ADD-45FD-93FF-8F71E581CF28}" type="parTrans" cxnId="{545EA3BE-6025-48AE-AEC2-2A4E6A63DE5B}">
      <dgm:prSet/>
      <dgm:spPr/>
      <dgm:t>
        <a:bodyPr/>
        <a:lstStyle/>
        <a:p>
          <a:endParaRPr lang="ru-RU"/>
        </a:p>
      </dgm:t>
    </dgm:pt>
    <dgm:pt modelId="{96647CD5-B9F6-48FF-8C3D-BCCAAE704225}" type="sibTrans" cxnId="{545EA3BE-6025-48AE-AEC2-2A4E6A63DE5B}">
      <dgm:prSet/>
      <dgm:spPr/>
      <dgm:t>
        <a:bodyPr/>
        <a:lstStyle/>
        <a:p>
          <a:endParaRPr lang="ru-RU"/>
        </a:p>
      </dgm:t>
    </dgm:pt>
    <dgm:pt modelId="{AF3E0B7C-2021-409B-B9DF-D680B23BC855}" type="pres">
      <dgm:prSet presAssocID="{F2FE5A18-0F99-420B-BCE1-25C48FF933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771D3-670B-49B7-8E66-98616CD60F27}" type="pres">
      <dgm:prSet presAssocID="{F2FE5A18-0F99-420B-BCE1-25C48FF93343}" presName="axisShape" presStyleLbl="bgShp" presStyleIdx="0" presStyleCnt="1" custScaleX="146741" custScaleY="94156" custLinFactNeighborX="-337"/>
      <dgm:spPr/>
    </dgm:pt>
    <dgm:pt modelId="{5253EFD2-0B5C-40AC-A368-A2B09A6AB3C2}" type="pres">
      <dgm:prSet presAssocID="{F2FE5A18-0F99-420B-BCE1-25C48FF93343}" presName="rect1" presStyleLbl="node1" presStyleIdx="0" presStyleCnt="4" custScaleX="146907" custLinFactNeighborX="-28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36969-B03A-4D80-81FF-8D53CDDA1192}" type="pres">
      <dgm:prSet presAssocID="{F2FE5A18-0F99-420B-BCE1-25C48FF93343}" presName="rect2" presStyleLbl="node1" presStyleIdx="1" presStyleCnt="4" custScaleX="170139" custLinFactNeighborX="36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C2EC-6C9E-45FF-A4F2-38E1FEC5419E}" type="pres">
      <dgm:prSet presAssocID="{F2FE5A18-0F99-420B-BCE1-25C48FF93343}" presName="rect3" presStyleLbl="node1" presStyleIdx="2" presStyleCnt="4" custScaleX="146907" custLinFactNeighborX="-28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2FC56-74B6-454A-B2E3-4D6C8E2D9FF2}" type="pres">
      <dgm:prSet presAssocID="{F2FE5A18-0F99-420B-BCE1-25C48FF93343}" presName="rect4" presStyleLbl="node1" presStyleIdx="3" presStyleCnt="4" custScaleX="170589" custLinFactNeighborX="36263" custLinFactNeighborY="10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633A8-6F98-4E1E-8115-9BBA30CA18A7}" type="presOf" srcId="{F8DCFA2E-FB0F-4A36-964B-2EEF6691F213}" destId="{5253EFD2-0B5C-40AC-A368-A2B09A6AB3C2}" srcOrd="0" destOrd="0" presId="urn:microsoft.com/office/officeart/2005/8/layout/matrix2"/>
    <dgm:cxn modelId="{529E3C32-F90D-41CD-AEAB-A8794A719F67}" srcId="{F2FE5A18-0F99-420B-BCE1-25C48FF93343}" destId="{F8DCFA2E-FB0F-4A36-964B-2EEF6691F213}" srcOrd="0" destOrd="0" parTransId="{D0F06137-2C6B-47C3-BE4A-66613F8D656A}" sibTransId="{A86B52AF-DF64-4EA1-AEA3-3B8FAF27A64F}"/>
    <dgm:cxn modelId="{7064F5C9-A9D3-4E73-B71B-CF00AC4CC50A}" type="presOf" srcId="{39993870-BEA7-4E6A-9880-F5A871CD6AE4}" destId="{C3236969-B03A-4D80-81FF-8D53CDDA1192}" srcOrd="0" destOrd="0" presId="urn:microsoft.com/office/officeart/2005/8/layout/matrix2"/>
    <dgm:cxn modelId="{95CF1BA6-7D0B-4BBD-BADC-8731127AD571}" type="presOf" srcId="{F2FE5A18-0F99-420B-BCE1-25C48FF93343}" destId="{AF3E0B7C-2021-409B-B9DF-D680B23BC855}" srcOrd="0" destOrd="0" presId="urn:microsoft.com/office/officeart/2005/8/layout/matrix2"/>
    <dgm:cxn modelId="{F16A0DE9-9CDC-4017-B4D5-86AEFBCBA88E}" type="presOf" srcId="{C3D6FB8E-1AF1-4FC4-B357-791754F64C04}" destId="{29B8C2EC-6C9E-45FF-A4F2-38E1FEC5419E}" srcOrd="0" destOrd="0" presId="urn:microsoft.com/office/officeart/2005/8/layout/matrix2"/>
    <dgm:cxn modelId="{545EA3BE-6025-48AE-AEC2-2A4E6A63DE5B}" srcId="{F2FE5A18-0F99-420B-BCE1-25C48FF93343}" destId="{5231A2F9-7F7A-4A6C-8F12-1834BE5D0CB4}" srcOrd="3" destOrd="0" parTransId="{1F0CFBFB-7ADD-45FD-93FF-8F71E581CF28}" sibTransId="{96647CD5-B9F6-48FF-8C3D-BCCAAE704225}"/>
    <dgm:cxn modelId="{5792A9C7-C3D7-4520-9C81-BF00DD036194}" type="presOf" srcId="{5231A2F9-7F7A-4A6C-8F12-1834BE5D0CB4}" destId="{9D22FC56-74B6-454A-B2E3-4D6C8E2D9FF2}" srcOrd="0" destOrd="0" presId="urn:microsoft.com/office/officeart/2005/8/layout/matrix2"/>
    <dgm:cxn modelId="{F48DE41F-13F5-4F85-89E9-9D7A4C18AA5B}" srcId="{F2FE5A18-0F99-420B-BCE1-25C48FF93343}" destId="{39993870-BEA7-4E6A-9880-F5A871CD6AE4}" srcOrd="1" destOrd="0" parTransId="{28741BA1-8C31-47EC-BF12-3322BFAA35DE}" sibTransId="{978F7A12-49CC-45C5-9E78-D26534DEEA12}"/>
    <dgm:cxn modelId="{F729E929-33D6-4FBB-BE0E-D26772E33A23}" srcId="{F2FE5A18-0F99-420B-BCE1-25C48FF93343}" destId="{C3D6FB8E-1AF1-4FC4-B357-791754F64C04}" srcOrd="2" destOrd="0" parTransId="{3647C7F3-C931-4D47-A23D-7DBC9854E047}" sibTransId="{ED3E2C25-3C97-4C8D-BCCD-B5180DE942FB}"/>
    <dgm:cxn modelId="{42B5638A-C4B6-443C-9447-9D6549282BC8}" type="presParOf" srcId="{AF3E0B7C-2021-409B-B9DF-D680B23BC855}" destId="{D2B771D3-670B-49B7-8E66-98616CD60F27}" srcOrd="0" destOrd="0" presId="urn:microsoft.com/office/officeart/2005/8/layout/matrix2"/>
    <dgm:cxn modelId="{523135FF-CF76-4C2C-989B-9AA8144E93AB}" type="presParOf" srcId="{AF3E0B7C-2021-409B-B9DF-D680B23BC855}" destId="{5253EFD2-0B5C-40AC-A368-A2B09A6AB3C2}" srcOrd="1" destOrd="0" presId="urn:microsoft.com/office/officeart/2005/8/layout/matrix2"/>
    <dgm:cxn modelId="{8578AFE8-C620-4B19-A308-4B787DB88316}" type="presParOf" srcId="{AF3E0B7C-2021-409B-B9DF-D680B23BC855}" destId="{C3236969-B03A-4D80-81FF-8D53CDDA1192}" srcOrd="2" destOrd="0" presId="urn:microsoft.com/office/officeart/2005/8/layout/matrix2"/>
    <dgm:cxn modelId="{FAC84579-9581-4B12-BA89-CE22D9B9D5BD}" type="presParOf" srcId="{AF3E0B7C-2021-409B-B9DF-D680B23BC855}" destId="{29B8C2EC-6C9E-45FF-A4F2-38E1FEC5419E}" srcOrd="3" destOrd="0" presId="urn:microsoft.com/office/officeart/2005/8/layout/matrix2"/>
    <dgm:cxn modelId="{9DE6CC4B-3A94-44DE-A2FB-C5D02736CFF9}" type="presParOf" srcId="{AF3E0B7C-2021-409B-B9DF-D680B23BC855}" destId="{9D22FC56-74B6-454A-B2E3-4D6C8E2D9FF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2AF9B-6C3C-4838-99EA-66A4383DCAA8}">
      <dsp:nvSpPr>
        <dsp:cNvPr id="0" name=""/>
        <dsp:cNvSpPr/>
      </dsp:nvSpPr>
      <dsp:spPr>
        <a:xfrm>
          <a:off x="1744" y="0"/>
          <a:ext cx="1998630" cy="36424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Инновационная, технологическая трансформация</a:t>
          </a:r>
          <a:r>
            <a:rPr lang="ru-RU" sz="1900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:</a:t>
          </a:r>
          <a:endParaRPr lang="ru-RU" sz="190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1744" y="1456988"/>
        <a:ext cx="1998630" cy="1456988"/>
      </dsp:txXfrm>
    </dsp:sp>
    <dsp:sp modelId="{94CAE40F-D384-47BA-9CB7-15B6B95621C2}">
      <dsp:nvSpPr>
        <dsp:cNvPr id="0" name=""/>
        <dsp:cNvSpPr/>
      </dsp:nvSpPr>
      <dsp:spPr>
        <a:xfrm>
          <a:off x="394588" y="218548"/>
          <a:ext cx="1212942" cy="12129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D9DFF-6CCB-43CD-9D2D-BB812057772C}">
      <dsp:nvSpPr>
        <dsp:cNvPr id="0" name=""/>
        <dsp:cNvSpPr/>
      </dsp:nvSpPr>
      <dsp:spPr>
        <a:xfrm>
          <a:off x="2060334" y="0"/>
          <a:ext cx="1998630" cy="36424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социальная трансформация:</a:t>
          </a:r>
          <a:endParaRPr lang="ru-RU" sz="1900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060334" y="1456988"/>
        <a:ext cx="1998630" cy="1456988"/>
      </dsp:txXfrm>
    </dsp:sp>
    <dsp:sp modelId="{FCE717F4-3B60-47FE-A4A9-58DBA113F0FD}">
      <dsp:nvSpPr>
        <dsp:cNvPr id="0" name=""/>
        <dsp:cNvSpPr/>
      </dsp:nvSpPr>
      <dsp:spPr>
        <a:xfrm>
          <a:off x="2453178" y="218548"/>
          <a:ext cx="1212942" cy="12129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20E02-C490-401C-8FC1-236F778EFA71}">
      <dsp:nvSpPr>
        <dsp:cNvPr id="0" name=""/>
        <dsp:cNvSpPr/>
      </dsp:nvSpPr>
      <dsp:spPr>
        <a:xfrm>
          <a:off x="191157" y="2519747"/>
          <a:ext cx="3735853" cy="76724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CC66F-F4D0-45E2-95FA-545046F54041}">
      <dsp:nvSpPr>
        <dsp:cNvPr id="0" name=""/>
        <dsp:cNvSpPr/>
      </dsp:nvSpPr>
      <dsp:spPr>
        <a:xfrm>
          <a:off x="0" y="396272"/>
          <a:ext cx="1761336" cy="121356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835A4-E57C-48D0-9161-D4F5F463143C}">
      <dsp:nvSpPr>
        <dsp:cNvPr id="0" name=""/>
        <dsp:cNvSpPr/>
      </dsp:nvSpPr>
      <dsp:spPr>
        <a:xfrm>
          <a:off x="0" y="1800201"/>
          <a:ext cx="2460207" cy="912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Судостроение и морская арктическая техника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>
        <a:off x="0" y="1800201"/>
        <a:ext cx="2460207" cy="912736"/>
      </dsp:txXfrm>
    </dsp:sp>
    <dsp:sp modelId="{2A45508F-E05F-45D4-BDC2-846B8BBE7A44}">
      <dsp:nvSpPr>
        <dsp:cNvPr id="0" name=""/>
        <dsp:cNvSpPr/>
      </dsp:nvSpPr>
      <dsp:spPr>
        <a:xfrm>
          <a:off x="2377611" y="396272"/>
          <a:ext cx="1761336" cy="1213560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4DF4A-D430-4F53-A814-E05A7C28F900}">
      <dsp:nvSpPr>
        <dsp:cNvPr id="0" name=""/>
        <dsp:cNvSpPr/>
      </dsp:nvSpPr>
      <dsp:spPr>
        <a:xfrm>
          <a:off x="2376270" y="1800201"/>
          <a:ext cx="2460207" cy="912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Комплексная безопасность в Арктике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>
        <a:off x="2376270" y="1800201"/>
        <a:ext cx="2460207" cy="912736"/>
      </dsp:txXfrm>
    </dsp:sp>
    <dsp:sp modelId="{CD6018EB-2371-41D1-B31B-CE42FE8F215C}">
      <dsp:nvSpPr>
        <dsp:cNvPr id="0" name=""/>
        <dsp:cNvSpPr/>
      </dsp:nvSpPr>
      <dsp:spPr>
        <a:xfrm>
          <a:off x="4913746" y="396272"/>
          <a:ext cx="1761336" cy="1213560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E23D-E0E8-42A9-97F1-E881DD9B5CED}">
      <dsp:nvSpPr>
        <dsp:cNvPr id="0" name=""/>
        <dsp:cNvSpPr/>
      </dsp:nvSpPr>
      <dsp:spPr>
        <a:xfrm>
          <a:off x="4680530" y="1800201"/>
          <a:ext cx="2460207" cy="912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Добыча и переработка природных ресурсов Арктической зоны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>
        <a:off x="4680530" y="1800201"/>
        <a:ext cx="2460207" cy="912736"/>
      </dsp:txXfrm>
    </dsp:sp>
    <dsp:sp modelId="{6CBB0F45-787C-4567-9733-1C3F3B851F01}">
      <dsp:nvSpPr>
        <dsp:cNvPr id="0" name=""/>
        <dsp:cNvSpPr/>
      </dsp:nvSpPr>
      <dsp:spPr>
        <a:xfrm>
          <a:off x="996178" y="2903697"/>
          <a:ext cx="1761336" cy="121356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896D7-8AA2-46EF-A063-609198CABC16}">
      <dsp:nvSpPr>
        <dsp:cNvPr id="0" name=""/>
        <dsp:cNvSpPr/>
      </dsp:nvSpPr>
      <dsp:spPr>
        <a:xfrm>
          <a:off x="924180" y="4271843"/>
          <a:ext cx="2460207" cy="912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Сопровождение Северного морского пути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>
        <a:off x="924180" y="4271843"/>
        <a:ext cx="2460207" cy="912736"/>
      </dsp:txXfrm>
    </dsp:sp>
    <dsp:sp modelId="{51A30A2C-6500-4EEF-B92B-8C571C9863D0}">
      <dsp:nvSpPr>
        <dsp:cNvPr id="0" name=""/>
        <dsp:cNvSpPr/>
      </dsp:nvSpPr>
      <dsp:spPr>
        <a:xfrm>
          <a:off x="3444458" y="2903695"/>
          <a:ext cx="1761336" cy="1213560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08B01-6E67-4A67-8104-68AE27CFE0CF}">
      <dsp:nvSpPr>
        <dsp:cNvPr id="0" name=""/>
        <dsp:cNvSpPr/>
      </dsp:nvSpPr>
      <dsp:spPr>
        <a:xfrm>
          <a:off x="3300450" y="4415863"/>
          <a:ext cx="2460207" cy="586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Человек в Арктике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>
        <a:off x="3300450" y="4415863"/>
        <a:ext cx="2460207" cy="586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FC1E-80E5-417E-AF66-ABC2B02E27E6}">
      <dsp:nvSpPr>
        <dsp:cNvPr id="0" name=""/>
        <dsp:cNvSpPr/>
      </dsp:nvSpPr>
      <dsp:spPr>
        <a:xfrm rot="10800000">
          <a:off x="412028" y="47"/>
          <a:ext cx="11464630" cy="58996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1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Развитие кластерного взаимодействия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559520" y="47"/>
        <a:ext cx="11317138" cy="589968"/>
      </dsp:txXfrm>
    </dsp:sp>
    <dsp:sp modelId="{B4E16A1D-3600-4C67-B50C-CBDBBF9F1705}">
      <dsp:nvSpPr>
        <dsp:cNvPr id="0" name=""/>
        <dsp:cNvSpPr/>
      </dsp:nvSpPr>
      <dsp:spPr>
        <a:xfrm>
          <a:off x="72009" y="47"/>
          <a:ext cx="589968" cy="5899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E61758-6279-4C2F-A3A2-CB7C914B91C3}">
      <dsp:nvSpPr>
        <dsp:cNvPr id="0" name=""/>
        <dsp:cNvSpPr/>
      </dsp:nvSpPr>
      <dsp:spPr>
        <a:xfrm rot="10800000">
          <a:off x="412028" y="766124"/>
          <a:ext cx="11464630" cy="751725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1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Создание отраслевых площадок, обеспечивающих технологическую бизнес-инфраструктуру для содействия  развития компаний региона. Проектные и конструкторские молодежные бюро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599959" y="766124"/>
        <a:ext cx="11276699" cy="751725"/>
      </dsp:txXfrm>
    </dsp:sp>
    <dsp:sp modelId="{90CC9BA0-AA4E-408A-8561-B192AEA9700F}">
      <dsp:nvSpPr>
        <dsp:cNvPr id="0" name=""/>
        <dsp:cNvSpPr/>
      </dsp:nvSpPr>
      <dsp:spPr>
        <a:xfrm>
          <a:off x="72009" y="847003"/>
          <a:ext cx="589968" cy="5899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5E765D-24BF-46D7-84C7-3ED199CD7E4C}">
      <dsp:nvSpPr>
        <dsp:cNvPr id="0" name=""/>
        <dsp:cNvSpPr/>
      </dsp:nvSpPr>
      <dsp:spPr>
        <a:xfrm rot="10800000">
          <a:off x="412028" y="1693960"/>
          <a:ext cx="11464630" cy="58996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1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Создание и функционирование </a:t>
          </a:r>
          <a:r>
            <a:rPr lang="ru-RU" sz="2000" kern="1200" dirty="0" err="1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стартап</a:t>
          </a: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-акселераторов и программ поддержки предпринимательства с участием институтов развития. Запуск </a:t>
          </a:r>
          <a:r>
            <a:rPr lang="ru-RU" sz="2000" kern="1200" dirty="0" err="1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прототехнопарка</a:t>
          </a: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 Архангельской области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559520" y="1693960"/>
        <a:ext cx="11317138" cy="589968"/>
      </dsp:txXfrm>
    </dsp:sp>
    <dsp:sp modelId="{909DDA8E-3AB5-4D1E-9EA0-E35FB5C310D7}">
      <dsp:nvSpPr>
        <dsp:cNvPr id="0" name=""/>
        <dsp:cNvSpPr/>
      </dsp:nvSpPr>
      <dsp:spPr>
        <a:xfrm>
          <a:off x="72009" y="1693960"/>
          <a:ext cx="589968" cy="5899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CC526C-9168-437F-92A6-45D9168DB78C}">
      <dsp:nvSpPr>
        <dsp:cNvPr id="0" name=""/>
        <dsp:cNvSpPr/>
      </dsp:nvSpPr>
      <dsp:spPr>
        <a:xfrm rot="10800000">
          <a:off x="412028" y="2460038"/>
          <a:ext cx="11464630" cy="58996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1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Разработка новых и модернизация имеющихся успешных образовательных программ, модулей, ресурсов по приоритетным направлениям развития экономики региона и АЗРФ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559520" y="2460038"/>
        <a:ext cx="11317138" cy="589968"/>
      </dsp:txXfrm>
    </dsp:sp>
    <dsp:sp modelId="{DECBDFBC-8C80-4241-A1F5-50D53461287B}">
      <dsp:nvSpPr>
        <dsp:cNvPr id="0" name=""/>
        <dsp:cNvSpPr/>
      </dsp:nvSpPr>
      <dsp:spPr>
        <a:xfrm>
          <a:off x="72009" y="2460038"/>
          <a:ext cx="589968" cy="5899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BAE7A7-E1FD-449A-90E7-F1FA98082F7F}">
      <dsp:nvSpPr>
        <dsp:cNvPr id="0" name=""/>
        <dsp:cNvSpPr/>
      </dsp:nvSpPr>
      <dsp:spPr>
        <a:xfrm rot="10800000">
          <a:off x="412028" y="3226116"/>
          <a:ext cx="11464630" cy="58996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1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Формирование компетенций по технологическому и социальному предпринимательству в рамках основных и дополнительных программ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559520" y="3226116"/>
        <a:ext cx="11317138" cy="589968"/>
      </dsp:txXfrm>
    </dsp:sp>
    <dsp:sp modelId="{024F3A79-CFB3-46BA-AD4D-0EB4ED0FE28B}">
      <dsp:nvSpPr>
        <dsp:cNvPr id="0" name=""/>
        <dsp:cNvSpPr/>
      </dsp:nvSpPr>
      <dsp:spPr>
        <a:xfrm>
          <a:off x="72009" y="3226116"/>
          <a:ext cx="589968" cy="5899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37117-A4E5-42C8-B562-2FA1383F8F8D}">
      <dsp:nvSpPr>
        <dsp:cNvPr id="0" name=""/>
        <dsp:cNvSpPr/>
      </dsp:nvSpPr>
      <dsp:spPr>
        <a:xfrm rot="10800000">
          <a:off x="412028" y="3992193"/>
          <a:ext cx="11464630" cy="58996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1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Создание комфортной и развивающей среды обучения, креативной деятельности, инновационного производства</a:t>
          </a:r>
          <a:endParaRPr lang="ru-RU" sz="2000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559520" y="3992193"/>
        <a:ext cx="11317138" cy="589968"/>
      </dsp:txXfrm>
    </dsp:sp>
    <dsp:sp modelId="{E9C34F0A-DB97-48BC-88A9-7C8E026B23C3}">
      <dsp:nvSpPr>
        <dsp:cNvPr id="0" name=""/>
        <dsp:cNvSpPr/>
      </dsp:nvSpPr>
      <dsp:spPr>
        <a:xfrm>
          <a:off x="72009" y="3992193"/>
          <a:ext cx="589968" cy="5899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266403-2E5D-4A99-8812-4B1F17A6AA13}">
      <dsp:nvSpPr>
        <dsp:cNvPr id="0" name=""/>
        <dsp:cNvSpPr/>
      </dsp:nvSpPr>
      <dsp:spPr>
        <a:xfrm rot="10800000">
          <a:off x="412028" y="4758271"/>
          <a:ext cx="11464630" cy="589968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16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rPr>
            <a:t>Формирование креативного пространства для привлечения талантливой молодежи</a:t>
          </a:r>
          <a:endParaRPr lang="ru-RU" sz="2000" kern="120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 rot="10800000">
        <a:off x="559520" y="4758271"/>
        <a:ext cx="11317138" cy="589968"/>
      </dsp:txXfrm>
    </dsp:sp>
    <dsp:sp modelId="{AF246336-9D0B-4E46-821F-48B915FC484E}">
      <dsp:nvSpPr>
        <dsp:cNvPr id="0" name=""/>
        <dsp:cNvSpPr/>
      </dsp:nvSpPr>
      <dsp:spPr>
        <a:xfrm>
          <a:off x="96687" y="4752749"/>
          <a:ext cx="589968" cy="5899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6BAFC-54B9-4A07-A7A4-08C1DEB2794B}">
      <dsp:nvSpPr>
        <dsp:cNvPr id="0" name=""/>
        <dsp:cNvSpPr/>
      </dsp:nvSpPr>
      <dsp:spPr>
        <a:xfrm>
          <a:off x="0" y="620383"/>
          <a:ext cx="49685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FB5E9-D322-403B-9ECA-CAF4B66A63E4}">
      <dsp:nvSpPr>
        <dsp:cNvPr id="0" name=""/>
        <dsp:cNvSpPr/>
      </dsp:nvSpPr>
      <dsp:spPr>
        <a:xfrm>
          <a:off x="248427" y="85801"/>
          <a:ext cx="4541485" cy="74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Судостроительный инновационный территориальный кластер</a:t>
          </a:r>
          <a:endParaRPr lang="ru-RU" sz="18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84610" y="121984"/>
        <a:ext cx="4469119" cy="668855"/>
      </dsp:txXfrm>
    </dsp:sp>
    <dsp:sp modelId="{046B025A-3BA9-4576-B46B-745DD2EB50A8}">
      <dsp:nvSpPr>
        <dsp:cNvPr id="0" name=""/>
        <dsp:cNvSpPr/>
      </dsp:nvSpPr>
      <dsp:spPr>
        <a:xfrm>
          <a:off x="0" y="1583365"/>
          <a:ext cx="49685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FBE30-9522-4C4C-AA90-92EF9B4DD920}">
      <dsp:nvSpPr>
        <dsp:cNvPr id="0" name=""/>
        <dsp:cNvSpPr/>
      </dsp:nvSpPr>
      <dsp:spPr>
        <a:xfrm>
          <a:off x="248427" y="1048783"/>
          <a:ext cx="4541485" cy="74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Лесопромышленный инновационный территориальный кластер «</a:t>
          </a:r>
          <a:r>
            <a:rPr lang="ru-RU" sz="1800" b="1" kern="1200" dirty="0" err="1" smtClean="0">
              <a:solidFill>
                <a:schemeClr val="tx2"/>
              </a:solidFill>
              <a:latin typeface="Arial Narrow" panose="020B0606020202030204" pitchFamily="34" charset="0"/>
            </a:rPr>
            <a:t>ПоморИнноваЛес</a:t>
          </a:r>
          <a:r>
            <a:rPr lang="ru-RU" sz="18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»</a:t>
          </a:r>
          <a:endParaRPr lang="en-US" sz="18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84610" y="1084966"/>
        <a:ext cx="4469119" cy="668855"/>
      </dsp:txXfrm>
    </dsp:sp>
    <dsp:sp modelId="{643E35F1-FA17-4941-BF56-215ACAB9EB8D}">
      <dsp:nvSpPr>
        <dsp:cNvPr id="0" name=""/>
        <dsp:cNvSpPr/>
      </dsp:nvSpPr>
      <dsp:spPr>
        <a:xfrm>
          <a:off x="0" y="2546346"/>
          <a:ext cx="49685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E3592-1D5F-4646-AFF9-8733B042C73D}">
      <dsp:nvSpPr>
        <dsp:cNvPr id="0" name=""/>
        <dsp:cNvSpPr/>
      </dsp:nvSpPr>
      <dsp:spPr>
        <a:xfrm>
          <a:off x="248427" y="2011765"/>
          <a:ext cx="4541485" cy="74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2"/>
              </a:solidFill>
              <a:latin typeface="Arial Narrow" panose="020B0606020202030204" pitchFamily="34" charset="0"/>
            </a:rPr>
            <a:t>Биоресурный</a:t>
          </a:r>
          <a:r>
            <a:rPr lang="ru-RU" sz="18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 и биотехнологический  кластер</a:t>
          </a:r>
          <a:endParaRPr lang="en-US" sz="18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84610" y="2047948"/>
        <a:ext cx="4469119" cy="668855"/>
      </dsp:txXfrm>
    </dsp:sp>
    <dsp:sp modelId="{F2A2AFE5-0DD2-4C7D-B5F5-BCE62B85F824}">
      <dsp:nvSpPr>
        <dsp:cNvPr id="0" name=""/>
        <dsp:cNvSpPr/>
      </dsp:nvSpPr>
      <dsp:spPr>
        <a:xfrm>
          <a:off x="0" y="3509328"/>
          <a:ext cx="49685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CC420-59E8-4C05-AD26-40BC9B43993B}">
      <dsp:nvSpPr>
        <dsp:cNvPr id="0" name=""/>
        <dsp:cNvSpPr/>
      </dsp:nvSpPr>
      <dsp:spPr>
        <a:xfrm>
          <a:off x="248427" y="2974746"/>
          <a:ext cx="4541485" cy="74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Социальный кластер</a:t>
          </a:r>
          <a:endParaRPr lang="en-US" sz="18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84610" y="3010929"/>
        <a:ext cx="4469119" cy="668855"/>
      </dsp:txXfrm>
    </dsp:sp>
    <dsp:sp modelId="{36B38A4D-6B37-40F4-A007-53D35D85E77A}">
      <dsp:nvSpPr>
        <dsp:cNvPr id="0" name=""/>
        <dsp:cNvSpPr/>
      </dsp:nvSpPr>
      <dsp:spPr>
        <a:xfrm>
          <a:off x="0" y="4472310"/>
          <a:ext cx="49685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6A014-932B-4111-86B5-D580975A2B35}">
      <dsp:nvSpPr>
        <dsp:cNvPr id="0" name=""/>
        <dsp:cNvSpPr/>
      </dsp:nvSpPr>
      <dsp:spPr>
        <a:xfrm>
          <a:off x="248427" y="3937728"/>
          <a:ext cx="4541485" cy="74122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Рыбопромышленный </a:t>
          </a:r>
          <a:r>
            <a:rPr lang="en-US" sz="18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   </a:t>
          </a:r>
          <a:r>
            <a:rPr lang="ru-RU" sz="1800" b="1" kern="1200" dirty="0" smtClean="0">
              <a:solidFill>
                <a:schemeClr val="tx2"/>
              </a:solidFill>
              <a:latin typeface="Arial Narrow" panose="020B0606020202030204" pitchFamily="34" charset="0"/>
            </a:rPr>
            <a:t>кластер</a:t>
          </a:r>
          <a:endParaRPr lang="ru-RU" sz="1800" b="1" kern="1200" dirty="0">
            <a:solidFill>
              <a:schemeClr val="tx2"/>
            </a:solidFill>
            <a:latin typeface="Arial Narrow" panose="020B0606020202030204" pitchFamily="34" charset="0"/>
          </a:endParaRPr>
        </a:p>
      </dsp:txBody>
      <dsp:txXfrm>
        <a:off x="284610" y="3973911"/>
        <a:ext cx="4469119" cy="668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771D3-670B-49B7-8E66-98616CD60F27}">
      <dsp:nvSpPr>
        <dsp:cNvPr id="0" name=""/>
        <dsp:cNvSpPr/>
      </dsp:nvSpPr>
      <dsp:spPr>
        <a:xfrm>
          <a:off x="26978" y="117040"/>
          <a:ext cx="5877677" cy="377139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3EFD2-0B5C-40AC-A368-A2B09A6AB3C2}">
      <dsp:nvSpPr>
        <dsp:cNvPr id="0" name=""/>
        <dsp:cNvSpPr/>
      </dsp:nvSpPr>
      <dsp:spPr>
        <a:xfrm>
          <a:off x="0" y="260356"/>
          <a:ext cx="2929798" cy="160219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Доля средств, поступивших от выполнения проектов за счет бюджетов субъектов РФ и местных бюджетов работ и услуг, в общем объеме средств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>
        <a:off x="78212" y="338568"/>
        <a:ext cx="2773374" cy="1445766"/>
      </dsp:txXfrm>
    </dsp:sp>
    <dsp:sp modelId="{C3236969-B03A-4D80-81FF-8D53CDDA1192}">
      <dsp:nvSpPr>
        <dsp:cNvPr id="0" name=""/>
        <dsp:cNvSpPr/>
      </dsp:nvSpPr>
      <dsp:spPr>
        <a:xfrm>
          <a:off x="3113436" y="260356"/>
          <a:ext cx="2725951" cy="160219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Количество обучающихся и НПР университета, выигравших конкурсы, получившие гранты или иные формы поддержки от российских институтов развития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>
        <a:off x="3191648" y="338568"/>
        <a:ext cx="2569527" cy="1445766"/>
      </dsp:txXfrm>
    </dsp:sp>
    <dsp:sp modelId="{29B8C2EC-6C9E-45FF-A4F2-38E1FEC5419E}">
      <dsp:nvSpPr>
        <dsp:cNvPr id="0" name=""/>
        <dsp:cNvSpPr/>
      </dsp:nvSpPr>
      <dsp:spPr>
        <a:xfrm>
          <a:off x="0" y="2142930"/>
          <a:ext cx="2929798" cy="160219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Количество технологических проектов, ежегодно реализуемых университетом за счет средств предприятий, организаций региональной экономики, регионального и муниципального бюджетов университетом 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>
        <a:off x="78212" y="2221142"/>
        <a:ext cx="2773374" cy="1445766"/>
      </dsp:txXfrm>
    </dsp:sp>
    <dsp:sp modelId="{9D22FC56-74B6-454A-B2E3-4D6C8E2D9FF2}">
      <dsp:nvSpPr>
        <dsp:cNvPr id="0" name=""/>
        <dsp:cNvSpPr/>
      </dsp:nvSpPr>
      <dsp:spPr>
        <a:xfrm>
          <a:off x="3108036" y="2160233"/>
          <a:ext cx="2733161" cy="160219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Доля образовательных программ, в которые включены модули по технологическому предпринимательству, в общем количестве реализуемых образовательных программ 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>
        <a:off x="3186248" y="2238445"/>
        <a:ext cx="2576737" cy="14457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771D3-670B-49B7-8E66-98616CD60F27}">
      <dsp:nvSpPr>
        <dsp:cNvPr id="0" name=""/>
        <dsp:cNvSpPr/>
      </dsp:nvSpPr>
      <dsp:spPr>
        <a:xfrm>
          <a:off x="-58518" y="117040"/>
          <a:ext cx="5877677" cy="377139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3EFD2-0B5C-40AC-A368-A2B09A6AB3C2}">
      <dsp:nvSpPr>
        <dsp:cNvPr id="0" name=""/>
        <dsp:cNvSpPr/>
      </dsp:nvSpPr>
      <dsp:spPr>
        <a:xfrm>
          <a:off x="310574" y="260356"/>
          <a:ext cx="2353730" cy="16021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Количество социально-ориентированных НКО, субъектов малого и среднего бизнеса</a:t>
          </a:r>
          <a:endParaRPr lang="ru-RU" sz="1600" b="1" kern="1200" dirty="0">
            <a:solidFill>
              <a:schemeClr val="bg2">
                <a:lumMod val="25000"/>
              </a:schemeClr>
            </a:solidFill>
            <a:effectLst/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88786" y="338568"/>
        <a:ext cx="2197306" cy="1445766"/>
      </dsp:txXfrm>
    </dsp:sp>
    <dsp:sp modelId="{C3236969-B03A-4D80-81FF-8D53CDDA1192}">
      <dsp:nvSpPr>
        <dsp:cNvPr id="0" name=""/>
        <dsp:cNvSpPr/>
      </dsp:nvSpPr>
      <dsp:spPr>
        <a:xfrm>
          <a:off x="3034688" y="260356"/>
          <a:ext cx="2725951" cy="16021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Совокупное число пользователей социальных сервисов, созданных на базе университета</a:t>
          </a:r>
          <a:endParaRPr lang="ru-RU" sz="1600" b="1" kern="1200" dirty="0">
            <a:solidFill>
              <a:schemeClr val="bg2">
                <a:lumMod val="25000"/>
              </a:schemeClr>
            </a:solidFill>
            <a:effectLst/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3112900" y="338568"/>
        <a:ext cx="2569527" cy="1445766"/>
      </dsp:txXfrm>
    </dsp:sp>
    <dsp:sp modelId="{29B8C2EC-6C9E-45FF-A4F2-38E1FEC5419E}">
      <dsp:nvSpPr>
        <dsp:cNvPr id="0" name=""/>
        <dsp:cNvSpPr/>
      </dsp:nvSpPr>
      <dsp:spPr>
        <a:xfrm>
          <a:off x="310574" y="2142930"/>
          <a:ext cx="2353730" cy="16021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Численность слушателей, прошедших обучение по программам ДПО университета по направлению социальное предпринимательство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>
        <a:off x="388786" y="2221142"/>
        <a:ext cx="2197306" cy="1445766"/>
      </dsp:txXfrm>
    </dsp:sp>
    <dsp:sp modelId="{9D22FC56-74B6-454A-B2E3-4D6C8E2D9FF2}">
      <dsp:nvSpPr>
        <dsp:cNvPr id="0" name=""/>
        <dsp:cNvSpPr/>
      </dsp:nvSpPr>
      <dsp:spPr>
        <a:xfrm>
          <a:off x="3027478" y="2160233"/>
          <a:ext cx="2733161" cy="16021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rPr>
            <a:t>Доля образовательных программ, в которые включены модули по социальному предпринимательству, в общем количестве реализуемых образовательных программ </a:t>
          </a:r>
          <a:endParaRPr lang="ru-RU" sz="1600" b="1" kern="1200" dirty="0">
            <a:solidFill>
              <a:schemeClr val="bg2">
                <a:lumMod val="25000"/>
              </a:schemeClr>
            </a:solidFill>
            <a:latin typeface="Arial Narrow" panose="020B0606020202030204" pitchFamily="34" charset="0"/>
          </a:endParaRPr>
        </a:p>
      </dsp:txBody>
      <dsp:txXfrm>
        <a:off x="3105690" y="2238445"/>
        <a:ext cx="2576737" cy="144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3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/>
          <a:lstStyle>
            <a:lvl1pPr algn="r">
              <a:defRPr sz="1200"/>
            </a:lvl1pPr>
          </a:lstStyle>
          <a:p>
            <a:fld id="{6C8D1092-37F3-4CBE-94CC-6C5A8EE5C6F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8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48188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 anchor="b"/>
          <a:lstStyle>
            <a:lvl1pPr algn="r">
              <a:defRPr sz="1200"/>
            </a:lvl1pPr>
          </a:lstStyle>
          <a:p>
            <a:fld id="{9520A16D-F0CD-4F92-9B45-03C89D18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8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6D7D13-BA4D-4483-8557-C1AAB9AA9473}" type="datetimeFigureOut">
              <a:rPr lang="ru-RU"/>
              <a:pPr>
                <a:defRPr/>
              </a:pPr>
              <a:t>14.12.2017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7713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3" tIns="45925" rIns="91853" bIns="45925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5"/>
          </a:xfrm>
          <a:prstGeom prst="rect">
            <a:avLst/>
          </a:prstGeom>
        </p:spPr>
        <p:txBody>
          <a:bodyPr vert="horz" lIns="91853" tIns="45925" rIns="91853" bIns="459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8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8188"/>
            <a:ext cx="2971800" cy="497365"/>
          </a:xfrm>
          <a:prstGeom prst="rect">
            <a:avLst/>
          </a:prstGeom>
        </p:spPr>
        <p:txBody>
          <a:bodyPr vert="horz" lIns="91853" tIns="45925" rIns="91853" bIns="459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45B13F-6651-4E8E-A117-B6DE4622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7713"/>
            <a:ext cx="662940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98663-EBF8-42F9-AF06-B6E375A07F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693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9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7 лет назад в Архангельске появился федеральный университет, в этом, в том числе, большая заслуга Правительства Архангельской области, которое  принимало самое активное участие в работе по созданию САФУ.</a:t>
            </a:r>
          </a:p>
          <a:p>
            <a:r>
              <a:rPr lang="ru-RU" dirty="0" smtClean="0"/>
              <a:t>Все эти годы САФУ активно участвует в разработке и реализации программ и проектов социально-экономического развития Архангельской области.</a:t>
            </a:r>
          </a:p>
          <a:p>
            <a:r>
              <a:rPr lang="ru-RU" dirty="0" smtClean="0"/>
              <a:t>• Создание и развитие кластеров: </a:t>
            </a:r>
          </a:p>
          <a:p>
            <a:r>
              <a:rPr lang="ru-RU" dirty="0" smtClean="0"/>
              <a:t>- Судостроительный инновационный территориальный кластер</a:t>
            </a:r>
          </a:p>
          <a:p>
            <a:r>
              <a:rPr lang="ru-RU" dirty="0" smtClean="0"/>
              <a:t>- Лесопромышленный инновационный территориальный кластер «</a:t>
            </a:r>
            <a:r>
              <a:rPr lang="ru-RU" dirty="0" err="1" smtClean="0"/>
              <a:t>ПоморИнноваЛес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Биоресурный</a:t>
            </a:r>
            <a:r>
              <a:rPr lang="ru-RU" dirty="0" smtClean="0"/>
              <a:t> и биотехнологический  кластер, </a:t>
            </a:r>
          </a:p>
          <a:p>
            <a:r>
              <a:rPr lang="ru-RU" dirty="0" smtClean="0"/>
              <a:t>- Социальный кластер. </a:t>
            </a:r>
          </a:p>
          <a:p>
            <a:r>
              <a:rPr lang="ru-RU" dirty="0" smtClean="0"/>
              <a:t>- Рыбопромышленный кластер. </a:t>
            </a:r>
          </a:p>
          <a:p>
            <a:pPr defTabSz="9216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*</a:t>
            </a:r>
            <a:r>
              <a:rPr lang="ru-RU" baseline="0" dirty="0" smtClean="0"/>
              <a:t> </a:t>
            </a:r>
            <a:r>
              <a:rPr lang="ru-RU" dirty="0" smtClean="0"/>
              <a:t>Представители САФУ входят в составы коллегий исполнительных органов государственной власти Архангельской области, межведомственных комиссий и советов (например, экспертно-аналитический совет при Губернаторе Архангельской области, Совет по морской деятельности при Губернаторе Архангельской области и др.);</a:t>
            </a:r>
          </a:p>
          <a:p>
            <a:r>
              <a:rPr lang="ru-RU" dirty="0" smtClean="0"/>
              <a:t>• Взаимодействие по вопросам гармонизации межэтнических взаимоотношений и развития поликультурного образования на территории Архангельской области;</a:t>
            </a:r>
          </a:p>
          <a:p>
            <a:r>
              <a:rPr lang="ru-RU" dirty="0" smtClean="0"/>
              <a:t>• Проведение комплексных исследований, направленных на решение научно-технических проблем, связанных с поиском, разработкой и освоением месторождений природных ресурсов Архангельской области; </a:t>
            </a:r>
          </a:p>
          <a:p>
            <a:r>
              <a:rPr lang="ru-RU" dirty="0" smtClean="0"/>
              <a:t>Разработка и реализация стратегии «Развитие Арктического туризма в Архангельской области до 2025 года»</a:t>
            </a:r>
          </a:p>
          <a:p>
            <a:r>
              <a:rPr lang="ru-RU" dirty="0" smtClean="0"/>
              <a:t>Реализации государственной программы Архангельской области «Развитие инфраструктуры Соловецкого архипелага (2014 – 2019 годы)»</a:t>
            </a:r>
          </a:p>
          <a:p>
            <a:r>
              <a:rPr lang="ru-RU" dirty="0" smtClean="0"/>
              <a:t>• Разработка программ развития </a:t>
            </a:r>
            <a:r>
              <a:rPr lang="ru-RU" dirty="0" err="1" smtClean="0"/>
              <a:t>моногородских</a:t>
            </a:r>
            <a:r>
              <a:rPr lang="ru-RU" dirty="0" smtClean="0"/>
              <a:t> поселений Архангельской области, </a:t>
            </a:r>
          </a:p>
          <a:p>
            <a:r>
              <a:rPr lang="ru-RU" dirty="0" smtClean="0"/>
              <a:t>- Разработка и реализация соответствующих образовательных программ в области применения Форсайта для формирования концепции системного преобразования города Архангельска в рамках программы Минстроя России «Город для жизни»; </a:t>
            </a:r>
          </a:p>
          <a:p>
            <a:r>
              <a:rPr lang="ru-RU" dirty="0" smtClean="0"/>
              <a:t>•	Участие в реализации мероприятий долгосрочных целевых программ Архангельской области;</a:t>
            </a:r>
          </a:p>
          <a:p>
            <a:r>
              <a:rPr lang="ru-RU" dirty="0" smtClean="0"/>
              <a:t>•	Реализация областной программы по применению спутниковых навигационных технологий с использованием Глобальной навигационной спутниковой системы «ГЛОНАСС» и других результатов космической деятельности в интересах социально-экономического и инновационного развития Архангельской области;</a:t>
            </a:r>
          </a:p>
          <a:p>
            <a:r>
              <a:rPr lang="ru-RU" dirty="0" smtClean="0"/>
              <a:t>•	Разработка Форсайта и дорожной карты развития Архангельской области до 2030 г.:</a:t>
            </a:r>
          </a:p>
          <a:p>
            <a:r>
              <a:rPr lang="ru-RU" dirty="0" smtClean="0"/>
              <a:t>•	Разработка комплекса мер по повышению уровня инновационной активности в регионе, и другие).</a:t>
            </a:r>
          </a:p>
          <a:p>
            <a:endParaRPr lang="ru-RU" dirty="0" smtClean="0"/>
          </a:p>
          <a:p>
            <a:r>
              <a:rPr lang="ru-RU" dirty="0" smtClean="0"/>
              <a:t>В 2011 году был принят областной закон «О государственной поддержке Северного (Арктического) федерального университета, в котором обозначены ключевые направления поддержки университета со стороны Архангельской области, в том числе по реализации ключевых проектов в рамках Стратегии социально-экономического развития региона.</a:t>
            </a:r>
          </a:p>
          <a:p>
            <a:r>
              <a:rPr lang="ru-RU" dirty="0" smtClean="0"/>
              <a:t>Университет является источником формирования квалифицированных кадров и интеллектуальным центром для реализации значимых региональных проектов, таких как «Большой Архангельск» (развитие городской агломерации 3 городов: Архангельск, Северодвинск, </a:t>
            </a:r>
            <a:r>
              <a:rPr lang="ru-RU" dirty="0" err="1" smtClean="0"/>
              <a:t>Новодвинск</a:t>
            </a:r>
            <a:r>
              <a:rPr lang="ru-RU" dirty="0" smtClean="0"/>
              <a:t>), </a:t>
            </a:r>
            <a:r>
              <a:rPr lang="ru-RU" dirty="0" err="1" smtClean="0"/>
              <a:t>Белкомур</a:t>
            </a:r>
            <a:r>
              <a:rPr lang="ru-RU" dirty="0" smtClean="0"/>
              <a:t> (железная дорога Белое море – Коми – Урал), модернизация Архангельского морского порта и ряда других.</a:t>
            </a:r>
          </a:p>
          <a:p>
            <a:r>
              <a:rPr lang="ru-RU" dirty="0" smtClean="0"/>
              <a:t>Ежегодно заключается соглашение САФУ и Правительства региона о сотрудничестве в сфере подготовки кадров и проведения научных исследований, в котором отражаются совместные проекты и мероприятия, работа по проведению экспертиз, консультаций с учетом задач регионального развития. </a:t>
            </a:r>
          </a:p>
          <a:p>
            <a:r>
              <a:rPr lang="ru-RU" dirty="0" smtClean="0"/>
              <a:t>Губернатор региона входит в состав Наблюдательного совета САФУ и участвует в определении основных направлений развития университета.</a:t>
            </a:r>
          </a:p>
          <a:p>
            <a:r>
              <a:rPr lang="ru-RU" dirty="0" smtClean="0"/>
              <a:t>В Архангельской области университет играет роль интеллектуальной и образовательной платформы способствующей успешной кооперации основных региональных </a:t>
            </a:r>
            <a:r>
              <a:rPr lang="ru-RU" dirty="0" err="1" smtClean="0"/>
              <a:t>стейкхолдеров</a:t>
            </a:r>
            <a:r>
              <a:rPr lang="ru-RU" dirty="0" smtClean="0"/>
              <a:t> и развития региона. </a:t>
            </a:r>
          </a:p>
          <a:p>
            <a:r>
              <a:rPr lang="ru-RU" dirty="0" smtClean="0"/>
              <a:t>В 2017 году САФУ подал заявку в Министерство образования и науки Российской Федерации по трансформации университета в центр инновационного, технологического и социального развития региона. </a:t>
            </a:r>
          </a:p>
          <a:p>
            <a:r>
              <a:rPr lang="ru-RU" dirty="0" smtClean="0"/>
              <a:t>В случае ее утверждения, университет и регион выйдут на новый уровень сотрудничества и совместной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FF820-DE7C-45C4-9CEF-EB16C041AF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7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dirty="0" smtClean="0">
                <a:latin typeface="Arial Narrow" panose="020B0606020202030204" pitchFamily="34" charset="0"/>
              </a:rPr>
              <a:t>Развитие кластерного взаимодействия</a:t>
            </a:r>
          </a:p>
          <a:p>
            <a:pPr lvl="0"/>
            <a:r>
              <a:rPr lang="ru-RU" sz="1200" dirty="0" smtClean="0"/>
              <a:t>Содействие в создании отраслевых инжиниринговых центров, обеспечивающих технологическую бизнес-инфраструктуру для содействия компаниям по направлениям технологического развития региона и продвижению научно-исследовательских разработок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pPr lvl="0"/>
            <a:r>
              <a:rPr lang="ru-RU" sz="1200" dirty="0" smtClean="0">
                <a:latin typeface="Arial Narrow" panose="020B0606020202030204" pitchFamily="34" charset="0"/>
              </a:rPr>
              <a:t>Разработка новых и модернизация имеющихся успешных образовательных программ, модулей, ресурсов по приоритетным направлениям развития экономики региона и АЗРФ</a:t>
            </a:r>
          </a:p>
          <a:p>
            <a:pPr lvl="0"/>
            <a:r>
              <a:rPr lang="ru-RU" sz="1200" dirty="0" smtClean="0">
                <a:latin typeface="Arial Narrow" panose="020B0606020202030204" pitchFamily="34" charset="0"/>
              </a:rPr>
              <a:t>Создание комфортной и развивающей среды обучения, креативной деятельности, инновационного производства</a:t>
            </a:r>
          </a:p>
          <a:p>
            <a:pPr lvl="0"/>
            <a:r>
              <a:rPr lang="ru-RU" sz="1200" dirty="0" smtClean="0">
                <a:latin typeface="Arial Narrow" panose="020B0606020202030204" pitchFamily="34" charset="0"/>
              </a:rPr>
              <a:t>Формирование компетенций по технологическому и социальному предпринимательству в рамках основных и дополнительных программ</a:t>
            </a:r>
          </a:p>
          <a:p>
            <a:pPr lvl="0"/>
            <a:r>
              <a:rPr lang="ru-RU" sz="1200" dirty="0" smtClean="0">
                <a:latin typeface="Arial Narrow" panose="020B0606020202030204" pitchFamily="34" charset="0"/>
              </a:rPr>
              <a:t>Запуск </a:t>
            </a:r>
            <a:r>
              <a:rPr lang="ru-RU" sz="1200" dirty="0" err="1" smtClean="0">
                <a:latin typeface="Arial Narrow" panose="020B0606020202030204" pitchFamily="34" charset="0"/>
              </a:rPr>
              <a:t>прототехнопарка</a:t>
            </a:r>
            <a:r>
              <a:rPr lang="ru-RU" sz="1200" dirty="0" smtClean="0">
                <a:latin typeface="Arial Narrow" panose="020B0606020202030204" pitchFamily="34" charset="0"/>
              </a:rPr>
              <a:t> Архангельской области</a:t>
            </a:r>
          </a:p>
          <a:p>
            <a:pPr lvl="0"/>
            <a:r>
              <a:rPr lang="ru-RU" sz="1200" dirty="0" smtClean="0">
                <a:latin typeface="Arial Narrow" panose="020B0606020202030204" pitchFamily="34" charset="0"/>
              </a:rPr>
              <a:t>Формирование креативного пространства для привлечения талантливой молодежи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7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Специфика кластерного инструмента позволяет обеспечить тесную кооперацию внутри разнородного состава участников: крупный бизнес, представители малого и среднего предпринимательства, фундаментальная и прикладная наука, институты развития.</a:t>
            </a:r>
          </a:p>
          <a:p>
            <a:r>
              <a:rPr lang="ru-RU" dirty="0" smtClean="0"/>
              <a:t>САФУ является одним создателем  и активным участником всех кластеров,  существующих в регионе, в том числе:</a:t>
            </a:r>
          </a:p>
          <a:p>
            <a:r>
              <a:rPr lang="ru-RU" dirty="0" smtClean="0"/>
              <a:t>- Судостроительный инновационный территориальный кластер</a:t>
            </a:r>
          </a:p>
          <a:p>
            <a:r>
              <a:rPr lang="ru-RU" dirty="0" smtClean="0"/>
              <a:t>- Лесопромышленный инновационный территориальный кластер «</a:t>
            </a:r>
            <a:r>
              <a:rPr lang="ru-RU" dirty="0" err="1" smtClean="0"/>
              <a:t>ПоморИнноваЛес</a:t>
            </a:r>
            <a:r>
              <a:rPr lang="ru-RU" dirty="0" smtClean="0"/>
              <a:t>»</a:t>
            </a:r>
          </a:p>
          <a:p>
            <a:pPr marL="172804" indent="-172804">
              <a:buFontTx/>
              <a:buChar char="-"/>
            </a:pPr>
            <a:r>
              <a:rPr lang="ru-RU" dirty="0" err="1" smtClean="0"/>
              <a:t>Биоресурный</a:t>
            </a:r>
            <a:r>
              <a:rPr lang="ru-RU" dirty="0" smtClean="0"/>
              <a:t> и биотехнологический  кластер, </a:t>
            </a:r>
          </a:p>
          <a:p>
            <a:pPr marL="172804" indent="-172804">
              <a:buFontTx/>
              <a:buChar char="-"/>
            </a:pPr>
            <a:r>
              <a:rPr lang="ru-RU" dirty="0" smtClean="0"/>
              <a:t>Социальный кластер. </a:t>
            </a:r>
          </a:p>
          <a:p>
            <a:r>
              <a:rPr lang="ru-RU" dirty="0" smtClean="0"/>
              <a:t>- Рыбопромышленный кластер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8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мероприятия, направленные на технологическую трансформацию региона: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</a:t>
            </a:r>
            <a:r>
              <a:rPr lang="ru-RU" sz="1200" b="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инноклуб</a:t>
            </a:r>
            <a:r>
              <a:rPr lang="ru-RU" sz="1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1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«SMART CLUB»</a:t>
            </a:r>
            <a:r>
              <a:rPr lang="ru-RU" sz="12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сообщества талантливой молодежи по формированию проектных команд и проектов в сфере технологического и социального  предпринимательства;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прототехнопартка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Архангельской области на базе САФУ;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АКС (Арктические кластерные системы);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технологических центров: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Инновационно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-технологический центр арктических нефтегазовых лабораторных исследований, учебно-научный центр энергетических инноваций,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Инновационно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-технологический центр «Современные технологии переработки биоресурсов Севера»;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нового технологического центра – Научно-образовательный центр по проблемам строительства в Арктике;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КОС (корпоративные образовательные системы).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3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1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0838" y="666750"/>
            <a:ext cx="5922962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 программы арктической направленности, это практико-ориентированные программы, которые реализуются совместно с предприятиями и организациями АЗРФ.</a:t>
            </a:r>
            <a:endParaRPr lang="en-US" dirty="0" smtClean="0"/>
          </a:p>
          <a:p>
            <a:r>
              <a:rPr lang="ru-RU" dirty="0" smtClean="0"/>
              <a:t>Реализация практико-ориентированных модулей осуществляется совместно с предприятием или частично на его базе, с привлечением ведущих специалистов предприятия. </a:t>
            </a:r>
          </a:p>
          <a:p>
            <a:r>
              <a:rPr lang="ru-RU" dirty="0" smtClean="0"/>
              <a:t>С целью повышения качества подготовки по таким программам ведется обучения на базовых кафедрах предприятий.</a:t>
            </a:r>
          </a:p>
          <a:p>
            <a:r>
              <a:rPr lang="ru-RU" dirty="0" smtClean="0"/>
              <a:t>На сегодняшний день в университете созданы и функционируют на ведущих предприятиях Арктического региона пять базовых кафедр три филиала кафедр:</a:t>
            </a:r>
          </a:p>
          <a:p>
            <a:pPr marL="725926" lvl="1" indent="-279202">
              <a:buFont typeface="Wingdings" panose="05000000000000000000" pitchFamily="2" charset="2"/>
              <a:buChar char="ü"/>
            </a:pPr>
            <a:r>
              <a:rPr lang="ru-RU" sz="1700" dirty="0"/>
              <a:t>Кафедра технологии целлюлозно-бумажного производства (АО «АЦБК»)</a:t>
            </a:r>
          </a:p>
          <a:p>
            <a:pPr marL="725926" lvl="1" indent="-279202">
              <a:buFont typeface="Wingdings" panose="05000000000000000000" pitchFamily="2" charset="2"/>
              <a:buChar char="ü"/>
            </a:pPr>
            <a:r>
              <a:rPr lang="ru-RU" sz="1700" dirty="0"/>
              <a:t>Кафедра управления жизненным циклом корабля (АО «ПО «Севмаш»)</a:t>
            </a:r>
          </a:p>
          <a:p>
            <a:pPr marL="725926" lvl="1" indent="-279202">
              <a:buFont typeface="Wingdings" panose="05000000000000000000" pitchFamily="2" charset="2"/>
              <a:buChar char="ü"/>
            </a:pPr>
            <a:r>
              <a:rPr lang="ru-RU" sz="1700" dirty="0"/>
              <a:t>Кафедра технологии судового и энергетического машиностроения (АО «ЦС «Звездочка»)</a:t>
            </a:r>
          </a:p>
          <a:p>
            <a:pPr marL="725926" lvl="1" indent="-279202">
              <a:buFont typeface="Wingdings" panose="05000000000000000000" pitchFamily="2" charset="2"/>
              <a:buChar char="ü"/>
            </a:pPr>
            <a:r>
              <a:rPr lang="ru-RU" sz="1700" dirty="0"/>
              <a:t>Кафедра информатики и вычислительной техники (Архангельский филиал «СРЗ «Красная кузница»» АО ЦС «Звёздочка»)</a:t>
            </a:r>
          </a:p>
          <a:p>
            <a:pPr marL="725926" lvl="1" indent="-279202">
              <a:buFont typeface="Wingdings" panose="05000000000000000000" pitchFamily="2" charset="2"/>
              <a:buChar char="ü"/>
            </a:pPr>
            <a:r>
              <a:rPr lang="ru-RU" sz="1700" dirty="0"/>
              <a:t>Кафедра экологической физиологии и биохимии (ФГБУН Институт природных адаптаций </a:t>
            </a:r>
            <a:r>
              <a:rPr lang="ru-RU" sz="1700" dirty="0" err="1"/>
              <a:t>УрО</a:t>
            </a:r>
            <a:r>
              <a:rPr lang="ru-RU" sz="1700" dirty="0"/>
              <a:t> РАН)</a:t>
            </a:r>
          </a:p>
          <a:p>
            <a:endParaRPr lang="ru-RU" dirty="0" smtClean="0"/>
          </a:p>
          <a:p>
            <a:r>
              <a:rPr lang="ru-RU" dirty="0" smtClean="0"/>
              <a:t>Филиалы кафедр </a:t>
            </a:r>
          </a:p>
          <a:p>
            <a:pPr marL="614245" lvl="1" indent="-167522">
              <a:buFont typeface="Wingdings" panose="05000000000000000000" pitchFamily="2" charset="2"/>
              <a:buChar char="ü"/>
            </a:pPr>
            <a:r>
              <a:rPr lang="ru-RU" dirty="0" smtClean="0"/>
              <a:t>технологии целлюлозно-бумажного производства (ООО «</a:t>
            </a:r>
            <a:r>
              <a:rPr lang="ru-RU" dirty="0" err="1" smtClean="0"/>
              <a:t>Сухонский</a:t>
            </a:r>
            <a:r>
              <a:rPr lang="ru-RU" dirty="0" smtClean="0"/>
              <a:t> ЦБК»)</a:t>
            </a:r>
          </a:p>
          <a:p>
            <a:pPr marL="614245" lvl="1" indent="-167522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судовой электроэнергетики и электротехники (АО «СПО «Арктика»)</a:t>
            </a:r>
          </a:p>
          <a:p>
            <a:pPr marL="614245" lvl="1" indent="-167522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инженерной защиты среды и реновации техники (АО НИПТБ «ОНЕГА»)</a:t>
            </a:r>
          </a:p>
          <a:p>
            <a:pPr marL="614245" lvl="1" indent="-167522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FF0000"/>
              </a:solidFill>
            </a:endParaRPr>
          </a:p>
          <a:p>
            <a:pPr marL="446723" lvl="1"/>
            <a:r>
              <a:rPr lang="ru-RU" dirty="0" smtClean="0">
                <a:solidFill>
                  <a:srgbClr val="FF0000"/>
                </a:solidFill>
              </a:rPr>
              <a:t>Сказать о СОП со Сбербанком, о применении</a:t>
            </a:r>
            <a:r>
              <a:rPr lang="ru-RU" baseline="0" dirty="0" smtClean="0">
                <a:solidFill>
                  <a:srgbClr val="FF0000"/>
                </a:solidFill>
              </a:rPr>
              <a:t> технологий</a:t>
            </a:r>
            <a:endParaRPr lang="ru-RU" dirty="0" smtClean="0">
              <a:solidFill>
                <a:srgbClr val="FF0000"/>
              </a:solidFill>
            </a:endParaRPr>
          </a:p>
          <a:p>
            <a:pPr marL="446723" lvl="1"/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3. Сетевое взаимодействие с предприятиями ОСК при реализации образовательных программ</a:t>
            </a:r>
          </a:p>
          <a:p>
            <a:endParaRPr lang="ru-RU" dirty="0" smtClean="0"/>
          </a:p>
          <a:p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0AE42-0A6C-49F6-8F82-7D51F8CE906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6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  <a:prstGeom prst="rect">
            <a:avLst/>
          </a:prstGeom>
        </p:spPr>
        <p:txBody>
          <a:bodyPr anchor="b"/>
          <a:lstStyle>
            <a:lvl1pPr>
              <a:defRPr sz="4400">
                <a:ln>
                  <a:noFill/>
                </a:ln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35C06F0-3D51-4BA5-830C-59ECD90220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186101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9E5E1-543C-46E2-B717-AAC91C2CC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186101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4F5E9-8269-4B73-93B1-C3ED776F5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1861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DC7A-3E97-4843-B8AC-92E6DFDF5D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7568" y="253554"/>
            <a:ext cx="9361040" cy="56207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rot="5400000">
            <a:off x="7067448" y="-4044372"/>
            <a:ext cx="0" cy="9720000"/>
          </a:xfrm>
          <a:prstGeom prst="line">
            <a:avLst/>
          </a:prstGeom>
          <a:ln w="47625">
            <a:gradFill>
              <a:gsLst>
                <a:gs pos="45000">
                  <a:schemeClr val="accent2"/>
                </a:gs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9496" y="3068960"/>
            <a:ext cx="9361040" cy="562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6452" y="188640"/>
            <a:ext cx="9002116" cy="562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rot="5400000">
            <a:off x="7067448" y="-4044372"/>
            <a:ext cx="0" cy="9720000"/>
          </a:xfrm>
          <a:prstGeom prst="line">
            <a:avLst/>
          </a:prstGeom>
          <a:ln w="47625">
            <a:gradFill>
              <a:gsLst>
                <a:gs pos="45000">
                  <a:schemeClr val="accent2"/>
                </a:gs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192" y="123726"/>
            <a:ext cx="718964" cy="54102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052736"/>
            <a:ext cx="10959008" cy="534806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16200000">
            <a:off x="10882622" y="5555146"/>
            <a:ext cx="836712" cy="1768996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608" y="6381329"/>
            <a:ext cx="480923" cy="352896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ый треугольник 13"/>
          <p:cNvSpPr/>
          <p:nvPr userDrawn="1"/>
        </p:nvSpPr>
        <p:spPr>
          <a:xfrm rot="10800000" flipH="1">
            <a:off x="0" y="-1"/>
            <a:ext cx="835200" cy="17676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 userDrawn="1"/>
        </p:nvSpPr>
        <p:spPr>
          <a:xfrm rot="5400000">
            <a:off x="466200" y="-466201"/>
            <a:ext cx="835200" cy="17676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8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chart" Target="../charts/chart1.xml"/><Relationship Id="rId21" Type="http://schemas.openxmlformats.org/officeDocument/2006/relationships/image" Target="../media/image24.png"/><Relationship Id="rId7" Type="http://schemas.openxmlformats.org/officeDocument/2006/relationships/hyperlink" Target="http://images.yandex.ru/yandsearch?text=%D1%84%D0%BE%D1%82%D0%BE%20%D0%9A%D1%80%D0%B0%D1%81%D0%BD%D0%B0%D1%8F%20%D0%BA%D1%83%D0%B7%D0%BD%D0%B8%D1%86%D0%B0&amp;img_url=http://www.b-port.com/mediafiles/items/2011/03/58796/8a34227245a112c62a30dcdb05057375_L.jpg&amp;pos=5&amp;rpt=simage&amp;lr=20&amp;noreask=1&amp;source=wiz" TargetMode="External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24" Type="http://schemas.openxmlformats.org/officeDocument/2006/relationships/image" Target="../media/image27.jpg"/><Relationship Id="rId5" Type="http://schemas.openxmlformats.org/officeDocument/2006/relationships/hyperlink" Target="http://images.yandex.ru/yandsearch?text=%D1%84%D0%BE%D1%82%D0%BE%20%D0%9F%D0%9E%20%D0%A1%D0%95%D0%92%D0%9C%D0%90%D0%A8&amp;img_url=http://img1.liveinternet.ru/images/attach/c/9/105/381/105381051_194_big.jpg&amp;pos=1&amp;rpt=simage&amp;lr=20&amp;noreask=1&amp;source=wiz" TargetMode="Externa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hyperlink" Target="http://images.yandex.ru/yandsearch?text=%D1%84%D0%BE%D1%82%D0%BE%20%D0%9F%D0%9E%20%D0%A6%D0%91%D0%9A&amp;img_url=http://newsimg.bbc.co.uk/media/images/40834000/jpg/_40834599_cbk203.jpg&amp;pos=5&amp;rpt=simage&amp;lr=20&amp;noreask=1&amp;source=wiz" TargetMode="External"/><Relationship Id="rId19" Type="http://schemas.openxmlformats.org/officeDocument/2006/relationships/image" Target="../media/image22.jpeg"/><Relationship Id="rId4" Type="http://schemas.openxmlformats.org/officeDocument/2006/relationships/chart" Target="../charts/chart2.xml"/><Relationship Id="rId9" Type="http://schemas.openxmlformats.org/officeDocument/2006/relationships/chart" Target="../charts/chart3.xml"/><Relationship Id="rId14" Type="http://schemas.openxmlformats.org/officeDocument/2006/relationships/image" Target="../media/image17.jpeg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36126" y="1772816"/>
            <a:ext cx="11809312" cy="2304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САФУ имени М.В. Ломоносова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как центр инновационной технологической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 социальной трансформации </a:t>
            </a:r>
            <a:r>
              <a:rPr lang="ru-RU" sz="3200" b="1" dirty="0" smtClean="0">
                <a:solidFill>
                  <a:srgbClr val="002060"/>
                </a:solidFill>
              </a:rPr>
              <a:t>региона: «третья миссия» университета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807968" y="4581128"/>
            <a:ext cx="5591344" cy="1656184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</a:rPr>
              <a:t>Е.В. </a:t>
            </a:r>
            <a:r>
              <a:rPr lang="ru-RU" sz="2000" b="1" dirty="0" smtClean="0">
                <a:solidFill>
                  <a:srgbClr val="002060"/>
                </a:solidFill>
              </a:rPr>
              <a:t>Кудряшова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 ректор </a:t>
            </a:r>
            <a:r>
              <a:rPr lang="ru-RU" sz="2000" dirty="0">
                <a:solidFill>
                  <a:srgbClr val="002060"/>
                </a:solidFill>
              </a:rPr>
              <a:t>САФУ им. М.В. Ломоносова,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www.narfu.ru  </a:t>
            </a:r>
          </a:p>
          <a:p>
            <a:pPr algn="r"/>
            <a:r>
              <a:rPr lang="en-US" sz="2000" dirty="0">
                <a:solidFill>
                  <a:srgbClr val="002060"/>
                </a:solidFill>
              </a:rPr>
              <a:t>rector@narfu.ru  </a:t>
            </a:r>
          </a:p>
        </p:txBody>
      </p:sp>
      <p:pic>
        <p:nvPicPr>
          <p:cNvPr id="4" name="Picture 3" descr="D:\мои документы\логотип-САФ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59" y="188640"/>
            <a:ext cx="76199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3352" y="-171400"/>
            <a:ext cx="118093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Межвузовский форум «Опорные университеты –драйверы развития регионов»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88640"/>
            <a:ext cx="9433048" cy="562074"/>
          </a:xfrm>
        </p:spPr>
        <p:txBody>
          <a:bodyPr/>
          <a:lstStyle/>
          <a:p>
            <a:pPr algn="r"/>
            <a:r>
              <a:rPr lang="ru-RU" dirty="0"/>
              <a:t>Направления трансформации </a:t>
            </a:r>
            <a:r>
              <a:rPr lang="ru-RU" dirty="0" smtClean="0"/>
              <a:t>университетов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46792763"/>
              </p:ext>
            </p:extLst>
          </p:nvPr>
        </p:nvGraphicFramePr>
        <p:xfrm>
          <a:off x="407368" y="1586409"/>
          <a:ext cx="4060710" cy="364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6605607"/>
              </p:ext>
            </p:extLst>
          </p:nvPr>
        </p:nvGraphicFramePr>
        <p:xfrm>
          <a:off x="5015880" y="1412776"/>
          <a:ext cx="7875972" cy="5864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56040" y="1124744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Направления развития университета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7408" y="4258950"/>
            <a:ext cx="3336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Направления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трансформации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7" y="135994"/>
            <a:ext cx="10369152" cy="553994"/>
          </a:xfrm>
        </p:spPr>
        <p:txBody>
          <a:bodyPr vert="horz" wrap="square" lIns="121917" tIns="60958" rIns="121917" bIns="60958" rtlCol="0" anchor="ctr"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lang="ru-RU" sz="2800" dirty="0"/>
              <a:t>Влияние САФУ на региональном уровне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361" y="1031980"/>
            <a:ext cx="3840427" cy="81284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Соглашения\нормативное регулирование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360" y="2204864"/>
            <a:ext cx="3840427" cy="72875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Непрерывная система </a:t>
            </a:r>
          </a:p>
          <a:p>
            <a:pPr algn="ctr"/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подготовки кадров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361" y="3356992"/>
            <a:ext cx="3840428" cy="54840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Научные исследования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361" y="4293096"/>
            <a:ext cx="3840428" cy="54840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Экспертные советы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361" y="5229200"/>
            <a:ext cx="3840428" cy="54840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>
                <a:solidFill>
                  <a:schemeClr val="tx2"/>
                </a:solidFill>
                <a:latin typeface="Arial Narrow" panose="020B0606020202030204" pitchFamily="34" charset="0"/>
              </a:rPr>
              <a:t>Социальные проекты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9805" y="836712"/>
            <a:ext cx="7608843" cy="538608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Областной закон 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N 295-22-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ОЗ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от 30 мая 2011 года «О государственной поддержке Северного (Арктического) федерального университета» </a:t>
            </a:r>
          </a:p>
          <a:p>
            <a:pPr marL="228594" indent="-228594">
              <a:buFontTx/>
              <a:buChar char="-"/>
            </a:pP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28594" indent="-228594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Комплексные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исследования, связанные с поиском, разработкой и освоением месторождений природных ресурсов Поморья; </a:t>
            </a:r>
          </a:p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Разработка и реализация стратегии «Развитие арктического туризма в Архангельской области до 2025 года»</a:t>
            </a:r>
          </a:p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Реализации государственной программы Архангельской области «Развитие инфраструктуры Соловецкого архипелага (2014 – 2019 </a:t>
            </a:r>
            <a:r>
              <a:rPr lang="ru-RU" dirty="0" err="1">
                <a:solidFill>
                  <a:schemeClr val="tx2"/>
                </a:solidFill>
                <a:latin typeface="Arial Narrow" panose="020B0606020202030204" pitchFamily="34" charset="0"/>
              </a:rPr>
              <a:t>гг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)»</a:t>
            </a:r>
          </a:p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Проект «Большой Архангельск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»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28594" indent="-228594">
              <a:buFontTx/>
              <a:buChar char="-"/>
            </a:pP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Коллегии исполнительных органов государственной власти Архангельской области, межведомственные комиссии и советы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28594" indent="-228594">
              <a:buFontTx/>
              <a:buChar char="-"/>
            </a:pP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«Архангельск-университетский город» 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Общественная приемная Уполномоченного при Губернаторе Архангельской области по правам ребенка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Сотрудничество с НКО региона</a:t>
            </a:r>
          </a:p>
          <a:p>
            <a:pPr marL="228594" indent="-228594">
              <a:buFontTx/>
              <a:buChar char="-"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Волонтерский центр САФУ</a:t>
            </a:r>
          </a:p>
        </p:txBody>
      </p:sp>
    </p:spTree>
    <p:extLst>
      <p:ext uri="{BB962C8B-B14F-4D97-AF65-F5344CB8AC3E}">
        <p14:creationId xmlns:p14="http://schemas.microsoft.com/office/powerpoint/2010/main" val="27994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Ключевые инициативы трансформации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706365"/>
              </p:ext>
            </p:extLst>
          </p:nvPr>
        </p:nvGraphicFramePr>
        <p:xfrm>
          <a:off x="191344" y="1052736"/>
          <a:ext cx="12288688" cy="534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7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dirty="0"/>
              <a:t>Кластерная политика в Архангельской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Picture 3" descr="C:\Users\a.mengazetdinova\Desktop\Сентябрь 2016\30.09 Рос Союз ректоров Самара\Карта Арх об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48103"/>
            <a:ext cx="5688632" cy="50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79755517"/>
              </p:ext>
            </p:extLst>
          </p:nvPr>
        </p:nvGraphicFramePr>
        <p:xfrm>
          <a:off x="6528048" y="1182384"/>
          <a:ext cx="4968552" cy="49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50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Основные </a:t>
            </a:r>
            <a:r>
              <a:rPr lang="ru-RU" dirty="0" smtClean="0"/>
              <a:t>мероприятия трансформации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51384" y="1052736"/>
            <a:ext cx="2880320" cy="2232247"/>
            <a:chOff x="373820" y="360270"/>
            <a:chExt cx="2755680" cy="204670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373820" y="360270"/>
              <a:ext cx="2755680" cy="204670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373820" y="360270"/>
              <a:ext cx="2755680" cy="204670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Проект </a:t>
              </a:r>
              <a:r>
                <a:rPr lang="ru-RU" sz="1800" b="1" kern="1200" dirty="0" err="1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инноклуб</a:t>
              </a:r>
              <a:endParaRPr lang="ru-RU" sz="18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«SMART CLUB»</a:t>
              </a:r>
              <a:endParaRPr lang="ru-RU" sz="18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35760" y="1052736"/>
            <a:ext cx="3725054" cy="2232248"/>
            <a:chOff x="3830215" y="379984"/>
            <a:chExt cx="3437022" cy="197894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3830215" y="379984"/>
              <a:ext cx="3437022" cy="19789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3830215" y="379984"/>
              <a:ext cx="3437022" cy="19789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Создание </a:t>
              </a:r>
              <a:r>
                <a:rPr lang="ru-RU" sz="1800" b="1" kern="1200" dirty="0" err="1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прототехнопартка</a:t>
              </a: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 Архангельской области </a:t>
              </a:r>
            </a:p>
            <a:p>
              <a:pPr lvl="0" algn="ctr" defTabSz="800100"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на базе САФУ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27448" y="3645024"/>
            <a:ext cx="5616624" cy="2531527"/>
            <a:chOff x="5580789" y="0"/>
            <a:chExt cx="5377723" cy="253152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5580789" y="0"/>
              <a:ext cx="5377723" cy="253152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580789" y="0"/>
              <a:ext cx="5377723" cy="2531527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Развитие технологических центров: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chemeClr val="tx1"/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lang="ru-RU" sz="1600" kern="1200" dirty="0" smtClean="0">
                  <a:solidFill>
                    <a:schemeClr val="tx1"/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─ </a:t>
              </a:r>
              <a:r>
                <a:rPr lang="ru-RU" sz="1600" b="1" kern="1200" dirty="0" err="1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Инновационно</a:t>
              </a:r>
              <a:r>
                <a:rPr lang="ru-RU" sz="16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-технологический центр арктических нефтегазовых лабораторных исследований, 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─ Учебно-научный центр энергетических инноваций, 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─ </a:t>
              </a:r>
              <a:r>
                <a:rPr lang="ru-RU" sz="1600" b="1" kern="1200" dirty="0" err="1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Инновационно</a:t>
              </a:r>
              <a:r>
                <a:rPr lang="ru-RU" sz="16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-технологический центр «Современные технологии переработки биоресурсов Севера»,</a:t>
              </a:r>
            </a:p>
            <a:p>
              <a:pPr lvl="0" defTabSz="800100">
                <a:spcBef>
                  <a:spcPct val="0"/>
                </a:spcBef>
              </a:pPr>
              <a:r>
                <a:rPr lang="ru-RU" sz="16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─ Научно-образовательный центр по проблемам строительства в Арктике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292876" y="1051867"/>
            <a:ext cx="3424535" cy="2232248"/>
            <a:chOff x="2367312" y="1420588"/>
            <a:chExt cx="3424535" cy="245927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2367312" y="1420588"/>
              <a:ext cx="3424535" cy="24592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2367312" y="1420588"/>
              <a:ext cx="3424535" cy="245927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Проекты: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 «Арктические кластерные системы»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«Корпоративные образовательные системы»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64152" y="3645024"/>
            <a:ext cx="2985021" cy="2512393"/>
            <a:chOff x="4297173" y="521790"/>
            <a:chExt cx="5217065" cy="430470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4297173" y="521790"/>
              <a:ext cx="5217065" cy="430470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297173" y="521790"/>
              <a:ext cx="5217065" cy="430470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Проект </a:t>
              </a:r>
            </a:p>
            <a:p>
              <a:pPr lvl="0" algn="ctr" defTabSz="800100"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bg2">
                      <a:lumMod val="25000"/>
                    </a:schemeClr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«Архангельск- университетский город»</a:t>
              </a:r>
            </a:p>
            <a:p>
              <a:pPr lvl="0" algn="ctr" defTabSz="800100">
                <a:spcBef>
                  <a:spcPct val="0"/>
                </a:spcBef>
                <a:spcAft>
                  <a:spcPts val="0"/>
                </a:spcAft>
              </a:pPr>
              <a:endPara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lvl="0" algn="ctr" defTabSz="800100">
                <a:spcBef>
                  <a:spcPct val="0"/>
                </a:spcBef>
                <a:spcAft>
                  <a:spcPts val="0"/>
                </a:spcAft>
              </a:pPr>
              <a:endParaRPr lang="ru-RU" sz="1800" b="1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3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Показатели достижения запланированных </a:t>
            </a:r>
            <a:r>
              <a:rPr lang="ru-RU" dirty="0" smtClean="0"/>
              <a:t>результатов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40016" y="1052736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320136" y="1083970"/>
            <a:ext cx="4107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Социальная трансформация региона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3352" y="105273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Инновационная и технологическая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трансформация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региона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74942338"/>
              </p:ext>
            </p:extLst>
          </p:nvPr>
        </p:nvGraphicFramePr>
        <p:xfrm>
          <a:off x="263352" y="1628800"/>
          <a:ext cx="5904656" cy="400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15480" y="1412777"/>
            <a:ext cx="691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14%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39816" y="1412776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54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98222" y="5301208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67808" y="5307042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40,8%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85343117"/>
              </p:ext>
            </p:extLst>
          </p:nvPr>
        </p:nvGraphicFramePr>
        <p:xfrm>
          <a:off x="6312024" y="1628800"/>
          <a:ext cx="5760640" cy="400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539123" y="1412777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323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49774" y="1412776"/>
            <a:ext cx="792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4177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80187" y="530120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2866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49773" y="5307042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24,4%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 title="Базовые кафеды"/>
          <p:cNvGraphicFramePr/>
          <p:nvPr>
            <p:extLst/>
          </p:nvPr>
        </p:nvGraphicFramePr>
        <p:xfrm>
          <a:off x="304800" y="1028937"/>
          <a:ext cx="3782888" cy="247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 title="Базовые кафеды"/>
          <p:cNvGraphicFramePr/>
          <p:nvPr>
            <p:extLst/>
          </p:nvPr>
        </p:nvGraphicFramePr>
        <p:xfrm>
          <a:off x="304800" y="3804202"/>
          <a:ext cx="3782888" cy="265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Picture 2" descr="http://img1.liveinternet.ru/images/attach/c/9/105/381/105381051_194_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175" y="2653800"/>
            <a:ext cx="194466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http://www.belomornews.ru/uploads/posts/2013-08/1377584684_i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175" y="1253947"/>
            <a:ext cx="1914262" cy="107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Диаграмма 29" title="Базовые кафеды"/>
          <p:cNvGraphicFramePr/>
          <p:nvPr>
            <p:extLst/>
          </p:nvPr>
        </p:nvGraphicFramePr>
        <p:xfrm>
          <a:off x="7773736" y="889833"/>
          <a:ext cx="4259726" cy="27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3" name="Picture 4" descr="http://newsimg.bbc.co.uk/media/images/40834000/jpg/_40834599_cbk20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390" y="1884982"/>
            <a:ext cx="1914262" cy="10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188175" y="3976112"/>
            <a:ext cx="7642180" cy="2361520"/>
            <a:chOff x="4352989" y="4053957"/>
            <a:chExt cx="7642180" cy="2361520"/>
          </a:xfrm>
        </p:grpSpPr>
        <p:pic>
          <p:nvPicPr>
            <p:cNvPr id="19" name="Рисунок 18" descr="https://minsk.bizfam.ru/images/company/16/1610/161067/c2_50a5dfdd.jpg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2800" y="5663384"/>
              <a:ext cx="720080" cy="72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http://www.aqba.ru/i/clients/ekrc/logo.pn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6551" y="4216837"/>
              <a:ext cx="1263325" cy="7278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 descr="https://russianpapa.s3.amazonaws.com/photos/Posting/110733/208437/hd/__________________1168_578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3430" y="5850064"/>
              <a:ext cx="1078230" cy="53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https://valve-expert.ru/upload/iblock/08f/1-_1_.pn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039" y="4159536"/>
              <a:ext cx="1548130" cy="474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 descr="http://www.metaprom.ru/spravka_foto/1434450474foto1_big.jpg"/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28" b="22525"/>
            <a:stretch/>
          </p:blipFill>
          <p:spPr bwMode="auto">
            <a:xfrm>
              <a:off x="4352989" y="5786827"/>
              <a:ext cx="1292860" cy="628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Рисунок 21" descr="http://www.arhnet.info/files/imagecache/i_anews_big/1459419813.jpeg"/>
            <p:cNvPicPr/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41" b="27344"/>
            <a:stretch/>
          </p:blipFill>
          <p:spPr bwMode="auto">
            <a:xfrm>
              <a:off x="6415454" y="5859852"/>
              <a:ext cx="1390650" cy="4603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Рисунок 22" descr="http://arctic-union.ru/upload/iblock/9c8/nauchnyy_tsentr_izucheniya_arktiki.png"/>
            <p:cNvPicPr/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90" b="18301"/>
            <a:stretch/>
          </p:blipFill>
          <p:spPr bwMode="auto">
            <a:xfrm>
              <a:off x="10335886" y="4931900"/>
              <a:ext cx="1118870" cy="6286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Рисунок 23" descr="http://www.krao29.ru/upload/iblock/b71/b71af57e575dc75123561138c885a1d2.jpg"/>
            <p:cNvPicPr/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42" t="18641" r="12784" b="19512"/>
            <a:stretch/>
          </p:blipFill>
          <p:spPr bwMode="auto">
            <a:xfrm>
              <a:off x="5252138" y="4895669"/>
              <a:ext cx="1313180" cy="7677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Рисунок 24" descr="http://www.derewo.ru/images/novosti/0000a53c.jpg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3523" y="5089341"/>
              <a:ext cx="1276350" cy="95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Рисунок 25" descr="http://narfu.ru/upload/iblock/3da/logo.png"/>
            <p:cNvPicPr/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611" y="4157844"/>
              <a:ext cx="1675130" cy="422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Рисунок 27" descr="https://opt-452148.ssl.1c-bitrix-cdn.ru/upload/iblock/404/4046440430be85e821ebe2c1169f2871.png?149077161713468"/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374" y="4053957"/>
              <a:ext cx="736432" cy="686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718630" y="4985236"/>
              <a:ext cx="2137921" cy="287671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30" y="1356936"/>
            <a:ext cx="934354" cy="89841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lIns="121917" tIns="60958" rIns="121917" bIns="60958">
            <a:noAutofit/>
          </a:bodyPr>
          <a:lstStyle/>
          <a:p>
            <a:pPr algn="r" fontAlgn="base">
              <a:spcAft>
                <a:spcPct val="0"/>
              </a:spcAft>
            </a:pPr>
            <a:r>
              <a:rPr lang="ru-RU" sz="2800" dirty="0"/>
              <a:t>Сетевое взаимодействие с предприятиями региона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9E5E1-543C-46E2-B717-AAC91C2CC3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7808" y="45811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www.narfu.ru  </a:t>
            </a:r>
          </a:p>
          <a:p>
            <a:pPr algn="r"/>
            <a:r>
              <a:rPr 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rector@narfu.ru  </a:t>
            </a:r>
          </a:p>
        </p:txBody>
      </p:sp>
    </p:spTree>
    <p:extLst>
      <p:ext uri="{BB962C8B-B14F-4D97-AF65-F5344CB8AC3E}">
        <p14:creationId xmlns:p14="http://schemas.microsoft.com/office/powerpoint/2010/main" val="4337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Arctic_CEA_3</Template>
  <TotalTime>10936</TotalTime>
  <Words>1234</Words>
  <Application>Microsoft Office PowerPoint</Application>
  <PresentationFormat>Произвольный</PresentationFormat>
  <Paragraphs>173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САФУ имени М.В. Ломоносова  как центр инновационной технологической и социальной трансформации региона: «третья миссия» университета</vt:lpstr>
      <vt:lpstr>Направления трансформации университетов </vt:lpstr>
      <vt:lpstr>Влияние САФУ на региональном уровне</vt:lpstr>
      <vt:lpstr>Ключевые инициативы трансформации </vt:lpstr>
      <vt:lpstr>Кластерная политика в Архангельской области</vt:lpstr>
      <vt:lpstr>Основные мероприятия трансформации</vt:lpstr>
      <vt:lpstr>Показатели достижения запланированных результатов</vt:lpstr>
      <vt:lpstr>Сетевое взаимодействие с предприятиями региона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Хлестачев Роман Валерьевич</dc:creator>
  <cp:lastModifiedBy>Пользователь Windows</cp:lastModifiedBy>
  <cp:revision>998</cp:revision>
  <cp:lastPrinted>2017-06-26T09:44:35Z</cp:lastPrinted>
  <dcterms:created xsi:type="dcterms:W3CDTF">2012-06-21T07:34:02Z</dcterms:created>
  <dcterms:modified xsi:type="dcterms:W3CDTF">2017-12-14T08:42:14Z</dcterms:modified>
</cp:coreProperties>
</file>