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8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9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10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11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theme/theme12.xml" ContentType="application/vnd.openxmlformats-officedocument.theme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theme/theme13.xml" ContentType="application/vnd.openxmlformats-officedocument.theme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theme/theme14.xml" ContentType="application/vnd.openxmlformats-officedocument.theme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theme/theme15.xml" ContentType="application/vnd.openxmlformats-officedocument.theme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16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theme/theme17.xml" ContentType="application/vnd.openxmlformats-officedocument.theme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5.xml" ContentType="application/vnd.openxmlformats-officedocument.drawingml.chart+xml"/>
  <Override PartName="/ppt/theme/themeOverride2.xml" ContentType="application/vnd.openxmlformats-officedocument.themeOverr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drawings/drawing1.xml" ContentType="application/vnd.openxmlformats-officedocument.drawingml.chartshapes+xml"/>
  <Override PartName="/ppt/charts/chart1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4"/>
    <p:sldMasterId id="2147483883" r:id="rId5"/>
    <p:sldMasterId id="2147483908" r:id="rId6"/>
    <p:sldMasterId id="2147483920" r:id="rId7"/>
    <p:sldMasterId id="2147483933" r:id="rId8"/>
    <p:sldMasterId id="2147483945" r:id="rId9"/>
    <p:sldMasterId id="2147483981" r:id="rId10"/>
    <p:sldMasterId id="2147483994" r:id="rId11"/>
    <p:sldMasterId id="2147484055" r:id="rId12"/>
    <p:sldMasterId id="2147484079" r:id="rId13"/>
    <p:sldMasterId id="2147484092" r:id="rId14"/>
    <p:sldMasterId id="2147484104" r:id="rId15"/>
    <p:sldMasterId id="2147484117" r:id="rId16"/>
    <p:sldMasterId id="2147484140" r:id="rId17"/>
    <p:sldMasterId id="2147484151" r:id="rId18"/>
    <p:sldMasterId id="2147484176" r:id="rId19"/>
    <p:sldMasterId id="2147484188" r:id="rId20"/>
    <p:sldMasterId id="2147484200" r:id="rId21"/>
  </p:sldMasterIdLst>
  <p:notesMasterIdLst>
    <p:notesMasterId r:id="rId53"/>
  </p:notesMasterIdLst>
  <p:sldIdLst>
    <p:sldId id="330" r:id="rId22"/>
    <p:sldId id="336" r:id="rId23"/>
    <p:sldId id="296" r:id="rId24"/>
    <p:sldId id="331" r:id="rId25"/>
    <p:sldId id="311" r:id="rId26"/>
    <p:sldId id="309" r:id="rId27"/>
    <p:sldId id="333" r:id="rId28"/>
    <p:sldId id="321" r:id="rId29"/>
    <p:sldId id="300" r:id="rId30"/>
    <p:sldId id="301" r:id="rId31"/>
    <p:sldId id="322" r:id="rId32"/>
    <p:sldId id="314" r:id="rId33"/>
    <p:sldId id="340" r:id="rId34"/>
    <p:sldId id="341" r:id="rId35"/>
    <p:sldId id="325" r:id="rId36"/>
    <p:sldId id="326" r:id="rId37"/>
    <p:sldId id="327" r:id="rId38"/>
    <p:sldId id="318" r:id="rId39"/>
    <p:sldId id="335" r:id="rId40"/>
    <p:sldId id="337" r:id="rId41"/>
    <p:sldId id="338" r:id="rId42"/>
    <p:sldId id="339" r:id="rId43"/>
    <p:sldId id="293" r:id="rId44"/>
    <p:sldId id="305" r:id="rId45"/>
    <p:sldId id="306" r:id="rId46"/>
    <p:sldId id="295" r:id="rId47"/>
    <p:sldId id="323" r:id="rId48"/>
    <p:sldId id="324" r:id="rId49"/>
    <p:sldId id="334" r:id="rId50"/>
    <p:sldId id="303" r:id="rId51"/>
    <p:sldId id="328" r:id="rId52"/>
  </p:sldIdLst>
  <p:sldSz cx="9144000" cy="5143500" type="screen16x9"/>
  <p:notesSz cx="6797675" cy="9874250"/>
  <p:defaultTextStyle>
    <a:defPPr>
      <a:defRPr lang="ru-RU"/>
    </a:defPPr>
    <a:lvl1pPr marL="0" algn="l" defTabSz="910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042" algn="l" defTabSz="910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0350" algn="l" defTabSz="910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5480" algn="l" defTabSz="910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0699" algn="l" defTabSz="910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5740" algn="l" defTabSz="910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0843" algn="l" defTabSz="910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6056" algn="l" defTabSz="910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1206" algn="l" defTabSz="910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0FB1"/>
    <a:srgbClr val="C5B9D5"/>
    <a:srgbClr val="EEEAF2"/>
    <a:srgbClr val="DCD4E4"/>
    <a:srgbClr val="CBBFD7"/>
    <a:srgbClr val="F0ECF4"/>
    <a:srgbClr val="225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830" y="31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26" Type="http://schemas.openxmlformats.org/officeDocument/2006/relationships/slide" Target="slides/slide5.xml"/><Relationship Id="rId39" Type="http://schemas.openxmlformats.org/officeDocument/2006/relationships/slide" Target="slides/slide18.xml"/><Relationship Id="rId21" Type="http://schemas.openxmlformats.org/officeDocument/2006/relationships/slideMaster" Target="slideMasters/slideMaster18.xml"/><Relationship Id="rId34" Type="http://schemas.openxmlformats.org/officeDocument/2006/relationships/slide" Target="slides/slide13.xml"/><Relationship Id="rId42" Type="http://schemas.openxmlformats.org/officeDocument/2006/relationships/slide" Target="slides/slide21.xml"/><Relationship Id="rId47" Type="http://schemas.openxmlformats.org/officeDocument/2006/relationships/slide" Target="slides/slide26.xml"/><Relationship Id="rId50" Type="http://schemas.openxmlformats.org/officeDocument/2006/relationships/slide" Target="slides/slide29.xml"/><Relationship Id="rId55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4.xml"/><Relationship Id="rId33" Type="http://schemas.openxmlformats.org/officeDocument/2006/relationships/slide" Target="slides/slide12.xml"/><Relationship Id="rId38" Type="http://schemas.openxmlformats.org/officeDocument/2006/relationships/slide" Target="slides/slide17.xml"/><Relationship Id="rId46" Type="http://schemas.openxmlformats.org/officeDocument/2006/relationships/slide" Target="slides/slide25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slideMaster" Target="slideMasters/slideMaster17.xml"/><Relationship Id="rId29" Type="http://schemas.openxmlformats.org/officeDocument/2006/relationships/slide" Target="slides/slide8.xml"/><Relationship Id="rId41" Type="http://schemas.openxmlformats.org/officeDocument/2006/relationships/slide" Target="slides/slide20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3.xml"/><Relationship Id="rId32" Type="http://schemas.openxmlformats.org/officeDocument/2006/relationships/slide" Target="slides/slide11.xml"/><Relationship Id="rId37" Type="http://schemas.openxmlformats.org/officeDocument/2006/relationships/slide" Target="slides/slide16.xml"/><Relationship Id="rId40" Type="http://schemas.openxmlformats.org/officeDocument/2006/relationships/slide" Target="slides/slide19.xml"/><Relationship Id="rId45" Type="http://schemas.openxmlformats.org/officeDocument/2006/relationships/slide" Target="slides/slide24.xml"/><Relationship Id="rId53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2.xml"/><Relationship Id="rId28" Type="http://schemas.openxmlformats.org/officeDocument/2006/relationships/slide" Target="slides/slide7.xml"/><Relationship Id="rId36" Type="http://schemas.openxmlformats.org/officeDocument/2006/relationships/slide" Target="slides/slide15.xml"/><Relationship Id="rId49" Type="http://schemas.openxmlformats.org/officeDocument/2006/relationships/slide" Target="slides/slide28.xml"/><Relationship Id="rId57" Type="http://schemas.openxmlformats.org/officeDocument/2006/relationships/tableStyles" Target="tableStyles.xml"/><Relationship Id="rId10" Type="http://schemas.openxmlformats.org/officeDocument/2006/relationships/slideMaster" Target="slideMasters/slideMaster7.xml"/><Relationship Id="rId19" Type="http://schemas.openxmlformats.org/officeDocument/2006/relationships/slideMaster" Target="slideMasters/slideMaster16.xml"/><Relationship Id="rId31" Type="http://schemas.openxmlformats.org/officeDocument/2006/relationships/slide" Target="slides/slide10.xml"/><Relationship Id="rId44" Type="http://schemas.openxmlformats.org/officeDocument/2006/relationships/slide" Target="slides/slide23.xml"/><Relationship Id="rId52" Type="http://schemas.openxmlformats.org/officeDocument/2006/relationships/slide" Target="slides/slide3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1.xml"/><Relationship Id="rId27" Type="http://schemas.openxmlformats.org/officeDocument/2006/relationships/slide" Target="slides/slide6.xml"/><Relationship Id="rId30" Type="http://schemas.openxmlformats.org/officeDocument/2006/relationships/slide" Target="slides/slide9.xml"/><Relationship Id="rId35" Type="http://schemas.openxmlformats.org/officeDocument/2006/relationships/slide" Target="slides/slide14.xml"/><Relationship Id="rId43" Type="http://schemas.openxmlformats.org/officeDocument/2006/relationships/slide" Target="slides/slide22.xml"/><Relationship Id="rId48" Type="http://schemas.openxmlformats.org/officeDocument/2006/relationships/slide" Target="slides/slide27.xml"/><Relationship Id="rId56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0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2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tx2">
                <a:lumMod val="75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FF3-48EC-922C-D896236F4BAF}"/>
                </c:ext>
              </c:extLst>
            </c:dLbl>
            <c:dLbl>
              <c:idx val="3"/>
              <c:layout>
                <c:manualLayout>
                  <c:x val="2.1405861883311325E-2"/>
                  <c:y val="-1.66514792938199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BEA-43DC-9AA4-B1B0A1D9AE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Базовые кафедры</c:v>
                </c:pt>
                <c:pt idx="1">
                  <c:v>Совместные производства</c:v>
                </c:pt>
                <c:pt idx="2">
                  <c:v>Совместные лаборатории</c:v>
                </c:pt>
                <c:pt idx="3">
                  <c:v>Оборот МИП</c:v>
                </c:pt>
                <c:pt idx="4">
                  <c:v>Трансляционные площадки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</c:v>
                </c:pt>
                <c:pt idx="1">
                  <c:v>0</c:v>
                </c:pt>
                <c:pt idx="2">
                  <c:v>28</c:v>
                </c:pt>
                <c:pt idx="3">
                  <c:v>22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FA-4C2B-BE48-7A07AA86917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tx2">
                <a:lumMod val="40000"/>
                <a:lumOff val="6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1.8347881614266849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8CC-4D54-B0BE-A6C1EE35272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44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8CC-4D54-B0BE-A6C1EE35272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1412 (+1380)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8CC-4D54-B0BE-A6C1EE35272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rgbClr val="002060"/>
                        </a:solidFill>
                      </a:rPr>
                      <a:t>13 (+2)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8CC-4D54-B0BE-A6C1EE35272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002060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Базовые кафедры</c:v>
                </c:pt>
                <c:pt idx="1">
                  <c:v>Совместные производства</c:v>
                </c:pt>
                <c:pt idx="2">
                  <c:v>Совместные лаборатории</c:v>
                </c:pt>
                <c:pt idx="3">
                  <c:v>Оборот МИП</c:v>
                </c:pt>
                <c:pt idx="4">
                  <c:v>Трансляционные площадки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16</c:v>
                </c:pt>
                <c:pt idx="3">
                  <c:v>1360</c:v>
                </c:pt>
                <c:pt idx="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FA-4C2B-BE48-7A07AA86917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100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EFA-4C2B-BE48-7A07AA86917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10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EFA-4C2B-BE48-7A07AA86917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100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EFA-4C2B-BE48-7A07AA869175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EFA-4C2B-BE48-7A07AA86917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15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EFA-4C2B-BE48-7A07AA8691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Базовые кафедры</c:v>
                </c:pt>
                <c:pt idx="1">
                  <c:v>Совместные производства</c:v>
                </c:pt>
                <c:pt idx="2">
                  <c:v>Совместные лаборатории</c:v>
                </c:pt>
                <c:pt idx="3">
                  <c:v>Оборот МИП</c:v>
                </c:pt>
                <c:pt idx="4">
                  <c:v>Трансляционные площадки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95</c:v>
                </c:pt>
                <c:pt idx="1">
                  <c:v>7</c:v>
                </c:pt>
                <c:pt idx="2">
                  <c:v>56</c:v>
                </c:pt>
                <c:pt idx="3">
                  <c:v>0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EFA-4C2B-BE48-7A07AA86917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overlap val="100"/>
        <c:axId val="197279744"/>
        <c:axId val="168499968"/>
      </c:barChart>
      <c:catAx>
        <c:axId val="1972797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8499968"/>
        <c:crosses val="autoZero"/>
        <c:auto val="1"/>
        <c:lblAlgn val="ctr"/>
        <c:lblOffset val="100"/>
        <c:noMultiLvlLbl val="0"/>
      </c:catAx>
      <c:valAx>
        <c:axId val="168499968"/>
        <c:scaling>
          <c:orientation val="minMax"/>
        </c:scaling>
        <c:delete val="1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97279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117356138801813"/>
          <c:y val="9.3206713970288749E-2"/>
          <c:w val="0.79955344003475315"/>
          <c:h val="0.70918037659558175"/>
        </c:manualLayout>
      </c:layout>
      <c:lineChart>
        <c:grouping val="standard"/>
        <c:varyColors val="0"/>
        <c:ser>
          <c:idx val="1"/>
          <c:order val="0"/>
          <c:tx>
            <c:strRef>
              <c:f>Лист1!$A$5</c:f>
              <c:strCache>
                <c:ptCount val="1"/>
                <c:pt idx="0">
                  <c:v>Q4</c:v>
                </c:pt>
              </c:strCache>
            </c:strRef>
          </c:tx>
          <c:marker>
            <c:symbol val="square"/>
            <c:size val="5"/>
          </c:marker>
          <c:cat>
            <c:strRef>
              <c:f>Лист1!$B$1:$D$1</c:f>
              <c:strCach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strCache>
            </c:strRef>
          </c:cat>
          <c:val>
            <c:numRef>
              <c:f>Лист1!$B$5:$D$5</c:f>
              <c:numCache>
                <c:formatCode>General</c:formatCode>
                <c:ptCount val="3"/>
                <c:pt idx="0">
                  <c:v>12.6</c:v>
                </c:pt>
                <c:pt idx="1">
                  <c:v>19.8</c:v>
                </c:pt>
                <c:pt idx="2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5DE-45E9-B28C-3C3713DDD145}"/>
            </c:ext>
          </c:extLst>
        </c:ser>
        <c:ser>
          <c:idx val="2"/>
          <c:order val="1"/>
          <c:tx>
            <c:strRef>
              <c:f>Лист1!$A$4</c:f>
              <c:strCache>
                <c:ptCount val="1"/>
                <c:pt idx="0">
                  <c:v>Q3</c:v>
                </c:pt>
              </c:strCache>
            </c:strRef>
          </c:tx>
          <c:marker>
            <c:symbol val="square"/>
            <c:size val="5"/>
          </c:marker>
          <c:cat>
            <c:strRef>
              <c:f>Лист1!$B$1:$D$1</c:f>
              <c:strCach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strCache>
            </c:strRef>
          </c:cat>
          <c:val>
            <c:numRef>
              <c:f>Лист1!$B$4:$D$4</c:f>
              <c:numCache>
                <c:formatCode>General</c:formatCode>
                <c:ptCount val="3"/>
                <c:pt idx="0">
                  <c:v>45.3</c:v>
                </c:pt>
                <c:pt idx="1">
                  <c:v>30.9</c:v>
                </c:pt>
                <c:pt idx="2">
                  <c:v>40.4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5DE-45E9-B28C-3C3713DDD145}"/>
            </c:ext>
          </c:extLst>
        </c:ser>
        <c:ser>
          <c:idx val="3"/>
          <c:order val="2"/>
          <c:tx>
            <c:strRef>
              <c:f>Лист1!$A$3</c:f>
              <c:strCache>
                <c:ptCount val="1"/>
                <c:pt idx="0">
                  <c:v>Q2</c:v>
                </c:pt>
              </c:strCache>
            </c:strRef>
          </c:tx>
          <c:marker>
            <c:symbol val="square"/>
            <c:size val="5"/>
          </c:marker>
          <c:cat>
            <c:strRef>
              <c:f>Лист1!$B$1:$D$1</c:f>
              <c:strCach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strCache>
            </c:strRef>
          </c:cat>
          <c:val>
            <c:numRef>
              <c:f>Лист1!$B$3:$D$3</c:f>
              <c:numCache>
                <c:formatCode>General</c:formatCode>
                <c:ptCount val="3"/>
                <c:pt idx="0">
                  <c:v>11.3</c:v>
                </c:pt>
                <c:pt idx="1">
                  <c:v>24.3</c:v>
                </c:pt>
                <c:pt idx="2">
                  <c:v>22.1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5DE-45E9-B28C-3C3713DDD145}"/>
            </c:ext>
          </c:extLst>
        </c:ser>
        <c:ser>
          <c:idx val="4"/>
          <c:order val="3"/>
          <c:tx>
            <c:strRef>
              <c:f>Лист1!$A$2</c:f>
              <c:strCache>
                <c:ptCount val="1"/>
                <c:pt idx="0">
                  <c:v>Q1</c:v>
                </c:pt>
              </c:strCache>
            </c:strRef>
          </c:tx>
          <c:marker>
            <c:symbol val="square"/>
            <c:size val="5"/>
          </c:marker>
          <c:cat>
            <c:strRef>
              <c:f>Лист1!$B$1:$D$1</c:f>
              <c:strCach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strCache>
            </c:strRef>
          </c:cat>
          <c:val>
            <c:numRef>
              <c:f>Лист1!$B$2:$D$2</c:f>
              <c:numCache>
                <c:formatCode>General</c:formatCode>
                <c:ptCount val="3"/>
                <c:pt idx="0">
                  <c:v>30.7</c:v>
                </c:pt>
                <c:pt idx="1">
                  <c:v>24.8</c:v>
                </c:pt>
                <c:pt idx="2">
                  <c:v>32.4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5DE-45E9-B28C-3C3713DDD1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9021056"/>
        <c:axId val="198264512"/>
      </c:lineChart>
      <c:catAx>
        <c:axId val="1990210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rgbClr val="002060"/>
                </a:solidFill>
              </a:defRPr>
            </a:pPr>
            <a:endParaRPr lang="ru-RU"/>
          </a:p>
        </c:txPr>
        <c:crossAx val="198264512"/>
        <c:crosses val="autoZero"/>
        <c:auto val="1"/>
        <c:lblAlgn val="ctr"/>
        <c:lblOffset val="100"/>
        <c:noMultiLvlLbl val="0"/>
      </c:catAx>
      <c:valAx>
        <c:axId val="1982645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rgbClr val="002060"/>
                </a:solidFill>
              </a:defRPr>
            </a:pPr>
            <a:endParaRPr lang="ru-RU"/>
          </a:p>
        </c:txPr>
        <c:crossAx val="1990210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Средняя заработная плата по  Республике Татарстан</c:v>
                </c:pt>
              </c:strCache>
            </c:strRef>
          </c:tx>
          <c:spPr>
            <a:ln w="14285" cap="rnd" cmpd="sng" algn="ctr">
              <a:solidFill>
                <a:schemeClr val="accent1">
                  <a:shade val="95000"/>
                  <a:satMod val="105000"/>
                </a:schemeClr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lt1"/>
              </a:solidFill>
              <a:ln>
                <a:noFill/>
              </a:ln>
              <a:effectLst/>
            </c:spPr>
          </c:marker>
          <c:dLbls>
            <c:dLbl>
              <c:idx val="0"/>
              <c:layout>
                <c:manualLayout>
                  <c:x val="-6.7592193748837043E-2"/>
                  <c:y val="2.80517610210841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619-414F-AC69-7B26911A9A50}"/>
                </c:ext>
              </c:extLst>
            </c:dLbl>
            <c:dLbl>
              <c:idx val="1"/>
              <c:layout>
                <c:manualLayout>
                  <c:x val="-5.1321285182872399E-2"/>
                  <c:y val="-2.08971680657815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619-414F-AC69-7B26911A9A50}"/>
                </c:ext>
              </c:extLst>
            </c:dLbl>
            <c:dLbl>
              <c:idx val="2"/>
              <c:layout>
                <c:manualLayout>
                  <c:x val="-4.4309013557880486E-2"/>
                  <c:y val="-2.08689593674239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D84-490C-A911-2AC580651CC8}"/>
                </c:ext>
              </c:extLst>
            </c:dLbl>
            <c:dLbl>
              <c:idx val="3"/>
              <c:layout>
                <c:manualLayout>
                  <c:x val="-4.5829438491508605E-2"/>
                  <c:y val="-3.47815989457067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D84-490C-A911-2AC580651CC8}"/>
                </c:ext>
              </c:extLst>
            </c:dLbl>
            <c:dLbl>
              <c:idx val="4"/>
              <c:layout>
                <c:manualLayout>
                  <c:x val="-4.5829438491508605E-2"/>
                  <c:y val="-3.1303439051136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D84-490C-A911-2AC580651CC8}"/>
                </c:ext>
              </c:extLst>
            </c:dLbl>
            <c:dLbl>
              <c:idx val="5"/>
              <c:layout>
                <c:manualLayout>
                  <c:x val="-4.7349863425136668E-2"/>
                  <c:y val="-3.47815989457067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D84-490C-A911-2AC580651CC8}"/>
                </c:ext>
              </c:extLst>
            </c:dLbl>
            <c:spPr>
              <a:noFill/>
              <a:ln w="19046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Лист1!$B$1:$G$1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Лист1!$B$2:$G$2</c:f>
              <c:numCache>
                <c:formatCode>General</c:formatCode>
                <c:ptCount val="6"/>
                <c:pt idx="0">
                  <c:v>22256.6</c:v>
                </c:pt>
                <c:pt idx="1">
                  <c:v>25075.599999999999</c:v>
                </c:pt>
                <c:pt idx="2">
                  <c:v>26951.7</c:v>
                </c:pt>
                <c:pt idx="3">
                  <c:v>27632.7</c:v>
                </c:pt>
                <c:pt idx="4">
                  <c:v>29753.200000000001</c:v>
                </c:pt>
                <c:pt idx="5">
                  <c:v>31488.3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619-414F-AC69-7B26911A9A50}"/>
            </c:ext>
          </c:extLst>
        </c:ser>
        <c:ser>
          <c:idx val="3"/>
          <c:order val="1"/>
          <c:tx>
            <c:strRef>
              <c:f>Лист1!$A$4</c:f>
              <c:strCache>
                <c:ptCount val="1"/>
                <c:pt idx="0">
                  <c:v>Средняя заработная плата по КФУ</c:v>
                </c:pt>
              </c:strCache>
            </c:strRef>
          </c:tx>
          <c:dLbls>
            <c:dLbl>
              <c:idx val="0"/>
              <c:layout>
                <c:manualLayout>
                  <c:x val="-5.4685667393186976E-2"/>
                  <c:y val="-3.50647012763550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619-414F-AC69-7B26911A9A50}"/>
                </c:ext>
              </c:extLst>
            </c:dLbl>
            <c:dLbl>
              <c:idx val="1"/>
              <c:layout>
                <c:manualLayout>
                  <c:x val="-4.8763031935441098E-2"/>
                  <c:y val="-4.909058178689717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619-414F-AC69-7B26911A9A50}"/>
                </c:ext>
              </c:extLst>
            </c:dLbl>
            <c:dLbl>
              <c:idx val="2"/>
              <c:layout>
                <c:manualLayout>
                  <c:x val="-4.4814608296943843E-2"/>
                  <c:y val="-3.85711714039906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619-414F-AC69-7B26911A9A50}"/>
                </c:ext>
              </c:extLst>
            </c:dLbl>
            <c:dLbl>
              <c:idx val="3"/>
              <c:layout>
                <c:manualLayout>
                  <c:x val="-4.8763031935441098E-2"/>
                  <c:y val="-4.20776415316261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619-414F-AC69-7B26911A9A50}"/>
                </c:ext>
              </c:extLst>
            </c:dLbl>
            <c:dLbl>
              <c:idx val="4"/>
              <c:layout>
                <c:manualLayout>
                  <c:x val="-4.4814608296943843E-2"/>
                  <c:y val="-3.15582311487196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619-414F-AC69-7B26911A9A50}"/>
                </c:ext>
              </c:extLst>
            </c:dLbl>
            <c:dLbl>
              <c:idx val="5"/>
              <c:layout>
                <c:manualLayout>
                  <c:x val="-4.1960016894674539E-2"/>
                  <c:y val="-2.08689593674240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D84-490C-A911-2AC580651CC8}"/>
                </c:ext>
              </c:extLst>
            </c:dLbl>
            <c:spPr>
              <a:noFill/>
              <a:ln w="19046">
                <a:noFill/>
              </a:ln>
            </c:spPr>
            <c:txPr>
              <a:bodyPr/>
              <a:lstStyle/>
              <a:p>
                <a:pPr>
                  <a:defRPr sz="1100">
                    <a:solidFill>
                      <a:schemeClr val="accent4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Лист1!$B$1:$G$1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Лист1!$B$4:$G$4</c:f>
              <c:numCache>
                <c:formatCode>General</c:formatCode>
                <c:ptCount val="6"/>
                <c:pt idx="0">
                  <c:v>23300</c:v>
                </c:pt>
                <c:pt idx="1">
                  <c:v>34200</c:v>
                </c:pt>
                <c:pt idx="2">
                  <c:v>39700</c:v>
                </c:pt>
                <c:pt idx="3">
                  <c:v>42900</c:v>
                </c:pt>
                <c:pt idx="4">
                  <c:v>43593</c:v>
                </c:pt>
                <c:pt idx="5">
                  <c:v>44055.3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1619-414F-AC69-7B26911A9A50}"/>
            </c:ext>
          </c:extLst>
        </c:ser>
        <c:ser>
          <c:idx val="1"/>
          <c:order val="2"/>
          <c:tx>
            <c:strRef>
              <c:f>Лист1!$A$5</c:f>
              <c:strCache>
                <c:ptCount val="1"/>
                <c:pt idx="0">
                  <c:v>Средня зарплата ППС КФУ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Лист1!$B$1:$G$1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Лист1!$B$5:$G$5</c:f>
              <c:numCache>
                <c:formatCode>General</c:formatCode>
                <c:ptCount val="6"/>
                <c:pt idx="0">
                  <c:v>34900</c:v>
                </c:pt>
                <c:pt idx="1">
                  <c:v>46970</c:v>
                </c:pt>
                <c:pt idx="2">
                  <c:v>54800</c:v>
                </c:pt>
                <c:pt idx="3">
                  <c:v>56800</c:v>
                </c:pt>
                <c:pt idx="4">
                  <c:v>59900</c:v>
                </c:pt>
                <c:pt idx="5">
                  <c:v>60364.4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1619-414F-AC69-7B26911A9A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7948928"/>
        <c:axId val="170861696"/>
      </c:lineChart>
      <c:catAx>
        <c:axId val="197948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7142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861696"/>
        <c:crosses val="autoZero"/>
        <c:auto val="1"/>
        <c:lblAlgn val="ctr"/>
        <c:lblOffset val="100"/>
        <c:noMultiLvlLbl val="0"/>
      </c:catAx>
      <c:valAx>
        <c:axId val="170861696"/>
        <c:scaling>
          <c:orientation val="minMax"/>
        </c:scaling>
        <c:delete val="1"/>
        <c:axPos val="l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206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ru-RU" sz="1200" b="1">
                    <a:solidFill>
                      <a:srgbClr val="002060"/>
                    </a:solidFill>
                  </a:rPr>
                  <a:t>Средняя заработная плата, руб.</a:t>
                </a:r>
              </a:p>
            </c:rich>
          </c:tx>
          <c:overlay val="0"/>
          <c:spPr>
            <a:noFill/>
            <a:ln w="19046">
              <a:noFill/>
            </a:ln>
          </c:spPr>
        </c:title>
        <c:numFmt formatCode="General" sourceLinked="1"/>
        <c:majorTickMark val="out"/>
        <c:minorTickMark val="none"/>
        <c:tickLblPos val="nextTo"/>
        <c:crossAx val="197948928"/>
        <c:crosses val="autoZero"/>
        <c:crossBetween val="between"/>
      </c:valAx>
      <c:spPr>
        <a:noFill/>
        <a:ln w="19046">
          <a:noFill/>
        </a:ln>
      </c:spPr>
    </c:plotArea>
    <c:legend>
      <c:legendPos val="b"/>
      <c:layout>
        <c:manualLayout>
          <c:xMode val="edge"/>
          <c:yMode val="edge"/>
          <c:x val="1.6634047366384581E-2"/>
          <c:y val="0.8501214343383664"/>
          <c:w val="0.96673190526723074"/>
          <c:h val="0.1290096062942096"/>
        </c:manualLayout>
      </c:layout>
      <c:overlay val="0"/>
      <c:spPr>
        <a:noFill/>
        <a:ln w="19046">
          <a:noFill/>
        </a:ln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lt1"/>
    </a:solidFill>
    <a:ln w="7142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5">
                <a:lumMod val="5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Лист1!$A$2:$A$10</c:f>
              <c:strCache>
                <c:ptCount val="9"/>
                <c:pt idx="0">
                  <c:v>Охват международной мобильностью</c:v>
                </c:pt>
                <c:pt idx="1">
                  <c:v>Лаборатории мирового уровня</c:v>
                </c:pt>
                <c:pt idx="2">
                  <c:v>Исследователи высокого уровня</c:v>
                </c:pt>
                <c:pt idx="3">
                  <c:v>Журналы, индексируемые WoS и Scopus</c:v>
                </c:pt>
                <c:pt idx="4">
                  <c:v>Доля опытных сотрудников</c:v>
                </c:pt>
                <c:pt idx="5">
                  <c:v>Публикации в системах Scopus и Wos</c:v>
                </c:pt>
                <c:pt idx="6">
                  <c:v>Доля иностранных студентов</c:v>
                </c:pt>
                <c:pt idx="7">
                  <c:v>Центры превосходства</c:v>
                </c:pt>
                <c:pt idx="8">
                  <c:v>Доля НИР и ОКР в общих доходах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0.9</c:v>
                </c:pt>
                <c:pt idx="1">
                  <c:v>16</c:v>
                </c:pt>
                <c:pt idx="2">
                  <c:v>26</c:v>
                </c:pt>
                <c:pt idx="3">
                  <c:v>3</c:v>
                </c:pt>
                <c:pt idx="4">
                  <c:v>1.9</c:v>
                </c:pt>
                <c:pt idx="5">
                  <c:v>577</c:v>
                </c:pt>
                <c:pt idx="6">
                  <c:v>3.4</c:v>
                </c:pt>
                <c:pt idx="7">
                  <c:v>2</c:v>
                </c:pt>
                <c:pt idx="8">
                  <c:v>13.4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94-443A-A188-731F773A007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2,3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8D-4DAB-AA33-A6B32B6508E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56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8D-4DAB-AA33-A6B32B6508E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8D-4DAB-AA33-A6B32B6508E6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08D-4DAB-AA33-A6B32B6508E6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4,5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08D-4DAB-AA33-A6B32B6508E6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3389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08D-4DAB-AA33-A6B32B6508E6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10,9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08D-4DAB-AA33-A6B32B6508E6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dirty="0"/>
                      <a:t>15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08D-4DAB-AA33-A6B32B6508E6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19,3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08D-4DAB-AA33-A6B32B6508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Лист1!$A$2:$A$10</c:f>
              <c:strCache>
                <c:ptCount val="9"/>
                <c:pt idx="0">
                  <c:v>Охват международной мобильностью</c:v>
                </c:pt>
                <c:pt idx="1">
                  <c:v>Лаборатории мирового уровня</c:v>
                </c:pt>
                <c:pt idx="2">
                  <c:v>Исследователи высокого уровня</c:v>
                </c:pt>
                <c:pt idx="3">
                  <c:v>Журналы, индексируемые WoS и Scopus</c:v>
                </c:pt>
                <c:pt idx="4">
                  <c:v>Доля опытных сотрудников</c:v>
                </c:pt>
                <c:pt idx="5">
                  <c:v>Публикации в системах Scopus и Wos</c:v>
                </c:pt>
                <c:pt idx="6">
                  <c:v>Доля иностранных студентов</c:v>
                </c:pt>
                <c:pt idx="7">
                  <c:v>Центры превосходства</c:v>
                </c:pt>
                <c:pt idx="8">
                  <c:v>Доля НИР и ОКР в общих доходах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1.4</c:v>
                </c:pt>
                <c:pt idx="1">
                  <c:v>40</c:v>
                </c:pt>
                <c:pt idx="2">
                  <c:v>74</c:v>
                </c:pt>
                <c:pt idx="3">
                  <c:v>2</c:v>
                </c:pt>
                <c:pt idx="4">
                  <c:v>2.6</c:v>
                </c:pt>
                <c:pt idx="5">
                  <c:v>2823</c:v>
                </c:pt>
                <c:pt idx="6">
                  <c:v>10.1</c:v>
                </c:pt>
                <c:pt idx="7">
                  <c:v>13</c:v>
                </c:pt>
                <c:pt idx="8">
                  <c:v>5.9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B94-443A-A188-731F773A007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10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773-452A-992F-A214362C6E9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100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773-452A-992F-A214362C6E9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200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773-452A-992F-A214362C6E9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8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773-452A-992F-A214362C6E92}"/>
                </c:ext>
              </c:extLst>
            </c:dLbl>
            <c:dLbl>
              <c:idx val="4"/>
              <c:layout>
                <c:manualLayout>
                  <c:x val="8.065052231718898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8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773-452A-992F-A214362C6E9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4000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773-452A-992F-A214362C6E92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15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773-452A-992F-A214362C6E92}"/>
                </c:ext>
              </c:extLst>
            </c:dLbl>
            <c:dLbl>
              <c:idx val="7"/>
              <c:layout>
                <c:manualLayout>
                  <c:x val="-3.821317779099796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15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773-452A-992F-A214362C6E92}"/>
                </c:ext>
              </c:extLst>
            </c:dLbl>
            <c:dLbl>
              <c:idx val="8"/>
              <c:layout>
                <c:manualLayout>
                  <c:x val="-2.4395470317534191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20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773-452A-992F-A214362C6E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rgbClr val="002060"/>
                    </a:solidFill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Лист1!$A$2:$A$10</c:f>
              <c:strCache>
                <c:ptCount val="9"/>
                <c:pt idx="0">
                  <c:v>Охват международной мобильностью</c:v>
                </c:pt>
                <c:pt idx="1">
                  <c:v>Лаборатории мирового уровня</c:v>
                </c:pt>
                <c:pt idx="2">
                  <c:v>Исследователи высокого уровня</c:v>
                </c:pt>
                <c:pt idx="3">
                  <c:v>Журналы, индексируемые WoS и Scopus</c:v>
                </c:pt>
                <c:pt idx="4">
                  <c:v>Доля опытных сотрудников</c:v>
                </c:pt>
                <c:pt idx="5">
                  <c:v>Публикации в системах Scopus и Wos</c:v>
                </c:pt>
                <c:pt idx="6">
                  <c:v>Доля иностранных студентов</c:v>
                </c:pt>
                <c:pt idx="7">
                  <c:v>Центры превосходства</c:v>
                </c:pt>
                <c:pt idx="8">
                  <c:v>Доля НИР и ОКР в общих доходах</c:v>
                </c:pt>
              </c:strCache>
            </c:strRef>
          </c:cat>
          <c:val>
            <c:numRef>
              <c:f>Лист1!$D$2:$D$10</c:f>
              <c:numCache>
                <c:formatCode>General</c:formatCode>
                <c:ptCount val="9"/>
                <c:pt idx="0">
                  <c:v>7.7</c:v>
                </c:pt>
                <c:pt idx="1">
                  <c:v>44</c:v>
                </c:pt>
                <c:pt idx="2">
                  <c:v>100</c:v>
                </c:pt>
                <c:pt idx="3">
                  <c:v>3</c:v>
                </c:pt>
                <c:pt idx="4">
                  <c:v>3.5</c:v>
                </c:pt>
                <c:pt idx="5">
                  <c:v>600</c:v>
                </c:pt>
                <c:pt idx="6">
                  <c:v>1.5</c:v>
                </c:pt>
                <c:pt idx="7">
                  <c:v>0</c:v>
                </c:pt>
                <c:pt idx="8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DB94-443A-A188-731F773A00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overlap val="100"/>
        <c:axId val="197280768"/>
        <c:axId val="168504704"/>
      </c:barChart>
      <c:catAx>
        <c:axId val="1972807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8504704"/>
        <c:crosses val="autoZero"/>
        <c:auto val="1"/>
        <c:lblAlgn val="ctr"/>
        <c:lblOffset val="100"/>
        <c:noMultiLvlLbl val="0"/>
      </c:catAx>
      <c:valAx>
        <c:axId val="168504704"/>
        <c:scaling>
          <c:orientation val="minMax"/>
        </c:scaling>
        <c:delete val="1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97280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Доля иностранных студентов </c:v>
                </c:pt>
                <c:pt idx="1">
                  <c:v>Цитируемость Scopus</c:v>
                </c:pt>
                <c:pt idx="2">
                  <c:v>Цитируемость WoS</c:v>
                </c:pt>
                <c:pt idx="3">
                  <c:v>Публикации в Scopus</c:v>
                </c:pt>
                <c:pt idx="4">
                  <c:v>Публикации в WoS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11</c:v>
                </c:pt>
                <c:pt idx="1">
                  <c:v>5.6</c:v>
                </c:pt>
                <c:pt idx="2">
                  <c:v>4.8</c:v>
                </c:pt>
                <c:pt idx="3">
                  <c:v>2.4</c:v>
                </c:pt>
                <c:pt idx="4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02-4815-9347-0F3FE9864BA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chemeClr val="accent1">
                <a:lumMod val="5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4"/>
              <c:layout>
                <c:manualLayout>
                  <c:x val="2.1850079940815531E-2"/>
                  <c:y val="1.19286460329268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1DC-44C1-92CA-FB4E07105C8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Доля иностранных студентов </c:v>
                </c:pt>
                <c:pt idx="1">
                  <c:v>Цитируемость Scopus</c:v>
                </c:pt>
                <c:pt idx="2">
                  <c:v>Цитируемость WoS</c:v>
                </c:pt>
                <c:pt idx="3">
                  <c:v>Публикации в Scopus</c:v>
                </c:pt>
                <c:pt idx="4">
                  <c:v>Публикации в WoS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13.5</c:v>
                </c:pt>
                <c:pt idx="1">
                  <c:v>9.6</c:v>
                </c:pt>
                <c:pt idx="2">
                  <c:v>7.3</c:v>
                </c:pt>
                <c:pt idx="3">
                  <c:v>3.5</c:v>
                </c:pt>
                <c:pt idx="4">
                  <c:v>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02-4815-9347-0F3FE9864BA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Приоритет</c:v>
                </c:pt>
              </c:strCache>
            </c:strRef>
          </c:tx>
          <c:spPr>
            <a:solidFill>
              <a:schemeClr val="tx2">
                <a:lumMod val="40000"/>
                <a:lumOff val="6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Доля иностранных студентов </c:v>
                </c:pt>
                <c:pt idx="1">
                  <c:v>Цитируемость Scopus</c:v>
                </c:pt>
                <c:pt idx="2">
                  <c:v>Цитируемость WoS</c:v>
                </c:pt>
                <c:pt idx="3">
                  <c:v>Публикации в Scopus</c:v>
                </c:pt>
                <c:pt idx="4">
                  <c:v>Публикации в WoS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14</c:v>
                </c:pt>
                <c:pt idx="1">
                  <c:v>11.5</c:v>
                </c:pt>
                <c:pt idx="2">
                  <c:v>9.9</c:v>
                </c:pt>
                <c:pt idx="3">
                  <c:v>4.5999999999999996</c:v>
                </c:pt>
                <c:pt idx="4">
                  <c:v>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102-4815-9347-0F3FE9864BA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7691904"/>
        <c:axId val="196361536"/>
      </c:barChart>
      <c:catAx>
        <c:axId val="1976919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6361536"/>
        <c:crosses val="autoZero"/>
        <c:auto val="1"/>
        <c:lblAlgn val="ctr"/>
        <c:lblOffset val="100"/>
        <c:noMultiLvlLbl val="0"/>
      </c:catAx>
      <c:valAx>
        <c:axId val="196361536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7691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Доля внебюджетных доходов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02-4815-9347-0F3FE9864BA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chemeClr val="accent1">
                <a:lumMod val="5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3.1977036962433279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E88-4064-8B4A-3CC37FC15A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Доля внебюджетных доходов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43.3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02-4815-9347-0F3FE9864BA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Приоритет</c:v>
                </c:pt>
              </c:strCache>
            </c:strRef>
          </c:tx>
          <c:spPr>
            <a:solidFill>
              <a:schemeClr val="tx2">
                <a:lumMod val="40000"/>
                <a:lumOff val="6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 sz="1100"/>
                      <a:t>4</a:t>
                    </a:r>
                    <a:r>
                      <a:rPr lang="ru-RU" sz="1100"/>
                      <a:t>,</a:t>
                    </a:r>
                    <a:r>
                      <a:rPr lang="en-US" sz="1100"/>
                      <a:t>8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F4C-4FC9-880D-AD4B283802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Доля внебюджетных доходов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49.4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102-4815-9347-0F3FE9864BA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7372416"/>
        <c:axId val="196360384"/>
      </c:barChart>
      <c:catAx>
        <c:axId val="1973724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40" b="0" i="0" u="none" strike="noStrike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6360384"/>
        <c:crosses val="autoZero"/>
        <c:auto val="1"/>
        <c:lblAlgn val="ctr"/>
        <c:lblOffset val="100"/>
        <c:noMultiLvlLbl val="0"/>
      </c:catAx>
      <c:valAx>
        <c:axId val="196360384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7372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549997195714751"/>
          <c:y val="0.62966186966519522"/>
          <c:w val="0.46822933652499393"/>
          <c:h val="0.33774742752379555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6052826687165393E-2"/>
          <c:y val="9.3206713970288749E-2"/>
          <c:w val="0.74242418729048298"/>
          <c:h val="0.78589100152959301"/>
        </c:manualLayout>
      </c:layout>
      <c:lineChart>
        <c:grouping val="standard"/>
        <c:varyColors val="0"/>
        <c:ser>
          <c:idx val="1"/>
          <c:order val="0"/>
          <c:tx>
            <c:strRef>
              <c:f>Лист1!$A$5</c:f>
              <c:strCache>
                <c:ptCount val="1"/>
                <c:pt idx="0">
                  <c:v>Q4</c:v>
                </c:pt>
              </c:strCache>
            </c:strRef>
          </c:tx>
          <c:cat>
            <c:strRef>
              <c:f>Лист1!$B$1:$G$1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strCache>
            </c:strRef>
          </c:cat>
          <c:val>
            <c:numRef>
              <c:f>Лист1!$B$5:$G$5</c:f>
              <c:numCache>
                <c:formatCode>General</c:formatCode>
                <c:ptCount val="6"/>
                <c:pt idx="0">
                  <c:v>44.48</c:v>
                </c:pt>
                <c:pt idx="1">
                  <c:v>39.450000000000003</c:v>
                </c:pt>
                <c:pt idx="2">
                  <c:v>36.99</c:v>
                </c:pt>
                <c:pt idx="3">
                  <c:v>31.76</c:v>
                </c:pt>
                <c:pt idx="4">
                  <c:v>26.63</c:v>
                </c:pt>
                <c:pt idx="5">
                  <c:v>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4FC-4FA3-9636-DEF0C1963A20}"/>
            </c:ext>
          </c:extLst>
        </c:ser>
        <c:ser>
          <c:idx val="2"/>
          <c:order val="1"/>
          <c:tx>
            <c:strRef>
              <c:f>Лист1!$A$4</c:f>
              <c:strCache>
                <c:ptCount val="1"/>
                <c:pt idx="0">
                  <c:v>Q3</c:v>
                </c:pt>
              </c:strCache>
            </c:strRef>
          </c:tx>
          <c:marker>
            <c:symbol val="square"/>
            <c:size val="5"/>
          </c:marker>
          <c:cat>
            <c:strRef>
              <c:f>Лист1!$B$1:$G$1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strCache>
            </c:strRef>
          </c:cat>
          <c:val>
            <c:numRef>
              <c:f>Лист1!$B$4:$G$4</c:f>
              <c:numCache>
                <c:formatCode>General</c:formatCode>
                <c:ptCount val="6"/>
                <c:pt idx="0">
                  <c:v>14.2</c:v>
                </c:pt>
                <c:pt idx="1">
                  <c:v>16.059999999999999</c:v>
                </c:pt>
                <c:pt idx="2">
                  <c:v>20.85</c:v>
                </c:pt>
                <c:pt idx="3">
                  <c:v>16.47</c:v>
                </c:pt>
                <c:pt idx="4">
                  <c:v>14.14</c:v>
                </c:pt>
                <c:pt idx="5">
                  <c:v>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4FC-4FA3-9636-DEF0C1963A20}"/>
            </c:ext>
          </c:extLst>
        </c:ser>
        <c:ser>
          <c:idx val="3"/>
          <c:order val="2"/>
          <c:tx>
            <c:strRef>
              <c:f>Лист1!$A$3</c:f>
              <c:strCache>
                <c:ptCount val="1"/>
                <c:pt idx="0">
                  <c:v>Q2</c:v>
                </c:pt>
              </c:strCache>
            </c:strRef>
          </c:tx>
          <c:marker>
            <c:symbol val="square"/>
            <c:size val="5"/>
          </c:marker>
          <c:cat>
            <c:strRef>
              <c:f>Лист1!$B$1:$G$1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strCache>
            </c:strRef>
          </c:cat>
          <c:val>
            <c:numRef>
              <c:f>Лист1!$B$3:$G$3</c:f>
              <c:numCache>
                <c:formatCode>General</c:formatCode>
                <c:ptCount val="6"/>
                <c:pt idx="0">
                  <c:v>16.399999999999999</c:v>
                </c:pt>
                <c:pt idx="1">
                  <c:v>21.2</c:v>
                </c:pt>
                <c:pt idx="2">
                  <c:v>14.73</c:v>
                </c:pt>
                <c:pt idx="3">
                  <c:v>20.82</c:v>
                </c:pt>
                <c:pt idx="4">
                  <c:v>23.22</c:v>
                </c:pt>
                <c:pt idx="5">
                  <c:v>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4FC-4FA3-9636-DEF0C1963A20}"/>
            </c:ext>
          </c:extLst>
        </c:ser>
        <c:ser>
          <c:idx val="4"/>
          <c:order val="3"/>
          <c:tx>
            <c:strRef>
              <c:f>Лист1!$A$2</c:f>
              <c:strCache>
                <c:ptCount val="1"/>
                <c:pt idx="0">
                  <c:v>Q1</c:v>
                </c:pt>
              </c:strCache>
            </c:strRef>
          </c:tx>
          <c:marker>
            <c:symbol val="square"/>
            <c:size val="5"/>
          </c:marker>
          <c:cat>
            <c:strRef>
              <c:f>Лист1!$B$1:$G$1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strCache>
            </c:strRef>
          </c:cat>
          <c:val>
            <c:numRef>
              <c:f>Лист1!$B$2:$G$2</c:f>
              <c:numCache>
                <c:formatCode>General</c:formatCode>
                <c:ptCount val="6"/>
                <c:pt idx="0">
                  <c:v>24.92</c:v>
                </c:pt>
                <c:pt idx="1">
                  <c:v>23.39</c:v>
                </c:pt>
                <c:pt idx="2">
                  <c:v>27.43</c:v>
                </c:pt>
                <c:pt idx="3">
                  <c:v>30.94</c:v>
                </c:pt>
                <c:pt idx="4">
                  <c:v>36.020000000000003</c:v>
                </c:pt>
                <c:pt idx="5">
                  <c:v>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4FC-4FA3-9636-DEF0C1963A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8563840"/>
        <c:axId val="196658304"/>
      </c:lineChart>
      <c:catAx>
        <c:axId val="1985638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50">
                <a:solidFill>
                  <a:srgbClr val="002060"/>
                </a:solidFill>
              </a:defRPr>
            </a:pPr>
            <a:endParaRPr lang="ru-RU"/>
          </a:p>
        </c:txPr>
        <c:crossAx val="196658304"/>
        <c:crosses val="autoZero"/>
        <c:auto val="1"/>
        <c:lblAlgn val="ctr"/>
        <c:lblOffset val="100"/>
        <c:noMultiLvlLbl val="0"/>
      </c:catAx>
      <c:valAx>
        <c:axId val="1966583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rgbClr val="002060"/>
                </a:solidFill>
              </a:defRPr>
            </a:pPr>
            <a:endParaRPr lang="ru-RU"/>
          </a:p>
        </c:txPr>
        <c:crossAx val="1985638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052826687165393E-2"/>
          <c:y val="9.3206713970288749E-2"/>
          <c:w val="0.64092852632044695"/>
          <c:h val="0.68924783429917513"/>
        </c:manualLayout>
      </c:layout>
      <c:lineChart>
        <c:grouping val="standard"/>
        <c:varyColors val="0"/>
        <c:ser>
          <c:idx val="3"/>
          <c:order val="0"/>
          <c:tx>
            <c:strRef>
              <c:f>Лист1!$A$2</c:f>
              <c:strCache>
                <c:ptCount val="1"/>
                <c:pt idx="0">
                  <c:v>WoS</c:v>
                </c:pt>
              </c:strCache>
            </c:strRef>
          </c:tx>
          <c:spPr>
            <a:ln>
              <a:solidFill>
                <a:schemeClr val="accent6"/>
              </a:solidFill>
            </a:ln>
          </c:spPr>
          <c:marker>
            <c:symbol val="square"/>
            <c:size val="2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</c:spPr>
          </c:marker>
          <c:cat>
            <c:strRef>
              <c:f>Лист1!$B$1:$E$1</c:f>
              <c:strCach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strCache>
            </c:strRef>
          </c:cat>
          <c:val>
            <c:numRef>
              <c:f>Лист1!$B$2:$E$2</c:f>
              <c:numCache>
                <c:formatCode>General</c:formatCode>
                <c:ptCount val="4"/>
                <c:pt idx="0">
                  <c:v>10.9</c:v>
                </c:pt>
                <c:pt idx="1">
                  <c:v>10.199999999999999</c:v>
                </c:pt>
                <c:pt idx="2">
                  <c:v>8.1</c:v>
                </c:pt>
                <c:pt idx="3">
                  <c:v>5.6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653-4BB2-8A9D-C7BE54286E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8932992"/>
        <c:axId val="196659456"/>
      </c:lineChart>
      <c:catAx>
        <c:axId val="1989329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rgbClr val="002060"/>
                </a:solidFill>
              </a:defRPr>
            </a:pPr>
            <a:endParaRPr lang="ru-RU"/>
          </a:p>
        </c:txPr>
        <c:crossAx val="196659456"/>
        <c:crosses val="autoZero"/>
        <c:auto val="1"/>
        <c:lblAlgn val="ctr"/>
        <c:lblOffset val="100"/>
        <c:noMultiLvlLbl val="0"/>
      </c:catAx>
      <c:valAx>
        <c:axId val="196659456"/>
        <c:scaling>
          <c:orientation val="minMax"/>
          <c:min val="4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>
                <a:solidFill>
                  <a:srgbClr val="002060"/>
                </a:solidFill>
              </a:defRPr>
            </a:pPr>
            <a:endParaRPr lang="ru-RU"/>
          </a:p>
        </c:txPr>
        <c:crossAx val="1989329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4915067435209506"/>
          <c:y val="0.17016905835340723"/>
          <c:w val="0.34099690678937611"/>
          <c:h val="0.53468917530159521"/>
        </c:manualLayout>
      </c:layout>
      <c:overlay val="0"/>
      <c:txPr>
        <a:bodyPr/>
        <a:lstStyle/>
        <a:p>
          <a:pPr>
            <a:defRPr sz="1100">
              <a:solidFill>
                <a:srgbClr val="002060"/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218121628742327E-2"/>
          <c:y val="9.3206713970288749E-2"/>
          <c:w val="0.63379483445892948"/>
          <c:h val="0.68924783429917513"/>
        </c:manualLayout>
      </c:layout>
      <c:lineChart>
        <c:grouping val="standard"/>
        <c:varyColors val="0"/>
        <c:ser>
          <c:idx val="3"/>
          <c:order val="0"/>
          <c:tx>
            <c:strRef>
              <c:f>Лист1!$A$2</c:f>
              <c:strCache>
                <c:ptCount val="1"/>
                <c:pt idx="0">
                  <c:v>Scopus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square"/>
            <c:size val="2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</c:spPr>
          </c:marker>
          <c:cat>
            <c:strRef>
              <c:f>Лист1!$B$1:$E$1</c:f>
              <c:strCach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strCache>
            </c:strRef>
          </c:cat>
          <c:val>
            <c:numRef>
              <c:f>Лист1!$B$2:$E$2</c:f>
              <c:numCache>
                <c:formatCode>General</c:formatCode>
                <c:ptCount val="4"/>
                <c:pt idx="0">
                  <c:v>44.2</c:v>
                </c:pt>
                <c:pt idx="1">
                  <c:v>48</c:v>
                </c:pt>
                <c:pt idx="2">
                  <c:v>46</c:v>
                </c:pt>
                <c:pt idx="3">
                  <c:v>44.5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B1B-492F-B569-E8F16A9FAA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8961664"/>
        <c:axId val="196661184"/>
      </c:lineChart>
      <c:catAx>
        <c:axId val="1989616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rgbClr val="002060"/>
                </a:solidFill>
              </a:defRPr>
            </a:pPr>
            <a:endParaRPr lang="ru-RU"/>
          </a:p>
        </c:txPr>
        <c:crossAx val="196661184"/>
        <c:crosses val="autoZero"/>
        <c:auto val="1"/>
        <c:lblAlgn val="ctr"/>
        <c:lblOffset val="100"/>
        <c:noMultiLvlLbl val="0"/>
      </c:catAx>
      <c:valAx>
        <c:axId val="1966611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>
                <a:solidFill>
                  <a:srgbClr val="002060"/>
                </a:solidFill>
              </a:defRPr>
            </a:pPr>
            <a:endParaRPr lang="ru-RU"/>
          </a:p>
        </c:txPr>
        <c:crossAx val="1989616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3734651463847012"/>
          <c:y val="0.17016905835340723"/>
          <c:w val="0.23747572733464398"/>
          <c:h val="0.53468917530159521"/>
        </c:manualLayout>
      </c:layout>
      <c:overlay val="0"/>
      <c:txPr>
        <a:bodyPr/>
        <a:lstStyle/>
        <a:p>
          <a:pPr>
            <a:defRPr sz="1200">
              <a:solidFill>
                <a:srgbClr val="002060"/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Scopus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>
                    <a:solidFill>
                      <a:srgbClr val="002060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536</c:v>
                </c:pt>
                <c:pt idx="1">
                  <c:v>832</c:v>
                </c:pt>
                <c:pt idx="2">
                  <c:v>1755</c:v>
                </c:pt>
                <c:pt idx="3">
                  <c:v>2431</c:v>
                </c:pt>
                <c:pt idx="4">
                  <c:v>2806</c:v>
                </c:pt>
                <c:pt idx="5">
                  <c:v>932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50-4F37-9393-B64D0056A6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7844480"/>
        <c:axId val="196662912"/>
      </c:barChart>
      <c:catAx>
        <c:axId val="1978444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rgbClr val="002060"/>
                </a:solidFill>
              </a:defRPr>
            </a:pPr>
            <a:endParaRPr lang="ru-RU"/>
          </a:p>
        </c:txPr>
        <c:crossAx val="196662912"/>
        <c:crosses val="autoZero"/>
        <c:auto val="1"/>
        <c:lblAlgn val="ctr"/>
        <c:lblOffset val="100"/>
        <c:noMultiLvlLbl val="0"/>
      </c:catAx>
      <c:valAx>
        <c:axId val="1966629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rgbClr val="002060"/>
                </a:solidFill>
              </a:defRPr>
            </a:pPr>
            <a:endParaRPr lang="ru-RU"/>
          </a:p>
        </c:txPr>
        <c:crossAx val="1978444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584066768895115"/>
          <c:y val="7.8127883657123171E-2"/>
          <c:w val="0.82601018319481023"/>
          <c:h val="0.833010107410460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Публикации в ТОП 10% журналах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</c:spPr>
          <c:invertIfNegative val="0"/>
          <c:cat>
            <c:strRef>
              <c:f>Лист1!$B$1:$G$1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strCache>
            </c:strRef>
          </c:cat>
          <c:val>
            <c:numRef>
              <c:f>Лист1!$B$2:$G$2</c:f>
              <c:numCache>
                <c:formatCode>General</c:formatCode>
                <c:ptCount val="6"/>
                <c:pt idx="0">
                  <c:v>31</c:v>
                </c:pt>
                <c:pt idx="1">
                  <c:v>18</c:v>
                </c:pt>
                <c:pt idx="2">
                  <c:v>128</c:v>
                </c:pt>
                <c:pt idx="3">
                  <c:v>184</c:v>
                </c:pt>
                <c:pt idx="4">
                  <c:v>241</c:v>
                </c:pt>
                <c:pt idx="5">
                  <c:v>110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50-4F37-9393-B64D0056A657}"/>
            </c:ext>
          </c:extLst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Публикации в ТОП 25% журналах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cat>
            <c:strRef>
              <c:f>Лист1!$B$1:$G$1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strCache>
            </c:strRef>
          </c:cat>
          <c:val>
            <c:numRef>
              <c:f>Лист1!$B$3:$G$3</c:f>
              <c:numCache>
                <c:formatCode>General</c:formatCode>
                <c:ptCount val="6"/>
                <c:pt idx="0">
                  <c:v>83</c:v>
                </c:pt>
                <c:pt idx="1">
                  <c:v>114</c:v>
                </c:pt>
                <c:pt idx="2">
                  <c:v>276</c:v>
                </c:pt>
                <c:pt idx="3">
                  <c:v>345</c:v>
                </c:pt>
                <c:pt idx="4">
                  <c:v>453</c:v>
                </c:pt>
                <c:pt idx="5">
                  <c:v>255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55-4404-8700-E55FACD1BF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8932480"/>
        <c:axId val="196664640"/>
      </c:barChart>
      <c:catAx>
        <c:axId val="1989324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rgbClr val="002060"/>
                </a:solidFill>
              </a:defRPr>
            </a:pPr>
            <a:endParaRPr lang="ru-RU"/>
          </a:p>
        </c:txPr>
        <c:crossAx val="196664640"/>
        <c:crosses val="autoZero"/>
        <c:auto val="1"/>
        <c:lblAlgn val="ctr"/>
        <c:lblOffset val="100"/>
        <c:noMultiLvlLbl val="0"/>
      </c:catAx>
      <c:valAx>
        <c:axId val="1966646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>
                <a:solidFill>
                  <a:srgbClr val="002060"/>
                </a:solidFill>
              </a:defRPr>
            </a:pPr>
            <a:endParaRPr lang="ru-RU"/>
          </a:p>
        </c:txPr>
        <c:crossAx val="1989324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72868E-46D8-4755-A4D3-181FD7B27600}" type="doc">
      <dgm:prSet loTypeId="urn:microsoft.com/office/officeart/2005/8/layout/vList3#1" loCatId="list" qsTypeId="urn:microsoft.com/office/officeart/2005/8/quickstyle/simple4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CC39DBC1-3659-48FE-8338-EDD4FA1AACDC}">
      <dgm:prSet custT="1"/>
      <dgm:spPr/>
      <dgm:t>
        <a:bodyPr/>
        <a:lstStyle/>
        <a:p>
          <a:pPr rtl="0"/>
          <a:r>
            <a:rPr lang="ru-RU" sz="2000" b="1">
              <a:latin typeface="Arial Narrow" pitchFamily="34" charset="0"/>
              <a:cs typeface="Arial" pitchFamily="34" charset="0"/>
            </a:rPr>
            <a:t>Инфокоммуникационные и космические технологии</a:t>
          </a:r>
          <a:endParaRPr lang="ru-RU" sz="2000" dirty="0">
            <a:latin typeface="Arial Narrow" pitchFamily="34" charset="0"/>
            <a:cs typeface="Arial" pitchFamily="34" charset="0"/>
          </a:endParaRPr>
        </a:p>
      </dgm:t>
    </dgm:pt>
    <dgm:pt modelId="{130679D6-7A2B-455F-BB66-7958675AB2CF}" type="parTrans" cxnId="{77D22D33-4358-40B4-B7CE-7A732CC6E2AD}">
      <dgm:prSet/>
      <dgm:spPr/>
      <dgm:t>
        <a:bodyPr/>
        <a:lstStyle/>
        <a:p>
          <a:endParaRPr lang="ru-RU" sz="1400">
            <a:solidFill>
              <a:schemeClr val="tx2">
                <a:lumMod val="75000"/>
              </a:schemeClr>
            </a:solidFill>
            <a:latin typeface="Arial Narrow" pitchFamily="34" charset="0"/>
            <a:cs typeface="Arial" pitchFamily="34" charset="0"/>
          </a:endParaRPr>
        </a:p>
      </dgm:t>
    </dgm:pt>
    <dgm:pt modelId="{24C5BB33-2223-47FE-AD16-3AF4DA3BF196}" type="sibTrans" cxnId="{77D22D33-4358-40B4-B7CE-7A732CC6E2AD}">
      <dgm:prSet/>
      <dgm:spPr/>
      <dgm:t>
        <a:bodyPr/>
        <a:lstStyle/>
        <a:p>
          <a:endParaRPr lang="ru-RU" sz="1400">
            <a:solidFill>
              <a:schemeClr val="tx2">
                <a:lumMod val="75000"/>
              </a:schemeClr>
            </a:solidFill>
            <a:latin typeface="Arial Narrow" pitchFamily="34" charset="0"/>
            <a:cs typeface="Arial" pitchFamily="34" charset="0"/>
          </a:endParaRPr>
        </a:p>
      </dgm:t>
    </dgm:pt>
    <dgm:pt modelId="{7C2F0C43-2AB7-4492-ADC4-A35CF939FBF2}">
      <dgm:prSet custT="1"/>
      <dgm:spPr/>
      <dgm:t>
        <a:bodyPr/>
        <a:lstStyle/>
        <a:p>
          <a:pPr rtl="0"/>
          <a:r>
            <a:rPr lang="ru-RU" sz="2000" b="1">
              <a:latin typeface="Arial Narrow" pitchFamily="34" charset="0"/>
              <a:cs typeface="Arial" pitchFamily="34" charset="0"/>
            </a:rPr>
            <a:t>Перспективные материалы</a:t>
          </a:r>
          <a:endParaRPr lang="ru-RU" sz="2000" dirty="0">
            <a:latin typeface="Arial Narrow" pitchFamily="34" charset="0"/>
            <a:cs typeface="Arial" pitchFamily="34" charset="0"/>
          </a:endParaRPr>
        </a:p>
      </dgm:t>
    </dgm:pt>
    <dgm:pt modelId="{B3EE96FE-81AA-4DDB-9D1F-123E97F6AC27}" type="parTrans" cxnId="{E48AFE5F-A5D5-4280-8F24-FAD75F1F76B4}">
      <dgm:prSet/>
      <dgm:spPr/>
      <dgm:t>
        <a:bodyPr/>
        <a:lstStyle/>
        <a:p>
          <a:endParaRPr lang="ru-RU" sz="1400">
            <a:solidFill>
              <a:schemeClr val="tx2">
                <a:lumMod val="75000"/>
              </a:schemeClr>
            </a:solidFill>
            <a:latin typeface="Arial Narrow" pitchFamily="34" charset="0"/>
            <a:cs typeface="Arial" pitchFamily="34" charset="0"/>
          </a:endParaRPr>
        </a:p>
      </dgm:t>
    </dgm:pt>
    <dgm:pt modelId="{0D7F8876-92C7-4E2B-A286-E017B864F703}" type="sibTrans" cxnId="{E48AFE5F-A5D5-4280-8F24-FAD75F1F76B4}">
      <dgm:prSet/>
      <dgm:spPr/>
      <dgm:t>
        <a:bodyPr/>
        <a:lstStyle/>
        <a:p>
          <a:endParaRPr lang="ru-RU" sz="1400">
            <a:solidFill>
              <a:schemeClr val="tx2">
                <a:lumMod val="75000"/>
              </a:schemeClr>
            </a:solidFill>
            <a:latin typeface="Arial Narrow" pitchFamily="34" charset="0"/>
            <a:cs typeface="Arial" pitchFamily="34" charset="0"/>
          </a:endParaRPr>
        </a:p>
      </dgm:t>
    </dgm:pt>
    <dgm:pt modelId="{246867AC-2039-4B10-BF76-0A869FE95761}">
      <dgm:prSet custT="1"/>
      <dgm:spPr/>
      <dgm:t>
        <a:bodyPr/>
        <a:lstStyle/>
        <a:p>
          <a:pPr rtl="0"/>
          <a:r>
            <a:rPr lang="ru-RU" sz="2000" b="1">
              <a:latin typeface="Arial Narrow" pitchFamily="34" charset="0"/>
              <a:cs typeface="Arial" pitchFamily="34" charset="0"/>
            </a:rPr>
            <a:t>Комплексные социо-гуманитарные исследования</a:t>
          </a:r>
          <a:endParaRPr lang="ru-RU" sz="2000" dirty="0">
            <a:latin typeface="Arial Narrow" pitchFamily="34" charset="0"/>
            <a:cs typeface="Arial" pitchFamily="34" charset="0"/>
          </a:endParaRPr>
        </a:p>
      </dgm:t>
    </dgm:pt>
    <dgm:pt modelId="{B3438582-32FB-431A-993D-BAC3B52682D4}" type="parTrans" cxnId="{1163E6A0-5CBC-4F61-BB0D-44732776D22E}">
      <dgm:prSet/>
      <dgm:spPr/>
      <dgm:t>
        <a:bodyPr/>
        <a:lstStyle/>
        <a:p>
          <a:endParaRPr lang="ru-RU" sz="1400">
            <a:solidFill>
              <a:schemeClr val="tx2">
                <a:lumMod val="75000"/>
              </a:schemeClr>
            </a:solidFill>
            <a:latin typeface="Arial Narrow" pitchFamily="34" charset="0"/>
            <a:cs typeface="Arial" pitchFamily="34" charset="0"/>
          </a:endParaRPr>
        </a:p>
      </dgm:t>
    </dgm:pt>
    <dgm:pt modelId="{C8D74AE2-D41F-44B4-B375-5DD81CAEB55B}" type="sibTrans" cxnId="{1163E6A0-5CBC-4F61-BB0D-44732776D22E}">
      <dgm:prSet/>
      <dgm:spPr/>
      <dgm:t>
        <a:bodyPr/>
        <a:lstStyle/>
        <a:p>
          <a:endParaRPr lang="ru-RU" sz="1400">
            <a:solidFill>
              <a:schemeClr val="tx2">
                <a:lumMod val="75000"/>
              </a:schemeClr>
            </a:solidFill>
            <a:latin typeface="Arial Narrow" pitchFamily="34" charset="0"/>
            <a:cs typeface="Arial" pitchFamily="34" charset="0"/>
          </a:endParaRPr>
        </a:p>
      </dgm:t>
    </dgm:pt>
    <dgm:pt modelId="{EC1EA87F-FD60-4844-90C5-8FB34D7AF0E1}">
      <dgm:prSet custT="1"/>
      <dgm:spPr/>
      <dgm:t>
        <a:bodyPr/>
        <a:lstStyle/>
        <a:p>
          <a:pPr rtl="0"/>
          <a:r>
            <a:rPr lang="ru-RU" sz="2000" b="1" dirty="0">
              <a:latin typeface="Arial Narrow" pitchFamily="34" charset="0"/>
              <a:cs typeface="Arial" pitchFamily="34" charset="0"/>
            </a:rPr>
            <a:t>Биомедицина и фармацевтика</a:t>
          </a:r>
          <a:endParaRPr lang="ru-RU" sz="2000" dirty="0">
            <a:latin typeface="Arial Narrow" pitchFamily="34" charset="0"/>
            <a:cs typeface="Arial" pitchFamily="34" charset="0"/>
          </a:endParaRPr>
        </a:p>
      </dgm:t>
    </dgm:pt>
    <dgm:pt modelId="{C96763D8-0ACA-49C1-A742-C942F8A093F7}" type="parTrans" cxnId="{7B63B874-CE8D-492B-9923-37229E44589A}">
      <dgm:prSet/>
      <dgm:spPr/>
      <dgm:t>
        <a:bodyPr/>
        <a:lstStyle/>
        <a:p>
          <a:endParaRPr lang="ru-RU"/>
        </a:p>
      </dgm:t>
    </dgm:pt>
    <dgm:pt modelId="{9639179F-3139-4762-AFC3-3F7E5BDE67D3}" type="sibTrans" cxnId="{7B63B874-CE8D-492B-9923-37229E44589A}">
      <dgm:prSet/>
      <dgm:spPr/>
      <dgm:t>
        <a:bodyPr/>
        <a:lstStyle/>
        <a:p>
          <a:endParaRPr lang="ru-RU"/>
        </a:p>
      </dgm:t>
    </dgm:pt>
    <dgm:pt modelId="{CBF745CD-6246-4D42-BBC4-B0ABFF0926CA}">
      <dgm:prSet custT="1"/>
      <dgm:spPr/>
      <dgm:t>
        <a:bodyPr/>
        <a:lstStyle/>
        <a:p>
          <a:pPr rtl="0"/>
          <a:r>
            <a:rPr lang="ru-RU" sz="2000" b="1">
              <a:latin typeface="Arial Narrow" pitchFamily="34" charset="0"/>
              <a:cs typeface="Arial" pitchFamily="34" charset="0"/>
            </a:rPr>
            <a:t>Нефтедобыча, нефтепереработка и нефтехимия </a:t>
          </a:r>
          <a:endParaRPr lang="ru-RU" sz="2000" dirty="0">
            <a:latin typeface="Arial Narrow" pitchFamily="34" charset="0"/>
            <a:cs typeface="Arial" pitchFamily="34" charset="0"/>
          </a:endParaRPr>
        </a:p>
      </dgm:t>
    </dgm:pt>
    <dgm:pt modelId="{6A6FE3A9-23F2-40F7-8BA0-70105DAD5E65}" type="parTrans" cxnId="{7C47B762-27FE-4FDB-A8CD-8F25DB93693E}">
      <dgm:prSet/>
      <dgm:spPr/>
      <dgm:t>
        <a:bodyPr/>
        <a:lstStyle/>
        <a:p>
          <a:endParaRPr lang="ru-RU"/>
        </a:p>
      </dgm:t>
    </dgm:pt>
    <dgm:pt modelId="{6E57FC78-A967-42F6-A456-D73AC6C65734}" type="sibTrans" cxnId="{7C47B762-27FE-4FDB-A8CD-8F25DB93693E}">
      <dgm:prSet/>
      <dgm:spPr/>
      <dgm:t>
        <a:bodyPr/>
        <a:lstStyle/>
        <a:p>
          <a:endParaRPr lang="ru-RU"/>
        </a:p>
      </dgm:t>
    </dgm:pt>
    <dgm:pt modelId="{7767DDA3-E0C4-4A77-8FA5-A3E1CE5CF7EE}" type="pres">
      <dgm:prSet presAssocID="{5D72868E-46D8-4755-A4D3-181FD7B27600}" presName="linearFlow" presStyleCnt="0">
        <dgm:presLayoutVars>
          <dgm:dir/>
          <dgm:resizeHandles val="exact"/>
        </dgm:presLayoutVars>
      </dgm:prSet>
      <dgm:spPr/>
    </dgm:pt>
    <dgm:pt modelId="{E11551FC-0C15-4B76-BFF0-30B7E80D6577}" type="pres">
      <dgm:prSet presAssocID="{EC1EA87F-FD60-4844-90C5-8FB34D7AF0E1}" presName="composite" presStyleCnt="0"/>
      <dgm:spPr/>
    </dgm:pt>
    <dgm:pt modelId="{A79D563C-897F-4264-B601-89D5C976B169}" type="pres">
      <dgm:prSet presAssocID="{EC1EA87F-FD60-4844-90C5-8FB34D7AF0E1}" presName="imgShp" presStyleLbl="fgImgPlace1" presStyleIdx="0" presStyleCnt="5" custLinFactNeighborX="-95558" custLinFactNeighborY="-436"/>
      <dgm:spPr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</dgm:spPr>
    </dgm:pt>
    <dgm:pt modelId="{4048BB4C-BB54-49EC-B65A-69DF2604F24B}" type="pres">
      <dgm:prSet presAssocID="{EC1EA87F-FD60-4844-90C5-8FB34D7AF0E1}" presName="txShp" presStyleLbl="node1" presStyleIdx="0" presStyleCnt="5" custScaleX="137301" custLinFactNeighborX="4427" custLinFactNeighborY="-436">
        <dgm:presLayoutVars>
          <dgm:bulletEnabled val="1"/>
        </dgm:presLayoutVars>
      </dgm:prSet>
      <dgm:spPr/>
    </dgm:pt>
    <dgm:pt modelId="{329D7A24-0B4C-448B-B9D9-136C997C2A00}" type="pres">
      <dgm:prSet presAssocID="{9639179F-3139-4762-AFC3-3F7E5BDE67D3}" presName="spacing" presStyleCnt="0"/>
      <dgm:spPr/>
    </dgm:pt>
    <dgm:pt modelId="{1B5B2024-569A-4C8D-962F-883A13D882A7}" type="pres">
      <dgm:prSet presAssocID="{CBF745CD-6246-4D42-BBC4-B0ABFF0926CA}" presName="composite" presStyleCnt="0"/>
      <dgm:spPr/>
    </dgm:pt>
    <dgm:pt modelId="{8C6D3C38-6FAB-40E3-B102-8CD4AAEBDE29}" type="pres">
      <dgm:prSet presAssocID="{CBF745CD-6246-4D42-BBC4-B0ABFF0926CA}" presName="imgShp" presStyleLbl="fgImgPlace1" presStyleIdx="1" presStyleCnt="5" custLinFactNeighborX="-95558" custLinFactNeighborY="-6232"/>
      <dgm:spPr>
        <a:blipFill rotWithShape="0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</dgm:spPr>
    </dgm:pt>
    <dgm:pt modelId="{83B0C8EB-9579-407C-9D9D-D51C6B1C3C12}" type="pres">
      <dgm:prSet presAssocID="{CBF745CD-6246-4D42-BBC4-B0ABFF0926CA}" presName="txShp" presStyleLbl="node1" presStyleIdx="1" presStyleCnt="5" custScaleX="137301" custLinFactNeighborX="4427" custLinFactNeighborY="-436">
        <dgm:presLayoutVars>
          <dgm:bulletEnabled val="1"/>
        </dgm:presLayoutVars>
      </dgm:prSet>
      <dgm:spPr/>
    </dgm:pt>
    <dgm:pt modelId="{7916578D-8200-443D-9273-5E795C9312EC}" type="pres">
      <dgm:prSet presAssocID="{6E57FC78-A967-42F6-A456-D73AC6C65734}" presName="spacing" presStyleCnt="0"/>
      <dgm:spPr/>
    </dgm:pt>
    <dgm:pt modelId="{0437C23F-DAD1-4919-A6C5-3C3FA9E225FF}" type="pres">
      <dgm:prSet presAssocID="{CC39DBC1-3659-48FE-8338-EDD4FA1AACDC}" presName="composite" presStyleCnt="0"/>
      <dgm:spPr/>
    </dgm:pt>
    <dgm:pt modelId="{32B32BFB-6EDB-4C89-B0B0-B980CB893573}" type="pres">
      <dgm:prSet presAssocID="{CC39DBC1-3659-48FE-8338-EDD4FA1AACDC}" presName="imgShp" presStyleLbl="fgImgPlace1" presStyleIdx="2" presStyleCnt="5" custLinFactNeighborX="-92179"/>
      <dgm:spPr>
        <a:blipFill rotWithShape="0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</dgm:spPr>
    </dgm:pt>
    <dgm:pt modelId="{D9DF38C2-8961-4816-89B3-3E607F601818}" type="pres">
      <dgm:prSet presAssocID="{CC39DBC1-3659-48FE-8338-EDD4FA1AACDC}" presName="txShp" presStyleLbl="node1" presStyleIdx="2" presStyleCnt="5" custScaleX="137301" custLinFactNeighborX="4427" custLinFactNeighborY="-436">
        <dgm:presLayoutVars>
          <dgm:bulletEnabled val="1"/>
        </dgm:presLayoutVars>
      </dgm:prSet>
      <dgm:spPr/>
    </dgm:pt>
    <dgm:pt modelId="{6357B07C-8651-4E9C-8E13-697ADBE85ECA}" type="pres">
      <dgm:prSet presAssocID="{24C5BB33-2223-47FE-AD16-3AF4DA3BF196}" presName="spacing" presStyleCnt="0"/>
      <dgm:spPr/>
    </dgm:pt>
    <dgm:pt modelId="{3B2F7045-6981-40CE-BD60-0A47E7360D83}" type="pres">
      <dgm:prSet presAssocID="{7C2F0C43-2AB7-4492-ADC4-A35CF939FBF2}" presName="composite" presStyleCnt="0"/>
      <dgm:spPr/>
    </dgm:pt>
    <dgm:pt modelId="{D57B2778-E0DE-4B5B-9CC8-B9CF57E91FC5}" type="pres">
      <dgm:prSet presAssocID="{7C2F0C43-2AB7-4492-ADC4-A35CF939FBF2}" presName="imgShp" presStyleLbl="fgImgPlace1" presStyleIdx="3" presStyleCnt="5" custLinFactNeighborX="-92179"/>
      <dgm:spPr>
        <a:blipFill rotWithShape="0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</dgm:spPr>
    </dgm:pt>
    <dgm:pt modelId="{CB83647B-B9D5-4B29-BFE1-543CA77A9885}" type="pres">
      <dgm:prSet presAssocID="{7C2F0C43-2AB7-4492-ADC4-A35CF939FBF2}" presName="txShp" presStyleLbl="node1" presStyleIdx="3" presStyleCnt="5" custScaleX="137301" custLinFactNeighborX="4427" custLinFactNeighborY="-436">
        <dgm:presLayoutVars>
          <dgm:bulletEnabled val="1"/>
        </dgm:presLayoutVars>
      </dgm:prSet>
      <dgm:spPr/>
    </dgm:pt>
    <dgm:pt modelId="{84163A11-F74F-43A2-B051-937ADB078BDD}" type="pres">
      <dgm:prSet presAssocID="{0D7F8876-92C7-4E2B-A286-E017B864F703}" presName="spacing" presStyleCnt="0"/>
      <dgm:spPr/>
    </dgm:pt>
    <dgm:pt modelId="{9BA5B99A-FE6B-41F8-AA37-2C1430FE5D56}" type="pres">
      <dgm:prSet presAssocID="{246867AC-2039-4B10-BF76-0A869FE95761}" presName="composite" presStyleCnt="0"/>
      <dgm:spPr/>
    </dgm:pt>
    <dgm:pt modelId="{1776E442-048E-47F7-B887-1E8D12B16658}" type="pres">
      <dgm:prSet presAssocID="{246867AC-2039-4B10-BF76-0A869FE95761}" presName="imgShp" presStyleLbl="fgImgPlace1" presStyleIdx="4" presStyleCnt="5" custLinFactNeighborX="-95558" custLinFactNeighborY="-2853"/>
      <dgm:spPr>
        <a:blipFill rotWithShape="0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</dgm:spPr>
    </dgm:pt>
    <dgm:pt modelId="{E04EF82F-01A0-4FA9-AADF-E1456FBED903}" type="pres">
      <dgm:prSet presAssocID="{246867AC-2039-4B10-BF76-0A869FE95761}" presName="txShp" presStyleLbl="node1" presStyleIdx="4" presStyleCnt="5" custScaleX="137301" custLinFactNeighborX="4427" custLinFactNeighborY="-4106">
        <dgm:presLayoutVars>
          <dgm:bulletEnabled val="1"/>
        </dgm:presLayoutVars>
      </dgm:prSet>
      <dgm:spPr/>
    </dgm:pt>
  </dgm:ptLst>
  <dgm:cxnLst>
    <dgm:cxn modelId="{D44F0808-FD63-4BD1-91A8-1721461E74CC}" type="presOf" srcId="{246867AC-2039-4B10-BF76-0A869FE95761}" destId="{E04EF82F-01A0-4FA9-AADF-E1456FBED903}" srcOrd="0" destOrd="0" presId="urn:microsoft.com/office/officeart/2005/8/layout/vList3#1"/>
    <dgm:cxn modelId="{77D22D33-4358-40B4-B7CE-7A732CC6E2AD}" srcId="{5D72868E-46D8-4755-A4D3-181FD7B27600}" destId="{CC39DBC1-3659-48FE-8338-EDD4FA1AACDC}" srcOrd="2" destOrd="0" parTransId="{130679D6-7A2B-455F-BB66-7958675AB2CF}" sibTransId="{24C5BB33-2223-47FE-AD16-3AF4DA3BF196}"/>
    <dgm:cxn modelId="{E48AFE5F-A5D5-4280-8F24-FAD75F1F76B4}" srcId="{5D72868E-46D8-4755-A4D3-181FD7B27600}" destId="{7C2F0C43-2AB7-4492-ADC4-A35CF939FBF2}" srcOrd="3" destOrd="0" parTransId="{B3EE96FE-81AA-4DDB-9D1F-123E97F6AC27}" sibTransId="{0D7F8876-92C7-4E2B-A286-E017B864F703}"/>
    <dgm:cxn modelId="{7C47B762-27FE-4FDB-A8CD-8F25DB93693E}" srcId="{5D72868E-46D8-4755-A4D3-181FD7B27600}" destId="{CBF745CD-6246-4D42-BBC4-B0ABFF0926CA}" srcOrd="1" destOrd="0" parTransId="{6A6FE3A9-23F2-40F7-8BA0-70105DAD5E65}" sibTransId="{6E57FC78-A967-42F6-A456-D73AC6C65734}"/>
    <dgm:cxn modelId="{6E7EA146-108A-41D5-B5D9-AEDF3724F75C}" type="presOf" srcId="{7C2F0C43-2AB7-4492-ADC4-A35CF939FBF2}" destId="{CB83647B-B9D5-4B29-BFE1-543CA77A9885}" srcOrd="0" destOrd="0" presId="urn:microsoft.com/office/officeart/2005/8/layout/vList3#1"/>
    <dgm:cxn modelId="{FF407669-F14B-48A9-A581-BB64D82F348E}" type="presOf" srcId="{CC39DBC1-3659-48FE-8338-EDD4FA1AACDC}" destId="{D9DF38C2-8961-4816-89B3-3E607F601818}" srcOrd="0" destOrd="0" presId="urn:microsoft.com/office/officeart/2005/8/layout/vList3#1"/>
    <dgm:cxn modelId="{7B63B874-CE8D-492B-9923-37229E44589A}" srcId="{5D72868E-46D8-4755-A4D3-181FD7B27600}" destId="{EC1EA87F-FD60-4844-90C5-8FB34D7AF0E1}" srcOrd="0" destOrd="0" parTransId="{C96763D8-0ACA-49C1-A742-C942F8A093F7}" sibTransId="{9639179F-3139-4762-AFC3-3F7E5BDE67D3}"/>
    <dgm:cxn modelId="{9434FD55-2C14-45FD-B112-C82A5CCD19A1}" type="presOf" srcId="{EC1EA87F-FD60-4844-90C5-8FB34D7AF0E1}" destId="{4048BB4C-BB54-49EC-B65A-69DF2604F24B}" srcOrd="0" destOrd="0" presId="urn:microsoft.com/office/officeart/2005/8/layout/vList3#1"/>
    <dgm:cxn modelId="{A96D1E8E-3CF6-469F-A148-85CB1E290FF6}" type="presOf" srcId="{CBF745CD-6246-4D42-BBC4-B0ABFF0926CA}" destId="{83B0C8EB-9579-407C-9D9D-D51C6B1C3C12}" srcOrd="0" destOrd="0" presId="urn:microsoft.com/office/officeart/2005/8/layout/vList3#1"/>
    <dgm:cxn modelId="{1163E6A0-5CBC-4F61-BB0D-44732776D22E}" srcId="{5D72868E-46D8-4755-A4D3-181FD7B27600}" destId="{246867AC-2039-4B10-BF76-0A869FE95761}" srcOrd="4" destOrd="0" parTransId="{B3438582-32FB-431A-993D-BAC3B52682D4}" sibTransId="{C8D74AE2-D41F-44B4-B375-5DD81CAEB55B}"/>
    <dgm:cxn modelId="{F0573CAC-DB1F-464B-A075-4E8B2E65D8B5}" type="presOf" srcId="{5D72868E-46D8-4755-A4D3-181FD7B27600}" destId="{7767DDA3-E0C4-4A77-8FA5-A3E1CE5CF7EE}" srcOrd="0" destOrd="0" presId="urn:microsoft.com/office/officeart/2005/8/layout/vList3#1"/>
    <dgm:cxn modelId="{291422CB-33A3-4DA5-9518-C1CD2C6F04C9}" type="presParOf" srcId="{7767DDA3-E0C4-4A77-8FA5-A3E1CE5CF7EE}" destId="{E11551FC-0C15-4B76-BFF0-30B7E80D6577}" srcOrd="0" destOrd="0" presId="urn:microsoft.com/office/officeart/2005/8/layout/vList3#1"/>
    <dgm:cxn modelId="{B052A3B8-9FDC-47F6-BD48-25C2B14A410A}" type="presParOf" srcId="{E11551FC-0C15-4B76-BFF0-30B7E80D6577}" destId="{A79D563C-897F-4264-B601-89D5C976B169}" srcOrd="0" destOrd="0" presId="urn:microsoft.com/office/officeart/2005/8/layout/vList3#1"/>
    <dgm:cxn modelId="{E574882E-7067-4660-8113-308ABE383524}" type="presParOf" srcId="{E11551FC-0C15-4B76-BFF0-30B7E80D6577}" destId="{4048BB4C-BB54-49EC-B65A-69DF2604F24B}" srcOrd="1" destOrd="0" presId="urn:microsoft.com/office/officeart/2005/8/layout/vList3#1"/>
    <dgm:cxn modelId="{1D28BE86-7D5D-4B16-B899-F6756396608F}" type="presParOf" srcId="{7767DDA3-E0C4-4A77-8FA5-A3E1CE5CF7EE}" destId="{329D7A24-0B4C-448B-B9D9-136C997C2A00}" srcOrd="1" destOrd="0" presId="urn:microsoft.com/office/officeart/2005/8/layout/vList3#1"/>
    <dgm:cxn modelId="{C606EBE5-10B9-4DE3-9A6E-25D6162F057E}" type="presParOf" srcId="{7767DDA3-E0C4-4A77-8FA5-A3E1CE5CF7EE}" destId="{1B5B2024-569A-4C8D-962F-883A13D882A7}" srcOrd="2" destOrd="0" presId="urn:microsoft.com/office/officeart/2005/8/layout/vList3#1"/>
    <dgm:cxn modelId="{73FDFB8A-B9E5-45F6-94E5-E98D58E6C57E}" type="presParOf" srcId="{1B5B2024-569A-4C8D-962F-883A13D882A7}" destId="{8C6D3C38-6FAB-40E3-B102-8CD4AAEBDE29}" srcOrd="0" destOrd="0" presId="urn:microsoft.com/office/officeart/2005/8/layout/vList3#1"/>
    <dgm:cxn modelId="{6DA301AB-8E15-4306-A037-0AE84EF4F4C9}" type="presParOf" srcId="{1B5B2024-569A-4C8D-962F-883A13D882A7}" destId="{83B0C8EB-9579-407C-9D9D-D51C6B1C3C12}" srcOrd="1" destOrd="0" presId="urn:microsoft.com/office/officeart/2005/8/layout/vList3#1"/>
    <dgm:cxn modelId="{47CC3119-950E-411D-8D90-2853DEA54164}" type="presParOf" srcId="{7767DDA3-E0C4-4A77-8FA5-A3E1CE5CF7EE}" destId="{7916578D-8200-443D-9273-5E795C9312EC}" srcOrd="3" destOrd="0" presId="urn:microsoft.com/office/officeart/2005/8/layout/vList3#1"/>
    <dgm:cxn modelId="{A00BB5E7-B763-42A2-9CEF-E97B75B270D5}" type="presParOf" srcId="{7767DDA3-E0C4-4A77-8FA5-A3E1CE5CF7EE}" destId="{0437C23F-DAD1-4919-A6C5-3C3FA9E225FF}" srcOrd="4" destOrd="0" presId="urn:microsoft.com/office/officeart/2005/8/layout/vList3#1"/>
    <dgm:cxn modelId="{BD9F2620-29C6-4039-99B5-CE4AE232A5A0}" type="presParOf" srcId="{0437C23F-DAD1-4919-A6C5-3C3FA9E225FF}" destId="{32B32BFB-6EDB-4C89-B0B0-B980CB893573}" srcOrd="0" destOrd="0" presId="urn:microsoft.com/office/officeart/2005/8/layout/vList3#1"/>
    <dgm:cxn modelId="{CB1F50B7-EA6D-434F-858E-6EADFA0AEF76}" type="presParOf" srcId="{0437C23F-DAD1-4919-A6C5-3C3FA9E225FF}" destId="{D9DF38C2-8961-4816-89B3-3E607F601818}" srcOrd="1" destOrd="0" presId="urn:microsoft.com/office/officeart/2005/8/layout/vList3#1"/>
    <dgm:cxn modelId="{630D4B67-96F9-4DCF-BF75-3F4C15C7A9AD}" type="presParOf" srcId="{7767DDA3-E0C4-4A77-8FA5-A3E1CE5CF7EE}" destId="{6357B07C-8651-4E9C-8E13-697ADBE85ECA}" srcOrd="5" destOrd="0" presId="urn:microsoft.com/office/officeart/2005/8/layout/vList3#1"/>
    <dgm:cxn modelId="{9720C888-4AE8-4960-B7A6-BB9E91804259}" type="presParOf" srcId="{7767DDA3-E0C4-4A77-8FA5-A3E1CE5CF7EE}" destId="{3B2F7045-6981-40CE-BD60-0A47E7360D83}" srcOrd="6" destOrd="0" presId="urn:microsoft.com/office/officeart/2005/8/layout/vList3#1"/>
    <dgm:cxn modelId="{FE77C298-CD09-4434-9178-5658EA1A2E5B}" type="presParOf" srcId="{3B2F7045-6981-40CE-BD60-0A47E7360D83}" destId="{D57B2778-E0DE-4B5B-9CC8-B9CF57E91FC5}" srcOrd="0" destOrd="0" presId="urn:microsoft.com/office/officeart/2005/8/layout/vList3#1"/>
    <dgm:cxn modelId="{0C582901-4EFA-4167-B94C-A37C893539AE}" type="presParOf" srcId="{3B2F7045-6981-40CE-BD60-0A47E7360D83}" destId="{CB83647B-B9D5-4B29-BFE1-543CA77A9885}" srcOrd="1" destOrd="0" presId="urn:microsoft.com/office/officeart/2005/8/layout/vList3#1"/>
    <dgm:cxn modelId="{90840AC3-B119-4149-BE8D-BD4818AF602A}" type="presParOf" srcId="{7767DDA3-E0C4-4A77-8FA5-A3E1CE5CF7EE}" destId="{84163A11-F74F-43A2-B051-937ADB078BDD}" srcOrd="7" destOrd="0" presId="urn:microsoft.com/office/officeart/2005/8/layout/vList3#1"/>
    <dgm:cxn modelId="{5FED0573-33A0-4CF3-8126-315263FCA2E0}" type="presParOf" srcId="{7767DDA3-E0C4-4A77-8FA5-A3E1CE5CF7EE}" destId="{9BA5B99A-FE6B-41F8-AA37-2C1430FE5D56}" srcOrd="8" destOrd="0" presId="urn:microsoft.com/office/officeart/2005/8/layout/vList3#1"/>
    <dgm:cxn modelId="{1CD52AF3-FC10-44AD-9C5A-52A0C33301E0}" type="presParOf" srcId="{9BA5B99A-FE6B-41F8-AA37-2C1430FE5D56}" destId="{1776E442-048E-47F7-B887-1E8D12B16658}" srcOrd="0" destOrd="0" presId="urn:microsoft.com/office/officeart/2005/8/layout/vList3#1"/>
    <dgm:cxn modelId="{FF3DECA0-D343-4583-A260-61D345A266F4}" type="presParOf" srcId="{9BA5B99A-FE6B-41F8-AA37-2C1430FE5D56}" destId="{E04EF82F-01A0-4FA9-AADF-E1456FBED903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C76CBC-A9AD-4AEC-9812-3BF50AD9FAC0}" type="doc">
      <dgm:prSet loTypeId="urn:microsoft.com/office/officeart/2005/8/layout/venn2" loCatId="relationship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CF17D62D-A7DB-41FE-BC17-718B2D606C4F}">
      <dgm:prSet phldrT="[Текст]" custT="1"/>
      <dgm:spPr/>
      <dgm:t>
        <a:bodyPr/>
        <a:lstStyle/>
        <a:p>
          <a:r>
            <a:rPr lang="ru-RU" sz="1800" dirty="0"/>
            <a:t>425 000 </a:t>
          </a:r>
        </a:p>
      </dgm:t>
    </dgm:pt>
    <dgm:pt modelId="{D88F2925-BA1B-4F3A-9972-ED6A8A03EE9F}" type="parTrans" cxnId="{FB637DA9-867E-4CFB-AF41-177232CEEA03}">
      <dgm:prSet/>
      <dgm:spPr/>
      <dgm:t>
        <a:bodyPr/>
        <a:lstStyle/>
        <a:p>
          <a:endParaRPr lang="ru-RU"/>
        </a:p>
      </dgm:t>
    </dgm:pt>
    <dgm:pt modelId="{918F4085-AE04-47C0-BBAF-1BB6885B4777}" type="sibTrans" cxnId="{FB637DA9-867E-4CFB-AF41-177232CEEA03}">
      <dgm:prSet/>
      <dgm:spPr/>
      <dgm:t>
        <a:bodyPr/>
        <a:lstStyle/>
        <a:p>
          <a:endParaRPr lang="ru-RU"/>
        </a:p>
      </dgm:t>
    </dgm:pt>
    <dgm:pt modelId="{559E29D9-34BA-4EF0-8178-A57954D71DCB}">
      <dgm:prSet phldrT="[Текст]" custT="1"/>
      <dgm:spPr/>
      <dgm:t>
        <a:bodyPr/>
        <a:lstStyle/>
        <a:p>
          <a:r>
            <a:rPr lang="ru-RU" sz="1600" dirty="0"/>
            <a:t>33 000</a:t>
          </a:r>
        </a:p>
      </dgm:t>
    </dgm:pt>
    <dgm:pt modelId="{D7A62337-ECBE-4A51-9441-CCF013B1A94C}" type="parTrans" cxnId="{DCF6DF20-E352-4296-8871-C252DCCB83BF}">
      <dgm:prSet/>
      <dgm:spPr/>
      <dgm:t>
        <a:bodyPr/>
        <a:lstStyle/>
        <a:p>
          <a:endParaRPr lang="ru-RU"/>
        </a:p>
      </dgm:t>
    </dgm:pt>
    <dgm:pt modelId="{898011E3-3AB0-41A6-A1EA-86579FFA86A8}" type="sibTrans" cxnId="{DCF6DF20-E352-4296-8871-C252DCCB83BF}">
      <dgm:prSet/>
      <dgm:spPr/>
      <dgm:t>
        <a:bodyPr/>
        <a:lstStyle/>
        <a:p>
          <a:endParaRPr lang="ru-RU"/>
        </a:p>
      </dgm:t>
    </dgm:pt>
    <dgm:pt modelId="{87626F62-FD70-4889-961D-42BC51C5ECA1}">
      <dgm:prSet phldrT="[Текст]" custT="1"/>
      <dgm:spPr/>
      <dgm:t>
        <a:bodyPr/>
        <a:lstStyle/>
        <a:p>
          <a:r>
            <a:rPr lang="ru-RU" sz="2000" dirty="0"/>
            <a:t>3 500</a:t>
          </a:r>
          <a:endParaRPr lang="ru-RU" sz="2400" dirty="0"/>
        </a:p>
      </dgm:t>
    </dgm:pt>
    <dgm:pt modelId="{09B1CABD-CB59-49D1-92F0-15C37D8E9E1B}" type="parTrans" cxnId="{B90907CC-98C1-480E-BAD1-F6A01A1020F6}">
      <dgm:prSet/>
      <dgm:spPr/>
      <dgm:t>
        <a:bodyPr/>
        <a:lstStyle/>
        <a:p>
          <a:endParaRPr lang="ru-RU"/>
        </a:p>
      </dgm:t>
    </dgm:pt>
    <dgm:pt modelId="{C4C28DFB-92DC-4E32-BF8A-528B44517AD8}" type="sibTrans" cxnId="{B90907CC-98C1-480E-BAD1-F6A01A1020F6}">
      <dgm:prSet/>
      <dgm:spPr/>
      <dgm:t>
        <a:bodyPr/>
        <a:lstStyle/>
        <a:p>
          <a:endParaRPr lang="ru-RU"/>
        </a:p>
      </dgm:t>
    </dgm:pt>
    <dgm:pt modelId="{51547F42-A658-4CF2-9427-931B75211F5F}">
      <dgm:prSet phldrT="[Текст]" custT="1"/>
      <dgm:spPr/>
      <dgm:t>
        <a:bodyPr/>
        <a:lstStyle/>
        <a:p>
          <a:r>
            <a:rPr lang="ru-RU" sz="2000"/>
            <a:t>5 600</a:t>
          </a:r>
          <a:endParaRPr lang="ru-RU" sz="1600" dirty="0"/>
        </a:p>
      </dgm:t>
    </dgm:pt>
    <dgm:pt modelId="{42A6C6BF-C69E-43D6-A435-C68AFFB2FA95}" type="parTrans" cxnId="{868510D4-6D6B-45DC-A0FD-71D396D2E70D}">
      <dgm:prSet/>
      <dgm:spPr/>
      <dgm:t>
        <a:bodyPr/>
        <a:lstStyle/>
        <a:p>
          <a:endParaRPr lang="ru-RU"/>
        </a:p>
      </dgm:t>
    </dgm:pt>
    <dgm:pt modelId="{81F439BA-8B63-4C46-ACC3-98570EF5F86B}" type="sibTrans" cxnId="{868510D4-6D6B-45DC-A0FD-71D396D2E70D}">
      <dgm:prSet/>
      <dgm:spPr/>
      <dgm:t>
        <a:bodyPr/>
        <a:lstStyle/>
        <a:p>
          <a:endParaRPr lang="ru-RU"/>
        </a:p>
      </dgm:t>
    </dgm:pt>
    <dgm:pt modelId="{587A1596-7113-47D2-8035-EBE59C6B1F38}" type="pres">
      <dgm:prSet presAssocID="{06C76CBC-A9AD-4AEC-9812-3BF50AD9FAC0}" presName="Name0" presStyleCnt="0">
        <dgm:presLayoutVars>
          <dgm:chMax val="7"/>
          <dgm:resizeHandles val="exact"/>
        </dgm:presLayoutVars>
      </dgm:prSet>
      <dgm:spPr/>
    </dgm:pt>
    <dgm:pt modelId="{92069FEA-F194-43B3-85A5-3CC470CBBC95}" type="pres">
      <dgm:prSet presAssocID="{06C76CBC-A9AD-4AEC-9812-3BF50AD9FAC0}" presName="comp1" presStyleCnt="0"/>
      <dgm:spPr/>
    </dgm:pt>
    <dgm:pt modelId="{3E33A9C4-5B4A-4850-A52F-648E79416B98}" type="pres">
      <dgm:prSet presAssocID="{06C76CBC-A9AD-4AEC-9812-3BF50AD9FAC0}" presName="circle1" presStyleLbl="node1" presStyleIdx="0" presStyleCnt="4" custScaleX="74569" custScaleY="97506" custLinFactNeighborX="0" custLinFactNeighborY="8410"/>
      <dgm:spPr/>
    </dgm:pt>
    <dgm:pt modelId="{06C77BCD-961C-4B3C-8918-D8209915C229}" type="pres">
      <dgm:prSet presAssocID="{06C76CBC-A9AD-4AEC-9812-3BF50AD9FAC0}" presName="c1text" presStyleLbl="node1" presStyleIdx="0" presStyleCnt="4">
        <dgm:presLayoutVars>
          <dgm:bulletEnabled val="1"/>
        </dgm:presLayoutVars>
      </dgm:prSet>
      <dgm:spPr/>
    </dgm:pt>
    <dgm:pt modelId="{1F4B7EF9-26BA-4D4C-BDD9-3AF6754A61B4}" type="pres">
      <dgm:prSet presAssocID="{06C76CBC-A9AD-4AEC-9812-3BF50AD9FAC0}" presName="comp2" presStyleCnt="0"/>
      <dgm:spPr/>
    </dgm:pt>
    <dgm:pt modelId="{97DEC6AC-98ED-4FD7-AC5B-B5B412B032D4}" type="pres">
      <dgm:prSet presAssocID="{06C76CBC-A9AD-4AEC-9812-3BF50AD9FAC0}" presName="circle2" presStyleLbl="node1" presStyleIdx="1" presStyleCnt="4" custScaleX="68823" custScaleY="89089" custLinFactNeighborY="14274"/>
      <dgm:spPr/>
    </dgm:pt>
    <dgm:pt modelId="{CA49F248-ADF8-498E-B850-E2FF2EAD30D2}" type="pres">
      <dgm:prSet presAssocID="{06C76CBC-A9AD-4AEC-9812-3BF50AD9FAC0}" presName="c2text" presStyleLbl="node1" presStyleIdx="1" presStyleCnt="4">
        <dgm:presLayoutVars>
          <dgm:bulletEnabled val="1"/>
        </dgm:presLayoutVars>
      </dgm:prSet>
      <dgm:spPr/>
    </dgm:pt>
    <dgm:pt modelId="{971BEE41-BB7D-42C4-BD7B-53249397B98F}" type="pres">
      <dgm:prSet presAssocID="{06C76CBC-A9AD-4AEC-9812-3BF50AD9FAC0}" presName="comp3" presStyleCnt="0"/>
      <dgm:spPr/>
    </dgm:pt>
    <dgm:pt modelId="{9BFB6089-B486-46F6-B2E4-A35CAEE21DFD}" type="pres">
      <dgm:prSet presAssocID="{06C76CBC-A9AD-4AEC-9812-3BF50AD9FAC0}" presName="circle3" presStyleLbl="node1" presStyleIdx="2" presStyleCnt="4" custScaleX="63808" custScaleY="78995" custLinFactNeighborX="0" custLinFactNeighborY="22628"/>
      <dgm:spPr/>
    </dgm:pt>
    <dgm:pt modelId="{E1F6A0C4-9367-4022-8CA3-AB97403D67EA}" type="pres">
      <dgm:prSet presAssocID="{06C76CBC-A9AD-4AEC-9812-3BF50AD9FAC0}" presName="c3text" presStyleLbl="node1" presStyleIdx="2" presStyleCnt="4">
        <dgm:presLayoutVars>
          <dgm:bulletEnabled val="1"/>
        </dgm:presLayoutVars>
      </dgm:prSet>
      <dgm:spPr/>
    </dgm:pt>
    <dgm:pt modelId="{8E455012-3E42-449A-9C93-78E4DDBD1445}" type="pres">
      <dgm:prSet presAssocID="{06C76CBC-A9AD-4AEC-9812-3BF50AD9FAC0}" presName="comp4" presStyleCnt="0"/>
      <dgm:spPr/>
    </dgm:pt>
    <dgm:pt modelId="{674075FF-E3F4-4B98-8F76-372F107CA3ED}" type="pres">
      <dgm:prSet presAssocID="{06C76CBC-A9AD-4AEC-9812-3BF50AD9FAC0}" presName="circle4" presStyleLbl="node1" presStyleIdx="3" presStyleCnt="4" custScaleX="71526" custScaleY="68255" custLinFactNeighborX="787" custLinFactNeighborY="32455"/>
      <dgm:spPr/>
    </dgm:pt>
    <dgm:pt modelId="{571FD3CD-6E43-45F6-B891-D0167F875F7C}" type="pres">
      <dgm:prSet presAssocID="{06C76CBC-A9AD-4AEC-9812-3BF50AD9FAC0}" presName="c4text" presStyleLbl="node1" presStyleIdx="3" presStyleCnt="4">
        <dgm:presLayoutVars>
          <dgm:bulletEnabled val="1"/>
        </dgm:presLayoutVars>
      </dgm:prSet>
      <dgm:spPr/>
    </dgm:pt>
  </dgm:ptLst>
  <dgm:cxnLst>
    <dgm:cxn modelId="{60F38A12-5C6F-48FD-841F-9534FBF93ACF}" type="presOf" srcId="{CF17D62D-A7DB-41FE-BC17-718B2D606C4F}" destId="{3E33A9C4-5B4A-4850-A52F-648E79416B98}" srcOrd="0" destOrd="0" presId="urn:microsoft.com/office/officeart/2005/8/layout/venn2"/>
    <dgm:cxn modelId="{DCF6DF20-E352-4296-8871-C252DCCB83BF}" srcId="{06C76CBC-A9AD-4AEC-9812-3BF50AD9FAC0}" destId="{559E29D9-34BA-4EF0-8178-A57954D71DCB}" srcOrd="1" destOrd="0" parTransId="{D7A62337-ECBE-4A51-9441-CCF013B1A94C}" sibTransId="{898011E3-3AB0-41A6-A1EA-86579FFA86A8}"/>
    <dgm:cxn modelId="{196BD327-718C-4E61-8914-46FA58B37F93}" type="presOf" srcId="{51547F42-A658-4CF2-9427-931B75211F5F}" destId="{9BFB6089-B486-46F6-B2E4-A35CAEE21DFD}" srcOrd="0" destOrd="0" presId="urn:microsoft.com/office/officeart/2005/8/layout/venn2"/>
    <dgm:cxn modelId="{F18F9B62-B025-4FE6-8776-2B40AE891EE9}" type="presOf" srcId="{51547F42-A658-4CF2-9427-931B75211F5F}" destId="{E1F6A0C4-9367-4022-8CA3-AB97403D67EA}" srcOrd="1" destOrd="0" presId="urn:microsoft.com/office/officeart/2005/8/layout/venn2"/>
    <dgm:cxn modelId="{74A8E868-EE9D-4F0E-B4CC-4398E305CCA7}" type="presOf" srcId="{06C76CBC-A9AD-4AEC-9812-3BF50AD9FAC0}" destId="{587A1596-7113-47D2-8035-EBE59C6B1F38}" srcOrd="0" destOrd="0" presId="urn:microsoft.com/office/officeart/2005/8/layout/venn2"/>
    <dgm:cxn modelId="{1153288A-284B-4661-867B-42326DCE81F2}" type="presOf" srcId="{87626F62-FD70-4889-961D-42BC51C5ECA1}" destId="{571FD3CD-6E43-45F6-B891-D0167F875F7C}" srcOrd="1" destOrd="0" presId="urn:microsoft.com/office/officeart/2005/8/layout/venn2"/>
    <dgm:cxn modelId="{86BDDA8A-23DE-4A0D-B7A8-CE60F0E2A74B}" type="presOf" srcId="{87626F62-FD70-4889-961D-42BC51C5ECA1}" destId="{674075FF-E3F4-4B98-8F76-372F107CA3ED}" srcOrd="0" destOrd="0" presId="urn:microsoft.com/office/officeart/2005/8/layout/venn2"/>
    <dgm:cxn modelId="{FB637DA9-867E-4CFB-AF41-177232CEEA03}" srcId="{06C76CBC-A9AD-4AEC-9812-3BF50AD9FAC0}" destId="{CF17D62D-A7DB-41FE-BC17-718B2D606C4F}" srcOrd="0" destOrd="0" parTransId="{D88F2925-BA1B-4F3A-9972-ED6A8A03EE9F}" sibTransId="{918F4085-AE04-47C0-BBAF-1BB6885B4777}"/>
    <dgm:cxn modelId="{777FBCC9-0842-4AEE-8A57-9CE53C0B4EFF}" type="presOf" srcId="{559E29D9-34BA-4EF0-8178-A57954D71DCB}" destId="{97DEC6AC-98ED-4FD7-AC5B-B5B412B032D4}" srcOrd="0" destOrd="0" presId="urn:microsoft.com/office/officeart/2005/8/layout/venn2"/>
    <dgm:cxn modelId="{B90907CC-98C1-480E-BAD1-F6A01A1020F6}" srcId="{06C76CBC-A9AD-4AEC-9812-3BF50AD9FAC0}" destId="{87626F62-FD70-4889-961D-42BC51C5ECA1}" srcOrd="3" destOrd="0" parTransId="{09B1CABD-CB59-49D1-92F0-15C37D8E9E1B}" sibTransId="{C4C28DFB-92DC-4E32-BF8A-528B44517AD8}"/>
    <dgm:cxn modelId="{868510D4-6D6B-45DC-A0FD-71D396D2E70D}" srcId="{06C76CBC-A9AD-4AEC-9812-3BF50AD9FAC0}" destId="{51547F42-A658-4CF2-9427-931B75211F5F}" srcOrd="2" destOrd="0" parTransId="{42A6C6BF-C69E-43D6-A435-C68AFFB2FA95}" sibTransId="{81F439BA-8B63-4C46-ACC3-98570EF5F86B}"/>
    <dgm:cxn modelId="{F57C67E6-0B53-4686-8671-950897857362}" type="presOf" srcId="{CF17D62D-A7DB-41FE-BC17-718B2D606C4F}" destId="{06C77BCD-961C-4B3C-8918-D8209915C229}" srcOrd="1" destOrd="0" presId="urn:microsoft.com/office/officeart/2005/8/layout/venn2"/>
    <dgm:cxn modelId="{E9FA04FC-2D92-4C8F-829E-5C2229D0A861}" type="presOf" srcId="{559E29D9-34BA-4EF0-8178-A57954D71DCB}" destId="{CA49F248-ADF8-498E-B850-E2FF2EAD30D2}" srcOrd="1" destOrd="0" presId="urn:microsoft.com/office/officeart/2005/8/layout/venn2"/>
    <dgm:cxn modelId="{F0225BA7-32B2-4335-84F0-78FA23A331CD}" type="presParOf" srcId="{587A1596-7113-47D2-8035-EBE59C6B1F38}" destId="{92069FEA-F194-43B3-85A5-3CC470CBBC95}" srcOrd="0" destOrd="0" presId="urn:microsoft.com/office/officeart/2005/8/layout/venn2"/>
    <dgm:cxn modelId="{EF0F71DE-010A-4EC7-B364-4702B4869D02}" type="presParOf" srcId="{92069FEA-F194-43B3-85A5-3CC470CBBC95}" destId="{3E33A9C4-5B4A-4850-A52F-648E79416B98}" srcOrd="0" destOrd="0" presId="urn:microsoft.com/office/officeart/2005/8/layout/venn2"/>
    <dgm:cxn modelId="{854DC20D-B833-4F9E-A0CE-41594D53013F}" type="presParOf" srcId="{92069FEA-F194-43B3-85A5-3CC470CBBC95}" destId="{06C77BCD-961C-4B3C-8918-D8209915C229}" srcOrd="1" destOrd="0" presId="urn:microsoft.com/office/officeart/2005/8/layout/venn2"/>
    <dgm:cxn modelId="{2686E32A-2392-4301-8D2F-FBE5F8446F4A}" type="presParOf" srcId="{587A1596-7113-47D2-8035-EBE59C6B1F38}" destId="{1F4B7EF9-26BA-4D4C-BDD9-3AF6754A61B4}" srcOrd="1" destOrd="0" presId="urn:microsoft.com/office/officeart/2005/8/layout/venn2"/>
    <dgm:cxn modelId="{05037314-8C3E-4639-85C4-5B37B0493824}" type="presParOf" srcId="{1F4B7EF9-26BA-4D4C-BDD9-3AF6754A61B4}" destId="{97DEC6AC-98ED-4FD7-AC5B-B5B412B032D4}" srcOrd="0" destOrd="0" presId="urn:microsoft.com/office/officeart/2005/8/layout/venn2"/>
    <dgm:cxn modelId="{1AE63EEC-F71E-4763-953A-E28E97D9B8EB}" type="presParOf" srcId="{1F4B7EF9-26BA-4D4C-BDD9-3AF6754A61B4}" destId="{CA49F248-ADF8-498E-B850-E2FF2EAD30D2}" srcOrd="1" destOrd="0" presId="urn:microsoft.com/office/officeart/2005/8/layout/venn2"/>
    <dgm:cxn modelId="{39D3B1B1-C719-4B66-B57C-988DB0000B59}" type="presParOf" srcId="{587A1596-7113-47D2-8035-EBE59C6B1F38}" destId="{971BEE41-BB7D-42C4-BD7B-53249397B98F}" srcOrd="2" destOrd="0" presId="urn:microsoft.com/office/officeart/2005/8/layout/venn2"/>
    <dgm:cxn modelId="{7F75CEBE-B942-477B-ADF5-E9A2B9632FAC}" type="presParOf" srcId="{971BEE41-BB7D-42C4-BD7B-53249397B98F}" destId="{9BFB6089-B486-46F6-B2E4-A35CAEE21DFD}" srcOrd="0" destOrd="0" presId="urn:microsoft.com/office/officeart/2005/8/layout/venn2"/>
    <dgm:cxn modelId="{82EDF898-CB8E-400E-9300-21DD4D0AF28F}" type="presParOf" srcId="{971BEE41-BB7D-42C4-BD7B-53249397B98F}" destId="{E1F6A0C4-9367-4022-8CA3-AB97403D67EA}" srcOrd="1" destOrd="0" presId="urn:microsoft.com/office/officeart/2005/8/layout/venn2"/>
    <dgm:cxn modelId="{9ECD1B5B-4461-45FD-892A-7E51A16222A6}" type="presParOf" srcId="{587A1596-7113-47D2-8035-EBE59C6B1F38}" destId="{8E455012-3E42-449A-9C93-78E4DDBD1445}" srcOrd="3" destOrd="0" presId="urn:microsoft.com/office/officeart/2005/8/layout/venn2"/>
    <dgm:cxn modelId="{E7343B87-7F29-4F13-8D82-597304146486}" type="presParOf" srcId="{8E455012-3E42-449A-9C93-78E4DDBD1445}" destId="{674075FF-E3F4-4B98-8F76-372F107CA3ED}" srcOrd="0" destOrd="0" presId="urn:microsoft.com/office/officeart/2005/8/layout/venn2"/>
    <dgm:cxn modelId="{60079493-8A95-4822-AED4-5EBCAF7DA46A}" type="presParOf" srcId="{8E455012-3E42-449A-9C93-78E4DDBD1445}" destId="{571FD3CD-6E43-45F6-B891-D0167F875F7C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48BB4C-BB54-49EC-B65A-69DF2604F24B}">
      <dsp:nvSpPr>
        <dsp:cNvPr id="0" name=""/>
        <dsp:cNvSpPr/>
      </dsp:nvSpPr>
      <dsp:spPr>
        <a:xfrm rot="10800000">
          <a:off x="561789" y="0"/>
          <a:ext cx="7034931" cy="546346"/>
        </a:xfrm>
        <a:prstGeom prst="homePlat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0924" tIns="76200" rIns="14224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Arial Narrow" pitchFamily="34" charset="0"/>
              <a:cs typeface="Arial" pitchFamily="34" charset="0"/>
            </a:rPr>
            <a:t>Биомедицина и фармацевтика</a:t>
          </a:r>
          <a:endParaRPr lang="ru-RU" sz="2000" kern="1200" dirty="0">
            <a:latin typeface="Arial Narrow" pitchFamily="34" charset="0"/>
            <a:cs typeface="Arial" pitchFamily="34" charset="0"/>
          </a:endParaRPr>
        </a:p>
      </dsp:txBody>
      <dsp:txXfrm rot="10800000">
        <a:off x="698375" y="0"/>
        <a:ext cx="6898345" cy="546346"/>
      </dsp:txXfrm>
    </dsp:sp>
    <dsp:sp modelId="{A79D563C-897F-4264-B601-89D5C976B169}">
      <dsp:nvSpPr>
        <dsp:cNvPr id="0" name=""/>
        <dsp:cNvSpPr/>
      </dsp:nvSpPr>
      <dsp:spPr>
        <a:xfrm>
          <a:off x="495311" y="0"/>
          <a:ext cx="546346" cy="546346"/>
        </a:xfrm>
        <a:prstGeom prst="ellipse">
          <a:avLst/>
        </a:prstGeom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3B0C8EB-9579-407C-9D9D-D51C6B1C3C12}">
      <dsp:nvSpPr>
        <dsp:cNvPr id="0" name=""/>
        <dsp:cNvSpPr/>
      </dsp:nvSpPr>
      <dsp:spPr>
        <a:xfrm rot="10800000">
          <a:off x="561789" y="707196"/>
          <a:ext cx="7034931" cy="546346"/>
        </a:xfrm>
        <a:prstGeom prst="homePlat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1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0924" tIns="76200" rIns="14224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>
              <a:latin typeface="Arial Narrow" pitchFamily="34" charset="0"/>
              <a:cs typeface="Arial" pitchFamily="34" charset="0"/>
            </a:rPr>
            <a:t>Нефтедобыча, нефтепереработка и нефтехимия </a:t>
          </a:r>
          <a:endParaRPr lang="ru-RU" sz="2000" kern="1200" dirty="0">
            <a:latin typeface="Arial Narrow" pitchFamily="34" charset="0"/>
            <a:cs typeface="Arial" pitchFamily="34" charset="0"/>
          </a:endParaRPr>
        </a:p>
      </dsp:txBody>
      <dsp:txXfrm rot="10800000">
        <a:off x="698375" y="707196"/>
        <a:ext cx="6898345" cy="546346"/>
      </dsp:txXfrm>
    </dsp:sp>
    <dsp:sp modelId="{8C6D3C38-6FAB-40E3-B102-8CD4AAEBDE29}">
      <dsp:nvSpPr>
        <dsp:cNvPr id="0" name=""/>
        <dsp:cNvSpPr/>
      </dsp:nvSpPr>
      <dsp:spPr>
        <a:xfrm>
          <a:off x="495311" y="675530"/>
          <a:ext cx="546346" cy="546346"/>
        </a:xfrm>
        <a:prstGeom prst="ellipse">
          <a:avLst/>
        </a:prstGeom>
        <a:blipFill rotWithShape="0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9DF38C2-8961-4816-89B3-3E607F601818}">
      <dsp:nvSpPr>
        <dsp:cNvPr id="0" name=""/>
        <dsp:cNvSpPr/>
      </dsp:nvSpPr>
      <dsp:spPr>
        <a:xfrm rot="10800000">
          <a:off x="561789" y="1416632"/>
          <a:ext cx="7034931" cy="546346"/>
        </a:xfrm>
        <a:prstGeom prst="homePlat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2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0924" tIns="76200" rIns="14224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>
              <a:latin typeface="Arial Narrow" pitchFamily="34" charset="0"/>
              <a:cs typeface="Arial" pitchFamily="34" charset="0"/>
            </a:rPr>
            <a:t>Инфокоммуникационные и космические технологии</a:t>
          </a:r>
          <a:endParaRPr lang="ru-RU" sz="2000" kern="1200" dirty="0">
            <a:latin typeface="Arial Narrow" pitchFamily="34" charset="0"/>
            <a:cs typeface="Arial" pitchFamily="34" charset="0"/>
          </a:endParaRPr>
        </a:p>
      </dsp:txBody>
      <dsp:txXfrm rot="10800000">
        <a:off x="698375" y="1416632"/>
        <a:ext cx="6898345" cy="546346"/>
      </dsp:txXfrm>
    </dsp:sp>
    <dsp:sp modelId="{32B32BFB-6EDB-4C89-B0B0-B980CB893573}">
      <dsp:nvSpPr>
        <dsp:cNvPr id="0" name=""/>
        <dsp:cNvSpPr/>
      </dsp:nvSpPr>
      <dsp:spPr>
        <a:xfrm>
          <a:off x="513772" y="1419014"/>
          <a:ext cx="546346" cy="546346"/>
        </a:xfrm>
        <a:prstGeom prst="ellipse">
          <a:avLst/>
        </a:prstGeom>
        <a:blipFill rotWithShape="0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B83647B-B9D5-4B29-BFE1-543CA77A9885}">
      <dsp:nvSpPr>
        <dsp:cNvPr id="0" name=""/>
        <dsp:cNvSpPr/>
      </dsp:nvSpPr>
      <dsp:spPr>
        <a:xfrm rot="10800000">
          <a:off x="561789" y="2126068"/>
          <a:ext cx="7034931" cy="546346"/>
        </a:xfrm>
        <a:prstGeom prst="homePlat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3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0924" tIns="76200" rIns="14224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>
              <a:latin typeface="Arial Narrow" pitchFamily="34" charset="0"/>
              <a:cs typeface="Arial" pitchFamily="34" charset="0"/>
            </a:rPr>
            <a:t>Перспективные материалы</a:t>
          </a:r>
          <a:endParaRPr lang="ru-RU" sz="2000" kern="1200" dirty="0">
            <a:latin typeface="Arial Narrow" pitchFamily="34" charset="0"/>
            <a:cs typeface="Arial" pitchFamily="34" charset="0"/>
          </a:endParaRPr>
        </a:p>
      </dsp:txBody>
      <dsp:txXfrm rot="10800000">
        <a:off x="698375" y="2126068"/>
        <a:ext cx="6898345" cy="546346"/>
      </dsp:txXfrm>
    </dsp:sp>
    <dsp:sp modelId="{D57B2778-E0DE-4B5B-9CC8-B9CF57E91FC5}">
      <dsp:nvSpPr>
        <dsp:cNvPr id="0" name=""/>
        <dsp:cNvSpPr/>
      </dsp:nvSpPr>
      <dsp:spPr>
        <a:xfrm>
          <a:off x="513772" y="2128450"/>
          <a:ext cx="546346" cy="546346"/>
        </a:xfrm>
        <a:prstGeom prst="ellipse">
          <a:avLst/>
        </a:prstGeom>
        <a:blipFill rotWithShape="0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4EF82F-01A0-4FA9-AADF-E1456FBED903}">
      <dsp:nvSpPr>
        <dsp:cNvPr id="0" name=""/>
        <dsp:cNvSpPr/>
      </dsp:nvSpPr>
      <dsp:spPr>
        <a:xfrm rot="10800000">
          <a:off x="561789" y="2815452"/>
          <a:ext cx="7034931" cy="546346"/>
        </a:xfrm>
        <a:prstGeom prst="homePlat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0924" tIns="76200" rIns="14224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>
              <a:latin typeface="Arial Narrow" pitchFamily="34" charset="0"/>
              <a:cs typeface="Arial" pitchFamily="34" charset="0"/>
            </a:rPr>
            <a:t>Комплексные социо-гуманитарные исследования</a:t>
          </a:r>
          <a:endParaRPr lang="ru-RU" sz="2000" kern="1200" dirty="0">
            <a:latin typeface="Arial Narrow" pitchFamily="34" charset="0"/>
            <a:cs typeface="Arial" pitchFamily="34" charset="0"/>
          </a:endParaRPr>
        </a:p>
      </dsp:txBody>
      <dsp:txXfrm rot="10800000">
        <a:off x="698375" y="2815452"/>
        <a:ext cx="6898345" cy="546346"/>
      </dsp:txXfrm>
    </dsp:sp>
    <dsp:sp modelId="{1776E442-048E-47F7-B887-1E8D12B16658}">
      <dsp:nvSpPr>
        <dsp:cNvPr id="0" name=""/>
        <dsp:cNvSpPr/>
      </dsp:nvSpPr>
      <dsp:spPr>
        <a:xfrm>
          <a:off x="495311" y="2822298"/>
          <a:ext cx="546346" cy="546346"/>
        </a:xfrm>
        <a:prstGeom prst="ellipse">
          <a:avLst/>
        </a:prstGeom>
        <a:blipFill rotWithShape="0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33A9C4-5B4A-4850-A52F-648E79416B98}">
      <dsp:nvSpPr>
        <dsp:cNvPr id="0" name=""/>
        <dsp:cNvSpPr/>
      </dsp:nvSpPr>
      <dsp:spPr>
        <a:xfrm>
          <a:off x="494876" y="1235968"/>
          <a:ext cx="2902162" cy="3794850"/>
        </a:xfrm>
        <a:prstGeom prst="ellips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425 000 </a:t>
          </a:r>
        </a:p>
      </dsp:txBody>
      <dsp:txXfrm>
        <a:off x="1540235" y="1425711"/>
        <a:ext cx="811444" cy="569227"/>
      </dsp:txXfrm>
    </dsp:sp>
    <dsp:sp modelId="{97DEC6AC-98ED-4FD7-AC5B-B5B412B032D4}">
      <dsp:nvSpPr>
        <dsp:cNvPr id="0" name=""/>
        <dsp:cNvSpPr/>
      </dsp:nvSpPr>
      <dsp:spPr>
        <a:xfrm>
          <a:off x="874544" y="2252793"/>
          <a:ext cx="2142826" cy="2773814"/>
        </a:xfrm>
        <a:prstGeom prst="ellipse">
          <a:avLst/>
        </a:prstGeom>
        <a:solidFill>
          <a:schemeClr val="accent1">
            <a:shade val="80000"/>
            <a:hueOff val="102082"/>
            <a:satOff val="-1464"/>
            <a:lumOff val="853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33 000</a:t>
          </a:r>
        </a:p>
      </dsp:txBody>
      <dsp:txXfrm>
        <a:off x="1571498" y="2419222"/>
        <a:ext cx="748917" cy="499286"/>
      </dsp:txXfrm>
    </dsp:sp>
    <dsp:sp modelId="{9BFB6089-B486-46F6-B2E4-A35CAEE21DFD}">
      <dsp:nvSpPr>
        <dsp:cNvPr id="0" name=""/>
        <dsp:cNvSpPr/>
      </dsp:nvSpPr>
      <dsp:spPr>
        <a:xfrm>
          <a:off x="1200951" y="3190539"/>
          <a:ext cx="1490011" cy="1844650"/>
        </a:xfrm>
        <a:prstGeom prst="ellipse">
          <a:avLst/>
        </a:prstGeom>
        <a:solidFill>
          <a:schemeClr val="accent1">
            <a:shade val="80000"/>
            <a:hueOff val="204164"/>
            <a:satOff val="-2928"/>
            <a:lumOff val="170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5 600</a:t>
          </a:r>
          <a:endParaRPr lang="ru-RU" sz="1600" kern="1200" dirty="0"/>
        </a:p>
      </dsp:txBody>
      <dsp:txXfrm>
        <a:off x="1598784" y="3328887"/>
        <a:ext cx="694345" cy="415046"/>
      </dsp:txXfrm>
    </dsp:sp>
    <dsp:sp modelId="{674075FF-E3F4-4B98-8F76-372F107CA3ED}">
      <dsp:nvSpPr>
        <dsp:cNvPr id="0" name=""/>
        <dsp:cNvSpPr/>
      </dsp:nvSpPr>
      <dsp:spPr>
        <a:xfrm>
          <a:off x="1401463" y="3947621"/>
          <a:ext cx="1113492" cy="1062570"/>
        </a:xfrm>
        <a:prstGeom prst="ellipse">
          <a:avLst/>
        </a:prstGeom>
        <a:solidFill>
          <a:schemeClr val="accent1">
            <a:shade val="80000"/>
            <a:hueOff val="306246"/>
            <a:satOff val="-4392"/>
            <a:lumOff val="256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3 500</a:t>
          </a:r>
          <a:endParaRPr lang="ru-RU" sz="2400" kern="1200" dirty="0"/>
        </a:p>
      </dsp:txBody>
      <dsp:txXfrm>
        <a:off x="1564530" y="4213264"/>
        <a:ext cx="787358" cy="5312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png"/><Relationship Id="rId2" Type="http://schemas.openxmlformats.org/officeDocument/2006/relationships/image" Target="../media/image208.png"/><Relationship Id="rId1" Type="http://schemas.openxmlformats.org/officeDocument/2006/relationships/image" Target="../media/image207.png"/><Relationship Id="rId6" Type="http://schemas.openxmlformats.org/officeDocument/2006/relationships/image" Target="../media/image212.png"/><Relationship Id="rId5" Type="http://schemas.openxmlformats.org/officeDocument/2006/relationships/image" Target="../media/image211.png"/><Relationship Id="rId4" Type="http://schemas.openxmlformats.org/officeDocument/2006/relationships/image" Target="../media/image210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0.79977</cdr:x>
      <cdr:y>0.09822</cdr:y>
    </cdr:from>
    <cdr:to>
      <cdr:x>0.97031</cdr:x>
      <cdr:y>0.83643</cdr:y>
    </cdr:to>
    <cdr:sp macro="" textlink="">
      <cdr:nvSpPr>
        <cdr:cNvPr id="2" name="TextBox 26"/>
        <cdr:cNvSpPr txBox="1"/>
      </cdr:nvSpPr>
      <cdr:spPr>
        <a:xfrm xmlns:a="http://schemas.openxmlformats.org/drawingml/2006/main">
          <a:off x="2275751" y="155616"/>
          <a:ext cx="485275" cy="116955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150" rtl="0" eaLnBrk="1" latinLnBrk="0" hangingPunct="1">
            <a:defRPr sz="19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071" algn="l" defTabSz="914150" rtl="0" eaLnBrk="1" latinLnBrk="0" hangingPunct="1">
            <a:defRPr sz="19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150" algn="l" defTabSz="914150" rtl="0" eaLnBrk="1" latinLnBrk="0" hangingPunct="1">
            <a:defRPr sz="19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226" algn="l" defTabSz="914150" rtl="0" eaLnBrk="1" latinLnBrk="0" hangingPunct="1">
            <a:defRPr sz="19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301" algn="l" defTabSz="914150" rtl="0" eaLnBrk="1" latinLnBrk="0" hangingPunct="1">
            <a:defRPr sz="19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5382" algn="l" defTabSz="914150" rtl="0" eaLnBrk="1" latinLnBrk="0" hangingPunct="1">
            <a:defRPr sz="19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2450" algn="l" defTabSz="914150" rtl="0" eaLnBrk="1" latinLnBrk="0" hangingPunct="1">
            <a:defRPr sz="19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199520" algn="l" defTabSz="914150" rtl="0" eaLnBrk="1" latinLnBrk="0" hangingPunct="1">
            <a:defRPr sz="19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6591" algn="l" defTabSz="914150" rtl="0" eaLnBrk="1" latinLnBrk="0" hangingPunct="1">
            <a:defRPr sz="19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b="1" dirty="0">
              <a:solidFill>
                <a:schemeClr val="bg2">
                  <a:lumMod val="50000"/>
                </a:schemeClr>
              </a:solidFill>
            </a:rPr>
            <a:t>Q3</a:t>
          </a:r>
          <a:endParaRPr lang="ru-RU" sz="1200" b="1" dirty="0">
            <a:solidFill>
              <a:schemeClr val="bg2">
                <a:lumMod val="50000"/>
              </a:schemeClr>
            </a:solidFill>
          </a:endParaRPr>
        </a:p>
        <a:p xmlns:a="http://schemas.openxmlformats.org/drawingml/2006/main">
          <a:r>
            <a:rPr lang="en-US" sz="1200" b="1" dirty="0">
              <a:solidFill>
                <a:schemeClr val="accent5">
                  <a:lumMod val="75000"/>
                </a:schemeClr>
              </a:solidFill>
            </a:rPr>
            <a:t>Q1</a:t>
          </a:r>
        </a:p>
        <a:p xmlns:a="http://schemas.openxmlformats.org/drawingml/2006/main">
          <a:endParaRPr lang="en-US" sz="600" b="1" dirty="0">
            <a:solidFill>
              <a:schemeClr val="accent5">
                <a:lumMod val="75000"/>
              </a:schemeClr>
            </a:solidFill>
          </a:endParaRPr>
        </a:p>
        <a:p xmlns:a="http://schemas.openxmlformats.org/drawingml/2006/main">
          <a:r>
            <a:rPr lang="en-US" sz="1200" b="1" dirty="0">
              <a:solidFill>
                <a:srgbClr val="FFC000"/>
              </a:solidFill>
            </a:rPr>
            <a:t>Q2</a:t>
          </a:r>
        </a:p>
        <a:p xmlns:a="http://schemas.openxmlformats.org/drawingml/2006/main">
          <a:endParaRPr lang="en-US" sz="1600" b="1" dirty="0">
            <a:solidFill>
              <a:srgbClr val="FFC000"/>
            </a:solidFill>
          </a:endParaRPr>
        </a:p>
        <a:p xmlns:a="http://schemas.openxmlformats.org/drawingml/2006/main">
          <a:r>
            <a:rPr lang="en-US" sz="1200" b="1" dirty="0">
              <a:solidFill>
                <a:schemeClr val="accent2">
                  <a:lumMod val="75000"/>
                </a:schemeClr>
              </a:solidFill>
            </a:rPr>
            <a:t>Q4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110F86-79CC-4B05-A969-728AF7598F7B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41363"/>
            <a:ext cx="65786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01A4F3-4240-4EA6-B4CB-109CD479E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050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0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042" algn="l" defTabSz="910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0350" algn="l" defTabSz="910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5480" algn="l" defTabSz="910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0699" algn="l" defTabSz="910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5740" algn="l" defTabSz="910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0843" algn="l" defTabSz="910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6056" algn="l" defTabSz="910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1206" algn="l" defTabSz="910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2075" y="744538"/>
            <a:ext cx="6613525" cy="37211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0771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79454" y="4715713"/>
            <a:ext cx="5438775" cy="4466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>
          <a:xfrm>
            <a:off x="3849692" y="9428246"/>
            <a:ext cx="2946400" cy="49680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C3E4F2-E510-4252-9ABC-7D267C94130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0244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38150" y="1233488"/>
            <a:ext cx="5921375" cy="333216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5175" indent="-286606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6423" indent="-229285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4992" indent="-229285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63561" indent="-229285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22130" indent="-22928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80699" indent="-22928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39268" indent="-22928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97837" indent="-22928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7138">
              <a:defRPr/>
            </a:pPr>
            <a:fld id="{352597C6-2589-454F-8714-482314A5A155}" type="slidenum">
              <a:rPr lang="ru-RU" altLang="ru-RU">
                <a:solidFill>
                  <a:prstClr val="black"/>
                </a:solidFill>
              </a:rPr>
              <a:pPr defTabSz="917138">
                <a:defRPr/>
              </a:pPr>
              <a:t>28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3364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38150" y="1235075"/>
            <a:ext cx="5921375" cy="33321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/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39505" indent="-284425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37700" indent="-22754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92781" indent="-22754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47861" indent="-22754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02940" indent="-22754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58021" indent="-22754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13100" indent="-22754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68181" indent="-22754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52597C6-2589-454F-8714-482314A5A155}" type="slidenum">
              <a:rPr lang="ru-RU" altLang="ru-RU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ru-RU" alt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9538" y="741363"/>
            <a:ext cx="6578600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2D410B-C87D-4621-BC4F-744064DC7B87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175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9538" y="741363"/>
            <a:ext cx="6578600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2D410B-C87D-4621-BC4F-744064DC7B87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380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14336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900">
                <a:solidFill>
                  <a:schemeClr val="tx1"/>
                </a:solidFill>
                <a:latin typeface="Calibri" pitchFamily="34" charset="0"/>
              </a:defRPr>
            </a:lvl1pPr>
            <a:lvl2pPr marL="745476" indent="-286722">
              <a:defRPr sz="1900">
                <a:solidFill>
                  <a:schemeClr val="tx1"/>
                </a:solidFill>
                <a:latin typeface="Calibri" pitchFamily="34" charset="0"/>
              </a:defRPr>
            </a:lvl2pPr>
            <a:lvl3pPr marL="1146886" indent="-229377">
              <a:defRPr sz="1900">
                <a:solidFill>
                  <a:schemeClr val="tx1"/>
                </a:solidFill>
                <a:latin typeface="Calibri" pitchFamily="34" charset="0"/>
              </a:defRPr>
            </a:lvl3pPr>
            <a:lvl4pPr marL="1605641" indent="-229377">
              <a:defRPr sz="1900">
                <a:solidFill>
                  <a:schemeClr val="tx1"/>
                </a:solidFill>
                <a:latin typeface="Calibri" pitchFamily="34" charset="0"/>
              </a:defRPr>
            </a:lvl4pPr>
            <a:lvl5pPr marL="2064395" indent="-229377">
              <a:defRPr sz="1900">
                <a:solidFill>
                  <a:schemeClr val="tx1"/>
                </a:solidFill>
                <a:latin typeface="Calibri" pitchFamily="34" charset="0"/>
              </a:defRPr>
            </a:lvl5pPr>
            <a:lvl6pPr marL="2523150" indent="-229377" defTabSz="457162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</a:defRPr>
            </a:lvl6pPr>
            <a:lvl7pPr marL="2981904" indent="-229377" defTabSz="457162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</a:defRPr>
            </a:lvl7pPr>
            <a:lvl8pPr marL="3440659" indent="-229377" defTabSz="457162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</a:defRPr>
            </a:lvl8pPr>
            <a:lvl9pPr marL="3899413" indent="-229377" defTabSz="457162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457162" fontAlgn="base">
              <a:spcBef>
                <a:spcPct val="0"/>
              </a:spcBef>
              <a:spcAft>
                <a:spcPct val="0"/>
              </a:spcAft>
              <a:defRPr/>
            </a:pPr>
            <a:fld id="{83C2C43D-988C-42F0-AD4C-6C05D0870E3F}" type="slidenum">
              <a:rPr lang="ru-RU" sz="1200">
                <a:solidFill>
                  <a:srgbClr val="000000"/>
                </a:solidFill>
              </a:rPr>
              <a:pPr defTabSz="457162"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701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14336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900">
                <a:solidFill>
                  <a:schemeClr val="tx1"/>
                </a:solidFill>
                <a:latin typeface="Calibri" pitchFamily="34" charset="0"/>
              </a:defRPr>
            </a:lvl1pPr>
            <a:lvl2pPr marL="745476" indent="-286722">
              <a:defRPr sz="1900">
                <a:solidFill>
                  <a:schemeClr val="tx1"/>
                </a:solidFill>
                <a:latin typeface="Calibri" pitchFamily="34" charset="0"/>
              </a:defRPr>
            </a:lvl2pPr>
            <a:lvl3pPr marL="1146886" indent="-229377">
              <a:defRPr sz="1900">
                <a:solidFill>
                  <a:schemeClr val="tx1"/>
                </a:solidFill>
                <a:latin typeface="Calibri" pitchFamily="34" charset="0"/>
              </a:defRPr>
            </a:lvl3pPr>
            <a:lvl4pPr marL="1605641" indent="-229377">
              <a:defRPr sz="1900">
                <a:solidFill>
                  <a:schemeClr val="tx1"/>
                </a:solidFill>
                <a:latin typeface="Calibri" pitchFamily="34" charset="0"/>
              </a:defRPr>
            </a:lvl4pPr>
            <a:lvl5pPr marL="2064395" indent="-229377">
              <a:defRPr sz="1900">
                <a:solidFill>
                  <a:schemeClr val="tx1"/>
                </a:solidFill>
                <a:latin typeface="Calibri" pitchFamily="34" charset="0"/>
              </a:defRPr>
            </a:lvl5pPr>
            <a:lvl6pPr marL="2523150" indent="-229377" defTabSz="457162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</a:defRPr>
            </a:lvl6pPr>
            <a:lvl7pPr marL="2981904" indent="-229377" defTabSz="457162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</a:defRPr>
            </a:lvl7pPr>
            <a:lvl8pPr marL="3440659" indent="-229377" defTabSz="457162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</a:defRPr>
            </a:lvl8pPr>
            <a:lvl9pPr marL="3899413" indent="-229377" defTabSz="457162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457162" fontAlgn="base">
              <a:spcBef>
                <a:spcPct val="0"/>
              </a:spcBef>
              <a:spcAft>
                <a:spcPct val="0"/>
              </a:spcAft>
              <a:defRPr/>
            </a:pPr>
            <a:fld id="{83C2C43D-988C-42F0-AD4C-6C05D0870E3F}" type="slidenum">
              <a:rPr lang="ru-RU" sz="1200">
                <a:solidFill>
                  <a:srgbClr val="000000"/>
                </a:solidFill>
              </a:rPr>
              <a:pPr defTabSz="457162"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701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14336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900">
                <a:solidFill>
                  <a:schemeClr val="tx1"/>
                </a:solidFill>
                <a:latin typeface="Calibri" pitchFamily="34" charset="0"/>
              </a:defRPr>
            </a:lvl1pPr>
            <a:lvl2pPr marL="745476" indent="-286722">
              <a:defRPr sz="1900">
                <a:solidFill>
                  <a:schemeClr val="tx1"/>
                </a:solidFill>
                <a:latin typeface="Calibri" pitchFamily="34" charset="0"/>
              </a:defRPr>
            </a:lvl2pPr>
            <a:lvl3pPr marL="1146886" indent="-229377">
              <a:defRPr sz="1900">
                <a:solidFill>
                  <a:schemeClr val="tx1"/>
                </a:solidFill>
                <a:latin typeface="Calibri" pitchFamily="34" charset="0"/>
              </a:defRPr>
            </a:lvl3pPr>
            <a:lvl4pPr marL="1605641" indent="-229377">
              <a:defRPr sz="1900">
                <a:solidFill>
                  <a:schemeClr val="tx1"/>
                </a:solidFill>
                <a:latin typeface="Calibri" pitchFamily="34" charset="0"/>
              </a:defRPr>
            </a:lvl4pPr>
            <a:lvl5pPr marL="2064395" indent="-229377">
              <a:defRPr sz="1900">
                <a:solidFill>
                  <a:schemeClr val="tx1"/>
                </a:solidFill>
                <a:latin typeface="Calibri" pitchFamily="34" charset="0"/>
              </a:defRPr>
            </a:lvl5pPr>
            <a:lvl6pPr marL="2523150" indent="-229377" defTabSz="457162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</a:defRPr>
            </a:lvl6pPr>
            <a:lvl7pPr marL="2981904" indent="-229377" defTabSz="457162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</a:defRPr>
            </a:lvl7pPr>
            <a:lvl8pPr marL="3440659" indent="-229377" defTabSz="457162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</a:defRPr>
            </a:lvl8pPr>
            <a:lvl9pPr marL="3899413" indent="-229377" defTabSz="457162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457162" fontAlgn="base">
              <a:spcBef>
                <a:spcPct val="0"/>
              </a:spcBef>
              <a:spcAft>
                <a:spcPct val="0"/>
              </a:spcAft>
              <a:defRPr/>
            </a:pPr>
            <a:fld id="{83C2C43D-988C-42F0-AD4C-6C05D0870E3F}" type="slidenum">
              <a:rPr lang="ru-RU" sz="1200">
                <a:solidFill>
                  <a:srgbClr val="000000"/>
                </a:solidFill>
              </a:rPr>
              <a:pPr defTabSz="457162"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7013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14336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900">
                <a:solidFill>
                  <a:schemeClr val="tx1"/>
                </a:solidFill>
                <a:latin typeface="Calibri" pitchFamily="34" charset="0"/>
              </a:defRPr>
            </a:lvl1pPr>
            <a:lvl2pPr marL="745476" indent="-286722">
              <a:defRPr sz="1900">
                <a:solidFill>
                  <a:schemeClr val="tx1"/>
                </a:solidFill>
                <a:latin typeface="Calibri" pitchFamily="34" charset="0"/>
              </a:defRPr>
            </a:lvl2pPr>
            <a:lvl3pPr marL="1146886" indent="-229377">
              <a:defRPr sz="1900">
                <a:solidFill>
                  <a:schemeClr val="tx1"/>
                </a:solidFill>
                <a:latin typeface="Calibri" pitchFamily="34" charset="0"/>
              </a:defRPr>
            </a:lvl3pPr>
            <a:lvl4pPr marL="1605641" indent="-229377">
              <a:defRPr sz="1900">
                <a:solidFill>
                  <a:schemeClr val="tx1"/>
                </a:solidFill>
                <a:latin typeface="Calibri" pitchFamily="34" charset="0"/>
              </a:defRPr>
            </a:lvl4pPr>
            <a:lvl5pPr marL="2064395" indent="-229377">
              <a:defRPr sz="1900">
                <a:solidFill>
                  <a:schemeClr val="tx1"/>
                </a:solidFill>
                <a:latin typeface="Calibri" pitchFamily="34" charset="0"/>
              </a:defRPr>
            </a:lvl5pPr>
            <a:lvl6pPr marL="2523150" indent="-229377" defTabSz="457162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</a:defRPr>
            </a:lvl6pPr>
            <a:lvl7pPr marL="2981904" indent="-229377" defTabSz="457162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</a:defRPr>
            </a:lvl7pPr>
            <a:lvl8pPr marL="3440659" indent="-229377" defTabSz="457162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</a:defRPr>
            </a:lvl8pPr>
            <a:lvl9pPr marL="3899413" indent="-229377" defTabSz="457162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457162" fontAlgn="base">
              <a:spcBef>
                <a:spcPct val="0"/>
              </a:spcBef>
              <a:spcAft>
                <a:spcPct val="0"/>
              </a:spcAft>
              <a:defRPr/>
            </a:pPr>
            <a:fld id="{83C2C43D-988C-42F0-AD4C-6C05D0870E3F}" type="slidenum">
              <a:rPr lang="ru-RU" sz="1200">
                <a:solidFill>
                  <a:srgbClr val="000000"/>
                </a:solidFill>
              </a:rPr>
              <a:pPr defTabSz="457162"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ru-RU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7013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2438" y="706438"/>
            <a:ext cx="6256337" cy="3519487"/>
          </a:xfrm>
          <a:ln/>
        </p:spPr>
      </p:sp>
      <p:sp>
        <p:nvSpPr>
          <p:cNvPr id="15363" name="ノート プレースホルダー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91430" tIns="45714" rIns="91430" bIns="45714"/>
          <a:lstStyle/>
          <a:p>
            <a:pPr>
              <a:defRPr/>
            </a:pPr>
            <a:r>
              <a:rPr kumimoji="0" lang="en-US" altLang="ja-JP" sz="1000" dirty="0">
                <a:latin typeface="ＭＳ Ｐゴシック" charset="0"/>
              </a:rPr>
              <a:t>Projects at YTCA are shown, will discuss Advanced Metal</a:t>
            </a:r>
            <a:r>
              <a:rPr kumimoji="0" lang="en-US" altLang="ja-JP" sz="1000" baseline="0" dirty="0">
                <a:latin typeface="ＭＳ Ｐゴシック" charset="0"/>
              </a:rPr>
              <a:t> Alloys</a:t>
            </a:r>
            <a:r>
              <a:rPr kumimoji="0" lang="en-US" altLang="ja-JP" sz="1000" dirty="0">
                <a:latin typeface="ＭＳ Ｐゴシック" charset="0"/>
              </a:rPr>
              <a:t> and Composites and Advanced Energy and Storage Materials</a:t>
            </a:r>
          </a:p>
        </p:txBody>
      </p:sp>
      <p:sp>
        <p:nvSpPr>
          <p:cNvPr id="28676" name="スライド番号プレースホルダー 3"/>
          <p:cNvSpPr txBox="1">
            <a:spLocks noGrp="1"/>
          </p:cNvSpPr>
          <p:nvPr/>
        </p:nvSpPr>
        <p:spPr bwMode="auto">
          <a:xfrm>
            <a:off x="4053429" y="8917683"/>
            <a:ext cx="3101440" cy="46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4" rIns="91430" bIns="45714" anchor="b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r" defTabSz="914377"/>
            <a:fld id="{83FED749-AC76-4280-A072-B8E163A8F466}" type="slidenum">
              <a:rPr kumimoji="1" lang="en-US" altLang="ja-JP" sz="1200">
                <a:solidFill>
                  <a:prstClr val="black"/>
                </a:solidFill>
              </a:rPr>
              <a:pPr algn="r" defTabSz="914377"/>
              <a:t>24</a:t>
            </a:fld>
            <a:endParaRPr kumimoji="1" lang="en-US" altLang="ja-JP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5324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36563" y="1233488"/>
            <a:ext cx="5924550" cy="3333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A8C5A84-0496-4E38-804F-781EDBB5E0F5}" type="slidenum">
              <a:rPr lang="ru-RU" altLang="ru-RU">
                <a:solidFill>
                  <a:srgbClr val="000000"/>
                </a:solidFill>
              </a:rPr>
              <a:pPr eaLnBrk="1" hangingPunct="1"/>
              <a:t>27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804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8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8080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0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6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0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6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1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796EF-7F1D-4FAF-9AD9-5B7D1B78515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4FCF1-DCF8-4FBB-B3F4-8F2F781F735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221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AEC11-1414-445F-A214-925F68D5C53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6B2D0-1978-4679-B6FC-43946B5B5B9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45439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0D770E-4073-4DBE-A4AB-46AB7F5B9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B0F4F9-6064-42CA-9FC5-017510A42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7894E12-9405-460E-8B54-A04307F13C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66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1579" indent="0">
              <a:buNone/>
              <a:defRPr sz="1100"/>
            </a:lvl2pPr>
            <a:lvl3pPr marL="683301" indent="0">
              <a:buNone/>
              <a:defRPr sz="900"/>
            </a:lvl3pPr>
            <a:lvl4pPr marL="1024952" indent="0">
              <a:buNone/>
              <a:defRPr sz="800"/>
            </a:lvl4pPr>
            <a:lvl5pPr marL="1366602" indent="0">
              <a:buNone/>
              <a:defRPr sz="800"/>
            </a:lvl5pPr>
            <a:lvl6pPr marL="1708325" indent="0">
              <a:buNone/>
              <a:defRPr sz="800"/>
            </a:lvl6pPr>
            <a:lvl7pPr marL="2049902" indent="0">
              <a:buNone/>
              <a:defRPr sz="800"/>
            </a:lvl7pPr>
            <a:lvl8pPr marL="2391480" indent="0">
              <a:buNone/>
              <a:defRPr sz="800"/>
            </a:lvl8pPr>
            <a:lvl9pPr marL="2733087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F36926-B104-47B8-A5FD-283317543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94B52A-F8E6-46DA-915C-DEB69C005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69889D1-E82B-4F47-A7CF-744DF7818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31955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A61394-B49C-47FE-8FB9-51863B5BA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B0D6EC6-0F57-47DE-AE40-3DB870A70B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1579" indent="0">
              <a:buNone/>
              <a:defRPr sz="2100"/>
            </a:lvl2pPr>
            <a:lvl3pPr marL="683301" indent="0">
              <a:buNone/>
              <a:defRPr sz="1800"/>
            </a:lvl3pPr>
            <a:lvl4pPr marL="1024952" indent="0">
              <a:buNone/>
              <a:defRPr sz="1500"/>
            </a:lvl4pPr>
            <a:lvl5pPr marL="1366602" indent="0">
              <a:buNone/>
              <a:defRPr sz="1500"/>
            </a:lvl5pPr>
            <a:lvl6pPr marL="1708325" indent="0">
              <a:buNone/>
              <a:defRPr sz="1500"/>
            </a:lvl6pPr>
            <a:lvl7pPr marL="2049902" indent="0">
              <a:buNone/>
              <a:defRPr sz="1500"/>
            </a:lvl7pPr>
            <a:lvl8pPr marL="2391480" indent="0">
              <a:buNone/>
              <a:defRPr sz="1500"/>
            </a:lvl8pPr>
            <a:lvl9pPr marL="2733087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EF09606-6847-452A-9855-65DFBF0C9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66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1579" indent="0">
              <a:buNone/>
              <a:defRPr sz="1100"/>
            </a:lvl2pPr>
            <a:lvl3pPr marL="683301" indent="0">
              <a:buNone/>
              <a:defRPr sz="900"/>
            </a:lvl3pPr>
            <a:lvl4pPr marL="1024952" indent="0">
              <a:buNone/>
              <a:defRPr sz="800"/>
            </a:lvl4pPr>
            <a:lvl5pPr marL="1366602" indent="0">
              <a:buNone/>
              <a:defRPr sz="800"/>
            </a:lvl5pPr>
            <a:lvl6pPr marL="1708325" indent="0">
              <a:buNone/>
              <a:defRPr sz="800"/>
            </a:lvl6pPr>
            <a:lvl7pPr marL="2049902" indent="0">
              <a:buNone/>
              <a:defRPr sz="800"/>
            </a:lvl7pPr>
            <a:lvl8pPr marL="2391480" indent="0">
              <a:buNone/>
              <a:defRPr sz="800"/>
            </a:lvl8pPr>
            <a:lvl9pPr marL="2733087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F26977B-5A02-4254-866B-BDF55A90A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05F84DD-FDEC-42B8-BA8D-295D5169F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C513C33-47E5-42A8-9087-BA7AFAC8A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4520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951DA5-B3B0-4092-B8F0-D23519582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FB54067-7545-435F-AFF3-F2C9EC04BD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F1A073-2D88-4F7A-8CE7-DD97004EA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1DDC20-123E-471B-8839-10477A13C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B5AD65-621B-4BA1-99FA-E6BE44B13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0948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3E2ED1-E397-4F65-8482-0963FC584E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273843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1F64555-4968-44D2-A467-1DD1DD5D91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4" y="273843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E086D2-E6A9-4972-AE5D-3010A705F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F52BE4-B450-45BC-8E03-3F3C5A2C5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76CCD7-73EF-4E3E-B4C7-07E93387A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3816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1903" indent="0" algn="ctr">
              <a:buNone/>
              <a:defRPr sz="1500"/>
            </a:lvl2pPr>
            <a:lvl3pPr marL="683913" indent="0" algn="ctr">
              <a:buNone/>
              <a:defRPr sz="1400"/>
            </a:lvl3pPr>
            <a:lvl4pPr marL="1025870" indent="0" algn="ctr">
              <a:buNone/>
              <a:defRPr sz="1200"/>
            </a:lvl4pPr>
            <a:lvl5pPr marL="1367826" indent="0" algn="ctr">
              <a:buNone/>
              <a:defRPr sz="1200"/>
            </a:lvl5pPr>
            <a:lvl6pPr marL="1709837" indent="0" algn="ctr">
              <a:buNone/>
              <a:defRPr sz="1200"/>
            </a:lvl6pPr>
            <a:lvl7pPr marL="2051738" indent="0" algn="ctr">
              <a:buNone/>
              <a:defRPr sz="1200"/>
            </a:lvl7pPr>
            <a:lvl8pPr marL="2393640" indent="0" algn="ctr">
              <a:buNone/>
              <a:defRPr sz="1200"/>
            </a:lvl8pPr>
            <a:lvl9pPr marL="2735543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B3932-CC2A-4F0D-9497-C58FDD759D5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9CEECA-511E-492C-9F4A-FE49E277CE0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48702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22A5F-C01E-44E6-AA7B-4F943FF1C0A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07E1F-6576-4FE2-B5A3-94E485EEA54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41631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7" y="128235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7" y="3442102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190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39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587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678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0983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173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36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355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4E443-9EE7-4EFE-8A88-D96C68A277A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6A6A3-EA21-4B64-AD18-F3BD474822D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10177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4DA15-EEF1-49A9-BF57-C9F6A9F1F86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DB2F5-799D-4A1F-B91C-54607B771A0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81247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1903" indent="0">
              <a:buNone/>
              <a:defRPr sz="1500" b="1"/>
            </a:lvl2pPr>
            <a:lvl3pPr marL="683913" indent="0">
              <a:buNone/>
              <a:defRPr sz="1400" b="1"/>
            </a:lvl3pPr>
            <a:lvl4pPr marL="1025870" indent="0">
              <a:buNone/>
              <a:defRPr sz="1200" b="1"/>
            </a:lvl4pPr>
            <a:lvl5pPr marL="1367826" indent="0">
              <a:buNone/>
              <a:defRPr sz="1200" b="1"/>
            </a:lvl5pPr>
            <a:lvl6pPr marL="1709837" indent="0">
              <a:buNone/>
              <a:defRPr sz="1200" b="1"/>
            </a:lvl6pPr>
            <a:lvl7pPr marL="2051738" indent="0">
              <a:buNone/>
              <a:defRPr sz="1200" b="1"/>
            </a:lvl7pPr>
            <a:lvl8pPr marL="2393640" indent="0">
              <a:buNone/>
              <a:defRPr sz="1200" b="1"/>
            </a:lvl8pPr>
            <a:lvl9pPr marL="2735543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9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1903" indent="0">
              <a:buNone/>
              <a:defRPr sz="1500" b="1"/>
            </a:lvl2pPr>
            <a:lvl3pPr marL="683913" indent="0">
              <a:buNone/>
              <a:defRPr sz="1400" b="1"/>
            </a:lvl3pPr>
            <a:lvl4pPr marL="1025870" indent="0">
              <a:buNone/>
              <a:defRPr sz="1200" b="1"/>
            </a:lvl4pPr>
            <a:lvl5pPr marL="1367826" indent="0">
              <a:buNone/>
              <a:defRPr sz="1200" b="1"/>
            </a:lvl5pPr>
            <a:lvl6pPr marL="1709837" indent="0">
              <a:buNone/>
              <a:defRPr sz="1200" b="1"/>
            </a:lvl6pPr>
            <a:lvl7pPr marL="2051738" indent="0">
              <a:buNone/>
              <a:defRPr sz="1200" b="1"/>
            </a:lvl7pPr>
            <a:lvl8pPr marL="2393640" indent="0">
              <a:buNone/>
              <a:defRPr sz="1200" b="1"/>
            </a:lvl8pPr>
            <a:lvl9pPr marL="2735543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7" y="1878809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0A85B-8844-4A2B-A9FA-FAF2834C34F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2B959-5F16-4EC4-840D-5044CC6CB30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76992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58769-3C14-4CFE-B724-00467C7EB25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AF391-8FEB-4B0B-A794-C73429DEA0C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589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2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2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B4BB5-B379-4B72-999A-84D5F948B44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B56DF-FC9B-4AE5-990C-8CEE16094FD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84574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99F30-46F9-42F9-8BA9-7A8B064472A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955B7-5B2A-42D1-8BB9-F6B9501E911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92469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66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1903" indent="0">
              <a:buNone/>
              <a:defRPr sz="1100"/>
            </a:lvl2pPr>
            <a:lvl3pPr marL="683913" indent="0">
              <a:buNone/>
              <a:defRPr sz="900"/>
            </a:lvl3pPr>
            <a:lvl4pPr marL="1025870" indent="0">
              <a:buNone/>
              <a:defRPr sz="800"/>
            </a:lvl4pPr>
            <a:lvl5pPr marL="1367826" indent="0">
              <a:buNone/>
              <a:defRPr sz="800"/>
            </a:lvl5pPr>
            <a:lvl6pPr marL="1709837" indent="0">
              <a:buNone/>
              <a:defRPr sz="800"/>
            </a:lvl6pPr>
            <a:lvl7pPr marL="2051738" indent="0">
              <a:buNone/>
              <a:defRPr sz="800"/>
            </a:lvl7pPr>
            <a:lvl8pPr marL="2393640" indent="0">
              <a:buNone/>
              <a:defRPr sz="800"/>
            </a:lvl8pPr>
            <a:lvl9pPr marL="2735543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A14C9-0DCB-4816-9AA8-9FD42179898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EA580-2A87-4F88-927F-C6CB8A5652D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59882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1903" indent="0">
              <a:buNone/>
              <a:defRPr sz="2100"/>
            </a:lvl2pPr>
            <a:lvl3pPr marL="683913" indent="0">
              <a:buNone/>
              <a:defRPr sz="1800"/>
            </a:lvl3pPr>
            <a:lvl4pPr marL="1025870" indent="0">
              <a:buNone/>
              <a:defRPr sz="1500"/>
            </a:lvl4pPr>
            <a:lvl5pPr marL="1367826" indent="0">
              <a:buNone/>
              <a:defRPr sz="1500"/>
            </a:lvl5pPr>
            <a:lvl6pPr marL="1709837" indent="0">
              <a:buNone/>
              <a:defRPr sz="1500"/>
            </a:lvl6pPr>
            <a:lvl7pPr marL="2051738" indent="0">
              <a:buNone/>
              <a:defRPr sz="1500"/>
            </a:lvl7pPr>
            <a:lvl8pPr marL="2393640" indent="0">
              <a:buNone/>
              <a:defRPr sz="1500"/>
            </a:lvl8pPr>
            <a:lvl9pPr marL="2735543" indent="0">
              <a:buNone/>
              <a:defRPr sz="15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66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1903" indent="0">
              <a:buNone/>
              <a:defRPr sz="1100"/>
            </a:lvl2pPr>
            <a:lvl3pPr marL="683913" indent="0">
              <a:buNone/>
              <a:defRPr sz="900"/>
            </a:lvl3pPr>
            <a:lvl4pPr marL="1025870" indent="0">
              <a:buNone/>
              <a:defRPr sz="800"/>
            </a:lvl4pPr>
            <a:lvl5pPr marL="1367826" indent="0">
              <a:buNone/>
              <a:defRPr sz="800"/>
            </a:lvl5pPr>
            <a:lvl6pPr marL="1709837" indent="0">
              <a:buNone/>
              <a:defRPr sz="800"/>
            </a:lvl6pPr>
            <a:lvl7pPr marL="2051738" indent="0">
              <a:buNone/>
              <a:defRPr sz="800"/>
            </a:lvl7pPr>
            <a:lvl8pPr marL="2393640" indent="0">
              <a:buNone/>
              <a:defRPr sz="800"/>
            </a:lvl8pPr>
            <a:lvl9pPr marL="2735543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9422C-D45A-41C7-AFAA-A5CE9772540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C893B-2618-4365-8C2C-AEB3C536EF6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74212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2D509-5ECA-45D5-AE38-A7217F5AD1C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0BE79C-3514-4DF0-9252-8D42DB232E5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40150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273843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4" y="273843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A524C-87A0-444A-8053-FBD22BAED32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65A16-600A-44D3-81D8-EA6D4284D82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75087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9387" y="3676651"/>
            <a:ext cx="1587103" cy="136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80" y="1369249"/>
            <a:ext cx="1665233" cy="153036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628680" y="3000791"/>
            <a:ext cx="1665233" cy="16319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6"/>
          </p:nvPr>
        </p:nvSpPr>
        <p:spPr>
          <a:xfrm>
            <a:off x="2412192" y="1369249"/>
            <a:ext cx="1665233" cy="153036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7"/>
          </p:nvPr>
        </p:nvSpPr>
        <p:spPr>
          <a:xfrm>
            <a:off x="2412192" y="3000791"/>
            <a:ext cx="1665233" cy="16319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4195722" y="1369249"/>
            <a:ext cx="1665233" cy="153036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9"/>
          </p:nvPr>
        </p:nvSpPr>
        <p:spPr>
          <a:xfrm>
            <a:off x="4195722" y="3000791"/>
            <a:ext cx="1665233" cy="16319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20"/>
          </p:nvPr>
        </p:nvSpPr>
        <p:spPr>
          <a:xfrm>
            <a:off x="5979216" y="1369249"/>
            <a:ext cx="1665233" cy="153036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sz="half" idx="21"/>
          </p:nvPr>
        </p:nvSpPr>
        <p:spPr>
          <a:xfrm>
            <a:off x="5979216" y="3000791"/>
            <a:ext cx="1665233" cy="16319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Date Placeholder 4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CAE93C69-9784-45A3-9CF5-08BBD0575546}" type="datetime1">
              <a:rPr lang="ru-RU" smtClean="0"/>
              <a:pPr>
                <a:defRPr/>
              </a:pPr>
              <a:t>14.12.2017</a:t>
            </a:fld>
            <a:endParaRPr lang="ru-RU"/>
          </a:p>
        </p:txBody>
      </p:sp>
      <p:sp>
        <p:nvSpPr>
          <p:cNvPr id="19" name="Footer Placeholder 5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r>
              <a:rPr lang="ru-RU"/>
              <a:t>Центр перспективного развития</a:t>
            </a:r>
          </a:p>
        </p:txBody>
      </p:sp>
      <p:sp>
        <p:nvSpPr>
          <p:cNvPr id="20" name="Slide Number Placeholder 6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6EC07116-EB78-45AC-A65F-B8B5C0C9C6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3503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2AFC79-6443-40C5-A9B1-C6D611F48D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B8117E9-62F3-4334-B5B8-A8EC73F91E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1687" indent="0" algn="ctr">
              <a:buNone/>
              <a:defRPr sz="1600"/>
            </a:lvl2pPr>
            <a:lvl3pPr marL="683481" indent="0" algn="ctr">
              <a:buNone/>
              <a:defRPr sz="1400"/>
            </a:lvl3pPr>
            <a:lvl4pPr marL="1025217" indent="0" algn="ctr">
              <a:buNone/>
              <a:defRPr sz="1100"/>
            </a:lvl4pPr>
            <a:lvl5pPr marL="1366957" indent="0" algn="ctr">
              <a:buNone/>
              <a:defRPr sz="1100"/>
            </a:lvl5pPr>
            <a:lvl6pPr marL="1708754" indent="0" algn="ctr">
              <a:buNone/>
              <a:defRPr sz="1100"/>
            </a:lvl6pPr>
            <a:lvl7pPr marL="2050437" indent="0" algn="ctr">
              <a:buNone/>
              <a:defRPr sz="1100"/>
            </a:lvl7pPr>
            <a:lvl8pPr marL="2392118" indent="0" algn="ctr">
              <a:buNone/>
              <a:defRPr sz="1100"/>
            </a:lvl8pPr>
            <a:lvl9pPr marL="2733820" indent="0" algn="ctr">
              <a:buNone/>
              <a:defRPr sz="11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CC666E-B1D9-4B38-9099-0EEB36EBA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79AF6-3EFB-4832-A6EE-96528396826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F86BF0-057A-4844-82E6-22C4497BB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DF5621-5C38-4F43-8536-BC4044A0D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36729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221755-FE39-48BF-9580-FB22ADEF7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919009-2DCF-4C46-AA7F-88745E0429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BE1194-AEB8-451B-84FD-67DF49243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F568-6723-4E8B-958E-A7BA72B483D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3E909E-596A-4DA6-8402-5A05D7F79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6ED01D-53D4-442E-8536-01C08608D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82041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7D748-9413-42F6-810D-435E57264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128235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E28896-3A15-44D2-B625-CCA8C65270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3442102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168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6834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521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6695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0875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043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39211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3382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1533C7F-B420-48A9-BE1A-6B3B075EF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D81C-022F-458B-A0DE-A84003C048D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053E7A-5FB9-47A4-9877-910B7B4FD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9FAE78-3EFB-4F35-A0BF-2C8BA6808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99029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63D3EB-C3E1-4F9A-A2A8-38189075B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8E8A8D-8BF6-49B4-A9E3-9A838DCED4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DAF5120-DDFB-40FA-9CFB-31E42CA820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37F776E-C547-4F85-8510-C86ECD2F5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53D45-3E71-49B3-A9E3-A7FE9D7F9E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6E08897-91A8-4F7A-ADBD-EED0EF3B4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251DF76-4FCE-47DE-9AC5-8CB9AF569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01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4427970"/>
      </p:ext>
    </p:extLst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A7A86D-E513-4D70-ACEB-DE24FAB5B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B8EED13-D671-41F6-B058-536CB852AF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1687" indent="0">
              <a:buNone/>
              <a:defRPr sz="1600" b="1"/>
            </a:lvl2pPr>
            <a:lvl3pPr marL="683481" indent="0">
              <a:buNone/>
              <a:defRPr sz="1400" b="1"/>
            </a:lvl3pPr>
            <a:lvl4pPr marL="1025217" indent="0">
              <a:buNone/>
              <a:defRPr sz="1100" b="1"/>
            </a:lvl4pPr>
            <a:lvl5pPr marL="1366957" indent="0">
              <a:buNone/>
              <a:defRPr sz="1100" b="1"/>
            </a:lvl5pPr>
            <a:lvl6pPr marL="1708754" indent="0">
              <a:buNone/>
              <a:defRPr sz="1100" b="1"/>
            </a:lvl6pPr>
            <a:lvl7pPr marL="2050437" indent="0">
              <a:buNone/>
              <a:defRPr sz="1100" b="1"/>
            </a:lvl7pPr>
            <a:lvl8pPr marL="2392118" indent="0">
              <a:buNone/>
              <a:defRPr sz="1100" b="1"/>
            </a:lvl8pPr>
            <a:lvl9pPr marL="2733820" indent="0">
              <a:buNone/>
              <a:defRPr sz="1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0F5D36C-FA97-4089-8C58-B0608C4FEB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9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1BE6D09-862F-403E-A132-884E0201DE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1687" indent="0">
              <a:buNone/>
              <a:defRPr sz="1600" b="1"/>
            </a:lvl2pPr>
            <a:lvl3pPr marL="683481" indent="0">
              <a:buNone/>
              <a:defRPr sz="1400" b="1"/>
            </a:lvl3pPr>
            <a:lvl4pPr marL="1025217" indent="0">
              <a:buNone/>
              <a:defRPr sz="1100" b="1"/>
            </a:lvl4pPr>
            <a:lvl5pPr marL="1366957" indent="0">
              <a:buNone/>
              <a:defRPr sz="1100" b="1"/>
            </a:lvl5pPr>
            <a:lvl6pPr marL="1708754" indent="0">
              <a:buNone/>
              <a:defRPr sz="1100" b="1"/>
            </a:lvl6pPr>
            <a:lvl7pPr marL="2050437" indent="0">
              <a:buNone/>
              <a:defRPr sz="1100" b="1"/>
            </a:lvl7pPr>
            <a:lvl8pPr marL="2392118" indent="0">
              <a:buNone/>
              <a:defRPr sz="1100" b="1"/>
            </a:lvl8pPr>
            <a:lvl9pPr marL="2733820" indent="0">
              <a:buNone/>
              <a:defRPr sz="1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EB1DD4A-D6EE-4D45-A608-5FFB99EBC6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7" y="1878809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8650D2C-C2AD-40C3-A8AE-89F80D529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6F79D-CED6-4CF2-BA75-C060CB9E0C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F5DA46D-77D5-433F-AD86-3BA05F9CE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8BF2D34-48D2-495F-8678-D45515E49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56608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40301D-B60C-4F97-AC55-66EC5108F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5FF5658-E44A-4FA4-8B8A-24062F971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46331-FB35-4A04-B9D1-129C68A92B1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0B914B-A4CA-4915-8BE6-D966577F0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4FDD992-4F93-4EA9-871B-DCDF2BDB0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32669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ABEA177-C95B-403D-9696-A087CDEE6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D0527-0F06-4762-9FAD-F70538126B0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6C3DDE7-9C7C-4DAD-9372-ABAECB159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6712A20-8F96-4D61-AD13-ABDF6BA3F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65336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0D770E-4073-4DBE-A4AB-46AB7F5B9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B0F4F9-6064-42CA-9FC5-017510A42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7894E12-9405-460E-8B54-A04307F13C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66"/>
            <a:ext cx="2949178" cy="2858691"/>
          </a:xfrm>
        </p:spPr>
        <p:txBody>
          <a:bodyPr/>
          <a:lstStyle>
            <a:lvl1pPr marL="0" indent="0">
              <a:buNone/>
              <a:defRPr sz="1100"/>
            </a:lvl1pPr>
            <a:lvl2pPr marL="341687" indent="0">
              <a:buNone/>
              <a:defRPr sz="1100"/>
            </a:lvl2pPr>
            <a:lvl3pPr marL="683481" indent="0">
              <a:buNone/>
              <a:defRPr sz="900"/>
            </a:lvl3pPr>
            <a:lvl4pPr marL="1025217" indent="0">
              <a:buNone/>
              <a:defRPr sz="900"/>
            </a:lvl4pPr>
            <a:lvl5pPr marL="1366957" indent="0">
              <a:buNone/>
              <a:defRPr sz="900"/>
            </a:lvl5pPr>
            <a:lvl6pPr marL="1708754" indent="0">
              <a:buNone/>
              <a:defRPr sz="900"/>
            </a:lvl6pPr>
            <a:lvl7pPr marL="2050437" indent="0">
              <a:buNone/>
              <a:defRPr sz="900"/>
            </a:lvl7pPr>
            <a:lvl8pPr marL="2392118" indent="0">
              <a:buNone/>
              <a:defRPr sz="900"/>
            </a:lvl8pPr>
            <a:lvl9pPr marL="273382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F36926-B104-47B8-A5FD-283317543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B357C-34E0-4E58-A535-187F711BC13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94B52A-F8E6-46DA-915C-DEB69C005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69889D1-E82B-4F47-A7CF-744DF7818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54542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A61394-B49C-47FE-8FB9-51863B5BA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B0D6EC6-0F57-47DE-AE40-3DB870A70B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1687" indent="0">
              <a:buNone/>
              <a:defRPr sz="2100"/>
            </a:lvl2pPr>
            <a:lvl3pPr marL="683481" indent="0">
              <a:buNone/>
              <a:defRPr sz="1800"/>
            </a:lvl3pPr>
            <a:lvl4pPr marL="1025217" indent="0">
              <a:buNone/>
              <a:defRPr sz="1600"/>
            </a:lvl4pPr>
            <a:lvl5pPr marL="1366957" indent="0">
              <a:buNone/>
              <a:defRPr sz="1600"/>
            </a:lvl5pPr>
            <a:lvl6pPr marL="1708754" indent="0">
              <a:buNone/>
              <a:defRPr sz="1600"/>
            </a:lvl6pPr>
            <a:lvl7pPr marL="2050437" indent="0">
              <a:buNone/>
              <a:defRPr sz="1600"/>
            </a:lvl7pPr>
            <a:lvl8pPr marL="2392118" indent="0">
              <a:buNone/>
              <a:defRPr sz="1600"/>
            </a:lvl8pPr>
            <a:lvl9pPr marL="2733820" indent="0">
              <a:buNone/>
              <a:defRPr sz="16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EF09606-6847-452A-9855-65DFBF0C9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66"/>
            <a:ext cx="2949178" cy="2858691"/>
          </a:xfrm>
        </p:spPr>
        <p:txBody>
          <a:bodyPr/>
          <a:lstStyle>
            <a:lvl1pPr marL="0" indent="0">
              <a:buNone/>
              <a:defRPr sz="1100"/>
            </a:lvl1pPr>
            <a:lvl2pPr marL="341687" indent="0">
              <a:buNone/>
              <a:defRPr sz="1100"/>
            </a:lvl2pPr>
            <a:lvl3pPr marL="683481" indent="0">
              <a:buNone/>
              <a:defRPr sz="900"/>
            </a:lvl3pPr>
            <a:lvl4pPr marL="1025217" indent="0">
              <a:buNone/>
              <a:defRPr sz="900"/>
            </a:lvl4pPr>
            <a:lvl5pPr marL="1366957" indent="0">
              <a:buNone/>
              <a:defRPr sz="900"/>
            </a:lvl5pPr>
            <a:lvl6pPr marL="1708754" indent="0">
              <a:buNone/>
              <a:defRPr sz="900"/>
            </a:lvl6pPr>
            <a:lvl7pPr marL="2050437" indent="0">
              <a:buNone/>
              <a:defRPr sz="900"/>
            </a:lvl7pPr>
            <a:lvl8pPr marL="2392118" indent="0">
              <a:buNone/>
              <a:defRPr sz="900"/>
            </a:lvl8pPr>
            <a:lvl9pPr marL="273382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F26977B-5A02-4254-866B-BDF55A90A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51C00-E726-4CBC-A156-5392F34A71F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05F84DD-FDEC-42B8-BA8D-295D5169F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C513C33-47E5-42A8-9087-BA7AFAC8A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40547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951DA5-B3B0-4092-B8F0-D23519582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FB54067-7545-435F-AFF3-F2C9EC04BD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F1A073-2D88-4F7A-8CE7-DD97004EA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CAA7-98DD-45AB-92B3-C957875BBD5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1DDC20-123E-471B-8839-10477A13C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B5AD65-621B-4BA1-99FA-E6BE44B13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24254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3E2ED1-E397-4F65-8482-0963FC584E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273843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1F64555-4968-44D2-A467-1DD1DD5D91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4" y="273843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E086D2-E6A9-4972-AE5D-3010A705F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34236-DCD8-4B8B-B48B-9ABA08A279F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F52BE4-B450-45BC-8E03-3F3C5A2C5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76CCD7-73EF-4E3E-B4C7-07E93387A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9341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8084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8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1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6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15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6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2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5EDA0-7869-4FB9-8C8A-2C23C6B9DA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4FCF1-DCF8-4FBB-B3F4-8F2F781F735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329847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FB6ECC-0C54-4A4E-B3B5-054DF6530C8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DDB3E-0FA8-424E-B59D-E597EF969E3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05955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51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0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58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11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763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15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868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421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B7538-2A26-4C4E-B97B-1F6BF178B1C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54060-6E1F-4D12-9372-38C925D5CBE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8479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8027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6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1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70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28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84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4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97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5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77431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0CCBB-3866-499A-AEDF-321710B1E2A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0E973-CA5C-4455-9634-429A477963E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56371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162" indent="0">
              <a:buNone/>
              <a:defRPr sz="2000" b="1"/>
            </a:lvl2pPr>
            <a:lvl3pPr marL="910575" indent="0">
              <a:buNone/>
              <a:defRPr sz="1800" b="1"/>
            </a:lvl3pPr>
            <a:lvl4pPr marL="1365820" indent="0">
              <a:buNone/>
              <a:defRPr sz="1600" b="1"/>
            </a:lvl4pPr>
            <a:lvl5pPr marL="1821149" indent="0">
              <a:buNone/>
              <a:defRPr sz="1600" b="1"/>
            </a:lvl5pPr>
            <a:lvl6pPr marL="2276310" indent="0">
              <a:buNone/>
              <a:defRPr sz="1600" b="1"/>
            </a:lvl6pPr>
            <a:lvl7pPr marL="2731523" indent="0">
              <a:buNone/>
              <a:defRPr sz="1600" b="1"/>
            </a:lvl7pPr>
            <a:lvl8pPr marL="3186851" indent="0">
              <a:buNone/>
              <a:defRPr sz="1600" b="1"/>
            </a:lvl8pPr>
            <a:lvl9pPr marL="3642116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184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162" indent="0">
              <a:buNone/>
              <a:defRPr sz="2000" b="1"/>
            </a:lvl2pPr>
            <a:lvl3pPr marL="910575" indent="0">
              <a:buNone/>
              <a:defRPr sz="1800" b="1"/>
            </a:lvl3pPr>
            <a:lvl4pPr marL="1365820" indent="0">
              <a:buNone/>
              <a:defRPr sz="1600" b="1"/>
            </a:lvl4pPr>
            <a:lvl5pPr marL="1821149" indent="0">
              <a:buNone/>
              <a:defRPr sz="1600" b="1"/>
            </a:lvl5pPr>
            <a:lvl6pPr marL="2276310" indent="0">
              <a:buNone/>
              <a:defRPr sz="1600" b="1"/>
            </a:lvl6pPr>
            <a:lvl7pPr marL="2731523" indent="0">
              <a:buNone/>
              <a:defRPr sz="1600" b="1"/>
            </a:lvl7pPr>
            <a:lvl8pPr marL="3186851" indent="0">
              <a:buNone/>
              <a:defRPr sz="1600" b="1"/>
            </a:lvl8pPr>
            <a:lvl9pPr marL="3642116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184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ADE2D5-D2E1-4E9B-B9AF-0A8849F1885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FA3B8-92FC-4DED-B566-319E1D032F3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43225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B9668-9133-4418-9374-531F01EDAE0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6C52F-1AC2-405C-838D-A98D9CC68DB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35049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01E64-B6C7-4CDE-B4F2-828B95AE857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57C0B5-3D07-4D1C-AC19-A7464AE15AF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45089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15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5162" indent="0">
              <a:buNone/>
              <a:defRPr sz="1200"/>
            </a:lvl2pPr>
            <a:lvl3pPr marL="910575" indent="0">
              <a:buNone/>
              <a:defRPr sz="1000"/>
            </a:lvl3pPr>
            <a:lvl4pPr marL="1365820" indent="0">
              <a:buNone/>
              <a:defRPr sz="900"/>
            </a:lvl4pPr>
            <a:lvl5pPr marL="1821149" indent="0">
              <a:buNone/>
              <a:defRPr sz="900"/>
            </a:lvl5pPr>
            <a:lvl6pPr marL="2276310" indent="0">
              <a:buNone/>
              <a:defRPr sz="900"/>
            </a:lvl6pPr>
            <a:lvl7pPr marL="2731523" indent="0">
              <a:buNone/>
              <a:defRPr sz="900"/>
            </a:lvl7pPr>
            <a:lvl8pPr marL="3186851" indent="0">
              <a:buNone/>
              <a:defRPr sz="900"/>
            </a:lvl8pPr>
            <a:lvl9pPr marL="3642116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ABFB58-C433-46B1-91A1-66F14F060BC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F08822-D21F-4A69-BBB3-5B0F5A5AEC7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70176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5162" indent="0">
              <a:buNone/>
              <a:defRPr sz="2800"/>
            </a:lvl2pPr>
            <a:lvl3pPr marL="910575" indent="0">
              <a:buNone/>
              <a:defRPr sz="2400"/>
            </a:lvl3pPr>
            <a:lvl4pPr marL="1365820" indent="0">
              <a:buNone/>
              <a:defRPr sz="2000"/>
            </a:lvl4pPr>
            <a:lvl5pPr marL="1821149" indent="0">
              <a:buNone/>
              <a:defRPr sz="2000"/>
            </a:lvl5pPr>
            <a:lvl6pPr marL="2276310" indent="0">
              <a:buNone/>
              <a:defRPr sz="2000"/>
            </a:lvl6pPr>
            <a:lvl7pPr marL="2731523" indent="0">
              <a:buNone/>
              <a:defRPr sz="2000"/>
            </a:lvl7pPr>
            <a:lvl8pPr marL="3186851" indent="0">
              <a:buNone/>
              <a:defRPr sz="2000"/>
            </a:lvl8pPr>
            <a:lvl9pPr marL="3642116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76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5162" indent="0">
              <a:buNone/>
              <a:defRPr sz="1200"/>
            </a:lvl2pPr>
            <a:lvl3pPr marL="910575" indent="0">
              <a:buNone/>
              <a:defRPr sz="1000"/>
            </a:lvl3pPr>
            <a:lvl4pPr marL="1365820" indent="0">
              <a:buNone/>
              <a:defRPr sz="900"/>
            </a:lvl4pPr>
            <a:lvl5pPr marL="1821149" indent="0">
              <a:buNone/>
              <a:defRPr sz="900"/>
            </a:lvl5pPr>
            <a:lvl6pPr marL="2276310" indent="0">
              <a:buNone/>
              <a:defRPr sz="900"/>
            </a:lvl6pPr>
            <a:lvl7pPr marL="2731523" indent="0">
              <a:buNone/>
              <a:defRPr sz="900"/>
            </a:lvl7pPr>
            <a:lvl8pPr marL="3186851" indent="0">
              <a:buNone/>
              <a:defRPr sz="900"/>
            </a:lvl8pPr>
            <a:lvl9pPr marL="3642116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7D6B6B-560F-4380-813F-FDC6A1A60BF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61447-10AB-4C86-BAF9-94636D3318A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22359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F2DE9-1CF0-49B3-B5CA-F417FA3C493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6B2D0-1978-4679-B6FC-43946B5B5B9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96882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3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3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24E61-BDB6-403C-80E4-469C5276736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B56DF-FC9B-4AE5-990C-8CEE16094FD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08621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8580190"/>
      </p:ext>
    </p:extLst>
  </p:cSld>
  <p:clrMapOvr>
    <a:masterClrMapping/>
  </p:clrMapOvr>
  <p:transition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2AFC79-6443-40C5-A9B1-C6D611F48D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B8117E9-62F3-4334-B5B8-A8EC73F91E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1687" indent="0" algn="ctr">
              <a:buNone/>
              <a:defRPr sz="1600"/>
            </a:lvl2pPr>
            <a:lvl3pPr marL="683481" indent="0" algn="ctr">
              <a:buNone/>
              <a:defRPr sz="1400"/>
            </a:lvl3pPr>
            <a:lvl4pPr marL="1025217" indent="0" algn="ctr">
              <a:buNone/>
              <a:defRPr sz="1100"/>
            </a:lvl4pPr>
            <a:lvl5pPr marL="1366957" indent="0" algn="ctr">
              <a:buNone/>
              <a:defRPr sz="1100"/>
            </a:lvl5pPr>
            <a:lvl6pPr marL="1708754" indent="0" algn="ctr">
              <a:buNone/>
              <a:defRPr sz="1100"/>
            </a:lvl6pPr>
            <a:lvl7pPr marL="2050437" indent="0" algn="ctr">
              <a:buNone/>
              <a:defRPr sz="1100"/>
            </a:lvl7pPr>
            <a:lvl8pPr marL="2392118" indent="0" algn="ctr">
              <a:buNone/>
              <a:defRPr sz="1100"/>
            </a:lvl8pPr>
            <a:lvl9pPr marL="2733820" indent="0" algn="ctr">
              <a:buNone/>
              <a:defRPr sz="11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CC666E-B1D9-4B38-9099-0EEB36EBA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79AF6-3EFB-4832-A6EE-96528396826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F86BF0-057A-4844-82E6-22C4497BB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DF5621-5C38-4F43-8536-BC4044A0D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1811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6597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221755-FE39-48BF-9580-FB22ADEF7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919009-2DCF-4C46-AA7F-88745E0429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BE1194-AEB8-451B-84FD-67DF49243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F568-6723-4E8B-958E-A7BA72B483D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3E909E-596A-4DA6-8402-5A05D7F79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6ED01D-53D4-442E-8536-01C08608D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99856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7D748-9413-42F6-810D-435E57264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128235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E28896-3A15-44D2-B625-CCA8C65270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3442102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168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6834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521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6695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0875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043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39211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3382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1533C7F-B420-48A9-BE1A-6B3B075EF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D81C-022F-458B-A0DE-A84003C048D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053E7A-5FB9-47A4-9877-910B7B4FD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9FAE78-3EFB-4F35-A0BF-2C8BA6808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34729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63D3EB-C3E1-4F9A-A2A8-38189075B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8E8A8D-8BF6-49B4-A9E3-9A838DCED4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DAF5120-DDFB-40FA-9CFB-31E42CA820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37F776E-C547-4F85-8510-C86ECD2F5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53D45-3E71-49B3-A9E3-A7FE9D7F9E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6E08897-91A8-4F7A-ADBD-EED0EF3B4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251DF76-4FCE-47DE-9AC5-8CB9AF569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74945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A7A86D-E513-4D70-ACEB-DE24FAB5B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B8EED13-D671-41F6-B058-536CB852AF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1687" indent="0">
              <a:buNone/>
              <a:defRPr sz="1600" b="1"/>
            </a:lvl2pPr>
            <a:lvl3pPr marL="683481" indent="0">
              <a:buNone/>
              <a:defRPr sz="1400" b="1"/>
            </a:lvl3pPr>
            <a:lvl4pPr marL="1025217" indent="0">
              <a:buNone/>
              <a:defRPr sz="1100" b="1"/>
            </a:lvl4pPr>
            <a:lvl5pPr marL="1366957" indent="0">
              <a:buNone/>
              <a:defRPr sz="1100" b="1"/>
            </a:lvl5pPr>
            <a:lvl6pPr marL="1708754" indent="0">
              <a:buNone/>
              <a:defRPr sz="1100" b="1"/>
            </a:lvl6pPr>
            <a:lvl7pPr marL="2050437" indent="0">
              <a:buNone/>
              <a:defRPr sz="1100" b="1"/>
            </a:lvl7pPr>
            <a:lvl8pPr marL="2392118" indent="0">
              <a:buNone/>
              <a:defRPr sz="1100" b="1"/>
            </a:lvl8pPr>
            <a:lvl9pPr marL="2733820" indent="0">
              <a:buNone/>
              <a:defRPr sz="1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0F5D36C-FA97-4089-8C58-B0608C4FEB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9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1BE6D09-862F-403E-A132-884E0201DE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1687" indent="0">
              <a:buNone/>
              <a:defRPr sz="1600" b="1"/>
            </a:lvl2pPr>
            <a:lvl3pPr marL="683481" indent="0">
              <a:buNone/>
              <a:defRPr sz="1400" b="1"/>
            </a:lvl3pPr>
            <a:lvl4pPr marL="1025217" indent="0">
              <a:buNone/>
              <a:defRPr sz="1100" b="1"/>
            </a:lvl4pPr>
            <a:lvl5pPr marL="1366957" indent="0">
              <a:buNone/>
              <a:defRPr sz="1100" b="1"/>
            </a:lvl5pPr>
            <a:lvl6pPr marL="1708754" indent="0">
              <a:buNone/>
              <a:defRPr sz="1100" b="1"/>
            </a:lvl6pPr>
            <a:lvl7pPr marL="2050437" indent="0">
              <a:buNone/>
              <a:defRPr sz="1100" b="1"/>
            </a:lvl7pPr>
            <a:lvl8pPr marL="2392118" indent="0">
              <a:buNone/>
              <a:defRPr sz="1100" b="1"/>
            </a:lvl8pPr>
            <a:lvl9pPr marL="2733820" indent="0">
              <a:buNone/>
              <a:defRPr sz="1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EB1DD4A-D6EE-4D45-A608-5FFB99EBC6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7" y="1878809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8650D2C-C2AD-40C3-A8AE-89F80D529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6F79D-CED6-4CF2-BA75-C060CB9E0C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F5DA46D-77D5-433F-AD86-3BA05F9CE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8BF2D34-48D2-495F-8678-D45515E49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534789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40301D-B60C-4F97-AC55-66EC5108F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5FF5658-E44A-4FA4-8B8A-24062F971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46331-FB35-4A04-B9D1-129C68A92B1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0B914B-A4CA-4915-8BE6-D966577F0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4FDD992-4F93-4EA9-871B-DCDF2BDB0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099390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ABEA177-C95B-403D-9696-A087CDEE6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D0527-0F06-4762-9FAD-F70538126B0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6C3DDE7-9C7C-4DAD-9372-ABAECB159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6712A20-8F96-4D61-AD13-ABDF6BA3F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75728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0D770E-4073-4DBE-A4AB-46AB7F5B9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B0F4F9-6064-42CA-9FC5-017510A42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88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7894E12-9405-460E-8B54-A04307F13C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66"/>
            <a:ext cx="2949178" cy="2858691"/>
          </a:xfrm>
        </p:spPr>
        <p:txBody>
          <a:bodyPr/>
          <a:lstStyle>
            <a:lvl1pPr marL="0" indent="0">
              <a:buNone/>
              <a:defRPr sz="1100"/>
            </a:lvl1pPr>
            <a:lvl2pPr marL="341687" indent="0">
              <a:buNone/>
              <a:defRPr sz="1100"/>
            </a:lvl2pPr>
            <a:lvl3pPr marL="683481" indent="0">
              <a:buNone/>
              <a:defRPr sz="900"/>
            </a:lvl3pPr>
            <a:lvl4pPr marL="1025217" indent="0">
              <a:buNone/>
              <a:defRPr sz="900"/>
            </a:lvl4pPr>
            <a:lvl5pPr marL="1366957" indent="0">
              <a:buNone/>
              <a:defRPr sz="900"/>
            </a:lvl5pPr>
            <a:lvl6pPr marL="1708754" indent="0">
              <a:buNone/>
              <a:defRPr sz="900"/>
            </a:lvl6pPr>
            <a:lvl7pPr marL="2050437" indent="0">
              <a:buNone/>
              <a:defRPr sz="900"/>
            </a:lvl7pPr>
            <a:lvl8pPr marL="2392118" indent="0">
              <a:buNone/>
              <a:defRPr sz="900"/>
            </a:lvl8pPr>
            <a:lvl9pPr marL="273382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F36926-B104-47B8-A5FD-283317543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B357C-34E0-4E58-A535-187F711BC13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94B52A-F8E6-46DA-915C-DEB69C005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69889D1-E82B-4F47-A7CF-744DF7818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62337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A61394-B49C-47FE-8FB9-51863B5BA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B0D6EC6-0F57-47DE-AE40-3DB870A70B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88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1687" indent="0">
              <a:buNone/>
              <a:defRPr sz="2100"/>
            </a:lvl2pPr>
            <a:lvl3pPr marL="683481" indent="0">
              <a:buNone/>
              <a:defRPr sz="1800"/>
            </a:lvl3pPr>
            <a:lvl4pPr marL="1025217" indent="0">
              <a:buNone/>
              <a:defRPr sz="1600"/>
            </a:lvl4pPr>
            <a:lvl5pPr marL="1366957" indent="0">
              <a:buNone/>
              <a:defRPr sz="1600"/>
            </a:lvl5pPr>
            <a:lvl6pPr marL="1708754" indent="0">
              <a:buNone/>
              <a:defRPr sz="1600"/>
            </a:lvl6pPr>
            <a:lvl7pPr marL="2050437" indent="0">
              <a:buNone/>
              <a:defRPr sz="1600"/>
            </a:lvl7pPr>
            <a:lvl8pPr marL="2392118" indent="0">
              <a:buNone/>
              <a:defRPr sz="1600"/>
            </a:lvl8pPr>
            <a:lvl9pPr marL="2733820" indent="0">
              <a:buNone/>
              <a:defRPr sz="16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EF09606-6847-452A-9855-65DFBF0C9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66"/>
            <a:ext cx="2949178" cy="2858691"/>
          </a:xfrm>
        </p:spPr>
        <p:txBody>
          <a:bodyPr/>
          <a:lstStyle>
            <a:lvl1pPr marL="0" indent="0">
              <a:buNone/>
              <a:defRPr sz="1100"/>
            </a:lvl1pPr>
            <a:lvl2pPr marL="341687" indent="0">
              <a:buNone/>
              <a:defRPr sz="1100"/>
            </a:lvl2pPr>
            <a:lvl3pPr marL="683481" indent="0">
              <a:buNone/>
              <a:defRPr sz="900"/>
            </a:lvl3pPr>
            <a:lvl4pPr marL="1025217" indent="0">
              <a:buNone/>
              <a:defRPr sz="900"/>
            </a:lvl4pPr>
            <a:lvl5pPr marL="1366957" indent="0">
              <a:buNone/>
              <a:defRPr sz="900"/>
            </a:lvl5pPr>
            <a:lvl6pPr marL="1708754" indent="0">
              <a:buNone/>
              <a:defRPr sz="900"/>
            </a:lvl6pPr>
            <a:lvl7pPr marL="2050437" indent="0">
              <a:buNone/>
              <a:defRPr sz="900"/>
            </a:lvl7pPr>
            <a:lvl8pPr marL="2392118" indent="0">
              <a:buNone/>
              <a:defRPr sz="900"/>
            </a:lvl8pPr>
            <a:lvl9pPr marL="273382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F26977B-5A02-4254-866B-BDF55A90A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51C00-E726-4CBC-A156-5392F34A71F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05F84DD-FDEC-42B8-BA8D-295D5169F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C513C33-47E5-42A8-9087-BA7AFAC8A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50459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951DA5-B3B0-4092-B8F0-D23519582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FB54067-7545-435F-AFF3-F2C9EC04BD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F1A073-2D88-4F7A-8CE7-DD97004EA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CAA7-98DD-45AB-92B3-C957875BBD5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1DDC20-123E-471B-8839-10477A13C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B5AD65-621B-4BA1-99FA-E6BE44B13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99620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3E2ED1-E397-4F65-8482-0963FC584E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273861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1F64555-4968-44D2-A467-1DD1DD5D91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4" y="273861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E086D2-E6A9-4972-AE5D-3010A705F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34236-DCD8-4B8B-B48B-9ABA08A279F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F52BE4-B450-45BC-8E03-3F3C5A2C5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76CCD7-73EF-4E3E-B4C7-07E93387A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0856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56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140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707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28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7841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403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897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454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67844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56"/>
            <a:ext cx="6858000" cy="124182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203" indent="0" algn="ctr">
              <a:buNone/>
              <a:defRPr sz="1600"/>
            </a:lvl2pPr>
            <a:lvl3pPr marL="684468" indent="0" algn="ctr">
              <a:buNone/>
              <a:defRPr sz="1400"/>
            </a:lvl3pPr>
            <a:lvl4pPr marL="1026705" indent="0" algn="ctr">
              <a:buNone/>
              <a:defRPr sz="1100"/>
            </a:lvl4pPr>
            <a:lvl5pPr marL="1368939" indent="0" algn="ctr">
              <a:buNone/>
              <a:defRPr sz="1100"/>
            </a:lvl5pPr>
            <a:lvl6pPr marL="1711205" indent="0" algn="ctr">
              <a:buNone/>
              <a:defRPr sz="1100"/>
            </a:lvl6pPr>
            <a:lvl7pPr marL="2053408" indent="0" algn="ctr">
              <a:buNone/>
              <a:defRPr sz="1100"/>
            </a:lvl7pPr>
            <a:lvl8pPr marL="2395607" indent="0" algn="ctr">
              <a:buNone/>
              <a:defRPr sz="1100"/>
            </a:lvl8pPr>
            <a:lvl9pPr marL="2737814" indent="0" algn="ctr">
              <a:buNone/>
              <a:defRPr sz="11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5FBA6-2D25-4C98-98B2-037AD069EA8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3788" y="1902886"/>
            <a:ext cx="3820212" cy="3240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20701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ADC8E-1216-4278-A0DB-2242D4B820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6C42-F761-4C63-94E8-10E5AEF873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079" y="3676365"/>
            <a:ext cx="1639793" cy="136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85496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5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123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2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6844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670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68939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120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340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39560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3781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15CE-105A-4932-9BCE-F2317982070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6C42-F761-4C63-94E8-10E5AEF873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54190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E49C3-FC9D-4692-AA85-BB2DC018D6A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6C42-F761-4C63-94E8-10E5AEF873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960" y="3676365"/>
            <a:ext cx="1587946" cy="136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45480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E49C3-FC9D-4692-AA85-BB2DC018D6A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6C42-F761-4C63-94E8-10E5AEF873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960" y="3676365"/>
            <a:ext cx="1587946" cy="1364742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628650" y="3656671"/>
            <a:ext cx="3446736" cy="976089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628650" y="2546027"/>
            <a:ext cx="3446736" cy="976089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7"/>
          </p:nvPr>
        </p:nvSpPr>
        <p:spPr>
          <a:xfrm>
            <a:off x="628650" y="1418992"/>
            <a:ext cx="3446736" cy="976089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8"/>
          </p:nvPr>
        </p:nvSpPr>
        <p:spPr>
          <a:xfrm>
            <a:off x="4203481" y="3656671"/>
            <a:ext cx="3446736" cy="976089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9"/>
          </p:nvPr>
        </p:nvSpPr>
        <p:spPr>
          <a:xfrm>
            <a:off x="4203481" y="2546027"/>
            <a:ext cx="3446736" cy="976089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sz="half" idx="20"/>
          </p:nvPr>
        </p:nvSpPr>
        <p:spPr>
          <a:xfrm>
            <a:off x="4203481" y="1418992"/>
            <a:ext cx="3446736" cy="976089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80061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41"/>
            <a:ext cx="3446736" cy="153036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E49C3-FC9D-4692-AA85-BB2DC018D6A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6C42-F761-4C63-94E8-10E5AEF873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960" y="3676365"/>
            <a:ext cx="1587946" cy="1364742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628650" y="3000795"/>
            <a:ext cx="3446736" cy="16319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195598" y="1369241"/>
            <a:ext cx="3446736" cy="153036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195598" y="3000795"/>
            <a:ext cx="3446736" cy="16319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927372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80" y="1369241"/>
            <a:ext cx="1665233" cy="153036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E49C3-FC9D-4692-AA85-BB2DC018D6A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6C42-F761-4C63-94E8-10E5AEF873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960" y="3676365"/>
            <a:ext cx="1587946" cy="1364742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628680" y="3000795"/>
            <a:ext cx="1665233" cy="16319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6"/>
          </p:nvPr>
        </p:nvSpPr>
        <p:spPr>
          <a:xfrm>
            <a:off x="2412192" y="1369241"/>
            <a:ext cx="1665233" cy="153036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7"/>
          </p:nvPr>
        </p:nvSpPr>
        <p:spPr>
          <a:xfrm>
            <a:off x="2412192" y="3000795"/>
            <a:ext cx="1665233" cy="16319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4195713" y="1369241"/>
            <a:ext cx="1665233" cy="153036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9"/>
          </p:nvPr>
        </p:nvSpPr>
        <p:spPr>
          <a:xfrm>
            <a:off x="4195713" y="3000795"/>
            <a:ext cx="1665233" cy="16319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20"/>
          </p:nvPr>
        </p:nvSpPr>
        <p:spPr>
          <a:xfrm>
            <a:off x="5979174" y="1369241"/>
            <a:ext cx="1665233" cy="153036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sz="half" idx="21"/>
          </p:nvPr>
        </p:nvSpPr>
        <p:spPr>
          <a:xfrm>
            <a:off x="5979174" y="3000795"/>
            <a:ext cx="1665233" cy="16319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738041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7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203" indent="0">
              <a:buNone/>
              <a:defRPr sz="1600" b="1"/>
            </a:lvl2pPr>
            <a:lvl3pPr marL="684468" indent="0">
              <a:buNone/>
              <a:defRPr sz="1400" b="1"/>
            </a:lvl3pPr>
            <a:lvl4pPr marL="1026705" indent="0">
              <a:buNone/>
              <a:defRPr sz="1100" b="1"/>
            </a:lvl4pPr>
            <a:lvl5pPr marL="1368939" indent="0">
              <a:buNone/>
              <a:defRPr sz="1100" b="1"/>
            </a:lvl5pPr>
            <a:lvl6pPr marL="1711205" indent="0">
              <a:buNone/>
              <a:defRPr sz="1100" b="1"/>
            </a:lvl6pPr>
            <a:lvl7pPr marL="2053408" indent="0">
              <a:buNone/>
              <a:defRPr sz="1100" b="1"/>
            </a:lvl7pPr>
            <a:lvl8pPr marL="2395607" indent="0">
              <a:buNone/>
              <a:defRPr sz="1100" b="1"/>
            </a:lvl8pPr>
            <a:lvl9pPr marL="2737814" indent="0">
              <a:buNone/>
              <a:defRPr sz="1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9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203" indent="0">
              <a:buNone/>
              <a:defRPr sz="1600" b="1"/>
            </a:lvl2pPr>
            <a:lvl3pPr marL="684468" indent="0">
              <a:buNone/>
              <a:defRPr sz="1400" b="1"/>
            </a:lvl3pPr>
            <a:lvl4pPr marL="1026705" indent="0">
              <a:buNone/>
              <a:defRPr sz="1100" b="1"/>
            </a:lvl4pPr>
            <a:lvl5pPr marL="1368939" indent="0">
              <a:buNone/>
              <a:defRPr sz="1100" b="1"/>
            </a:lvl5pPr>
            <a:lvl6pPr marL="1711205" indent="0">
              <a:buNone/>
              <a:defRPr sz="1100" b="1"/>
            </a:lvl6pPr>
            <a:lvl7pPr marL="2053408" indent="0">
              <a:buNone/>
              <a:defRPr sz="1100" b="1"/>
            </a:lvl7pPr>
            <a:lvl8pPr marL="2395607" indent="0">
              <a:buNone/>
              <a:defRPr sz="1100" b="1"/>
            </a:lvl8pPr>
            <a:lvl9pPr marL="2737814" indent="0">
              <a:buNone/>
              <a:defRPr sz="1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1878809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5521F-AFD5-4565-AFB7-AD7D50D910A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6C42-F761-4C63-94E8-10E5AEF873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604304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0244-D66B-4881-B0EA-14FF7E003D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6C42-F761-4C63-94E8-10E5AEF873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960" y="3676365"/>
            <a:ext cx="1587946" cy="136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9244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E49E5-239E-43D6-B2D7-CE34CECF24A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6C42-F761-4C63-94E8-10E5AEF873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960" y="3676365"/>
            <a:ext cx="1587946" cy="136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8090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29249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578" indent="0" algn="ctr">
              <a:buNone/>
              <a:defRPr sz="1500"/>
            </a:lvl2pPr>
            <a:lvl3pPr marL="685188" indent="0" algn="ctr">
              <a:buNone/>
              <a:defRPr sz="1400"/>
            </a:lvl3pPr>
            <a:lvl4pPr marL="1027782" indent="0" algn="ctr">
              <a:buNone/>
              <a:defRPr sz="1200"/>
            </a:lvl4pPr>
            <a:lvl5pPr marL="1370376" indent="0" algn="ctr">
              <a:buNone/>
              <a:defRPr sz="1200"/>
            </a:lvl5pPr>
            <a:lvl6pPr marL="1712987" indent="0" algn="ctr">
              <a:buNone/>
              <a:defRPr sz="1200"/>
            </a:lvl6pPr>
            <a:lvl7pPr marL="2055563" indent="0" algn="ctr">
              <a:buNone/>
              <a:defRPr sz="1200"/>
            </a:lvl7pPr>
            <a:lvl8pPr marL="2398140" indent="0" algn="ctr">
              <a:buNone/>
              <a:defRPr sz="1200"/>
            </a:lvl8pPr>
            <a:lvl9pPr marL="2740718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99F63-6508-4C92-8FDA-258C7B10C2BE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9566D-BEC0-4BBD-8437-03A2EA68C45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595138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76F07-6030-4EB5-9EE0-B90DF8F3D81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8CC81-448B-47D2-BEF8-3480B22206F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592620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7" y="1282340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7" y="3442102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57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18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778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037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298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556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81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07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A0C60F-528E-404E-AC9B-8DF4A7E50525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3BB7D-BD74-4495-96A5-57BEBF8859E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22855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40223-5721-4E3F-948C-296ED054759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23374-63BA-494C-947D-44DB52A6D2C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33268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578" indent="0">
              <a:buNone/>
              <a:defRPr sz="1500" b="1"/>
            </a:lvl2pPr>
            <a:lvl3pPr marL="685188" indent="0">
              <a:buNone/>
              <a:defRPr sz="1400" b="1"/>
            </a:lvl3pPr>
            <a:lvl4pPr marL="1027782" indent="0">
              <a:buNone/>
              <a:defRPr sz="1200" b="1"/>
            </a:lvl4pPr>
            <a:lvl5pPr marL="1370376" indent="0">
              <a:buNone/>
              <a:defRPr sz="1200" b="1"/>
            </a:lvl5pPr>
            <a:lvl6pPr marL="1712987" indent="0">
              <a:buNone/>
              <a:defRPr sz="1200" b="1"/>
            </a:lvl6pPr>
            <a:lvl7pPr marL="2055563" indent="0">
              <a:buNone/>
              <a:defRPr sz="1200" b="1"/>
            </a:lvl7pPr>
            <a:lvl8pPr marL="2398140" indent="0">
              <a:buNone/>
              <a:defRPr sz="1200" b="1"/>
            </a:lvl8pPr>
            <a:lvl9pPr marL="2740718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9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578" indent="0">
              <a:buNone/>
              <a:defRPr sz="1500" b="1"/>
            </a:lvl2pPr>
            <a:lvl3pPr marL="685188" indent="0">
              <a:buNone/>
              <a:defRPr sz="1400" b="1"/>
            </a:lvl3pPr>
            <a:lvl4pPr marL="1027782" indent="0">
              <a:buNone/>
              <a:defRPr sz="1200" b="1"/>
            </a:lvl4pPr>
            <a:lvl5pPr marL="1370376" indent="0">
              <a:buNone/>
              <a:defRPr sz="1200" b="1"/>
            </a:lvl5pPr>
            <a:lvl6pPr marL="1712987" indent="0">
              <a:buNone/>
              <a:defRPr sz="1200" b="1"/>
            </a:lvl6pPr>
            <a:lvl7pPr marL="2055563" indent="0">
              <a:buNone/>
              <a:defRPr sz="1200" b="1"/>
            </a:lvl7pPr>
            <a:lvl8pPr marL="2398140" indent="0">
              <a:buNone/>
              <a:defRPr sz="1200" b="1"/>
            </a:lvl8pPr>
            <a:lvl9pPr marL="2740718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7" y="1878809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DDC09E-E9F4-43CB-9055-BF859657113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A3482-DB6B-4905-B7AC-B72B642C2C0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1763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69952-7190-46C4-9493-5823C5D59EA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79123-971B-41C2-9586-D82B2A6738C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083364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23DF5-D351-4238-8C71-C3E2B264AD0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2E488-654E-44BC-8088-41A70F0FD35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888662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66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578" indent="0">
              <a:buNone/>
              <a:defRPr sz="1100"/>
            </a:lvl2pPr>
            <a:lvl3pPr marL="685188" indent="0">
              <a:buNone/>
              <a:defRPr sz="900"/>
            </a:lvl3pPr>
            <a:lvl4pPr marL="1027782" indent="0">
              <a:buNone/>
              <a:defRPr sz="800"/>
            </a:lvl4pPr>
            <a:lvl5pPr marL="1370376" indent="0">
              <a:buNone/>
              <a:defRPr sz="800"/>
            </a:lvl5pPr>
            <a:lvl6pPr marL="1712987" indent="0">
              <a:buNone/>
              <a:defRPr sz="800"/>
            </a:lvl6pPr>
            <a:lvl7pPr marL="2055563" indent="0">
              <a:buNone/>
              <a:defRPr sz="800"/>
            </a:lvl7pPr>
            <a:lvl8pPr marL="2398140" indent="0">
              <a:buNone/>
              <a:defRPr sz="800"/>
            </a:lvl8pPr>
            <a:lvl9pPr marL="2740718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1CBED-901F-43AB-ADE0-02E13EB3669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A2EA5-844F-4FCB-AA22-343DC649321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78451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578" indent="0">
              <a:buNone/>
              <a:defRPr sz="2100"/>
            </a:lvl2pPr>
            <a:lvl3pPr marL="685188" indent="0">
              <a:buNone/>
              <a:defRPr sz="1800"/>
            </a:lvl3pPr>
            <a:lvl4pPr marL="1027782" indent="0">
              <a:buNone/>
              <a:defRPr sz="1500"/>
            </a:lvl4pPr>
            <a:lvl5pPr marL="1370376" indent="0">
              <a:buNone/>
              <a:defRPr sz="1500"/>
            </a:lvl5pPr>
            <a:lvl6pPr marL="1712987" indent="0">
              <a:buNone/>
              <a:defRPr sz="1500"/>
            </a:lvl6pPr>
            <a:lvl7pPr marL="2055563" indent="0">
              <a:buNone/>
              <a:defRPr sz="1500"/>
            </a:lvl7pPr>
            <a:lvl8pPr marL="2398140" indent="0">
              <a:buNone/>
              <a:defRPr sz="1500"/>
            </a:lvl8pPr>
            <a:lvl9pPr marL="2740718" indent="0">
              <a:buNone/>
              <a:defRPr sz="15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66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578" indent="0">
              <a:buNone/>
              <a:defRPr sz="1100"/>
            </a:lvl2pPr>
            <a:lvl3pPr marL="685188" indent="0">
              <a:buNone/>
              <a:defRPr sz="900"/>
            </a:lvl3pPr>
            <a:lvl4pPr marL="1027782" indent="0">
              <a:buNone/>
              <a:defRPr sz="800"/>
            </a:lvl4pPr>
            <a:lvl5pPr marL="1370376" indent="0">
              <a:buNone/>
              <a:defRPr sz="800"/>
            </a:lvl5pPr>
            <a:lvl6pPr marL="1712987" indent="0">
              <a:buNone/>
              <a:defRPr sz="800"/>
            </a:lvl6pPr>
            <a:lvl7pPr marL="2055563" indent="0">
              <a:buNone/>
              <a:defRPr sz="800"/>
            </a:lvl7pPr>
            <a:lvl8pPr marL="2398140" indent="0">
              <a:buNone/>
              <a:defRPr sz="800"/>
            </a:lvl8pPr>
            <a:lvl9pPr marL="2740718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5F84F-3FE5-49F9-83BB-46FFE2D881EE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9EE55-A8DF-494E-B5A3-553B2AEB6F8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340569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D4A4A-3D3F-45D4-9925-2BF694DB092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39856-17E8-4F8F-8447-33CDCD63404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6519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606" indent="0">
              <a:buNone/>
              <a:defRPr sz="2000" b="1"/>
            </a:lvl2pPr>
            <a:lvl3pPr marL="911408" indent="0">
              <a:buNone/>
              <a:defRPr sz="1800" b="1"/>
            </a:lvl3pPr>
            <a:lvl4pPr marL="1367078" indent="0">
              <a:buNone/>
              <a:defRPr sz="1600" b="1"/>
            </a:lvl4pPr>
            <a:lvl5pPr marL="1822814" indent="0">
              <a:buNone/>
              <a:defRPr sz="1600" b="1"/>
            </a:lvl5pPr>
            <a:lvl6pPr marL="2278419" indent="0">
              <a:buNone/>
              <a:defRPr sz="1600" b="1"/>
            </a:lvl6pPr>
            <a:lvl7pPr marL="2734039" indent="0">
              <a:buNone/>
              <a:defRPr sz="1600" b="1"/>
            </a:lvl7pPr>
            <a:lvl8pPr marL="3189792" indent="0">
              <a:buNone/>
              <a:defRPr sz="1600" b="1"/>
            </a:lvl8pPr>
            <a:lvl9pPr marL="364548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15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606" indent="0">
              <a:buNone/>
              <a:defRPr sz="2000" b="1"/>
            </a:lvl2pPr>
            <a:lvl3pPr marL="911408" indent="0">
              <a:buNone/>
              <a:defRPr sz="1800" b="1"/>
            </a:lvl3pPr>
            <a:lvl4pPr marL="1367078" indent="0">
              <a:buNone/>
              <a:defRPr sz="1600" b="1"/>
            </a:lvl4pPr>
            <a:lvl5pPr marL="1822814" indent="0">
              <a:buNone/>
              <a:defRPr sz="1600" b="1"/>
            </a:lvl5pPr>
            <a:lvl6pPr marL="2278419" indent="0">
              <a:buNone/>
              <a:defRPr sz="1600" b="1"/>
            </a:lvl6pPr>
            <a:lvl7pPr marL="2734039" indent="0">
              <a:buNone/>
              <a:defRPr sz="1600" b="1"/>
            </a:lvl7pPr>
            <a:lvl8pPr marL="3189792" indent="0">
              <a:buNone/>
              <a:defRPr sz="1600" b="1"/>
            </a:lvl8pPr>
            <a:lvl9pPr marL="364548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15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761924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273843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4" y="273843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E3D13-5563-4B0A-913B-CD54091CB385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AD9CB-A33A-4B20-BFDC-26A564AD650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391545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9321" y="3676651"/>
            <a:ext cx="1587103" cy="136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80" y="1369238"/>
            <a:ext cx="1665233" cy="153036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628680" y="3000791"/>
            <a:ext cx="1665233" cy="16319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6"/>
          </p:nvPr>
        </p:nvSpPr>
        <p:spPr>
          <a:xfrm>
            <a:off x="2412183" y="1369238"/>
            <a:ext cx="1665233" cy="153036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7"/>
          </p:nvPr>
        </p:nvSpPr>
        <p:spPr>
          <a:xfrm>
            <a:off x="2412183" y="3000791"/>
            <a:ext cx="1665233" cy="16319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4195654" y="1369238"/>
            <a:ext cx="1665233" cy="153036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9"/>
          </p:nvPr>
        </p:nvSpPr>
        <p:spPr>
          <a:xfrm>
            <a:off x="4195654" y="3000791"/>
            <a:ext cx="1665233" cy="16319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20"/>
          </p:nvPr>
        </p:nvSpPr>
        <p:spPr>
          <a:xfrm>
            <a:off x="5979115" y="1369238"/>
            <a:ext cx="1665233" cy="153036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sz="half" idx="21"/>
          </p:nvPr>
        </p:nvSpPr>
        <p:spPr>
          <a:xfrm>
            <a:off x="5979115" y="3000791"/>
            <a:ext cx="1665233" cy="16319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Date Placeholder 4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8A9D22C8-6BBF-4906-BA43-9674AA446083}" type="datetime1">
              <a:rPr lang="ru-RU"/>
              <a:pPr>
                <a:defRPr/>
              </a:pPr>
              <a:t>14.12.2017</a:t>
            </a:fld>
            <a:endParaRPr lang="ru-RU"/>
          </a:p>
        </p:txBody>
      </p:sp>
      <p:sp>
        <p:nvSpPr>
          <p:cNvPr id="19" name="Footer Placeholder 5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r>
              <a:rPr lang="ru-RU"/>
              <a:t>Центр перспективного развития</a:t>
            </a:r>
          </a:p>
        </p:txBody>
      </p:sp>
      <p:sp>
        <p:nvSpPr>
          <p:cNvPr id="20" name="Slide Number Placeholder 6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F7E9B244-28E0-401E-A330-1DA9FA31E4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786812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2AFC79-6443-40C5-A9B1-C6D611F48D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B8117E9-62F3-4334-B5B8-A8EC73F91E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434" indent="0" algn="ctr">
              <a:buNone/>
              <a:defRPr sz="1500"/>
            </a:lvl2pPr>
            <a:lvl3pPr marL="684916" indent="0" algn="ctr">
              <a:buNone/>
              <a:defRPr sz="1400"/>
            </a:lvl3pPr>
            <a:lvl4pPr marL="1027374" indent="0" algn="ctr">
              <a:buNone/>
              <a:defRPr sz="1200"/>
            </a:lvl4pPr>
            <a:lvl5pPr marL="1369832" indent="0" algn="ctr">
              <a:buNone/>
              <a:defRPr sz="1200"/>
            </a:lvl5pPr>
            <a:lvl6pPr marL="1712315" indent="0" algn="ctr">
              <a:buNone/>
              <a:defRPr sz="1200"/>
            </a:lvl6pPr>
            <a:lvl7pPr marL="2054747" indent="0" algn="ctr">
              <a:buNone/>
              <a:defRPr sz="1200"/>
            </a:lvl7pPr>
            <a:lvl8pPr marL="2397180" indent="0" algn="ctr">
              <a:buNone/>
              <a:defRPr sz="1200"/>
            </a:lvl8pPr>
            <a:lvl9pPr marL="2739614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CC666E-B1D9-4B38-9099-0EEB36EBA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F86BF0-057A-4844-82E6-22C4497BB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DF5621-5C38-4F43-8536-BC4044A0D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03044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221755-FE39-48BF-9580-FB22ADEF7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919009-2DCF-4C46-AA7F-88745E0429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BE1194-AEB8-451B-84FD-67DF49243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3E909E-596A-4DA6-8402-5A05D7F79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6ED01D-53D4-442E-8536-01C08608D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605073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7D748-9413-42F6-810D-435E57264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1282340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E28896-3A15-44D2-B625-CCA8C65270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3442102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43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49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73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698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23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474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7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3961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1533C7F-B420-48A9-BE1A-6B3B075EF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053E7A-5FB9-47A4-9877-910B7B4FD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9FAE78-3EFB-4F35-A0BF-2C8BA6808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953018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63D3EB-C3E1-4F9A-A2A8-38189075B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8E8A8D-8BF6-49B4-A9E3-9A838DCED4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DAF5120-DDFB-40FA-9CFB-31E42CA820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37F776E-C547-4F85-8510-C86ECD2F5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6E08897-91A8-4F7A-ADBD-EED0EF3B4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251DF76-4FCE-47DE-9AC5-8CB9AF569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94124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A7A86D-E513-4D70-ACEB-DE24FAB5B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B8EED13-D671-41F6-B058-536CB852AF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434" indent="0">
              <a:buNone/>
              <a:defRPr sz="1500" b="1"/>
            </a:lvl2pPr>
            <a:lvl3pPr marL="684916" indent="0">
              <a:buNone/>
              <a:defRPr sz="1400" b="1"/>
            </a:lvl3pPr>
            <a:lvl4pPr marL="1027374" indent="0">
              <a:buNone/>
              <a:defRPr sz="1200" b="1"/>
            </a:lvl4pPr>
            <a:lvl5pPr marL="1369832" indent="0">
              <a:buNone/>
              <a:defRPr sz="1200" b="1"/>
            </a:lvl5pPr>
            <a:lvl6pPr marL="1712315" indent="0">
              <a:buNone/>
              <a:defRPr sz="1200" b="1"/>
            </a:lvl6pPr>
            <a:lvl7pPr marL="2054747" indent="0">
              <a:buNone/>
              <a:defRPr sz="1200" b="1"/>
            </a:lvl7pPr>
            <a:lvl8pPr marL="2397180" indent="0">
              <a:buNone/>
              <a:defRPr sz="1200" b="1"/>
            </a:lvl8pPr>
            <a:lvl9pPr marL="2739614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0F5D36C-FA97-4089-8C58-B0608C4FEB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9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1BE6D09-862F-403E-A132-884E0201DE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434" indent="0">
              <a:buNone/>
              <a:defRPr sz="1500" b="1"/>
            </a:lvl2pPr>
            <a:lvl3pPr marL="684916" indent="0">
              <a:buNone/>
              <a:defRPr sz="1400" b="1"/>
            </a:lvl3pPr>
            <a:lvl4pPr marL="1027374" indent="0">
              <a:buNone/>
              <a:defRPr sz="1200" b="1"/>
            </a:lvl4pPr>
            <a:lvl5pPr marL="1369832" indent="0">
              <a:buNone/>
              <a:defRPr sz="1200" b="1"/>
            </a:lvl5pPr>
            <a:lvl6pPr marL="1712315" indent="0">
              <a:buNone/>
              <a:defRPr sz="1200" b="1"/>
            </a:lvl6pPr>
            <a:lvl7pPr marL="2054747" indent="0">
              <a:buNone/>
              <a:defRPr sz="1200" b="1"/>
            </a:lvl7pPr>
            <a:lvl8pPr marL="2397180" indent="0">
              <a:buNone/>
              <a:defRPr sz="1200" b="1"/>
            </a:lvl8pPr>
            <a:lvl9pPr marL="2739614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EB1DD4A-D6EE-4D45-A608-5FFB99EBC6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7" y="1878809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8650D2C-C2AD-40C3-A8AE-89F80D529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F5DA46D-77D5-433F-AD86-3BA05F9CE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8BF2D34-48D2-495F-8678-D45515E49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31875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40301D-B60C-4F97-AC55-66EC5108F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5FF5658-E44A-4FA4-8B8A-24062F971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0B914B-A4CA-4915-8BE6-D966577F0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4FDD992-4F93-4EA9-871B-DCDF2BDB0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354034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ABEA177-C95B-403D-9696-A087CDEE6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6C3DDE7-9C7C-4DAD-9372-ABAECB159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6712A20-8F96-4D61-AD13-ABDF6BA3F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87937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0D770E-4073-4DBE-A4AB-46AB7F5B9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B0F4F9-6064-42CA-9FC5-017510A42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7894E12-9405-460E-8B54-A04307F13C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66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434" indent="0">
              <a:buNone/>
              <a:defRPr sz="1100"/>
            </a:lvl2pPr>
            <a:lvl3pPr marL="684916" indent="0">
              <a:buNone/>
              <a:defRPr sz="900"/>
            </a:lvl3pPr>
            <a:lvl4pPr marL="1027374" indent="0">
              <a:buNone/>
              <a:defRPr sz="800"/>
            </a:lvl4pPr>
            <a:lvl5pPr marL="1369832" indent="0">
              <a:buNone/>
              <a:defRPr sz="800"/>
            </a:lvl5pPr>
            <a:lvl6pPr marL="1712315" indent="0">
              <a:buNone/>
              <a:defRPr sz="800"/>
            </a:lvl6pPr>
            <a:lvl7pPr marL="2054747" indent="0">
              <a:buNone/>
              <a:defRPr sz="800"/>
            </a:lvl7pPr>
            <a:lvl8pPr marL="2397180" indent="0">
              <a:buNone/>
              <a:defRPr sz="800"/>
            </a:lvl8pPr>
            <a:lvl9pPr marL="2739614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F36926-B104-47B8-A5FD-283317543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94B52A-F8E6-46DA-915C-DEB69C005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69889D1-E82B-4F47-A7CF-744DF7818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6776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832317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A61394-B49C-47FE-8FB9-51863B5BA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B0D6EC6-0F57-47DE-AE40-3DB870A70B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434" indent="0">
              <a:buNone/>
              <a:defRPr sz="2100"/>
            </a:lvl2pPr>
            <a:lvl3pPr marL="684916" indent="0">
              <a:buNone/>
              <a:defRPr sz="1800"/>
            </a:lvl3pPr>
            <a:lvl4pPr marL="1027374" indent="0">
              <a:buNone/>
              <a:defRPr sz="1500"/>
            </a:lvl4pPr>
            <a:lvl5pPr marL="1369832" indent="0">
              <a:buNone/>
              <a:defRPr sz="1500"/>
            </a:lvl5pPr>
            <a:lvl6pPr marL="1712315" indent="0">
              <a:buNone/>
              <a:defRPr sz="1500"/>
            </a:lvl6pPr>
            <a:lvl7pPr marL="2054747" indent="0">
              <a:buNone/>
              <a:defRPr sz="1500"/>
            </a:lvl7pPr>
            <a:lvl8pPr marL="2397180" indent="0">
              <a:buNone/>
              <a:defRPr sz="1500"/>
            </a:lvl8pPr>
            <a:lvl9pPr marL="2739614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EF09606-6847-452A-9855-65DFBF0C9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66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434" indent="0">
              <a:buNone/>
              <a:defRPr sz="1100"/>
            </a:lvl2pPr>
            <a:lvl3pPr marL="684916" indent="0">
              <a:buNone/>
              <a:defRPr sz="900"/>
            </a:lvl3pPr>
            <a:lvl4pPr marL="1027374" indent="0">
              <a:buNone/>
              <a:defRPr sz="800"/>
            </a:lvl4pPr>
            <a:lvl5pPr marL="1369832" indent="0">
              <a:buNone/>
              <a:defRPr sz="800"/>
            </a:lvl5pPr>
            <a:lvl6pPr marL="1712315" indent="0">
              <a:buNone/>
              <a:defRPr sz="800"/>
            </a:lvl6pPr>
            <a:lvl7pPr marL="2054747" indent="0">
              <a:buNone/>
              <a:defRPr sz="800"/>
            </a:lvl7pPr>
            <a:lvl8pPr marL="2397180" indent="0">
              <a:buNone/>
              <a:defRPr sz="800"/>
            </a:lvl8pPr>
            <a:lvl9pPr marL="2739614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F26977B-5A02-4254-866B-BDF55A90A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05F84DD-FDEC-42B8-BA8D-295D5169F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C513C33-47E5-42A8-9087-BA7AFAC8A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092546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951DA5-B3B0-4092-B8F0-D23519582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FB54067-7545-435F-AFF3-F2C9EC04BD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F1A073-2D88-4F7A-8CE7-DD97004EA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1DDC20-123E-471B-8839-10477A13C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B5AD65-621B-4BA1-99FA-E6BE44B13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692269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3E2ED1-E397-4F65-8482-0963FC584E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273843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1F64555-4968-44D2-A467-1DD1DD5D91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4" y="273843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E086D2-E6A9-4972-AE5D-3010A705F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F52BE4-B450-45BC-8E03-3F3C5A2C5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76CCD7-73EF-4E3E-B4C7-07E93387A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907358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2AFC79-6443-40C5-A9B1-C6D611F48D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B8117E9-62F3-4334-B5B8-A8EC73F91E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2602" indent="0" algn="ctr">
              <a:buNone/>
              <a:defRPr sz="2000"/>
            </a:lvl2pPr>
            <a:lvl3pPr marL="905171" indent="0" algn="ctr">
              <a:buNone/>
              <a:defRPr sz="1900"/>
            </a:lvl3pPr>
            <a:lvl4pPr marL="1357705" indent="0" algn="ctr">
              <a:buNone/>
              <a:defRPr sz="1600"/>
            </a:lvl4pPr>
            <a:lvl5pPr marL="1810293" indent="0" algn="ctr">
              <a:buNone/>
              <a:defRPr sz="1600"/>
            </a:lvl5pPr>
            <a:lvl6pPr marL="2262851" indent="0" algn="ctr">
              <a:buNone/>
              <a:defRPr sz="1600"/>
            </a:lvl6pPr>
            <a:lvl7pPr marL="2715378" indent="0" algn="ctr">
              <a:buNone/>
              <a:defRPr sz="1600"/>
            </a:lvl7pPr>
            <a:lvl8pPr marL="3167980" indent="0" algn="ctr">
              <a:buNone/>
              <a:defRPr sz="1600"/>
            </a:lvl8pPr>
            <a:lvl9pPr marL="362057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CC666E-B1D9-4B38-9099-0EEB36EBA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F86BF0-057A-4844-82E6-22C4497BB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DF5621-5C38-4F43-8536-BC4044A0D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70288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221755-FE39-48BF-9580-FB22ADEF7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919009-2DCF-4C46-AA7F-88745E0429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BE1194-AEB8-451B-84FD-67DF49243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3E909E-596A-4DA6-8402-5A05D7F79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6ED01D-53D4-442E-8536-01C08608D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535854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7D748-9413-42F6-810D-435E57264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1282355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E28896-3A15-44D2-B625-CCA8C65270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3442102"/>
            <a:ext cx="7886700" cy="112514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260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0517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577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1029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628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15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679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205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1533C7F-B420-48A9-BE1A-6B3B075EF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053E7A-5FB9-47A4-9877-910B7B4FD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9FAE78-3EFB-4F35-A0BF-2C8BA6808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941743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63D3EB-C3E1-4F9A-A2A8-38189075B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8E8A8D-8BF6-49B4-A9E3-9A838DCED4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DAF5120-DDFB-40FA-9CFB-31E42CA820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37F776E-C547-4F85-8510-C86ECD2F5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6E08897-91A8-4F7A-ADBD-EED0EF3B4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251DF76-4FCE-47DE-9AC5-8CB9AF569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007051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A7A86D-E513-4D70-ACEB-DE24FAB5B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B8EED13-D671-41F6-B058-536CB852AF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2602" indent="0">
              <a:buNone/>
              <a:defRPr sz="2000" b="1"/>
            </a:lvl2pPr>
            <a:lvl3pPr marL="905171" indent="0">
              <a:buNone/>
              <a:defRPr sz="1900" b="1"/>
            </a:lvl3pPr>
            <a:lvl4pPr marL="1357705" indent="0">
              <a:buNone/>
              <a:defRPr sz="1600" b="1"/>
            </a:lvl4pPr>
            <a:lvl5pPr marL="1810293" indent="0">
              <a:buNone/>
              <a:defRPr sz="1600" b="1"/>
            </a:lvl5pPr>
            <a:lvl6pPr marL="2262851" indent="0">
              <a:buNone/>
              <a:defRPr sz="1600" b="1"/>
            </a:lvl6pPr>
            <a:lvl7pPr marL="2715378" indent="0">
              <a:buNone/>
              <a:defRPr sz="1600" b="1"/>
            </a:lvl7pPr>
            <a:lvl8pPr marL="3167980" indent="0">
              <a:buNone/>
              <a:defRPr sz="1600" b="1"/>
            </a:lvl8pPr>
            <a:lvl9pPr marL="362057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0F5D36C-FA97-4089-8C58-B0608C4FEB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9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1BE6D09-862F-403E-A132-884E0201DE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2602" indent="0">
              <a:buNone/>
              <a:defRPr sz="2000" b="1"/>
            </a:lvl2pPr>
            <a:lvl3pPr marL="905171" indent="0">
              <a:buNone/>
              <a:defRPr sz="1900" b="1"/>
            </a:lvl3pPr>
            <a:lvl4pPr marL="1357705" indent="0">
              <a:buNone/>
              <a:defRPr sz="1600" b="1"/>
            </a:lvl4pPr>
            <a:lvl5pPr marL="1810293" indent="0">
              <a:buNone/>
              <a:defRPr sz="1600" b="1"/>
            </a:lvl5pPr>
            <a:lvl6pPr marL="2262851" indent="0">
              <a:buNone/>
              <a:defRPr sz="1600" b="1"/>
            </a:lvl6pPr>
            <a:lvl7pPr marL="2715378" indent="0">
              <a:buNone/>
              <a:defRPr sz="1600" b="1"/>
            </a:lvl7pPr>
            <a:lvl8pPr marL="3167980" indent="0">
              <a:buNone/>
              <a:defRPr sz="1600" b="1"/>
            </a:lvl8pPr>
            <a:lvl9pPr marL="362057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EB1DD4A-D6EE-4D45-A608-5FFB99EBC6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7" y="1878809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8650D2C-C2AD-40C3-A8AE-89F80D529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F5DA46D-77D5-433F-AD86-3BA05F9CE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8BF2D34-48D2-495F-8678-D45515E49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175153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40301D-B60C-4F97-AC55-66EC5108F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5FF5658-E44A-4FA4-8B8A-24062F971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0B914B-A4CA-4915-8BE6-D966577F0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4FDD992-4F93-4EA9-871B-DCDF2BDB0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79101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ABEA177-C95B-403D-9696-A087CDEE6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6C3DDE7-9C7C-4DAD-9372-ABAECB159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6712A20-8F96-4D61-AD13-ABDF6BA3F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4194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80254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0D770E-4073-4DBE-A4AB-46AB7F5B9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B0F4F9-6064-42CA-9FC5-017510A42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7894E12-9405-460E-8B54-A04307F13C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66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2602" indent="0">
              <a:buNone/>
              <a:defRPr sz="1500"/>
            </a:lvl2pPr>
            <a:lvl3pPr marL="905171" indent="0">
              <a:buNone/>
              <a:defRPr sz="1200"/>
            </a:lvl3pPr>
            <a:lvl4pPr marL="1357705" indent="0">
              <a:buNone/>
              <a:defRPr sz="1100"/>
            </a:lvl4pPr>
            <a:lvl5pPr marL="1810293" indent="0">
              <a:buNone/>
              <a:defRPr sz="1100"/>
            </a:lvl5pPr>
            <a:lvl6pPr marL="2262851" indent="0">
              <a:buNone/>
              <a:defRPr sz="1100"/>
            </a:lvl6pPr>
            <a:lvl7pPr marL="2715378" indent="0">
              <a:buNone/>
              <a:defRPr sz="1100"/>
            </a:lvl7pPr>
            <a:lvl8pPr marL="3167980" indent="0">
              <a:buNone/>
              <a:defRPr sz="1100"/>
            </a:lvl8pPr>
            <a:lvl9pPr marL="3620570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F36926-B104-47B8-A5FD-283317543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94B52A-F8E6-46DA-915C-DEB69C005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69889D1-E82B-4F47-A7CF-744DF7818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100083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A61394-B49C-47FE-8FB9-51863B5BA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B0D6EC6-0F57-47DE-AE40-3DB870A70B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 marL="0" indent="0">
              <a:buNone/>
              <a:defRPr sz="3200"/>
            </a:lvl1pPr>
            <a:lvl2pPr marL="452602" indent="0">
              <a:buNone/>
              <a:defRPr sz="2800"/>
            </a:lvl2pPr>
            <a:lvl3pPr marL="905171" indent="0">
              <a:buNone/>
              <a:defRPr sz="2400"/>
            </a:lvl3pPr>
            <a:lvl4pPr marL="1357705" indent="0">
              <a:buNone/>
              <a:defRPr sz="2000"/>
            </a:lvl4pPr>
            <a:lvl5pPr marL="1810293" indent="0">
              <a:buNone/>
              <a:defRPr sz="2000"/>
            </a:lvl5pPr>
            <a:lvl6pPr marL="2262851" indent="0">
              <a:buNone/>
              <a:defRPr sz="2000"/>
            </a:lvl6pPr>
            <a:lvl7pPr marL="2715378" indent="0">
              <a:buNone/>
              <a:defRPr sz="2000"/>
            </a:lvl7pPr>
            <a:lvl8pPr marL="3167980" indent="0">
              <a:buNone/>
              <a:defRPr sz="2000"/>
            </a:lvl8pPr>
            <a:lvl9pPr marL="362057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EF09606-6847-452A-9855-65DFBF0C9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66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2602" indent="0">
              <a:buNone/>
              <a:defRPr sz="1500"/>
            </a:lvl2pPr>
            <a:lvl3pPr marL="905171" indent="0">
              <a:buNone/>
              <a:defRPr sz="1200"/>
            </a:lvl3pPr>
            <a:lvl4pPr marL="1357705" indent="0">
              <a:buNone/>
              <a:defRPr sz="1100"/>
            </a:lvl4pPr>
            <a:lvl5pPr marL="1810293" indent="0">
              <a:buNone/>
              <a:defRPr sz="1100"/>
            </a:lvl5pPr>
            <a:lvl6pPr marL="2262851" indent="0">
              <a:buNone/>
              <a:defRPr sz="1100"/>
            </a:lvl6pPr>
            <a:lvl7pPr marL="2715378" indent="0">
              <a:buNone/>
              <a:defRPr sz="1100"/>
            </a:lvl7pPr>
            <a:lvl8pPr marL="3167980" indent="0">
              <a:buNone/>
              <a:defRPr sz="1100"/>
            </a:lvl8pPr>
            <a:lvl9pPr marL="3620570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F26977B-5A02-4254-866B-BDF55A90A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05F84DD-FDEC-42B8-BA8D-295D5169F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C513C33-47E5-42A8-9087-BA7AFAC8A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720777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951DA5-B3B0-4092-B8F0-D23519582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FB54067-7545-435F-AFF3-F2C9EC04BD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F1A073-2D88-4F7A-8CE7-DD97004EA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1DDC20-123E-471B-8839-10477A13C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B5AD65-621B-4BA1-99FA-E6BE44B13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156484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3E2ED1-E397-4F65-8482-0963FC584E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273843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1F64555-4968-44D2-A467-1DD1DD5D91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4" y="273843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E086D2-E6A9-4972-AE5D-3010A705F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F52BE4-B450-45BC-8E03-3F3C5A2C5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76CCD7-73EF-4E3E-B4C7-07E93387A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494412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38"/>
            <a:ext cx="6858000" cy="124182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635" indent="0" algn="ctr">
              <a:buNone/>
              <a:defRPr sz="1600"/>
            </a:lvl2pPr>
            <a:lvl3pPr marL="685284" indent="0" algn="ctr">
              <a:buNone/>
              <a:defRPr sz="1400"/>
            </a:lvl3pPr>
            <a:lvl4pPr marL="1027929" indent="0" algn="ctr">
              <a:buNone/>
              <a:defRPr sz="1100"/>
            </a:lvl4pPr>
            <a:lvl5pPr marL="1370571" indent="0" algn="ctr">
              <a:buNone/>
              <a:defRPr sz="1100"/>
            </a:lvl5pPr>
            <a:lvl6pPr marL="1713221" indent="0" algn="ctr">
              <a:buNone/>
              <a:defRPr sz="1100"/>
            </a:lvl6pPr>
            <a:lvl7pPr marL="2055856" indent="0" algn="ctr">
              <a:buNone/>
              <a:defRPr sz="1100"/>
            </a:lvl7pPr>
            <a:lvl8pPr marL="2398487" indent="0" algn="ctr">
              <a:buNone/>
              <a:defRPr sz="1100"/>
            </a:lvl8pPr>
            <a:lvl9pPr marL="2741126" indent="0" algn="ctr">
              <a:buNone/>
              <a:defRPr sz="11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5FBA6-2D25-4C98-98B2-037AD069EA8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3788" y="1902883"/>
            <a:ext cx="3820212" cy="3240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387817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ADC8E-1216-4278-A0DB-2242D4B820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6C42-F761-4C63-94E8-10E5AEF873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017" y="3676365"/>
            <a:ext cx="1639793" cy="136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019058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41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123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6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6852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7929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0571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3221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585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39848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112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15CE-105A-4932-9BCE-F2317982070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6C42-F761-4C63-94E8-10E5AEF873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57565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E49C3-FC9D-4692-AA85-BB2DC018D6A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6C42-F761-4C63-94E8-10E5AEF873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960" y="3676365"/>
            <a:ext cx="1587946" cy="136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946572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E49C3-FC9D-4692-AA85-BB2DC018D6A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6C42-F761-4C63-94E8-10E5AEF873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960" y="3676365"/>
            <a:ext cx="1587946" cy="1364742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628650" y="3656660"/>
            <a:ext cx="3446736" cy="976089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628650" y="2546009"/>
            <a:ext cx="3446736" cy="976089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7"/>
          </p:nvPr>
        </p:nvSpPr>
        <p:spPr>
          <a:xfrm>
            <a:off x="628650" y="1418981"/>
            <a:ext cx="3446736" cy="976089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8"/>
          </p:nvPr>
        </p:nvSpPr>
        <p:spPr>
          <a:xfrm>
            <a:off x="4203481" y="3656660"/>
            <a:ext cx="3446736" cy="976089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9"/>
          </p:nvPr>
        </p:nvSpPr>
        <p:spPr>
          <a:xfrm>
            <a:off x="4203481" y="2546009"/>
            <a:ext cx="3446736" cy="976089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sz="half" idx="20"/>
          </p:nvPr>
        </p:nvSpPr>
        <p:spPr>
          <a:xfrm>
            <a:off x="4203481" y="1418981"/>
            <a:ext cx="3446736" cy="976089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891504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23"/>
            <a:ext cx="3446736" cy="153036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E49C3-FC9D-4692-AA85-BB2DC018D6A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6C42-F761-4C63-94E8-10E5AEF873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960" y="3676365"/>
            <a:ext cx="1587946" cy="1364742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628650" y="3000795"/>
            <a:ext cx="3446736" cy="16319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195598" y="1369223"/>
            <a:ext cx="3446736" cy="153036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195598" y="3000795"/>
            <a:ext cx="3446736" cy="16319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4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E024F-A6FC-4713-869F-6FE68803B9A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DDB3E-0FA8-424E-B59D-E597EF969E3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8760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815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5606" indent="0">
              <a:buNone/>
              <a:defRPr sz="1200"/>
            </a:lvl2pPr>
            <a:lvl3pPr marL="911408" indent="0">
              <a:buNone/>
              <a:defRPr sz="1000"/>
            </a:lvl3pPr>
            <a:lvl4pPr marL="1367078" indent="0">
              <a:buNone/>
              <a:defRPr sz="900"/>
            </a:lvl4pPr>
            <a:lvl5pPr marL="1822814" indent="0">
              <a:buNone/>
              <a:defRPr sz="900"/>
            </a:lvl5pPr>
            <a:lvl6pPr marL="2278419" indent="0">
              <a:buNone/>
              <a:defRPr sz="900"/>
            </a:lvl6pPr>
            <a:lvl7pPr marL="2734039" indent="0">
              <a:buNone/>
              <a:defRPr sz="900"/>
            </a:lvl7pPr>
            <a:lvl8pPr marL="3189792" indent="0">
              <a:buNone/>
              <a:defRPr sz="900"/>
            </a:lvl8pPr>
            <a:lvl9pPr marL="364548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57457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80" y="1369223"/>
            <a:ext cx="1665233" cy="153036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E49C3-FC9D-4692-AA85-BB2DC018D6A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6C42-F761-4C63-94E8-10E5AEF873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960" y="3676365"/>
            <a:ext cx="1587946" cy="1364742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628680" y="3000795"/>
            <a:ext cx="1665233" cy="16319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6"/>
          </p:nvPr>
        </p:nvSpPr>
        <p:spPr>
          <a:xfrm>
            <a:off x="2412164" y="1369223"/>
            <a:ext cx="1665233" cy="153036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7"/>
          </p:nvPr>
        </p:nvSpPr>
        <p:spPr>
          <a:xfrm>
            <a:off x="2412164" y="3000795"/>
            <a:ext cx="1665233" cy="16319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4195637" y="1369223"/>
            <a:ext cx="1665233" cy="153036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9"/>
          </p:nvPr>
        </p:nvSpPr>
        <p:spPr>
          <a:xfrm>
            <a:off x="4195637" y="3000795"/>
            <a:ext cx="1665233" cy="16319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20"/>
          </p:nvPr>
        </p:nvSpPr>
        <p:spPr>
          <a:xfrm>
            <a:off x="5979102" y="1369223"/>
            <a:ext cx="1665233" cy="153036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sz="half" idx="21"/>
          </p:nvPr>
        </p:nvSpPr>
        <p:spPr>
          <a:xfrm>
            <a:off x="5979102" y="3000795"/>
            <a:ext cx="1665233" cy="16319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887289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7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635" indent="0">
              <a:buNone/>
              <a:defRPr sz="1600" b="1"/>
            </a:lvl2pPr>
            <a:lvl3pPr marL="685284" indent="0">
              <a:buNone/>
              <a:defRPr sz="1400" b="1"/>
            </a:lvl3pPr>
            <a:lvl4pPr marL="1027929" indent="0">
              <a:buNone/>
              <a:defRPr sz="1100" b="1"/>
            </a:lvl4pPr>
            <a:lvl5pPr marL="1370571" indent="0">
              <a:buNone/>
              <a:defRPr sz="1100" b="1"/>
            </a:lvl5pPr>
            <a:lvl6pPr marL="1713221" indent="0">
              <a:buNone/>
              <a:defRPr sz="1100" b="1"/>
            </a:lvl6pPr>
            <a:lvl7pPr marL="2055856" indent="0">
              <a:buNone/>
              <a:defRPr sz="1100" b="1"/>
            </a:lvl7pPr>
            <a:lvl8pPr marL="2398487" indent="0">
              <a:buNone/>
              <a:defRPr sz="1100" b="1"/>
            </a:lvl8pPr>
            <a:lvl9pPr marL="2741126" indent="0">
              <a:buNone/>
              <a:defRPr sz="1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9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635" indent="0">
              <a:buNone/>
              <a:defRPr sz="1600" b="1"/>
            </a:lvl2pPr>
            <a:lvl3pPr marL="685284" indent="0">
              <a:buNone/>
              <a:defRPr sz="1400" b="1"/>
            </a:lvl3pPr>
            <a:lvl4pPr marL="1027929" indent="0">
              <a:buNone/>
              <a:defRPr sz="1100" b="1"/>
            </a:lvl4pPr>
            <a:lvl5pPr marL="1370571" indent="0">
              <a:buNone/>
              <a:defRPr sz="1100" b="1"/>
            </a:lvl5pPr>
            <a:lvl6pPr marL="1713221" indent="0">
              <a:buNone/>
              <a:defRPr sz="1100" b="1"/>
            </a:lvl6pPr>
            <a:lvl7pPr marL="2055856" indent="0">
              <a:buNone/>
              <a:defRPr sz="1100" b="1"/>
            </a:lvl7pPr>
            <a:lvl8pPr marL="2398487" indent="0">
              <a:buNone/>
              <a:defRPr sz="1100" b="1"/>
            </a:lvl8pPr>
            <a:lvl9pPr marL="2741126" indent="0">
              <a:buNone/>
              <a:defRPr sz="1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1878809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5521F-AFD5-4565-AFB7-AD7D50D910A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6C42-F761-4C63-94E8-10E5AEF873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478907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0244-D66B-4881-B0EA-14FF7E003D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6C42-F761-4C63-94E8-10E5AEF873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960" y="3676365"/>
            <a:ext cx="1587946" cy="136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195180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E49E5-239E-43D6-B2D7-CE34CECF24A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6C42-F761-4C63-94E8-10E5AEF873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960" y="3676365"/>
            <a:ext cx="1587946" cy="136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5491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5606" indent="0">
              <a:buNone/>
              <a:defRPr sz="2800"/>
            </a:lvl2pPr>
            <a:lvl3pPr marL="911408" indent="0">
              <a:buNone/>
              <a:defRPr sz="2400"/>
            </a:lvl3pPr>
            <a:lvl4pPr marL="1367078" indent="0">
              <a:buNone/>
              <a:defRPr sz="2000"/>
            </a:lvl4pPr>
            <a:lvl5pPr marL="1822814" indent="0">
              <a:buNone/>
              <a:defRPr sz="2000"/>
            </a:lvl5pPr>
            <a:lvl6pPr marL="2278419" indent="0">
              <a:buNone/>
              <a:defRPr sz="2000"/>
            </a:lvl6pPr>
            <a:lvl7pPr marL="2734039" indent="0">
              <a:buNone/>
              <a:defRPr sz="2000"/>
            </a:lvl7pPr>
            <a:lvl8pPr marL="3189792" indent="0">
              <a:buNone/>
              <a:defRPr sz="2000"/>
            </a:lvl8pPr>
            <a:lvl9pPr marL="3645483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711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5606" indent="0">
              <a:buNone/>
              <a:defRPr sz="1200"/>
            </a:lvl2pPr>
            <a:lvl3pPr marL="911408" indent="0">
              <a:buNone/>
              <a:defRPr sz="1000"/>
            </a:lvl3pPr>
            <a:lvl4pPr marL="1367078" indent="0">
              <a:buNone/>
              <a:defRPr sz="900"/>
            </a:lvl4pPr>
            <a:lvl5pPr marL="1822814" indent="0">
              <a:buNone/>
              <a:defRPr sz="900"/>
            </a:lvl5pPr>
            <a:lvl6pPr marL="2278419" indent="0">
              <a:buNone/>
              <a:defRPr sz="900"/>
            </a:lvl6pPr>
            <a:lvl7pPr marL="2734039" indent="0">
              <a:buNone/>
              <a:defRPr sz="900"/>
            </a:lvl7pPr>
            <a:lvl8pPr marL="3189792" indent="0">
              <a:buNone/>
              <a:defRPr sz="900"/>
            </a:lvl8pPr>
            <a:lvl9pPr marL="364548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1111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1690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2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2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4880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8047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0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6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0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6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1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796EF-7F1D-4FAF-9AD9-5B7D1B78515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4FCF1-DCF8-4FBB-B3F4-8F2F781F735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2232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E024F-A6FC-4713-869F-6FE68803B9A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DDB3E-0FA8-424E-B59D-E597EF969E3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8695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504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03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54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06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757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08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8605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4120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A6196-4854-431B-858F-1CE9D860599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54060-6E1F-4D12-9372-38C925D5CBE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6328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23EF9-CB8D-4B0E-93B4-A3BA2B5CD44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0E973-CA5C-4455-9634-429A477963E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5728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042" indent="0">
              <a:buNone/>
              <a:defRPr sz="2000" b="1"/>
            </a:lvl2pPr>
            <a:lvl3pPr marL="910350" indent="0">
              <a:buNone/>
              <a:defRPr sz="1800" b="1"/>
            </a:lvl3pPr>
            <a:lvl4pPr marL="1365480" indent="0">
              <a:buNone/>
              <a:defRPr sz="1600" b="1"/>
            </a:lvl4pPr>
            <a:lvl5pPr marL="1820699" indent="0">
              <a:buNone/>
              <a:defRPr sz="1600" b="1"/>
            </a:lvl5pPr>
            <a:lvl6pPr marL="2275740" indent="0">
              <a:buNone/>
              <a:defRPr sz="1600" b="1"/>
            </a:lvl6pPr>
            <a:lvl7pPr marL="2730843" indent="0">
              <a:buNone/>
              <a:defRPr sz="1600" b="1"/>
            </a:lvl7pPr>
            <a:lvl8pPr marL="3186056" indent="0">
              <a:buNone/>
              <a:defRPr sz="1600" b="1"/>
            </a:lvl8pPr>
            <a:lvl9pPr marL="3641206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15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042" indent="0">
              <a:buNone/>
              <a:defRPr sz="2000" b="1"/>
            </a:lvl2pPr>
            <a:lvl3pPr marL="910350" indent="0">
              <a:buNone/>
              <a:defRPr sz="1800" b="1"/>
            </a:lvl3pPr>
            <a:lvl4pPr marL="1365480" indent="0">
              <a:buNone/>
              <a:defRPr sz="1600" b="1"/>
            </a:lvl4pPr>
            <a:lvl5pPr marL="1820699" indent="0">
              <a:buNone/>
              <a:defRPr sz="1600" b="1"/>
            </a:lvl5pPr>
            <a:lvl6pPr marL="2275740" indent="0">
              <a:buNone/>
              <a:defRPr sz="1600" b="1"/>
            </a:lvl6pPr>
            <a:lvl7pPr marL="2730843" indent="0">
              <a:buNone/>
              <a:defRPr sz="1600" b="1"/>
            </a:lvl7pPr>
            <a:lvl8pPr marL="3186056" indent="0">
              <a:buNone/>
              <a:defRPr sz="1600" b="1"/>
            </a:lvl8pPr>
            <a:lvl9pPr marL="3641206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15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F5E57-3A1D-488D-B1C6-13930F3A0E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FA3B8-92FC-4DED-B566-319E1D032F3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5282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AD161-075B-4FDF-8387-2406B801292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6C52F-1AC2-405C-838D-A98D9CC68DB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238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504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03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54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06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757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08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8605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4120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A6196-4854-431B-858F-1CE9D860599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54060-6E1F-4D12-9372-38C925D5CBE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1525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2AF9D4-61C9-4EDD-AE53-3E1BAEEF72A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57C0B5-3D07-4D1C-AC19-A7464AE15AF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1326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15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5042" indent="0">
              <a:buNone/>
              <a:defRPr sz="1200"/>
            </a:lvl2pPr>
            <a:lvl3pPr marL="910350" indent="0">
              <a:buNone/>
              <a:defRPr sz="1000"/>
            </a:lvl3pPr>
            <a:lvl4pPr marL="1365480" indent="0">
              <a:buNone/>
              <a:defRPr sz="900"/>
            </a:lvl4pPr>
            <a:lvl5pPr marL="1820699" indent="0">
              <a:buNone/>
              <a:defRPr sz="900"/>
            </a:lvl5pPr>
            <a:lvl6pPr marL="2275740" indent="0">
              <a:buNone/>
              <a:defRPr sz="900"/>
            </a:lvl6pPr>
            <a:lvl7pPr marL="2730843" indent="0">
              <a:buNone/>
              <a:defRPr sz="900"/>
            </a:lvl7pPr>
            <a:lvl8pPr marL="3186056" indent="0">
              <a:buNone/>
              <a:defRPr sz="900"/>
            </a:lvl8pPr>
            <a:lvl9pPr marL="3641206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96B9C-7D95-4916-868B-FE3B8ECC46B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F08822-D21F-4A69-BBB3-5B0F5A5AEC7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2901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5042" indent="0">
              <a:buNone/>
              <a:defRPr sz="2800"/>
            </a:lvl2pPr>
            <a:lvl3pPr marL="910350" indent="0">
              <a:buNone/>
              <a:defRPr sz="2400"/>
            </a:lvl3pPr>
            <a:lvl4pPr marL="1365480" indent="0">
              <a:buNone/>
              <a:defRPr sz="2000"/>
            </a:lvl4pPr>
            <a:lvl5pPr marL="1820699" indent="0">
              <a:buNone/>
              <a:defRPr sz="2000"/>
            </a:lvl5pPr>
            <a:lvl6pPr marL="2275740" indent="0">
              <a:buNone/>
              <a:defRPr sz="2000"/>
            </a:lvl6pPr>
            <a:lvl7pPr marL="2730843" indent="0">
              <a:buNone/>
              <a:defRPr sz="2000"/>
            </a:lvl7pPr>
            <a:lvl8pPr marL="3186056" indent="0">
              <a:buNone/>
              <a:defRPr sz="2000"/>
            </a:lvl8pPr>
            <a:lvl9pPr marL="3641206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74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5042" indent="0">
              <a:buNone/>
              <a:defRPr sz="1200"/>
            </a:lvl2pPr>
            <a:lvl3pPr marL="910350" indent="0">
              <a:buNone/>
              <a:defRPr sz="1000"/>
            </a:lvl3pPr>
            <a:lvl4pPr marL="1365480" indent="0">
              <a:buNone/>
              <a:defRPr sz="900"/>
            </a:lvl4pPr>
            <a:lvl5pPr marL="1820699" indent="0">
              <a:buNone/>
              <a:defRPr sz="900"/>
            </a:lvl5pPr>
            <a:lvl6pPr marL="2275740" indent="0">
              <a:buNone/>
              <a:defRPr sz="900"/>
            </a:lvl6pPr>
            <a:lvl7pPr marL="2730843" indent="0">
              <a:buNone/>
              <a:defRPr sz="900"/>
            </a:lvl7pPr>
            <a:lvl8pPr marL="3186056" indent="0">
              <a:buNone/>
              <a:defRPr sz="900"/>
            </a:lvl8pPr>
            <a:lvl9pPr marL="3641206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5483C7-84F2-4EF1-A047-8ADB0FFE623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61447-10AB-4C86-BAF9-94636D3318A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7511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AEC11-1414-445F-A214-925F68D5C53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6B2D0-1978-4679-B6FC-43946B5B5B9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9031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2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2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B4BB5-B379-4B72-999A-84D5F948B44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B56DF-FC9B-4AE5-990C-8CEE16094FD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4888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1264" indent="0" algn="ctr">
              <a:buNone/>
              <a:defRPr sz="1500"/>
            </a:lvl2pPr>
            <a:lvl3pPr marL="682706" indent="0" algn="ctr">
              <a:buNone/>
              <a:defRPr sz="1400"/>
            </a:lvl3pPr>
            <a:lvl4pPr marL="1024060" indent="0" algn="ctr">
              <a:buNone/>
              <a:defRPr sz="1200"/>
            </a:lvl4pPr>
            <a:lvl5pPr marL="1365412" indent="0" algn="ctr">
              <a:buNone/>
              <a:defRPr sz="1200"/>
            </a:lvl5pPr>
            <a:lvl6pPr marL="1706855" indent="0" algn="ctr">
              <a:buNone/>
              <a:defRPr sz="1200"/>
            </a:lvl6pPr>
            <a:lvl7pPr marL="2048117" indent="0" algn="ctr">
              <a:buNone/>
              <a:defRPr sz="1200"/>
            </a:lvl7pPr>
            <a:lvl8pPr marL="2389380" indent="0" algn="ctr">
              <a:buNone/>
              <a:defRPr sz="1200"/>
            </a:lvl8pPr>
            <a:lvl9pPr marL="2730707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E3547954-BD94-46C6-A4BE-64573777C988}" type="datetime1">
              <a:rPr lang="ru-RU"/>
              <a:pPr>
                <a:defRPr/>
              </a:pPr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64A2FE04-F926-41D3-8EEE-5CDB5005CB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7236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7602923A-F082-4783-9323-F2E259CB3915}" type="datetime1">
              <a:rPr lang="ru-RU"/>
              <a:pPr>
                <a:defRPr/>
              </a:pPr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6D91CBA5-42A9-4D5C-AB84-EB6240CE3B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2071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7" y="128235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7" y="3442102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126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270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4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6541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0685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4811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893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3070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2A4CEEE3-9410-413C-9872-1A4774B7F10A}" type="datetime1">
              <a:rPr lang="ru-RU"/>
              <a:pPr>
                <a:defRPr/>
              </a:pPr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96AED3C2-D150-4080-B263-4A2FB0812C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00491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AEFE2D85-6DFF-4478-8FFA-EE34CE82615A}" type="datetime1">
              <a:rPr lang="ru-RU"/>
              <a:pPr>
                <a:defRPr/>
              </a:pPr>
              <a:t>14.12.2017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EDD6A220-2AFA-4A1D-8552-F328704F8D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2377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7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1264" indent="0">
              <a:buNone/>
              <a:defRPr sz="1500" b="1"/>
            </a:lvl2pPr>
            <a:lvl3pPr marL="682706" indent="0">
              <a:buNone/>
              <a:defRPr sz="1400" b="1"/>
            </a:lvl3pPr>
            <a:lvl4pPr marL="1024060" indent="0">
              <a:buNone/>
              <a:defRPr sz="1200" b="1"/>
            </a:lvl4pPr>
            <a:lvl5pPr marL="1365412" indent="0">
              <a:buNone/>
              <a:defRPr sz="1200" b="1"/>
            </a:lvl5pPr>
            <a:lvl6pPr marL="1706855" indent="0">
              <a:buNone/>
              <a:defRPr sz="1200" b="1"/>
            </a:lvl6pPr>
            <a:lvl7pPr marL="2048117" indent="0">
              <a:buNone/>
              <a:defRPr sz="1200" b="1"/>
            </a:lvl7pPr>
            <a:lvl8pPr marL="2389380" indent="0">
              <a:buNone/>
              <a:defRPr sz="1200" b="1"/>
            </a:lvl8pPr>
            <a:lvl9pPr marL="2730707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9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1264" indent="0">
              <a:buNone/>
              <a:defRPr sz="1500" b="1"/>
            </a:lvl2pPr>
            <a:lvl3pPr marL="682706" indent="0">
              <a:buNone/>
              <a:defRPr sz="1400" b="1"/>
            </a:lvl3pPr>
            <a:lvl4pPr marL="1024060" indent="0">
              <a:buNone/>
              <a:defRPr sz="1200" b="1"/>
            </a:lvl4pPr>
            <a:lvl5pPr marL="1365412" indent="0">
              <a:buNone/>
              <a:defRPr sz="1200" b="1"/>
            </a:lvl5pPr>
            <a:lvl6pPr marL="1706855" indent="0">
              <a:buNone/>
              <a:defRPr sz="1200" b="1"/>
            </a:lvl6pPr>
            <a:lvl7pPr marL="2048117" indent="0">
              <a:buNone/>
              <a:defRPr sz="1200" b="1"/>
            </a:lvl7pPr>
            <a:lvl8pPr marL="2389380" indent="0">
              <a:buNone/>
              <a:defRPr sz="1200" b="1"/>
            </a:lvl8pPr>
            <a:lvl9pPr marL="2730707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7" y="1878809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DE8FDFA3-4588-4E3C-A492-3427C0B30A27}" type="datetime1">
              <a:rPr lang="ru-RU"/>
              <a:pPr>
                <a:defRPr/>
              </a:pPr>
              <a:t>14.12.2017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3517780A-7152-4B73-8BC9-9C384C2DD4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969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23EF9-CB8D-4B0E-93B4-A3BA2B5CD44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0E973-CA5C-4455-9634-429A477963E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2257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D1A143BC-050C-4707-A402-5D2BF461DC82}" type="datetime1">
              <a:rPr lang="ru-RU"/>
              <a:pPr>
                <a:defRPr/>
              </a:pPr>
              <a:t>14.12.2017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603F24D9-AAF7-45EC-B577-F11761523F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6898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BCED9C58-EDB7-46F5-A325-B5861B1BFA84}" type="datetime1">
              <a:rPr lang="ru-RU"/>
              <a:pPr>
                <a:defRPr/>
              </a:pPr>
              <a:t>14.12.2017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5910CA9D-3F91-4B6E-AEE8-FB91A0BAD7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99198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88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66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1264" indent="0">
              <a:buNone/>
              <a:defRPr sz="1100"/>
            </a:lvl2pPr>
            <a:lvl3pPr marL="682706" indent="0">
              <a:buNone/>
              <a:defRPr sz="900"/>
            </a:lvl3pPr>
            <a:lvl4pPr marL="1024060" indent="0">
              <a:buNone/>
              <a:defRPr sz="800"/>
            </a:lvl4pPr>
            <a:lvl5pPr marL="1365412" indent="0">
              <a:buNone/>
              <a:defRPr sz="800"/>
            </a:lvl5pPr>
            <a:lvl6pPr marL="1706855" indent="0">
              <a:buNone/>
              <a:defRPr sz="800"/>
            </a:lvl6pPr>
            <a:lvl7pPr marL="2048117" indent="0">
              <a:buNone/>
              <a:defRPr sz="800"/>
            </a:lvl7pPr>
            <a:lvl8pPr marL="2389380" indent="0">
              <a:buNone/>
              <a:defRPr sz="800"/>
            </a:lvl8pPr>
            <a:lvl9pPr marL="2730707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D94FCD17-E220-4A9D-AD0C-AA23D75B6C58}" type="datetime1">
              <a:rPr lang="ru-RU"/>
              <a:pPr>
                <a:defRPr/>
              </a:pPr>
              <a:t>14.12.2017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6819CA9B-F890-40E1-9ED1-5DB5B95B2C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9456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88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1264" indent="0">
              <a:buNone/>
              <a:defRPr sz="2100"/>
            </a:lvl2pPr>
            <a:lvl3pPr marL="682706" indent="0">
              <a:buNone/>
              <a:defRPr sz="1800"/>
            </a:lvl3pPr>
            <a:lvl4pPr marL="1024060" indent="0">
              <a:buNone/>
              <a:defRPr sz="1500"/>
            </a:lvl4pPr>
            <a:lvl5pPr marL="1365412" indent="0">
              <a:buNone/>
              <a:defRPr sz="1500"/>
            </a:lvl5pPr>
            <a:lvl6pPr marL="1706855" indent="0">
              <a:buNone/>
              <a:defRPr sz="1500"/>
            </a:lvl6pPr>
            <a:lvl7pPr marL="2048117" indent="0">
              <a:buNone/>
              <a:defRPr sz="1500"/>
            </a:lvl7pPr>
            <a:lvl8pPr marL="2389380" indent="0">
              <a:buNone/>
              <a:defRPr sz="1500"/>
            </a:lvl8pPr>
            <a:lvl9pPr marL="2730707" indent="0">
              <a:buNone/>
              <a:defRPr sz="15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66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1264" indent="0">
              <a:buNone/>
              <a:defRPr sz="1100"/>
            </a:lvl2pPr>
            <a:lvl3pPr marL="682706" indent="0">
              <a:buNone/>
              <a:defRPr sz="900"/>
            </a:lvl3pPr>
            <a:lvl4pPr marL="1024060" indent="0">
              <a:buNone/>
              <a:defRPr sz="800"/>
            </a:lvl4pPr>
            <a:lvl5pPr marL="1365412" indent="0">
              <a:buNone/>
              <a:defRPr sz="800"/>
            </a:lvl5pPr>
            <a:lvl6pPr marL="1706855" indent="0">
              <a:buNone/>
              <a:defRPr sz="800"/>
            </a:lvl6pPr>
            <a:lvl7pPr marL="2048117" indent="0">
              <a:buNone/>
              <a:defRPr sz="800"/>
            </a:lvl7pPr>
            <a:lvl8pPr marL="2389380" indent="0">
              <a:buNone/>
              <a:defRPr sz="800"/>
            </a:lvl8pPr>
            <a:lvl9pPr marL="2730707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06B0DFE2-2F69-4082-853A-1D9F71F2827C}" type="datetime1">
              <a:rPr lang="ru-RU"/>
              <a:pPr>
                <a:defRPr/>
              </a:pPr>
              <a:t>14.12.2017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D0D76595-FBE9-4493-863F-724BE4892A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15140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A465761A-C349-4D42-80EA-537DC588CD64}" type="datetime1">
              <a:rPr lang="ru-RU"/>
              <a:pPr>
                <a:defRPr/>
              </a:pPr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290C6274-E906-4219-B360-2E442DB1C4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6889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273861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87" y="273861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4E963CB8-1834-4B28-A7EE-9287F8D7F418}" type="datetime1">
              <a:rPr lang="ru-RU"/>
              <a:pPr>
                <a:defRPr/>
              </a:pPr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840C7E1C-F1E2-46AC-BB5E-873D811A06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7344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9266" y="3676651"/>
            <a:ext cx="1588294" cy="136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716" y="1369249"/>
            <a:ext cx="1665233" cy="153036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628716" y="3000791"/>
            <a:ext cx="1665233" cy="16319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6"/>
          </p:nvPr>
        </p:nvSpPr>
        <p:spPr>
          <a:xfrm>
            <a:off x="2412192" y="1369249"/>
            <a:ext cx="1665233" cy="153036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7"/>
          </p:nvPr>
        </p:nvSpPr>
        <p:spPr>
          <a:xfrm>
            <a:off x="2412192" y="3000791"/>
            <a:ext cx="1665233" cy="16319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4195722" y="1369249"/>
            <a:ext cx="1665233" cy="153036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9"/>
          </p:nvPr>
        </p:nvSpPr>
        <p:spPr>
          <a:xfrm>
            <a:off x="4195722" y="3000791"/>
            <a:ext cx="1665233" cy="16319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20"/>
          </p:nvPr>
        </p:nvSpPr>
        <p:spPr>
          <a:xfrm>
            <a:off x="5979216" y="1369249"/>
            <a:ext cx="1665233" cy="153036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sz="half" idx="21"/>
          </p:nvPr>
        </p:nvSpPr>
        <p:spPr>
          <a:xfrm>
            <a:off x="5979216" y="3000791"/>
            <a:ext cx="1665233" cy="16319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Date Placeholder 4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E25B40B0-66B9-44AD-B26C-A10213B5A61B}" type="datetime1">
              <a:rPr lang="ru-RU"/>
              <a:pPr>
                <a:defRPr/>
              </a:pPr>
              <a:t>14.12.2017</a:t>
            </a:fld>
            <a:endParaRPr lang="ru-RU"/>
          </a:p>
        </p:txBody>
      </p:sp>
      <p:sp>
        <p:nvSpPr>
          <p:cNvPr id="19" name="Footer Placeholder 5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r>
              <a:rPr lang="ru-RU"/>
              <a:t>Центр перспективного развития</a:t>
            </a:r>
          </a:p>
        </p:txBody>
      </p:sp>
      <p:sp>
        <p:nvSpPr>
          <p:cNvPr id="20" name="Slide Number Placeholder 6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DDA8D889-9647-47F8-A247-7AAA36B859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9469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1480" indent="0" algn="ctr">
              <a:buNone/>
              <a:defRPr sz="1500"/>
            </a:lvl2pPr>
            <a:lvl3pPr marL="683114" indent="0" algn="ctr">
              <a:buNone/>
              <a:defRPr sz="1400"/>
            </a:lvl3pPr>
            <a:lvl4pPr marL="1024672" indent="0" algn="ctr">
              <a:buNone/>
              <a:defRPr sz="1200"/>
            </a:lvl4pPr>
            <a:lvl5pPr marL="1366228" indent="0" algn="ctr">
              <a:buNone/>
              <a:defRPr sz="1200"/>
            </a:lvl5pPr>
            <a:lvl6pPr marL="1707863" indent="0" algn="ctr">
              <a:buNone/>
              <a:defRPr sz="1200"/>
            </a:lvl6pPr>
            <a:lvl7pPr marL="2049341" indent="0" algn="ctr">
              <a:buNone/>
              <a:defRPr sz="1200"/>
            </a:lvl7pPr>
            <a:lvl8pPr marL="2390820" indent="0" algn="ctr">
              <a:buNone/>
              <a:defRPr sz="1200"/>
            </a:lvl8pPr>
            <a:lvl9pPr marL="2732339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D6C5F-683D-334D-AA04-CCEE1EEA8C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EE8A-EBB4-2849-B3D0-44CF4315A2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2049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D6C5F-683D-334D-AA04-CCEE1EEA8C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EE8A-EBB4-2849-B3D0-44CF4315A2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65779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5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148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31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467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6622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0786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4934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08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3233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D6C5F-683D-334D-AA04-CCEE1EEA8C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EE8A-EBB4-2849-B3D0-44CF4315A2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578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042" indent="0">
              <a:buNone/>
              <a:defRPr sz="2000" b="1"/>
            </a:lvl2pPr>
            <a:lvl3pPr marL="910350" indent="0">
              <a:buNone/>
              <a:defRPr sz="1800" b="1"/>
            </a:lvl3pPr>
            <a:lvl4pPr marL="1365480" indent="0">
              <a:buNone/>
              <a:defRPr sz="1600" b="1"/>
            </a:lvl4pPr>
            <a:lvl5pPr marL="1820699" indent="0">
              <a:buNone/>
              <a:defRPr sz="1600" b="1"/>
            </a:lvl5pPr>
            <a:lvl6pPr marL="2275740" indent="0">
              <a:buNone/>
              <a:defRPr sz="1600" b="1"/>
            </a:lvl6pPr>
            <a:lvl7pPr marL="2730843" indent="0">
              <a:buNone/>
              <a:defRPr sz="1600" b="1"/>
            </a:lvl7pPr>
            <a:lvl8pPr marL="3186056" indent="0">
              <a:buNone/>
              <a:defRPr sz="1600" b="1"/>
            </a:lvl8pPr>
            <a:lvl9pPr marL="3641206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15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042" indent="0">
              <a:buNone/>
              <a:defRPr sz="2000" b="1"/>
            </a:lvl2pPr>
            <a:lvl3pPr marL="910350" indent="0">
              <a:buNone/>
              <a:defRPr sz="1800" b="1"/>
            </a:lvl3pPr>
            <a:lvl4pPr marL="1365480" indent="0">
              <a:buNone/>
              <a:defRPr sz="1600" b="1"/>
            </a:lvl4pPr>
            <a:lvl5pPr marL="1820699" indent="0">
              <a:buNone/>
              <a:defRPr sz="1600" b="1"/>
            </a:lvl5pPr>
            <a:lvl6pPr marL="2275740" indent="0">
              <a:buNone/>
              <a:defRPr sz="1600" b="1"/>
            </a:lvl6pPr>
            <a:lvl7pPr marL="2730843" indent="0">
              <a:buNone/>
              <a:defRPr sz="1600" b="1"/>
            </a:lvl7pPr>
            <a:lvl8pPr marL="3186056" indent="0">
              <a:buNone/>
              <a:defRPr sz="1600" b="1"/>
            </a:lvl8pPr>
            <a:lvl9pPr marL="3641206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15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F5E57-3A1D-488D-B1C6-13930F3A0E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FA3B8-92FC-4DED-B566-319E1D032F3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69841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D6C5F-683D-334D-AA04-CCEE1EEA8C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EE8A-EBB4-2849-B3D0-44CF4315A2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96087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1480" indent="0">
              <a:buNone/>
              <a:defRPr sz="1500" b="1"/>
            </a:lvl2pPr>
            <a:lvl3pPr marL="683114" indent="0">
              <a:buNone/>
              <a:defRPr sz="1400" b="1"/>
            </a:lvl3pPr>
            <a:lvl4pPr marL="1024672" indent="0">
              <a:buNone/>
              <a:defRPr sz="1200" b="1"/>
            </a:lvl4pPr>
            <a:lvl5pPr marL="1366228" indent="0">
              <a:buNone/>
              <a:defRPr sz="1200" b="1"/>
            </a:lvl5pPr>
            <a:lvl6pPr marL="1707863" indent="0">
              <a:buNone/>
              <a:defRPr sz="1200" b="1"/>
            </a:lvl6pPr>
            <a:lvl7pPr marL="2049341" indent="0">
              <a:buNone/>
              <a:defRPr sz="1200" b="1"/>
            </a:lvl7pPr>
            <a:lvl8pPr marL="2390820" indent="0">
              <a:buNone/>
              <a:defRPr sz="1200" b="1"/>
            </a:lvl8pPr>
            <a:lvl9pPr marL="273233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9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1480" indent="0">
              <a:buNone/>
              <a:defRPr sz="1500" b="1"/>
            </a:lvl2pPr>
            <a:lvl3pPr marL="683114" indent="0">
              <a:buNone/>
              <a:defRPr sz="1400" b="1"/>
            </a:lvl3pPr>
            <a:lvl4pPr marL="1024672" indent="0">
              <a:buNone/>
              <a:defRPr sz="1200" b="1"/>
            </a:lvl4pPr>
            <a:lvl5pPr marL="1366228" indent="0">
              <a:buNone/>
              <a:defRPr sz="1200" b="1"/>
            </a:lvl5pPr>
            <a:lvl6pPr marL="1707863" indent="0">
              <a:buNone/>
              <a:defRPr sz="1200" b="1"/>
            </a:lvl6pPr>
            <a:lvl7pPr marL="2049341" indent="0">
              <a:buNone/>
              <a:defRPr sz="1200" b="1"/>
            </a:lvl7pPr>
            <a:lvl8pPr marL="2390820" indent="0">
              <a:buNone/>
              <a:defRPr sz="1200" b="1"/>
            </a:lvl8pPr>
            <a:lvl9pPr marL="273233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1878809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D6C5F-683D-334D-AA04-CCEE1EEA8C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EE8A-EBB4-2849-B3D0-44CF4315A2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77612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D6C5F-683D-334D-AA04-CCEE1EEA8C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EE8A-EBB4-2849-B3D0-44CF4315A2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47414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D6C5F-683D-334D-AA04-CCEE1EEA8C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EE8A-EBB4-2849-B3D0-44CF4315A2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69909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88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66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1480" indent="0">
              <a:buNone/>
              <a:defRPr sz="1100"/>
            </a:lvl2pPr>
            <a:lvl3pPr marL="683114" indent="0">
              <a:buNone/>
              <a:defRPr sz="900"/>
            </a:lvl3pPr>
            <a:lvl4pPr marL="1024672" indent="0">
              <a:buNone/>
              <a:defRPr sz="800"/>
            </a:lvl4pPr>
            <a:lvl5pPr marL="1366228" indent="0">
              <a:buNone/>
              <a:defRPr sz="800"/>
            </a:lvl5pPr>
            <a:lvl6pPr marL="1707863" indent="0">
              <a:buNone/>
              <a:defRPr sz="800"/>
            </a:lvl6pPr>
            <a:lvl7pPr marL="2049341" indent="0">
              <a:buNone/>
              <a:defRPr sz="800"/>
            </a:lvl7pPr>
            <a:lvl8pPr marL="2390820" indent="0">
              <a:buNone/>
              <a:defRPr sz="800"/>
            </a:lvl8pPr>
            <a:lvl9pPr marL="2732339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D6C5F-683D-334D-AA04-CCEE1EEA8C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EE8A-EBB4-2849-B3D0-44CF4315A2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41972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88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1480" indent="0">
              <a:buNone/>
              <a:defRPr sz="2100"/>
            </a:lvl2pPr>
            <a:lvl3pPr marL="683114" indent="0">
              <a:buNone/>
              <a:defRPr sz="1800"/>
            </a:lvl3pPr>
            <a:lvl4pPr marL="1024672" indent="0">
              <a:buNone/>
              <a:defRPr sz="1500"/>
            </a:lvl4pPr>
            <a:lvl5pPr marL="1366228" indent="0">
              <a:buNone/>
              <a:defRPr sz="1500"/>
            </a:lvl5pPr>
            <a:lvl6pPr marL="1707863" indent="0">
              <a:buNone/>
              <a:defRPr sz="1500"/>
            </a:lvl6pPr>
            <a:lvl7pPr marL="2049341" indent="0">
              <a:buNone/>
              <a:defRPr sz="1500"/>
            </a:lvl7pPr>
            <a:lvl8pPr marL="2390820" indent="0">
              <a:buNone/>
              <a:defRPr sz="1500"/>
            </a:lvl8pPr>
            <a:lvl9pPr marL="2732339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66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1480" indent="0">
              <a:buNone/>
              <a:defRPr sz="1100"/>
            </a:lvl2pPr>
            <a:lvl3pPr marL="683114" indent="0">
              <a:buNone/>
              <a:defRPr sz="900"/>
            </a:lvl3pPr>
            <a:lvl4pPr marL="1024672" indent="0">
              <a:buNone/>
              <a:defRPr sz="800"/>
            </a:lvl4pPr>
            <a:lvl5pPr marL="1366228" indent="0">
              <a:buNone/>
              <a:defRPr sz="800"/>
            </a:lvl5pPr>
            <a:lvl6pPr marL="1707863" indent="0">
              <a:buNone/>
              <a:defRPr sz="800"/>
            </a:lvl6pPr>
            <a:lvl7pPr marL="2049341" indent="0">
              <a:buNone/>
              <a:defRPr sz="800"/>
            </a:lvl7pPr>
            <a:lvl8pPr marL="2390820" indent="0">
              <a:buNone/>
              <a:defRPr sz="800"/>
            </a:lvl8pPr>
            <a:lvl9pPr marL="2732339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D6C5F-683D-334D-AA04-CCEE1EEA8C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EE8A-EBB4-2849-B3D0-44CF4315A2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99053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D6C5F-683D-334D-AA04-CCEE1EEA8C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EE8A-EBB4-2849-B3D0-44CF4315A2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58605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61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87" y="273861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D6C5F-683D-334D-AA04-CCEE1EEA8C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EE8A-EBB4-2849-B3D0-44CF4315A2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53444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1714" indent="0" algn="ctr">
              <a:buNone/>
              <a:defRPr sz="1500"/>
            </a:lvl2pPr>
            <a:lvl3pPr marL="683556" indent="0" algn="ctr">
              <a:buNone/>
              <a:defRPr sz="1400"/>
            </a:lvl3pPr>
            <a:lvl4pPr marL="1025334" indent="0" algn="ctr">
              <a:buNone/>
              <a:defRPr sz="1200"/>
            </a:lvl4pPr>
            <a:lvl5pPr marL="1367112" indent="0" algn="ctr">
              <a:buNone/>
              <a:defRPr sz="1200"/>
            </a:lvl5pPr>
            <a:lvl6pPr marL="1708955" indent="0" algn="ctr">
              <a:buNone/>
              <a:defRPr sz="1200"/>
            </a:lvl6pPr>
            <a:lvl7pPr marL="2050667" indent="0" algn="ctr">
              <a:buNone/>
              <a:defRPr sz="1200"/>
            </a:lvl7pPr>
            <a:lvl8pPr marL="2392380" indent="0" algn="ctr">
              <a:buNone/>
              <a:defRPr sz="1200"/>
            </a:lvl8pPr>
            <a:lvl9pPr marL="2734107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7DE20-27A4-5E4A-BA6D-F3575A23E9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FB51-9E83-4F4D-A047-CC06E74F32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74129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7DE20-27A4-5E4A-BA6D-F3575A23E9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FB51-9E83-4F4D-A047-CC06E74F32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028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AD161-075B-4FDF-8387-2406B801292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6C52F-1AC2-405C-838D-A98D9CC68DB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00260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5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171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355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533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6711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0895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066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23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3410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7DE20-27A4-5E4A-BA6D-F3575A23E9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FB51-9E83-4F4D-A047-CC06E74F32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5362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7DE20-27A4-5E4A-BA6D-F3575A23E9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FB51-9E83-4F4D-A047-CC06E74F32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1698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1714" indent="0">
              <a:buNone/>
              <a:defRPr sz="1500" b="1"/>
            </a:lvl2pPr>
            <a:lvl3pPr marL="683556" indent="0">
              <a:buNone/>
              <a:defRPr sz="1400" b="1"/>
            </a:lvl3pPr>
            <a:lvl4pPr marL="1025334" indent="0">
              <a:buNone/>
              <a:defRPr sz="1200" b="1"/>
            </a:lvl4pPr>
            <a:lvl5pPr marL="1367112" indent="0">
              <a:buNone/>
              <a:defRPr sz="1200" b="1"/>
            </a:lvl5pPr>
            <a:lvl6pPr marL="1708955" indent="0">
              <a:buNone/>
              <a:defRPr sz="1200" b="1"/>
            </a:lvl6pPr>
            <a:lvl7pPr marL="2050667" indent="0">
              <a:buNone/>
              <a:defRPr sz="1200" b="1"/>
            </a:lvl7pPr>
            <a:lvl8pPr marL="2392380" indent="0">
              <a:buNone/>
              <a:defRPr sz="1200" b="1"/>
            </a:lvl8pPr>
            <a:lvl9pPr marL="2734107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9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1714" indent="0">
              <a:buNone/>
              <a:defRPr sz="1500" b="1"/>
            </a:lvl2pPr>
            <a:lvl3pPr marL="683556" indent="0">
              <a:buNone/>
              <a:defRPr sz="1400" b="1"/>
            </a:lvl3pPr>
            <a:lvl4pPr marL="1025334" indent="0">
              <a:buNone/>
              <a:defRPr sz="1200" b="1"/>
            </a:lvl4pPr>
            <a:lvl5pPr marL="1367112" indent="0">
              <a:buNone/>
              <a:defRPr sz="1200" b="1"/>
            </a:lvl5pPr>
            <a:lvl6pPr marL="1708955" indent="0">
              <a:buNone/>
              <a:defRPr sz="1200" b="1"/>
            </a:lvl6pPr>
            <a:lvl7pPr marL="2050667" indent="0">
              <a:buNone/>
              <a:defRPr sz="1200" b="1"/>
            </a:lvl7pPr>
            <a:lvl8pPr marL="2392380" indent="0">
              <a:buNone/>
              <a:defRPr sz="1200" b="1"/>
            </a:lvl8pPr>
            <a:lvl9pPr marL="2734107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1878809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7DE20-27A4-5E4A-BA6D-F3575A23E9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FB51-9E83-4F4D-A047-CC06E74F32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74058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7DE20-27A4-5E4A-BA6D-F3575A23E9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FB51-9E83-4F4D-A047-CC06E74F32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01037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7DE20-27A4-5E4A-BA6D-F3575A23E9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FB51-9E83-4F4D-A047-CC06E74F32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6110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88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66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1714" indent="0">
              <a:buNone/>
              <a:defRPr sz="1100"/>
            </a:lvl2pPr>
            <a:lvl3pPr marL="683556" indent="0">
              <a:buNone/>
              <a:defRPr sz="900"/>
            </a:lvl3pPr>
            <a:lvl4pPr marL="1025334" indent="0">
              <a:buNone/>
              <a:defRPr sz="800"/>
            </a:lvl4pPr>
            <a:lvl5pPr marL="1367112" indent="0">
              <a:buNone/>
              <a:defRPr sz="800"/>
            </a:lvl5pPr>
            <a:lvl6pPr marL="1708955" indent="0">
              <a:buNone/>
              <a:defRPr sz="800"/>
            </a:lvl6pPr>
            <a:lvl7pPr marL="2050667" indent="0">
              <a:buNone/>
              <a:defRPr sz="800"/>
            </a:lvl7pPr>
            <a:lvl8pPr marL="2392380" indent="0">
              <a:buNone/>
              <a:defRPr sz="800"/>
            </a:lvl8pPr>
            <a:lvl9pPr marL="2734107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7DE20-27A4-5E4A-BA6D-F3575A23E9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FB51-9E83-4F4D-A047-CC06E74F32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84701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88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1714" indent="0">
              <a:buNone/>
              <a:defRPr sz="2100"/>
            </a:lvl2pPr>
            <a:lvl3pPr marL="683556" indent="0">
              <a:buNone/>
              <a:defRPr sz="1800"/>
            </a:lvl3pPr>
            <a:lvl4pPr marL="1025334" indent="0">
              <a:buNone/>
              <a:defRPr sz="1500"/>
            </a:lvl4pPr>
            <a:lvl5pPr marL="1367112" indent="0">
              <a:buNone/>
              <a:defRPr sz="1500"/>
            </a:lvl5pPr>
            <a:lvl6pPr marL="1708955" indent="0">
              <a:buNone/>
              <a:defRPr sz="1500"/>
            </a:lvl6pPr>
            <a:lvl7pPr marL="2050667" indent="0">
              <a:buNone/>
              <a:defRPr sz="1500"/>
            </a:lvl7pPr>
            <a:lvl8pPr marL="2392380" indent="0">
              <a:buNone/>
              <a:defRPr sz="1500"/>
            </a:lvl8pPr>
            <a:lvl9pPr marL="2734107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66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1714" indent="0">
              <a:buNone/>
              <a:defRPr sz="1100"/>
            </a:lvl2pPr>
            <a:lvl3pPr marL="683556" indent="0">
              <a:buNone/>
              <a:defRPr sz="900"/>
            </a:lvl3pPr>
            <a:lvl4pPr marL="1025334" indent="0">
              <a:buNone/>
              <a:defRPr sz="800"/>
            </a:lvl4pPr>
            <a:lvl5pPr marL="1367112" indent="0">
              <a:buNone/>
              <a:defRPr sz="800"/>
            </a:lvl5pPr>
            <a:lvl6pPr marL="1708955" indent="0">
              <a:buNone/>
              <a:defRPr sz="800"/>
            </a:lvl6pPr>
            <a:lvl7pPr marL="2050667" indent="0">
              <a:buNone/>
              <a:defRPr sz="800"/>
            </a:lvl7pPr>
            <a:lvl8pPr marL="2392380" indent="0">
              <a:buNone/>
              <a:defRPr sz="800"/>
            </a:lvl8pPr>
            <a:lvl9pPr marL="2734107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7DE20-27A4-5E4A-BA6D-F3575A23E9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FB51-9E83-4F4D-A047-CC06E74F32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78799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7DE20-27A4-5E4A-BA6D-F3575A23E9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FB51-9E83-4F4D-A047-CC06E74F32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28274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61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87" y="273861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7DE20-27A4-5E4A-BA6D-F3575A23E9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FB51-9E83-4F4D-A047-CC06E74F32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99648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981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6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1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7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28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84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4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9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55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5B761A-964A-4533-B7C4-B9D48CDF32B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BE0F10-94E0-4E6B-A1D5-BED4EE03E8C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230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2AF9D4-61C9-4EDD-AE53-3E1BAEEF72A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57C0B5-3D07-4D1C-AC19-A7464AE15AF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12421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024037-E59E-424F-B51D-0B2EAACDCC8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804B74-45B2-48FF-B5B5-46597A3592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81469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561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14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711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285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784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410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898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455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E3A50D-C415-4022-9443-4C6F3A3585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A58D1-B525-4330-AF22-6F021F124A4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86394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42AFC5-2918-48C1-9BFF-AF5D9771474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D401C7-70E3-4093-A509-1081F27A26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24633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618" indent="0">
              <a:buNone/>
              <a:defRPr sz="2000" b="1"/>
            </a:lvl2pPr>
            <a:lvl3pPr marL="911430" indent="0">
              <a:buNone/>
              <a:defRPr sz="1800" b="1"/>
            </a:lvl3pPr>
            <a:lvl4pPr marL="1367112" indent="0">
              <a:buNone/>
              <a:defRPr sz="1600" b="1"/>
            </a:lvl4pPr>
            <a:lvl5pPr marL="1822859" indent="0">
              <a:buNone/>
              <a:defRPr sz="1600" b="1"/>
            </a:lvl5pPr>
            <a:lvl6pPr marL="2278476" indent="0">
              <a:buNone/>
              <a:defRPr sz="1600" b="1"/>
            </a:lvl6pPr>
            <a:lvl7pPr marL="2734107" indent="0">
              <a:buNone/>
              <a:defRPr sz="1600" b="1"/>
            </a:lvl7pPr>
            <a:lvl8pPr marL="3189872" indent="0">
              <a:buNone/>
              <a:defRPr sz="1600" b="1"/>
            </a:lvl8pPr>
            <a:lvl9pPr marL="364557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15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618" indent="0">
              <a:buNone/>
              <a:defRPr sz="2000" b="1"/>
            </a:lvl2pPr>
            <a:lvl3pPr marL="911430" indent="0">
              <a:buNone/>
              <a:defRPr sz="1800" b="1"/>
            </a:lvl3pPr>
            <a:lvl4pPr marL="1367112" indent="0">
              <a:buNone/>
              <a:defRPr sz="1600" b="1"/>
            </a:lvl4pPr>
            <a:lvl5pPr marL="1822859" indent="0">
              <a:buNone/>
              <a:defRPr sz="1600" b="1"/>
            </a:lvl5pPr>
            <a:lvl6pPr marL="2278476" indent="0">
              <a:buNone/>
              <a:defRPr sz="1600" b="1"/>
            </a:lvl6pPr>
            <a:lvl7pPr marL="2734107" indent="0">
              <a:buNone/>
              <a:defRPr sz="1600" b="1"/>
            </a:lvl7pPr>
            <a:lvl8pPr marL="3189872" indent="0">
              <a:buNone/>
              <a:defRPr sz="1600" b="1"/>
            </a:lvl8pPr>
            <a:lvl9pPr marL="364557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15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BB19AD-60E1-4CFE-A837-D73EAEB3CEA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0F3650-C862-4235-9B88-22498D7EE56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05150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5826FC-A044-46D8-A78A-563A6301B1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76721D-1375-4F44-87A5-5FF15F2E2D9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41160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52AF15-12CA-44E7-8890-6002E2B3F1B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549CD1-1BF3-468A-BBDC-D73E94862EA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12731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5618" indent="0">
              <a:buNone/>
              <a:defRPr sz="1200"/>
            </a:lvl2pPr>
            <a:lvl3pPr marL="911430" indent="0">
              <a:buNone/>
              <a:defRPr sz="1000"/>
            </a:lvl3pPr>
            <a:lvl4pPr marL="1367112" indent="0">
              <a:buNone/>
              <a:defRPr sz="900"/>
            </a:lvl4pPr>
            <a:lvl5pPr marL="1822859" indent="0">
              <a:buNone/>
              <a:defRPr sz="900"/>
            </a:lvl5pPr>
            <a:lvl6pPr marL="2278476" indent="0">
              <a:buNone/>
              <a:defRPr sz="900"/>
            </a:lvl6pPr>
            <a:lvl7pPr marL="2734107" indent="0">
              <a:buNone/>
              <a:defRPr sz="900"/>
            </a:lvl7pPr>
            <a:lvl8pPr marL="3189872" indent="0">
              <a:buNone/>
              <a:defRPr sz="900"/>
            </a:lvl8pPr>
            <a:lvl9pPr marL="364557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4624F3-6C24-4A71-A098-1D51571BE20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9A3FD7-9530-4D72-B1AC-F249DAD944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74686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5618" indent="0">
              <a:buNone/>
              <a:defRPr sz="2800"/>
            </a:lvl2pPr>
            <a:lvl3pPr marL="911430" indent="0">
              <a:buNone/>
              <a:defRPr sz="2400"/>
            </a:lvl3pPr>
            <a:lvl4pPr marL="1367112" indent="0">
              <a:buNone/>
              <a:defRPr sz="2000"/>
            </a:lvl4pPr>
            <a:lvl5pPr marL="1822859" indent="0">
              <a:buNone/>
              <a:defRPr sz="2000"/>
            </a:lvl5pPr>
            <a:lvl6pPr marL="2278476" indent="0">
              <a:buNone/>
              <a:defRPr sz="2000"/>
            </a:lvl6pPr>
            <a:lvl7pPr marL="2734107" indent="0">
              <a:buNone/>
              <a:defRPr sz="2000"/>
            </a:lvl7pPr>
            <a:lvl8pPr marL="3189872" indent="0">
              <a:buNone/>
              <a:defRPr sz="2000"/>
            </a:lvl8pPr>
            <a:lvl9pPr marL="3645574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66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5618" indent="0">
              <a:buNone/>
              <a:defRPr sz="1200"/>
            </a:lvl2pPr>
            <a:lvl3pPr marL="911430" indent="0">
              <a:buNone/>
              <a:defRPr sz="1000"/>
            </a:lvl3pPr>
            <a:lvl4pPr marL="1367112" indent="0">
              <a:buNone/>
              <a:defRPr sz="900"/>
            </a:lvl4pPr>
            <a:lvl5pPr marL="1822859" indent="0">
              <a:buNone/>
              <a:defRPr sz="900"/>
            </a:lvl5pPr>
            <a:lvl6pPr marL="2278476" indent="0">
              <a:buNone/>
              <a:defRPr sz="900"/>
            </a:lvl6pPr>
            <a:lvl7pPr marL="2734107" indent="0">
              <a:buNone/>
              <a:defRPr sz="900"/>
            </a:lvl7pPr>
            <a:lvl8pPr marL="3189872" indent="0">
              <a:buNone/>
              <a:defRPr sz="900"/>
            </a:lvl8pPr>
            <a:lvl9pPr marL="364557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BA300E-8560-4E82-A540-0F66BADDB4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B82C9B-C493-40F7-B713-28A16D294E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73182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409E1D-062F-41E2-AF88-5F539FDD813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EF94E0-523E-46AE-B52B-690B6B4EF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47427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2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2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817675-084C-442C-AB84-BB9CDD38922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9B9F16-DC16-4538-AB37-335CD576382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818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15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5042" indent="0">
              <a:buNone/>
              <a:defRPr sz="1200"/>
            </a:lvl2pPr>
            <a:lvl3pPr marL="910350" indent="0">
              <a:buNone/>
              <a:defRPr sz="1000"/>
            </a:lvl3pPr>
            <a:lvl4pPr marL="1365480" indent="0">
              <a:buNone/>
              <a:defRPr sz="900"/>
            </a:lvl4pPr>
            <a:lvl5pPr marL="1820699" indent="0">
              <a:buNone/>
              <a:defRPr sz="900"/>
            </a:lvl5pPr>
            <a:lvl6pPr marL="2275740" indent="0">
              <a:buNone/>
              <a:defRPr sz="900"/>
            </a:lvl6pPr>
            <a:lvl7pPr marL="2730843" indent="0">
              <a:buNone/>
              <a:defRPr sz="900"/>
            </a:lvl7pPr>
            <a:lvl8pPr marL="3186056" indent="0">
              <a:buNone/>
              <a:defRPr sz="900"/>
            </a:lvl8pPr>
            <a:lvl9pPr marL="3641206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96B9C-7D95-4916-868B-FE3B8ECC46B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F08822-D21F-4A69-BBB3-5B0F5A5AEC7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79944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: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8" y="514365"/>
            <a:ext cx="8077200" cy="421481"/>
          </a:xfrm>
        </p:spPr>
        <p:txBody>
          <a:bodyPr/>
          <a:lstStyle>
            <a:lvl1pPr>
              <a:defRPr sz="1900"/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1" name="Content Placeholder 26"/>
          <p:cNvSpPr>
            <a:spLocks noGrp="1"/>
          </p:cNvSpPr>
          <p:nvPr>
            <p:ph sz="quarter" idx="15"/>
          </p:nvPr>
        </p:nvSpPr>
        <p:spPr>
          <a:xfrm>
            <a:off x="533408" y="1314450"/>
            <a:ext cx="8077200" cy="33147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94752739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1264" indent="0" algn="ctr">
              <a:buNone/>
              <a:defRPr sz="1500"/>
            </a:lvl2pPr>
            <a:lvl3pPr marL="682706" indent="0" algn="ctr">
              <a:buNone/>
              <a:defRPr sz="1400"/>
            </a:lvl3pPr>
            <a:lvl4pPr marL="1024060" indent="0" algn="ctr">
              <a:buNone/>
              <a:defRPr sz="1200"/>
            </a:lvl4pPr>
            <a:lvl5pPr marL="1365412" indent="0" algn="ctr">
              <a:buNone/>
              <a:defRPr sz="1200"/>
            </a:lvl5pPr>
            <a:lvl6pPr marL="1706855" indent="0" algn="ctr">
              <a:buNone/>
              <a:defRPr sz="1200"/>
            </a:lvl6pPr>
            <a:lvl7pPr marL="2048117" indent="0" algn="ctr">
              <a:buNone/>
              <a:defRPr sz="1200"/>
            </a:lvl7pPr>
            <a:lvl8pPr marL="2389380" indent="0" algn="ctr">
              <a:buNone/>
              <a:defRPr sz="1200"/>
            </a:lvl8pPr>
            <a:lvl9pPr marL="2730707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E3547954-BD94-46C6-A4BE-64573777C988}" type="datetime1">
              <a:rPr lang="ru-RU"/>
              <a:pPr>
                <a:defRPr/>
              </a:pPr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64A2FE04-F926-41D3-8EEE-5CDB5005CB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47085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7602923A-F082-4783-9323-F2E259CB3915}" type="datetime1">
              <a:rPr lang="ru-RU"/>
              <a:pPr>
                <a:defRPr/>
              </a:pPr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6D91CBA5-42A9-4D5C-AB84-EB6240CE3B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59017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7" y="128235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7" y="3442102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126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270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4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6541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0685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4811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893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3070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2A4CEEE3-9410-413C-9872-1A4774B7F10A}" type="datetime1">
              <a:rPr lang="ru-RU"/>
              <a:pPr>
                <a:defRPr/>
              </a:pPr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96AED3C2-D150-4080-B263-4A2FB0812C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528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AEFE2D85-6DFF-4478-8FFA-EE34CE82615A}" type="datetime1">
              <a:rPr lang="ru-RU"/>
              <a:pPr>
                <a:defRPr/>
              </a:pPr>
              <a:t>14.12.2017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EDD6A220-2AFA-4A1D-8552-F328704F8D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4474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7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1264" indent="0">
              <a:buNone/>
              <a:defRPr sz="1500" b="1"/>
            </a:lvl2pPr>
            <a:lvl3pPr marL="682706" indent="0">
              <a:buNone/>
              <a:defRPr sz="1400" b="1"/>
            </a:lvl3pPr>
            <a:lvl4pPr marL="1024060" indent="0">
              <a:buNone/>
              <a:defRPr sz="1200" b="1"/>
            </a:lvl4pPr>
            <a:lvl5pPr marL="1365412" indent="0">
              <a:buNone/>
              <a:defRPr sz="1200" b="1"/>
            </a:lvl5pPr>
            <a:lvl6pPr marL="1706855" indent="0">
              <a:buNone/>
              <a:defRPr sz="1200" b="1"/>
            </a:lvl6pPr>
            <a:lvl7pPr marL="2048117" indent="0">
              <a:buNone/>
              <a:defRPr sz="1200" b="1"/>
            </a:lvl7pPr>
            <a:lvl8pPr marL="2389380" indent="0">
              <a:buNone/>
              <a:defRPr sz="1200" b="1"/>
            </a:lvl8pPr>
            <a:lvl9pPr marL="2730707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9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1264" indent="0">
              <a:buNone/>
              <a:defRPr sz="1500" b="1"/>
            </a:lvl2pPr>
            <a:lvl3pPr marL="682706" indent="0">
              <a:buNone/>
              <a:defRPr sz="1400" b="1"/>
            </a:lvl3pPr>
            <a:lvl4pPr marL="1024060" indent="0">
              <a:buNone/>
              <a:defRPr sz="1200" b="1"/>
            </a:lvl4pPr>
            <a:lvl5pPr marL="1365412" indent="0">
              <a:buNone/>
              <a:defRPr sz="1200" b="1"/>
            </a:lvl5pPr>
            <a:lvl6pPr marL="1706855" indent="0">
              <a:buNone/>
              <a:defRPr sz="1200" b="1"/>
            </a:lvl6pPr>
            <a:lvl7pPr marL="2048117" indent="0">
              <a:buNone/>
              <a:defRPr sz="1200" b="1"/>
            </a:lvl7pPr>
            <a:lvl8pPr marL="2389380" indent="0">
              <a:buNone/>
              <a:defRPr sz="1200" b="1"/>
            </a:lvl8pPr>
            <a:lvl9pPr marL="2730707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7" y="1878809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DE8FDFA3-4588-4E3C-A492-3427C0B30A27}" type="datetime1">
              <a:rPr lang="ru-RU"/>
              <a:pPr>
                <a:defRPr/>
              </a:pPr>
              <a:t>14.12.2017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3517780A-7152-4B73-8BC9-9C384C2DD4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31080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D1A143BC-050C-4707-A402-5D2BF461DC82}" type="datetime1">
              <a:rPr lang="ru-RU"/>
              <a:pPr>
                <a:defRPr/>
              </a:pPr>
              <a:t>14.12.2017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603F24D9-AAF7-45EC-B577-F11761523F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11611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BCED9C58-EDB7-46F5-A325-B5861B1BFA84}" type="datetime1">
              <a:rPr lang="ru-RU"/>
              <a:pPr>
                <a:defRPr/>
              </a:pPr>
              <a:t>14.12.2017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5910CA9D-3F91-4B6E-AEE8-FB91A0BAD7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514710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88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66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1264" indent="0">
              <a:buNone/>
              <a:defRPr sz="1100"/>
            </a:lvl2pPr>
            <a:lvl3pPr marL="682706" indent="0">
              <a:buNone/>
              <a:defRPr sz="900"/>
            </a:lvl3pPr>
            <a:lvl4pPr marL="1024060" indent="0">
              <a:buNone/>
              <a:defRPr sz="800"/>
            </a:lvl4pPr>
            <a:lvl5pPr marL="1365412" indent="0">
              <a:buNone/>
              <a:defRPr sz="800"/>
            </a:lvl5pPr>
            <a:lvl6pPr marL="1706855" indent="0">
              <a:buNone/>
              <a:defRPr sz="800"/>
            </a:lvl6pPr>
            <a:lvl7pPr marL="2048117" indent="0">
              <a:buNone/>
              <a:defRPr sz="800"/>
            </a:lvl7pPr>
            <a:lvl8pPr marL="2389380" indent="0">
              <a:buNone/>
              <a:defRPr sz="800"/>
            </a:lvl8pPr>
            <a:lvl9pPr marL="2730707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D94FCD17-E220-4A9D-AD0C-AA23D75B6C58}" type="datetime1">
              <a:rPr lang="ru-RU"/>
              <a:pPr>
                <a:defRPr/>
              </a:pPr>
              <a:t>14.12.2017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6819CA9B-F890-40E1-9ED1-5DB5B95B2C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24703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88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1264" indent="0">
              <a:buNone/>
              <a:defRPr sz="2100"/>
            </a:lvl2pPr>
            <a:lvl3pPr marL="682706" indent="0">
              <a:buNone/>
              <a:defRPr sz="1800"/>
            </a:lvl3pPr>
            <a:lvl4pPr marL="1024060" indent="0">
              <a:buNone/>
              <a:defRPr sz="1500"/>
            </a:lvl4pPr>
            <a:lvl5pPr marL="1365412" indent="0">
              <a:buNone/>
              <a:defRPr sz="1500"/>
            </a:lvl5pPr>
            <a:lvl6pPr marL="1706855" indent="0">
              <a:buNone/>
              <a:defRPr sz="1500"/>
            </a:lvl6pPr>
            <a:lvl7pPr marL="2048117" indent="0">
              <a:buNone/>
              <a:defRPr sz="1500"/>
            </a:lvl7pPr>
            <a:lvl8pPr marL="2389380" indent="0">
              <a:buNone/>
              <a:defRPr sz="1500"/>
            </a:lvl8pPr>
            <a:lvl9pPr marL="2730707" indent="0">
              <a:buNone/>
              <a:defRPr sz="15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66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1264" indent="0">
              <a:buNone/>
              <a:defRPr sz="1100"/>
            </a:lvl2pPr>
            <a:lvl3pPr marL="682706" indent="0">
              <a:buNone/>
              <a:defRPr sz="900"/>
            </a:lvl3pPr>
            <a:lvl4pPr marL="1024060" indent="0">
              <a:buNone/>
              <a:defRPr sz="800"/>
            </a:lvl4pPr>
            <a:lvl5pPr marL="1365412" indent="0">
              <a:buNone/>
              <a:defRPr sz="800"/>
            </a:lvl5pPr>
            <a:lvl6pPr marL="1706855" indent="0">
              <a:buNone/>
              <a:defRPr sz="800"/>
            </a:lvl6pPr>
            <a:lvl7pPr marL="2048117" indent="0">
              <a:buNone/>
              <a:defRPr sz="800"/>
            </a:lvl7pPr>
            <a:lvl8pPr marL="2389380" indent="0">
              <a:buNone/>
              <a:defRPr sz="800"/>
            </a:lvl8pPr>
            <a:lvl9pPr marL="2730707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06B0DFE2-2F69-4082-853A-1D9F71F2827C}" type="datetime1">
              <a:rPr lang="ru-RU"/>
              <a:pPr>
                <a:defRPr/>
              </a:pPr>
              <a:t>14.12.2017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D0D76595-FBE9-4493-863F-724BE4892A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408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5042" indent="0">
              <a:buNone/>
              <a:defRPr sz="2800"/>
            </a:lvl2pPr>
            <a:lvl3pPr marL="910350" indent="0">
              <a:buNone/>
              <a:defRPr sz="2400"/>
            </a:lvl3pPr>
            <a:lvl4pPr marL="1365480" indent="0">
              <a:buNone/>
              <a:defRPr sz="2000"/>
            </a:lvl4pPr>
            <a:lvl5pPr marL="1820699" indent="0">
              <a:buNone/>
              <a:defRPr sz="2000"/>
            </a:lvl5pPr>
            <a:lvl6pPr marL="2275740" indent="0">
              <a:buNone/>
              <a:defRPr sz="2000"/>
            </a:lvl6pPr>
            <a:lvl7pPr marL="2730843" indent="0">
              <a:buNone/>
              <a:defRPr sz="2000"/>
            </a:lvl7pPr>
            <a:lvl8pPr marL="3186056" indent="0">
              <a:buNone/>
              <a:defRPr sz="2000"/>
            </a:lvl8pPr>
            <a:lvl9pPr marL="3641206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76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5042" indent="0">
              <a:buNone/>
              <a:defRPr sz="1200"/>
            </a:lvl2pPr>
            <a:lvl3pPr marL="910350" indent="0">
              <a:buNone/>
              <a:defRPr sz="1000"/>
            </a:lvl3pPr>
            <a:lvl4pPr marL="1365480" indent="0">
              <a:buNone/>
              <a:defRPr sz="900"/>
            </a:lvl4pPr>
            <a:lvl5pPr marL="1820699" indent="0">
              <a:buNone/>
              <a:defRPr sz="900"/>
            </a:lvl5pPr>
            <a:lvl6pPr marL="2275740" indent="0">
              <a:buNone/>
              <a:defRPr sz="900"/>
            </a:lvl6pPr>
            <a:lvl7pPr marL="2730843" indent="0">
              <a:buNone/>
              <a:defRPr sz="900"/>
            </a:lvl7pPr>
            <a:lvl8pPr marL="3186056" indent="0">
              <a:buNone/>
              <a:defRPr sz="900"/>
            </a:lvl8pPr>
            <a:lvl9pPr marL="3641206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5483C7-84F2-4EF1-A047-8ADB0FFE623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61447-10AB-4C86-BAF9-94636D3318A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28794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A465761A-C349-4D42-80EA-537DC588CD64}" type="datetime1">
              <a:rPr lang="ru-RU"/>
              <a:pPr>
                <a:defRPr/>
              </a:pPr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290C6274-E906-4219-B360-2E442DB1C4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5574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273861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87" y="273861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4E963CB8-1834-4B28-A7EE-9287F8D7F418}" type="datetime1">
              <a:rPr lang="ru-RU"/>
              <a:pPr>
                <a:defRPr/>
              </a:pPr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840C7E1C-F1E2-46AC-BB5E-873D811A06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00362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9266" y="3676651"/>
            <a:ext cx="1588294" cy="136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716" y="1369249"/>
            <a:ext cx="1665233" cy="153036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628716" y="3000791"/>
            <a:ext cx="1665233" cy="16319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6"/>
          </p:nvPr>
        </p:nvSpPr>
        <p:spPr>
          <a:xfrm>
            <a:off x="2412192" y="1369249"/>
            <a:ext cx="1665233" cy="153036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7"/>
          </p:nvPr>
        </p:nvSpPr>
        <p:spPr>
          <a:xfrm>
            <a:off x="2412192" y="3000791"/>
            <a:ext cx="1665233" cy="16319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4195722" y="1369249"/>
            <a:ext cx="1665233" cy="153036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9"/>
          </p:nvPr>
        </p:nvSpPr>
        <p:spPr>
          <a:xfrm>
            <a:off x="4195722" y="3000791"/>
            <a:ext cx="1665233" cy="16319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20"/>
          </p:nvPr>
        </p:nvSpPr>
        <p:spPr>
          <a:xfrm>
            <a:off x="5979216" y="1369249"/>
            <a:ext cx="1665233" cy="153036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sz="half" idx="21"/>
          </p:nvPr>
        </p:nvSpPr>
        <p:spPr>
          <a:xfrm>
            <a:off x="5979216" y="3000791"/>
            <a:ext cx="1665233" cy="16319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Date Placeholder 4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E25B40B0-66B9-44AD-B26C-A10213B5A61B}" type="datetime1">
              <a:rPr lang="ru-RU"/>
              <a:pPr>
                <a:defRPr/>
              </a:pPr>
              <a:t>14.12.2017</a:t>
            </a:fld>
            <a:endParaRPr lang="ru-RU"/>
          </a:p>
        </p:txBody>
      </p:sp>
      <p:sp>
        <p:nvSpPr>
          <p:cNvPr id="19" name="Footer Placeholder 5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r>
              <a:rPr lang="ru-RU"/>
              <a:t>Центр перспективного развития</a:t>
            </a:r>
          </a:p>
        </p:txBody>
      </p:sp>
      <p:sp>
        <p:nvSpPr>
          <p:cNvPr id="20" name="Slide Number Placeholder 6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 defTabSz="341228">
              <a:defRPr/>
            </a:lvl1pPr>
          </a:lstStyle>
          <a:p>
            <a:pPr>
              <a:defRPr/>
            </a:pPr>
            <a:fld id="{DDA8D889-9647-47F8-A247-7AAA36B859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78489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2AFC79-6443-40C5-A9B1-C6D611F48D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B8117E9-62F3-4334-B5B8-A8EC73F91E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1579" indent="0" algn="ctr">
              <a:buNone/>
              <a:defRPr sz="1500"/>
            </a:lvl2pPr>
            <a:lvl3pPr marL="683301" indent="0" algn="ctr">
              <a:buNone/>
              <a:defRPr sz="1400"/>
            </a:lvl3pPr>
            <a:lvl4pPr marL="1024952" indent="0" algn="ctr">
              <a:buNone/>
              <a:defRPr sz="1200"/>
            </a:lvl4pPr>
            <a:lvl5pPr marL="1366602" indent="0" algn="ctr">
              <a:buNone/>
              <a:defRPr sz="1200"/>
            </a:lvl5pPr>
            <a:lvl6pPr marL="1708325" indent="0" algn="ctr">
              <a:buNone/>
              <a:defRPr sz="1200"/>
            </a:lvl6pPr>
            <a:lvl7pPr marL="2049902" indent="0" algn="ctr">
              <a:buNone/>
              <a:defRPr sz="1200"/>
            </a:lvl7pPr>
            <a:lvl8pPr marL="2391480" indent="0" algn="ctr">
              <a:buNone/>
              <a:defRPr sz="1200"/>
            </a:lvl8pPr>
            <a:lvl9pPr marL="2733087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CC666E-B1D9-4B38-9099-0EEB36EBA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F86BF0-057A-4844-82E6-22C4497BB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DF5621-5C38-4F43-8536-BC4044A0D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98376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221755-FE39-48BF-9580-FB22ADEF7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919009-2DCF-4C46-AA7F-88745E0429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BE1194-AEB8-451B-84FD-67DF49243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3E909E-596A-4DA6-8402-5A05D7F79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6ED01D-53D4-442E-8536-01C08608D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43096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7D748-9413-42F6-810D-435E57264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128235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E28896-3A15-44D2-B625-CCA8C65270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3442102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157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330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495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6660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0832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4990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14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3308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1533C7F-B420-48A9-BE1A-6B3B075EF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053E7A-5FB9-47A4-9877-910B7B4FD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9FAE78-3EFB-4F35-A0BF-2C8BA6808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6132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63D3EB-C3E1-4F9A-A2A8-38189075B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8E8A8D-8BF6-49B4-A9E3-9A838DCED4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DAF5120-DDFB-40FA-9CFB-31E42CA820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37F776E-C547-4F85-8510-C86ECD2F5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6E08897-91A8-4F7A-ADBD-EED0EF3B4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251DF76-4FCE-47DE-9AC5-8CB9AF569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4834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A7A86D-E513-4D70-ACEB-DE24FAB5B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B8EED13-D671-41F6-B058-536CB852AF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1579" indent="0">
              <a:buNone/>
              <a:defRPr sz="1500" b="1"/>
            </a:lvl2pPr>
            <a:lvl3pPr marL="683301" indent="0">
              <a:buNone/>
              <a:defRPr sz="1400" b="1"/>
            </a:lvl3pPr>
            <a:lvl4pPr marL="1024952" indent="0">
              <a:buNone/>
              <a:defRPr sz="1200" b="1"/>
            </a:lvl4pPr>
            <a:lvl5pPr marL="1366602" indent="0">
              <a:buNone/>
              <a:defRPr sz="1200" b="1"/>
            </a:lvl5pPr>
            <a:lvl6pPr marL="1708325" indent="0">
              <a:buNone/>
              <a:defRPr sz="1200" b="1"/>
            </a:lvl6pPr>
            <a:lvl7pPr marL="2049902" indent="0">
              <a:buNone/>
              <a:defRPr sz="1200" b="1"/>
            </a:lvl7pPr>
            <a:lvl8pPr marL="2391480" indent="0">
              <a:buNone/>
              <a:defRPr sz="1200" b="1"/>
            </a:lvl8pPr>
            <a:lvl9pPr marL="2733087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0F5D36C-FA97-4089-8C58-B0608C4FEB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9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1BE6D09-862F-403E-A132-884E0201DE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1579" indent="0">
              <a:buNone/>
              <a:defRPr sz="1500" b="1"/>
            </a:lvl2pPr>
            <a:lvl3pPr marL="683301" indent="0">
              <a:buNone/>
              <a:defRPr sz="1400" b="1"/>
            </a:lvl3pPr>
            <a:lvl4pPr marL="1024952" indent="0">
              <a:buNone/>
              <a:defRPr sz="1200" b="1"/>
            </a:lvl4pPr>
            <a:lvl5pPr marL="1366602" indent="0">
              <a:buNone/>
              <a:defRPr sz="1200" b="1"/>
            </a:lvl5pPr>
            <a:lvl6pPr marL="1708325" indent="0">
              <a:buNone/>
              <a:defRPr sz="1200" b="1"/>
            </a:lvl6pPr>
            <a:lvl7pPr marL="2049902" indent="0">
              <a:buNone/>
              <a:defRPr sz="1200" b="1"/>
            </a:lvl7pPr>
            <a:lvl8pPr marL="2391480" indent="0">
              <a:buNone/>
              <a:defRPr sz="1200" b="1"/>
            </a:lvl8pPr>
            <a:lvl9pPr marL="2733087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EB1DD4A-D6EE-4D45-A608-5FFB99EBC6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7" y="1878809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8650D2C-C2AD-40C3-A8AE-89F80D529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F5DA46D-77D5-433F-AD86-3BA05F9CE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8BF2D34-48D2-495F-8678-D45515E49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4618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40301D-B60C-4F97-AC55-66EC5108F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5FF5658-E44A-4FA4-8B8A-24062F971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0B914B-A4CA-4915-8BE6-D966577F0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4FDD992-4F93-4EA9-871B-DCDF2BDB0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25439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ABEA177-C95B-403D-9696-A087CDEE6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6C3DDE7-9C7C-4DAD-9372-ABAECB159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6712A20-8F96-4D61-AD13-ABDF6BA3F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720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slideLayout" Target="../slideLayouts/slideLayout115.xml"/><Relationship Id="rId2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3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22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20.xml"/><Relationship Id="rId10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12" Type="http://schemas.openxmlformats.org/officeDocument/2006/relationships/slideLayout" Target="../slideLayouts/slideLayout138.xml"/><Relationship Id="rId2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6.xml"/><Relationship Id="rId3" Type="http://schemas.openxmlformats.org/officeDocument/2006/relationships/slideLayout" Target="../slideLayouts/slideLayout141.xml"/><Relationship Id="rId7" Type="http://schemas.openxmlformats.org/officeDocument/2006/relationships/slideLayout" Target="../slideLayouts/slideLayout145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0.xml"/><Relationship Id="rId1" Type="http://schemas.openxmlformats.org/officeDocument/2006/relationships/slideLayout" Target="../slideLayouts/slideLayout139.xml"/><Relationship Id="rId6" Type="http://schemas.openxmlformats.org/officeDocument/2006/relationships/slideLayout" Target="../slideLayouts/slideLayout144.xml"/><Relationship Id="rId11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143.xml"/><Relationship Id="rId10" Type="http://schemas.openxmlformats.org/officeDocument/2006/relationships/slideLayout" Target="../slideLayouts/slideLayout148.xml"/><Relationship Id="rId4" Type="http://schemas.openxmlformats.org/officeDocument/2006/relationships/slideLayout" Target="../slideLayouts/slideLayout142.xml"/><Relationship Id="rId9" Type="http://schemas.openxmlformats.org/officeDocument/2006/relationships/slideLayout" Target="../slideLayouts/slideLayout147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7.xml"/><Relationship Id="rId3" Type="http://schemas.openxmlformats.org/officeDocument/2006/relationships/slideLayout" Target="../slideLayouts/slideLayout152.xml"/><Relationship Id="rId7" Type="http://schemas.openxmlformats.org/officeDocument/2006/relationships/slideLayout" Target="../slideLayouts/slideLayout156.xml"/><Relationship Id="rId2" Type="http://schemas.openxmlformats.org/officeDocument/2006/relationships/slideLayout" Target="../slideLayouts/slideLayout151.xml"/><Relationship Id="rId1" Type="http://schemas.openxmlformats.org/officeDocument/2006/relationships/slideLayout" Target="../slideLayouts/slideLayout150.xml"/><Relationship Id="rId6" Type="http://schemas.openxmlformats.org/officeDocument/2006/relationships/slideLayout" Target="../slideLayouts/slideLayout155.xml"/><Relationship Id="rId11" Type="http://schemas.openxmlformats.org/officeDocument/2006/relationships/theme" Target="../theme/theme14.xml"/><Relationship Id="rId5" Type="http://schemas.openxmlformats.org/officeDocument/2006/relationships/slideLayout" Target="../slideLayouts/slideLayout154.xml"/><Relationship Id="rId10" Type="http://schemas.openxmlformats.org/officeDocument/2006/relationships/slideLayout" Target="../slideLayouts/slideLayout159.xml"/><Relationship Id="rId4" Type="http://schemas.openxmlformats.org/officeDocument/2006/relationships/slideLayout" Target="../slideLayouts/slideLayout153.xml"/><Relationship Id="rId9" Type="http://schemas.openxmlformats.org/officeDocument/2006/relationships/slideLayout" Target="../slideLayouts/slideLayout158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7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2.xml"/><Relationship Id="rId7" Type="http://schemas.openxmlformats.org/officeDocument/2006/relationships/slideLayout" Target="../slideLayouts/slideLayout166.xml"/><Relationship Id="rId12" Type="http://schemas.openxmlformats.org/officeDocument/2006/relationships/slideLayout" Target="../slideLayouts/slideLayout171.xml"/><Relationship Id="rId2" Type="http://schemas.openxmlformats.org/officeDocument/2006/relationships/slideLayout" Target="../slideLayouts/slideLayout161.xml"/><Relationship Id="rId1" Type="http://schemas.openxmlformats.org/officeDocument/2006/relationships/slideLayout" Target="../slideLayouts/slideLayout160.xml"/><Relationship Id="rId6" Type="http://schemas.openxmlformats.org/officeDocument/2006/relationships/slideLayout" Target="../slideLayouts/slideLayout165.xml"/><Relationship Id="rId11" Type="http://schemas.openxmlformats.org/officeDocument/2006/relationships/slideLayout" Target="../slideLayouts/slideLayout170.xml"/><Relationship Id="rId5" Type="http://schemas.openxmlformats.org/officeDocument/2006/relationships/slideLayout" Target="../slideLayouts/slideLayout164.xml"/><Relationship Id="rId10" Type="http://schemas.openxmlformats.org/officeDocument/2006/relationships/slideLayout" Target="../slideLayouts/slideLayout169.xml"/><Relationship Id="rId4" Type="http://schemas.openxmlformats.org/officeDocument/2006/relationships/slideLayout" Target="../slideLayouts/slideLayout163.xml"/><Relationship Id="rId9" Type="http://schemas.openxmlformats.org/officeDocument/2006/relationships/slideLayout" Target="../slideLayouts/slideLayout168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9.xml"/><Relationship Id="rId3" Type="http://schemas.openxmlformats.org/officeDocument/2006/relationships/slideLayout" Target="../slideLayouts/slideLayout174.xml"/><Relationship Id="rId7" Type="http://schemas.openxmlformats.org/officeDocument/2006/relationships/slideLayout" Target="../slideLayouts/slideLayout178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73.xml"/><Relationship Id="rId1" Type="http://schemas.openxmlformats.org/officeDocument/2006/relationships/slideLayout" Target="../slideLayouts/slideLayout172.xml"/><Relationship Id="rId6" Type="http://schemas.openxmlformats.org/officeDocument/2006/relationships/slideLayout" Target="../slideLayouts/slideLayout177.xml"/><Relationship Id="rId11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76.xml"/><Relationship Id="rId10" Type="http://schemas.openxmlformats.org/officeDocument/2006/relationships/slideLayout" Target="../slideLayouts/slideLayout181.xml"/><Relationship Id="rId4" Type="http://schemas.openxmlformats.org/officeDocument/2006/relationships/slideLayout" Target="../slideLayouts/slideLayout175.xml"/><Relationship Id="rId9" Type="http://schemas.openxmlformats.org/officeDocument/2006/relationships/slideLayout" Target="../slideLayouts/slideLayout180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0.xml"/><Relationship Id="rId3" Type="http://schemas.openxmlformats.org/officeDocument/2006/relationships/slideLayout" Target="../slideLayouts/slideLayout185.xml"/><Relationship Id="rId7" Type="http://schemas.openxmlformats.org/officeDocument/2006/relationships/slideLayout" Target="../slideLayouts/slideLayout189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84.xm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5" Type="http://schemas.openxmlformats.org/officeDocument/2006/relationships/slideLayout" Target="../slideLayouts/slideLayout187.xml"/><Relationship Id="rId10" Type="http://schemas.openxmlformats.org/officeDocument/2006/relationships/slideLayout" Target="../slideLayouts/slideLayout192.xm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1.xml"/><Relationship Id="rId3" Type="http://schemas.openxmlformats.org/officeDocument/2006/relationships/slideLayout" Target="../slideLayouts/slideLayout196.xml"/><Relationship Id="rId7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5.xml"/><Relationship Id="rId1" Type="http://schemas.openxmlformats.org/officeDocument/2006/relationships/slideLayout" Target="../slideLayouts/slideLayout194.xml"/><Relationship Id="rId6" Type="http://schemas.openxmlformats.org/officeDocument/2006/relationships/slideLayout" Target="../slideLayouts/slideLayout199.xml"/><Relationship Id="rId11" Type="http://schemas.openxmlformats.org/officeDocument/2006/relationships/theme" Target="../theme/theme18.xml"/><Relationship Id="rId5" Type="http://schemas.openxmlformats.org/officeDocument/2006/relationships/slideLayout" Target="../slideLayouts/slideLayout198.xml"/><Relationship Id="rId10" Type="http://schemas.openxmlformats.org/officeDocument/2006/relationships/slideLayout" Target="../slideLayouts/slideLayout203.xml"/><Relationship Id="rId4" Type="http://schemas.openxmlformats.org/officeDocument/2006/relationships/slideLayout" Target="../slideLayouts/slideLayout197.xml"/><Relationship Id="rId9" Type="http://schemas.openxmlformats.org/officeDocument/2006/relationships/slideLayout" Target="../slideLayouts/slideLayout20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080" tIns="45540" rIns="91080" bIns="4554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82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080" tIns="45540" rIns="91080" bIns="4554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494"/>
            <a:ext cx="2133600" cy="274637"/>
          </a:xfrm>
          <a:prstGeom prst="rect">
            <a:avLst/>
          </a:prstGeom>
        </p:spPr>
        <p:txBody>
          <a:bodyPr vert="horz" lIns="91080" tIns="45540" rIns="91080" bIns="4554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40B298B-7354-45E1-92D5-96F9B598F4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494"/>
            <a:ext cx="2895600" cy="274637"/>
          </a:xfrm>
          <a:prstGeom prst="rect">
            <a:avLst/>
          </a:prstGeom>
        </p:spPr>
        <p:txBody>
          <a:bodyPr vert="horz" lIns="91080" tIns="45540" rIns="91080" bIns="4554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494"/>
            <a:ext cx="2133600" cy="274637"/>
          </a:xfrm>
          <a:prstGeom prst="rect">
            <a:avLst/>
          </a:prstGeom>
        </p:spPr>
        <p:txBody>
          <a:bodyPr vert="horz" lIns="91080" tIns="45540" rIns="91080" bIns="4554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4DFE811-394E-471D-B2C9-F4E7D10BA0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62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5042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035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6548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069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282" indent="-341282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09" indent="-28449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7871" indent="-22752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3050" indent="-22752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8219" indent="-22752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3262" indent="-227520" algn="l" defTabSz="91035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58480" indent="-227520" algn="l" defTabSz="91035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13619" indent="-227520" algn="l" defTabSz="91035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68802" indent="-227520" algn="l" defTabSz="91035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0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042" algn="l" defTabSz="910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0350" algn="l" defTabSz="910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5480" algn="l" defTabSz="910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0699" algn="l" defTabSz="910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5740" algn="l" defTabSz="910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0843" algn="l" defTabSz="910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6056" algn="l" defTabSz="910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1206" algn="l" defTabSz="910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414" tIns="34289" rIns="68414" bIns="3428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28650" y="1369218"/>
            <a:ext cx="7886700" cy="326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414" tIns="34289" rIns="68414" bIns="342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68414" tIns="34289" rIns="68414" bIns="34289" rtlCol="0" anchor="ctr"/>
          <a:lstStyle>
            <a:lvl1pPr algn="l" defTabSz="341903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FB3CD6-BD92-4056-87C6-0893E59423B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68414" tIns="34289" rIns="68414" bIns="34289" rtlCol="0" anchor="ctr"/>
          <a:lstStyle>
            <a:lvl1pPr algn="ctr" defTabSz="341903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68414" tIns="34289" rIns="68414" bIns="34289" rtlCol="0" anchor="ctr"/>
          <a:lstStyle>
            <a:lvl1pPr algn="r" defTabSz="341903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BF8C262-5EAB-45BD-8EFE-BA3B6BB360E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986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0" r:id="rId1"/>
    <p:sldLayoutId id="2147484081" r:id="rId2"/>
    <p:sldLayoutId id="2147484082" r:id="rId3"/>
    <p:sldLayoutId id="2147484083" r:id="rId4"/>
    <p:sldLayoutId id="2147484084" r:id="rId5"/>
    <p:sldLayoutId id="2147484085" r:id="rId6"/>
    <p:sldLayoutId id="2147484086" r:id="rId7"/>
    <p:sldLayoutId id="2147484087" r:id="rId8"/>
    <p:sldLayoutId id="2147484088" r:id="rId9"/>
    <p:sldLayoutId id="2147484089" r:id="rId10"/>
    <p:sldLayoutId id="2147484090" r:id="rId11"/>
    <p:sldLayoutId id="2147484091" r:id="rId1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5pPr>
      <a:lvl6pPr marL="341903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6pPr>
      <a:lvl7pPr marL="683913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7pPr>
      <a:lvl8pPr marL="102587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8pPr>
      <a:lvl9pPr marL="1367826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9pPr>
    </p:titleStyle>
    <p:bodyStyle>
      <a:lvl1pPr marL="169832" indent="-169832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1874" indent="-169832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3813" indent="-169832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5750" indent="-169832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37688" indent="-169832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0733" indent="-171006" algn="l" defTabSz="68391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2690" indent="-171006" algn="l" defTabSz="68391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64646" indent="-171006" algn="l" defTabSz="68391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06657" indent="-171006" algn="l" defTabSz="68391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39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1903" algn="l" defTabSz="6839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3913" algn="l" defTabSz="6839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5870" algn="l" defTabSz="6839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67826" algn="l" defTabSz="6839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837" algn="l" defTabSz="6839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1738" algn="l" defTabSz="6839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3640" algn="l" defTabSz="6839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35543" algn="l" defTabSz="6839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9456E6-C9D8-4686-B560-5332C9D60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68370" tIns="34268" rIns="68370" bIns="34268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47BEEE-84E1-4EEF-9A3E-24250E9D42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370" tIns="34268" rIns="68370" bIns="34268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97352B-6908-4748-8130-F155C3C9C1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82"/>
            <a:ext cx="2057400" cy="273844"/>
          </a:xfrm>
          <a:prstGeom prst="rect">
            <a:avLst/>
          </a:prstGeom>
        </p:spPr>
        <p:txBody>
          <a:bodyPr vert="horz" lIns="68370" tIns="34268" rIns="68370" bIns="34268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3481"/>
            <a:fld id="{A86F262A-3694-4E78-AFD8-C184F017638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3481"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16928F-DA51-4FEF-AFDD-DAF6C7A6C2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82"/>
            <a:ext cx="3086100" cy="273844"/>
          </a:xfrm>
          <a:prstGeom prst="rect">
            <a:avLst/>
          </a:prstGeom>
        </p:spPr>
        <p:txBody>
          <a:bodyPr vert="horz" lIns="68370" tIns="34268" rIns="68370" bIns="34268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3481"/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98980-5B4F-4D7F-A644-B141B21F77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82"/>
            <a:ext cx="2057400" cy="273844"/>
          </a:xfrm>
          <a:prstGeom prst="rect">
            <a:avLst/>
          </a:prstGeom>
        </p:spPr>
        <p:txBody>
          <a:bodyPr vert="horz" lIns="68370" tIns="34268" rIns="68370" bIns="34268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3481"/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348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181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hf hdr="0" ftr="0" dt="0"/>
  <p:txStyles>
    <p:titleStyle>
      <a:lvl1pPr algn="l" defTabSz="683481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0899" indent="-170899" algn="l" defTabSz="683481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2693" indent="-170899" algn="l" defTabSz="68348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4375" indent="-170899" algn="l" defTabSz="68348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196057" indent="-170899" algn="l" defTabSz="68348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37745" indent="-170899" algn="l" defTabSz="68348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9542" indent="-170899" algn="l" defTabSz="68348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1280" indent="-170899" algn="l" defTabSz="68348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63014" indent="-170899" algn="l" defTabSz="68348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04812" indent="-170899" algn="l" defTabSz="68348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34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1687" algn="l" defTabSz="6834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3481" algn="l" defTabSz="6834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5217" algn="l" defTabSz="6834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66957" algn="l" defTabSz="6834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08754" algn="l" defTabSz="6834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0437" algn="l" defTabSz="6834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2118" algn="l" defTabSz="6834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33820" algn="l" defTabSz="6834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100" tIns="45550" rIns="91100" bIns="455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82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100" tIns="45550" rIns="91100" bIns="455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483"/>
            <a:ext cx="2133600" cy="274637"/>
          </a:xfrm>
          <a:prstGeom prst="rect">
            <a:avLst/>
          </a:prstGeom>
        </p:spPr>
        <p:txBody>
          <a:bodyPr vert="horz" lIns="91100" tIns="45550" rIns="91100" bIns="4555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2623">
              <a:defRPr/>
            </a:pPr>
            <a:fld id="{E2927072-0A6F-4301-8EC1-48E337AED06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623"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483"/>
            <a:ext cx="2895600" cy="274637"/>
          </a:xfrm>
          <a:prstGeom prst="rect">
            <a:avLst/>
          </a:prstGeom>
        </p:spPr>
        <p:txBody>
          <a:bodyPr vert="horz" lIns="91100" tIns="45550" rIns="91100" bIns="4555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2623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483"/>
            <a:ext cx="2133600" cy="274637"/>
          </a:xfrm>
          <a:prstGeom prst="rect">
            <a:avLst/>
          </a:prstGeom>
        </p:spPr>
        <p:txBody>
          <a:bodyPr vert="horz" lIns="91100" tIns="45550" rIns="91100" bIns="4555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2623">
              <a:defRPr/>
            </a:pPr>
            <a:fld id="{D4DFE811-394E-471D-B2C9-F4E7D10BA0E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623"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548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106" r:id="rId2"/>
    <p:sldLayoutId id="2147484107" r:id="rId3"/>
    <p:sldLayoutId id="2147484108" r:id="rId4"/>
    <p:sldLayoutId id="2147484109" r:id="rId5"/>
    <p:sldLayoutId id="2147484110" r:id="rId6"/>
    <p:sldLayoutId id="2147484111" r:id="rId7"/>
    <p:sldLayoutId id="2147484112" r:id="rId8"/>
    <p:sldLayoutId id="2147484113" r:id="rId9"/>
    <p:sldLayoutId id="2147484114" r:id="rId10"/>
    <p:sldLayoutId id="2147484115" r:id="rId11"/>
    <p:sldLayoutId id="2147484116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5162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057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6582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114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72" indent="-341372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9889" indent="-28456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8156" indent="-22758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3440" indent="-22758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8729" indent="-22758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3892" indent="-227580" algn="l" defTabSz="91057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59220" indent="-227580" algn="l" defTabSz="91057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14469" indent="-227580" algn="l" defTabSz="91057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69762" indent="-227580" algn="l" defTabSz="91057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05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162" algn="l" defTabSz="9105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0575" algn="l" defTabSz="9105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5820" algn="l" defTabSz="9105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1149" algn="l" defTabSz="9105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6310" algn="l" defTabSz="9105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1523" algn="l" defTabSz="9105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6851" algn="l" defTabSz="9105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2116" algn="l" defTabSz="9105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9456E6-C9D8-4686-B560-5332C9D60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160" tIns="45613" rIns="91160" bIns="4561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47BEEE-84E1-4EEF-9A3E-24250E9D42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160" tIns="45613" rIns="91160" bIns="4561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97352B-6908-4748-8130-F155C3C9C1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82"/>
            <a:ext cx="2057400" cy="273844"/>
          </a:xfrm>
          <a:prstGeom prst="rect">
            <a:avLst/>
          </a:prstGeom>
        </p:spPr>
        <p:txBody>
          <a:bodyPr vert="horz" lIns="91160" tIns="45613" rIns="91160" bIns="45613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23"/>
            <a:fld id="{A86F262A-3694-4E78-AFD8-C184F017638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623"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16928F-DA51-4FEF-AFDD-DAF6C7A6C2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82"/>
            <a:ext cx="3086100" cy="273844"/>
          </a:xfrm>
          <a:prstGeom prst="rect">
            <a:avLst/>
          </a:prstGeom>
        </p:spPr>
        <p:txBody>
          <a:bodyPr vert="horz" lIns="91160" tIns="45613" rIns="91160" bIns="45613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23"/>
            <a:r>
              <a:rPr lang="ru-RU">
                <a:solidFill>
                  <a:prstClr val="black">
                    <a:tint val="75000"/>
                  </a:prstClr>
                </a:solidFill>
              </a:rPr>
              <a:t>Центр перспективного развития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98980-5B4F-4D7F-A644-B141B21F77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82"/>
            <a:ext cx="2057400" cy="273844"/>
          </a:xfrm>
          <a:prstGeom prst="rect">
            <a:avLst/>
          </a:prstGeom>
        </p:spPr>
        <p:txBody>
          <a:bodyPr vert="horz" lIns="91160" tIns="45613" rIns="91160" bIns="45613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23"/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62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347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8" r:id="rId1"/>
    <p:sldLayoutId id="2147484119" r:id="rId2"/>
    <p:sldLayoutId id="2147484120" r:id="rId3"/>
    <p:sldLayoutId id="2147484121" r:id="rId4"/>
    <p:sldLayoutId id="2147484122" r:id="rId5"/>
    <p:sldLayoutId id="2147484123" r:id="rId6"/>
    <p:sldLayoutId id="2147484124" r:id="rId7"/>
    <p:sldLayoutId id="2147484125" r:id="rId8"/>
    <p:sldLayoutId id="2147484126" r:id="rId9"/>
    <p:sldLayoutId id="2147484127" r:id="rId10"/>
    <p:sldLayoutId id="2147484128" r:id="rId11"/>
  </p:sldLayoutIdLst>
  <p:hf hdr="0" ftr="0" dt="0"/>
  <p:txStyles>
    <p:titleStyle>
      <a:lvl1pPr algn="l" defTabSz="683481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0899" indent="-170899" algn="l" defTabSz="683481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2693" indent="-170899" algn="l" defTabSz="68348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4375" indent="-170899" algn="l" defTabSz="68348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196057" indent="-170899" algn="l" defTabSz="68348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37745" indent="-170899" algn="l" defTabSz="68348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9542" indent="-170899" algn="l" defTabSz="68348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1280" indent="-170899" algn="l" defTabSz="68348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63014" indent="-170899" algn="l" defTabSz="68348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04812" indent="-170899" algn="l" defTabSz="68348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34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1687" algn="l" defTabSz="6834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3481" algn="l" defTabSz="6834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5217" algn="l" defTabSz="6834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66957" algn="l" defTabSz="6834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08754" algn="l" defTabSz="6834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0437" algn="l" defTabSz="6834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2118" algn="l" defTabSz="6834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33820" algn="l" defTabSz="6834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7"/>
            <a:ext cx="7886700" cy="994172"/>
          </a:xfrm>
          <a:prstGeom prst="rect">
            <a:avLst/>
          </a:prstGeom>
        </p:spPr>
        <p:txBody>
          <a:bodyPr vert="horz" lIns="68460" tIns="34277" rIns="68460" bIns="34277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460" tIns="34277" rIns="68460" bIns="3427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94"/>
            <a:ext cx="2057400" cy="273844"/>
          </a:xfrm>
          <a:prstGeom prst="rect">
            <a:avLst/>
          </a:prstGeom>
        </p:spPr>
        <p:txBody>
          <a:bodyPr vert="horz" lIns="68460" tIns="34277" rIns="68460" bIns="34277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203"/>
            <a:fld id="{1A0FBADC-8DC4-4734-90FE-4AF39CF805A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342203"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94"/>
            <a:ext cx="3086100" cy="273844"/>
          </a:xfrm>
          <a:prstGeom prst="rect">
            <a:avLst/>
          </a:prstGeom>
        </p:spPr>
        <p:txBody>
          <a:bodyPr vert="horz" lIns="68460" tIns="34277" rIns="68460" bIns="34277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20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94"/>
            <a:ext cx="2057400" cy="273844"/>
          </a:xfrm>
          <a:prstGeom prst="rect">
            <a:avLst/>
          </a:prstGeom>
        </p:spPr>
        <p:txBody>
          <a:bodyPr vert="horz" lIns="68460" tIns="34277" rIns="68460" bIns="34277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203"/>
            <a:fld id="{05506C42-F761-4C63-94E8-10E5AEF873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34220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762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1" r:id="rId1"/>
    <p:sldLayoutId id="2147484142" r:id="rId2"/>
    <p:sldLayoutId id="2147484143" r:id="rId3"/>
    <p:sldLayoutId id="2147484144" r:id="rId4"/>
    <p:sldLayoutId id="2147484145" r:id="rId5"/>
    <p:sldLayoutId id="2147484146" r:id="rId6"/>
    <p:sldLayoutId id="2147484147" r:id="rId7"/>
    <p:sldLayoutId id="2147484148" r:id="rId8"/>
    <p:sldLayoutId id="2147484149" r:id="rId9"/>
    <p:sldLayoutId id="2147484150" r:id="rId10"/>
  </p:sldLayoutIdLst>
  <p:hf hdr="0" ftr="0"/>
  <p:txStyles>
    <p:titleStyle>
      <a:lvl1pPr algn="l" defTabSz="684468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34" indent="-171134" algn="l" defTabSz="684468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3401" indent="-171134" algn="l" defTabSz="68446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5601" indent="-171134" algn="l" defTabSz="68446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197803" indent="-171134" algn="l" defTabSz="68446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0010" indent="-171134" algn="l" defTabSz="68446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2275" indent="-171134" algn="l" defTabSz="68446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4508" indent="-171134" algn="l" defTabSz="68446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66741" indent="-171134" algn="l" defTabSz="68446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09009" indent="-171134" algn="l" defTabSz="68446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44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203" algn="l" defTabSz="6844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4468" algn="l" defTabSz="6844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6705" algn="l" defTabSz="6844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68939" algn="l" defTabSz="6844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1205" algn="l" defTabSz="6844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3408" algn="l" defTabSz="6844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5607" algn="l" defTabSz="6844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37814" algn="l" defTabSz="6844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26" tIns="34289" rIns="68526" bIns="3428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28650" y="1369218"/>
            <a:ext cx="7886700" cy="326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26" tIns="34289" rIns="68526" bIns="342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68526" tIns="34289" rIns="68526" bIns="34289" rtlCol="0" anchor="ctr"/>
          <a:lstStyle>
            <a:lvl1pPr algn="l" defTabSz="342578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E21AE88-5D72-4CA7-A87E-C1B63E1FADB5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68526" tIns="34289" rIns="68526" bIns="34289" rtlCol="0" anchor="ctr"/>
          <a:lstStyle>
            <a:lvl1pPr algn="ctr" defTabSz="342578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68526" tIns="34289" rIns="68526" bIns="34289" rtlCol="0" anchor="ctr"/>
          <a:lstStyle>
            <a:lvl1pPr algn="r" defTabSz="342578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119F32E-D1E2-428A-AC16-499B906EE20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071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2" r:id="rId1"/>
    <p:sldLayoutId id="2147484153" r:id="rId2"/>
    <p:sldLayoutId id="2147484154" r:id="rId3"/>
    <p:sldLayoutId id="2147484155" r:id="rId4"/>
    <p:sldLayoutId id="2147484156" r:id="rId5"/>
    <p:sldLayoutId id="2147484157" r:id="rId6"/>
    <p:sldLayoutId id="2147484158" r:id="rId7"/>
    <p:sldLayoutId id="2147484159" r:id="rId8"/>
    <p:sldLayoutId id="2147484160" r:id="rId9"/>
    <p:sldLayoutId id="2147484161" r:id="rId10"/>
    <p:sldLayoutId id="2147484162" r:id="rId11"/>
    <p:sldLayoutId id="2147484163" r:id="rId12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5pPr>
      <a:lvl6pPr marL="342578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6pPr>
      <a:lvl7pPr marL="685188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7pPr>
      <a:lvl8pPr marL="1027782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8pPr>
      <a:lvl9pPr marL="1370376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9pPr>
    </p:titleStyle>
    <p:bodyStyle>
      <a:lvl1pPr marL="170132" indent="-170132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2774" indent="-170132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5388" indent="-170132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8000" indent="-170132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0613" indent="-170132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4258" indent="-171306" algn="l" defTabSz="68518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6852" indent="-171306" algn="l" defTabSz="68518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69446" indent="-171306" algn="l" defTabSz="68518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2057" indent="-171306" algn="l" defTabSz="68518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18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578" algn="l" defTabSz="68518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188" algn="l" defTabSz="68518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7782" algn="l" defTabSz="68518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0376" algn="l" defTabSz="68518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2987" algn="l" defTabSz="68518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5563" algn="l" defTabSz="68518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8140" algn="l" defTabSz="68518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0718" algn="l" defTabSz="68518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9456E6-C9D8-4686-B560-5332C9D60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68502" tIns="34289" rIns="68502" bIns="34289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47BEEE-84E1-4EEF-9A3E-24250E9D42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68502" tIns="34289" rIns="68502" bIns="34289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97352B-6908-4748-8130-F155C3C9C1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7"/>
            <a:ext cx="2057400" cy="273844"/>
          </a:xfrm>
          <a:prstGeom prst="rect">
            <a:avLst/>
          </a:prstGeom>
        </p:spPr>
        <p:txBody>
          <a:bodyPr vert="horz" lIns="68502" tIns="34289" rIns="68502" bIns="3428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4916"/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4916"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16928F-DA51-4FEF-AFDD-DAF6C7A6C2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7"/>
            <a:ext cx="3086100" cy="273844"/>
          </a:xfrm>
          <a:prstGeom prst="rect">
            <a:avLst/>
          </a:prstGeom>
        </p:spPr>
        <p:txBody>
          <a:bodyPr vert="horz" lIns="68502" tIns="34289" rIns="68502" bIns="3428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491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98980-5B4F-4D7F-A644-B141B21F77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7"/>
            <a:ext cx="2057400" cy="273844"/>
          </a:xfrm>
          <a:prstGeom prst="rect">
            <a:avLst/>
          </a:prstGeom>
        </p:spPr>
        <p:txBody>
          <a:bodyPr vert="horz" lIns="68502" tIns="34289" rIns="68502" bIns="3428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4916"/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491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894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7" r:id="rId1"/>
    <p:sldLayoutId id="2147484178" r:id="rId2"/>
    <p:sldLayoutId id="2147484179" r:id="rId3"/>
    <p:sldLayoutId id="2147484180" r:id="rId4"/>
    <p:sldLayoutId id="2147484181" r:id="rId5"/>
    <p:sldLayoutId id="2147484182" r:id="rId6"/>
    <p:sldLayoutId id="2147484183" r:id="rId7"/>
    <p:sldLayoutId id="2147484184" r:id="rId8"/>
    <p:sldLayoutId id="2147484185" r:id="rId9"/>
    <p:sldLayoutId id="2147484186" r:id="rId10"/>
    <p:sldLayoutId id="2147484187" r:id="rId11"/>
  </p:sldLayoutIdLst>
  <p:txStyles>
    <p:titleStyle>
      <a:lvl1pPr algn="l" defTabSz="684916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242" indent="-171242" algn="l" defTabSz="68491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3725" indent="-171242" algn="l" defTabSz="68491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6157" indent="-171242" algn="l" defTabSz="68491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8590" indent="-171242" algn="l" defTabSz="68491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1024" indent="-171242" algn="l" defTabSz="68491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3506" indent="-171242" algn="l" defTabSz="68491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5964" indent="-171242" algn="l" defTabSz="68491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68422" indent="-171242" algn="l" defTabSz="68491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0905" indent="-171242" algn="l" defTabSz="68491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491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434" algn="l" defTabSz="68491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4916" algn="l" defTabSz="68491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7374" algn="l" defTabSz="68491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69832" algn="l" defTabSz="68491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2315" algn="l" defTabSz="68491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4747" algn="l" defTabSz="68491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7180" algn="l" defTabSz="68491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39614" algn="l" defTabSz="68491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9456E6-C9D8-4686-B560-5332C9D60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0544" tIns="45260" rIns="90544" bIns="4526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47BEEE-84E1-4EEF-9A3E-24250E9D42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0544" tIns="45260" rIns="90544" bIns="4526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97352B-6908-4748-8130-F155C3C9C1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504"/>
            <a:ext cx="2057400" cy="273844"/>
          </a:xfrm>
          <a:prstGeom prst="rect">
            <a:avLst/>
          </a:prstGeom>
        </p:spPr>
        <p:txBody>
          <a:bodyPr vert="horz" lIns="90544" tIns="45260" rIns="90544" bIns="4526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5171"/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5171"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16928F-DA51-4FEF-AFDD-DAF6C7A6C2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504"/>
            <a:ext cx="3086100" cy="273844"/>
          </a:xfrm>
          <a:prstGeom prst="rect">
            <a:avLst/>
          </a:prstGeom>
        </p:spPr>
        <p:txBody>
          <a:bodyPr vert="horz" lIns="90544" tIns="45260" rIns="90544" bIns="4526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517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98980-5B4F-4D7F-A644-B141B21F77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504"/>
            <a:ext cx="2057400" cy="273844"/>
          </a:xfrm>
          <a:prstGeom prst="rect">
            <a:avLst/>
          </a:prstGeom>
        </p:spPr>
        <p:txBody>
          <a:bodyPr vert="horz" lIns="90544" tIns="45260" rIns="90544" bIns="4526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5171"/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517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754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9" r:id="rId1"/>
    <p:sldLayoutId id="2147484190" r:id="rId2"/>
    <p:sldLayoutId id="2147484191" r:id="rId3"/>
    <p:sldLayoutId id="2147484192" r:id="rId4"/>
    <p:sldLayoutId id="2147484193" r:id="rId5"/>
    <p:sldLayoutId id="2147484194" r:id="rId6"/>
    <p:sldLayoutId id="2147484195" r:id="rId7"/>
    <p:sldLayoutId id="2147484196" r:id="rId8"/>
    <p:sldLayoutId id="2147484197" r:id="rId9"/>
    <p:sldLayoutId id="2147484198" r:id="rId10"/>
    <p:sldLayoutId id="2147484199" r:id="rId11"/>
  </p:sldLayoutIdLst>
  <p:txStyles>
    <p:titleStyle>
      <a:lvl1pPr algn="l" defTabSz="90517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6305" indent="-226305" algn="l" defTabSz="90517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78844" indent="-226305" algn="l" defTabSz="90517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1366" indent="-226305" algn="l" defTabSz="90517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83962" indent="-226305" algn="l" defTabSz="90517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36569" indent="-226305" algn="l" defTabSz="90517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89158" indent="-226305" algn="l" defTabSz="90517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41724" indent="-226305" algn="l" defTabSz="90517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94283" indent="-226305" algn="l" defTabSz="90517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46828" indent="-226305" algn="l" defTabSz="90517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517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2602" algn="l" defTabSz="90517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05171" algn="l" defTabSz="90517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57705" algn="l" defTabSz="90517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10293" algn="l" defTabSz="90517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62851" algn="l" defTabSz="90517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15378" algn="l" defTabSz="90517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67980" algn="l" defTabSz="90517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20570" algn="l" defTabSz="90517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7"/>
            <a:ext cx="7886700" cy="994172"/>
          </a:xfrm>
          <a:prstGeom prst="rect">
            <a:avLst/>
          </a:prstGeom>
        </p:spPr>
        <p:txBody>
          <a:bodyPr vert="horz" lIns="68532" tIns="34277" rIns="68532" bIns="34277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32" tIns="34277" rIns="68532" bIns="3427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94"/>
            <a:ext cx="2057400" cy="273844"/>
          </a:xfrm>
          <a:prstGeom prst="rect">
            <a:avLst/>
          </a:prstGeom>
        </p:spPr>
        <p:txBody>
          <a:bodyPr vert="horz" lIns="68532" tIns="34277" rIns="68532" bIns="34277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635"/>
            <a:fld id="{1A0FBADC-8DC4-4734-90FE-4AF39CF805A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342635"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94"/>
            <a:ext cx="3086100" cy="273844"/>
          </a:xfrm>
          <a:prstGeom prst="rect">
            <a:avLst/>
          </a:prstGeom>
        </p:spPr>
        <p:txBody>
          <a:bodyPr vert="horz" lIns="68532" tIns="34277" rIns="68532" bIns="34277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635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94"/>
            <a:ext cx="2057400" cy="273844"/>
          </a:xfrm>
          <a:prstGeom prst="rect">
            <a:avLst/>
          </a:prstGeom>
        </p:spPr>
        <p:txBody>
          <a:bodyPr vert="horz" lIns="68532" tIns="34277" rIns="68532" bIns="34277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635"/>
            <a:fld id="{05506C42-F761-4C63-94E8-10E5AEF873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342635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03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1" r:id="rId1"/>
    <p:sldLayoutId id="2147484202" r:id="rId2"/>
    <p:sldLayoutId id="2147484203" r:id="rId3"/>
    <p:sldLayoutId id="2147484204" r:id="rId4"/>
    <p:sldLayoutId id="2147484205" r:id="rId5"/>
    <p:sldLayoutId id="2147484206" r:id="rId6"/>
    <p:sldLayoutId id="2147484207" r:id="rId7"/>
    <p:sldLayoutId id="2147484208" r:id="rId8"/>
    <p:sldLayoutId id="2147484209" r:id="rId9"/>
    <p:sldLayoutId id="2147484210" r:id="rId10"/>
  </p:sldLayoutIdLst>
  <p:hf hdr="0" ftr="0"/>
  <p:txStyles>
    <p:titleStyle>
      <a:lvl1pPr algn="l" defTabSz="685284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26" indent="-171326" algn="l" defTabSz="685284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3977" indent="-171326" algn="l" defTabSz="68528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6609" indent="-171326" algn="l" defTabSz="68528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243" indent="-171326" algn="l" defTabSz="68528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1882" indent="-171326" algn="l" defTabSz="68528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4531" indent="-171326" algn="l" defTabSz="68528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7172" indent="-171326" algn="l" defTabSz="68528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69813" indent="-171326" algn="l" defTabSz="68528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2465" indent="-171326" algn="l" defTabSz="68528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28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635" algn="l" defTabSz="68528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284" algn="l" defTabSz="68528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7929" algn="l" defTabSz="68528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0571" algn="l" defTabSz="68528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3221" algn="l" defTabSz="68528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5856" algn="l" defTabSz="68528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8487" algn="l" defTabSz="68528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1126" algn="l" defTabSz="68528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174" tIns="45587" rIns="91174" bIns="45587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174" tIns="45587" rIns="91174" bIns="4558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174" tIns="45587" rIns="91174" bIns="4558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1408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1408"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174" tIns="45587" rIns="91174" bIns="4558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140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174" tIns="45587" rIns="91174" bIns="4558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140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140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18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5" r:id="rId2"/>
    <p:sldLayoutId id="2147483886" r:id="rId3"/>
    <p:sldLayoutId id="2147483887" r:id="rId4"/>
    <p:sldLayoutId id="2147483888" r:id="rId5"/>
    <p:sldLayoutId id="2147483889" r:id="rId6"/>
    <p:sldLayoutId id="2147483890" r:id="rId7"/>
    <p:sldLayoutId id="2147483891" r:id="rId8"/>
    <p:sldLayoutId id="2147483892" r:id="rId9"/>
    <p:sldLayoutId id="2147483893" r:id="rId10"/>
    <p:sldLayoutId id="2147483894" r:id="rId11"/>
  </p:sldLayoutIdLst>
  <p:txStyles>
    <p:titleStyle>
      <a:lvl1pPr algn="ctr" defTabSz="91140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1705" indent="-341705" algn="l" defTabSz="91140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0555" indent="-284819" algn="l" defTabSz="91140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9210" indent="-227802" algn="l" defTabSz="91140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4883" indent="-227802" algn="l" defTabSz="91140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0616" indent="-227802" algn="l" defTabSz="91140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6221" indent="-227802" algn="l" defTabSz="91140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1958" indent="-227802" algn="l" defTabSz="91140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17629" indent="-227802" algn="l" defTabSz="91140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73314" indent="-227802" algn="l" defTabSz="91140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14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606" algn="l" defTabSz="9114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1408" algn="l" defTabSz="9114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7078" algn="l" defTabSz="9114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2814" algn="l" defTabSz="9114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8419" algn="l" defTabSz="9114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4039" algn="l" defTabSz="9114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9792" algn="l" defTabSz="9114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5483" algn="l" defTabSz="9114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080" tIns="45540" rIns="91080" bIns="4554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82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080" tIns="45540" rIns="91080" bIns="4554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483"/>
            <a:ext cx="2133600" cy="274637"/>
          </a:xfrm>
          <a:prstGeom prst="rect">
            <a:avLst/>
          </a:prstGeom>
        </p:spPr>
        <p:txBody>
          <a:bodyPr vert="horz" lIns="91080" tIns="45540" rIns="91080" bIns="4554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40B298B-7354-45E1-92D5-96F9B598F4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483"/>
            <a:ext cx="2895600" cy="274637"/>
          </a:xfrm>
          <a:prstGeom prst="rect">
            <a:avLst/>
          </a:prstGeom>
        </p:spPr>
        <p:txBody>
          <a:bodyPr vert="horz" lIns="91080" tIns="45540" rIns="91080" bIns="4554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483"/>
            <a:ext cx="2133600" cy="274637"/>
          </a:xfrm>
          <a:prstGeom prst="rect">
            <a:avLst/>
          </a:prstGeom>
        </p:spPr>
        <p:txBody>
          <a:bodyPr vert="horz" lIns="91080" tIns="45540" rIns="91080" bIns="4554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4DFE811-394E-471D-B2C9-F4E7D10BA0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442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5042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035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6548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069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282" indent="-341282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09" indent="-28449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7871" indent="-22752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3050" indent="-22752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8219" indent="-22752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3262" indent="-227520" algn="l" defTabSz="91035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58480" indent="-227520" algn="l" defTabSz="91035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13619" indent="-227520" algn="l" defTabSz="91035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68802" indent="-227520" algn="l" defTabSz="91035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0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042" algn="l" defTabSz="910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0350" algn="l" defTabSz="910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5480" algn="l" defTabSz="910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0699" algn="l" defTabSz="910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5740" algn="l" defTabSz="910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0843" algn="l" defTabSz="910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6056" algn="l" defTabSz="910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1206" algn="l" defTabSz="910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307" tIns="34289" rIns="68307" bIns="3428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8195" name="Текст 2"/>
          <p:cNvSpPr>
            <a:spLocks noGrp="1"/>
          </p:cNvSpPr>
          <p:nvPr>
            <p:ph type="body" idx="1"/>
          </p:nvPr>
        </p:nvSpPr>
        <p:spPr bwMode="auto"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307" tIns="34289" rIns="68307" bIns="342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68307" tIns="34289" rIns="68307" bIns="34289" rtlCol="0" anchor="ctr"/>
          <a:lstStyle>
            <a:lvl1pPr algn="l" defTabSz="341264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B8845B3-7D70-4CFE-85C6-62515F4F4B30}" type="datetime1">
              <a:rPr lang="ru-RU"/>
              <a:pPr>
                <a:defRPr/>
              </a:pPr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68307" tIns="34289" rIns="68307" bIns="34289" rtlCol="0" anchor="ctr"/>
          <a:lstStyle>
            <a:lvl1pPr algn="ctr" defTabSz="341264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68307" tIns="34289" rIns="68307" bIns="34289" rtlCol="0" anchor="ctr"/>
          <a:lstStyle>
            <a:lvl1pPr algn="r" defTabSz="341264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1ABF19-E7EC-4238-87EF-5F01D0F11E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591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932" r:id="rId12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5pPr>
      <a:lvl6pPr marL="341264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6pPr>
      <a:lvl7pPr marL="682706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7pPr>
      <a:lvl8pPr marL="102406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8pPr>
      <a:lvl9pPr marL="1365412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9pPr>
    </p:titleStyle>
    <p:bodyStyle>
      <a:lvl1pPr marL="170722" indent="-170722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2165" indent="-170722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3427" indent="-170722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4690" indent="-170722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35954" indent="-170722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77396" indent="-170722" algn="l" defTabSz="68270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18750" indent="-170722" algn="l" defTabSz="68270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60102" indent="-170722" algn="l" defTabSz="68270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01545" indent="-170722" algn="l" defTabSz="68270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270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1264" algn="l" defTabSz="68270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2706" algn="l" defTabSz="68270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060" algn="l" defTabSz="68270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65412" algn="l" defTabSz="68270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06855" algn="l" defTabSz="68270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48117" algn="l" defTabSz="68270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89380" algn="l" defTabSz="68270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30707" algn="l" defTabSz="68270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343" tIns="34289" rIns="68343" bIns="3428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343" tIns="34289" rIns="68343" bIns="342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68343" tIns="34289" rIns="68343" bIns="3428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3114"/>
            <a:fld id="{528D6C5F-683D-334D-AA04-CCEE1EEA8C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3114"/>
              <a:t>12/14/2017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68343" tIns="34289" rIns="68343" bIns="3428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311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68343" tIns="34289" rIns="68343" bIns="3428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3114"/>
            <a:fld id="{299FEE8A-EBB4-2849-B3D0-44CF4315A2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311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002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4" r:id="rId1"/>
    <p:sldLayoutId id="2147483935" r:id="rId2"/>
    <p:sldLayoutId id="2147483936" r:id="rId3"/>
    <p:sldLayoutId id="2147483937" r:id="rId4"/>
    <p:sldLayoutId id="2147483938" r:id="rId5"/>
    <p:sldLayoutId id="2147483939" r:id="rId6"/>
    <p:sldLayoutId id="2147483940" r:id="rId7"/>
    <p:sldLayoutId id="2147483941" r:id="rId8"/>
    <p:sldLayoutId id="2147483942" r:id="rId9"/>
    <p:sldLayoutId id="2147483943" r:id="rId10"/>
    <p:sldLayoutId id="2147483944" r:id="rId11"/>
  </p:sldLayoutIdLst>
  <p:txStyles>
    <p:titleStyle>
      <a:lvl1pPr algn="l" defTabSz="683114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0818" indent="-170818" algn="l" defTabSz="683114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2453" indent="-170818" algn="l" defTabSz="683114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3931" indent="-170818" algn="l" defTabSz="683114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5410" indent="-170818" algn="l" defTabSz="683114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36890" indent="-170818" algn="l" defTabSz="683114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8524" indent="-170818" algn="l" defTabSz="683114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0082" indent="-170818" algn="l" defTabSz="683114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61638" indent="-170818" algn="l" defTabSz="683114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03273" indent="-170818" algn="l" defTabSz="683114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31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1480" algn="l" defTabSz="6831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3114" algn="l" defTabSz="6831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672" algn="l" defTabSz="6831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66228" algn="l" defTabSz="6831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07863" algn="l" defTabSz="6831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49341" algn="l" defTabSz="6831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0820" algn="l" defTabSz="6831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32339" algn="l" defTabSz="6831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382" tIns="34289" rIns="68382" bIns="3428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382" tIns="34289" rIns="68382" bIns="342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68382" tIns="34289" rIns="68382" bIns="3428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3556"/>
            <a:fld id="{9A37DE20-27A4-5E4A-BA6D-F3575A23E9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3556"/>
              <a:t>12/14/2017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68382" tIns="34289" rIns="68382" bIns="3428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3556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68382" tIns="34289" rIns="68382" bIns="3428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3556"/>
            <a:fld id="{4A9CFB51-9E83-4F4D-A047-CC06E74F32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3556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637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6" r:id="rId1"/>
    <p:sldLayoutId id="2147483947" r:id="rId2"/>
    <p:sldLayoutId id="2147483948" r:id="rId3"/>
    <p:sldLayoutId id="2147483949" r:id="rId4"/>
    <p:sldLayoutId id="2147483950" r:id="rId5"/>
    <p:sldLayoutId id="2147483951" r:id="rId6"/>
    <p:sldLayoutId id="2147483952" r:id="rId7"/>
    <p:sldLayoutId id="2147483953" r:id="rId8"/>
    <p:sldLayoutId id="2147483954" r:id="rId9"/>
    <p:sldLayoutId id="2147483955" r:id="rId10"/>
    <p:sldLayoutId id="2147483956" r:id="rId11"/>
  </p:sldLayoutIdLst>
  <p:txStyles>
    <p:titleStyle>
      <a:lvl1pPr algn="l" defTabSz="683556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0922" indent="-170922" algn="l" defTabSz="683556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2765" indent="-170922" algn="l" defTabSz="68355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4477" indent="-170922" algn="l" defTabSz="68355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6190" indent="-170922" algn="l" defTabSz="68355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37904" indent="-170922" algn="l" defTabSz="68355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9746" indent="-170922" algn="l" defTabSz="68355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1525" indent="-170922" algn="l" defTabSz="68355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63302" indent="-170922" algn="l" defTabSz="68355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05145" indent="-170922" algn="l" defTabSz="68355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355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1714" algn="l" defTabSz="68355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3556" algn="l" defTabSz="68355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5334" algn="l" defTabSz="68355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67112" algn="l" defTabSz="68355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08955" algn="l" defTabSz="68355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0667" algn="l" defTabSz="68355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2380" algn="l" defTabSz="68355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34107" algn="l" defTabSz="68355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176" tIns="45588" rIns="91176" bIns="45588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176" tIns="45588" rIns="91176" bIns="45588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176" tIns="45588" rIns="91176" bIns="4558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1430" fontAlgn="base">
              <a:spcBef>
                <a:spcPct val="0"/>
              </a:spcBef>
              <a:spcAft>
                <a:spcPct val="0"/>
              </a:spcAft>
              <a:defRPr/>
            </a:pPr>
            <a:fld id="{743ADFF4-DE13-402E-BCFA-0292D42D2EA4}" type="datetimeFigureOut">
              <a:rPr lang="ru-RU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defTabSz="911430" fontAlgn="base">
                <a:spcBef>
                  <a:spcPct val="0"/>
                </a:spcBef>
                <a:spcAft>
                  <a:spcPct val="0"/>
                </a:spcAft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176" tIns="45588" rIns="91176" bIns="4558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1430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176" tIns="45588" rIns="91176" bIns="4558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1430" fontAlgn="base">
              <a:spcBef>
                <a:spcPct val="0"/>
              </a:spcBef>
              <a:spcAft>
                <a:spcPct val="0"/>
              </a:spcAft>
              <a:defRPr/>
            </a:pPr>
            <a:fld id="{710E9AFD-BD83-401E-BA18-4813AEB5CF82}" type="slidenum">
              <a:rPr lang="ru-RU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defTabSz="91143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45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  <p:sldLayoutId id="2147483993" r:id="rId12"/>
  </p:sldLayoutIdLst>
  <p:txStyles>
    <p:titleStyle>
      <a:lvl1pPr algn="ctr" defTabSz="91143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1714" indent="-341714" algn="l" defTabSz="91143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0573" indent="-284826" algn="l" defTabSz="91143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9239" indent="-227808" algn="l" defTabSz="91143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4922" indent="-227808" algn="l" defTabSz="91143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0667" indent="-227808" algn="l" defTabSz="91143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6284" indent="-227808" algn="l" defTabSz="91143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2032" indent="-227808" algn="l" defTabSz="91143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17715" indent="-227808" algn="l" defTabSz="91143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73410" indent="-227808" algn="l" defTabSz="91143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14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618" algn="l" defTabSz="9114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1430" algn="l" defTabSz="9114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7112" algn="l" defTabSz="9114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2859" algn="l" defTabSz="9114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8476" algn="l" defTabSz="9114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4107" algn="l" defTabSz="9114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9872" algn="l" defTabSz="9114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5574" algn="l" defTabSz="9114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307" tIns="34289" rIns="68307" bIns="3428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8195" name="Текст 2"/>
          <p:cNvSpPr>
            <a:spLocks noGrp="1"/>
          </p:cNvSpPr>
          <p:nvPr>
            <p:ph type="body" idx="1"/>
          </p:nvPr>
        </p:nvSpPr>
        <p:spPr bwMode="auto"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307" tIns="34289" rIns="68307" bIns="342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68307" tIns="34289" rIns="68307" bIns="34289" rtlCol="0" anchor="ctr"/>
          <a:lstStyle>
            <a:lvl1pPr algn="l" defTabSz="341264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B8845B3-7D70-4CFE-85C6-62515F4F4B30}" type="datetime1">
              <a:rPr lang="ru-RU"/>
              <a:pPr>
                <a:defRPr/>
              </a:pPr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68307" tIns="34289" rIns="68307" bIns="34289" rtlCol="0" anchor="ctr"/>
          <a:lstStyle>
            <a:lvl1pPr algn="ctr" defTabSz="341264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68307" tIns="34289" rIns="68307" bIns="34289" rtlCol="0" anchor="ctr"/>
          <a:lstStyle>
            <a:lvl1pPr algn="r" defTabSz="341264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1ABF19-E7EC-4238-87EF-5F01D0F11E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7646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  <p:sldLayoutId id="2147484000" r:id="rId6"/>
    <p:sldLayoutId id="2147484001" r:id="rId7"/>
    <p:sldLayoutId id="2147484002" r:id="rId8"/>
    <p:sldLayoutId id="2147484003" r:id="rId9"/>
    <p:sldLayoutId id="2147484004" r:id="rId10"/>
    <p:sldLayoutId id="2147484005" r:id="rId11"/>
    <p:sldLayoutId id="2147484006" r:id="rId12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5pPr>
      <a:lvl6pPr marL="341264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6pPr>
      <a:lvl7pPr marL="682706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7pPr>
      <a:lvl8pPr marL="102406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8pPr>
      <a:lvl9pPr marL="1365412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9pPr>
    </p:titleStyle>
    <p:bodyStyle>
      <a:lvl1pPr marL="170722" indent="-170722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2165" indent="-170722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3427" indent="-170722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4690" indent="-170722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35954" indent="-170722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77396" indent="-170722" algn="l" defTabSz="68270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18750" indent="-170722" algn="l" defTabSz="68270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60102" indent="-170722" algn="l" defTabSz="68270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01545" indent="-170722" algn="l" defTabSz="68270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270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1264" algn="l" defTabSz="68270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2706" algn="l" defTabSz="68270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060" algn="l" defTabSz="68270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65412" algn="l" defTabSz="68270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06855" algn="l" defTabSz="68270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48117" algn="l" defTabSz="68270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89380" algn="l" defTabSz="68270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30707" algn="l" defTabSz="68270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9456E6-C9D8-4686-B560-5332C9D60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68360" tIns="34289" rIns="68360" bIns="34289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47BEEE-84E1-4EEF-9A3E-24250E9D42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68360" tIns="34289" rIns="68360" bIns="34289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97352B-6908-4748-8130-F155C3C9C1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7"/>
            <a:ext cx="2057400" cy="273844"/>
          </a:xfrm>
          <a:prstGeom prst="rect">
            <a:avLst/>
          </a:prstGeom>
        </p:spPr>
        <p:txBody>
          <a:bodyPr vert="horz" lIns="68360" tIns="34289" rIns="68360" bIns="3428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3301"/>
            <a:fld id="{F36FEC52-5A42-4989-9E6C-613191C28C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3301"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16928F-DA51-4FEF-AFDD-DAF6C7A6C2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7"/>
            <a:ext cx="3086100" cy="273844"/>
          </a:xfrm>
          <a:prstGeom prst="rect">
            <a:avLst/>
          </a:prstGeom>
        </p:spPr>
        <p:txBody>
          <a:bodyPr vert="horz" lIns="68360" tIns="34289" rIns="68360" bIns="3428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330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98980-5B4F-4D7F-A644-B141B21F77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7"/>
            <a:ext cx="2057400" cy="273844"/>
          </a:xfrm>
          <a:prstGeom prst="rect">
            <a:avLst/>
          </a:prstGeom>
        </p:spPr>
        <p:txBody>
          <a:bodyPr vert="horz" lIns="68360" tIns="34289" rIns="68360" bIns="3428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3301"/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330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837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6" r:id="rId1"/>
    <p:sldLayoutId id="2147484057" r:id="rId2"/>
    <p:sldLayoutId id="2147484058" r:id="rId3"/>
    <p:sldLayoutId id="2147484059" r:id="rId4"/>
    <p:sldLayoutId id="2147484060" r:id="rId5"/>
    <p:sldLayoutId id="2147484061" r:id="rId6"/>
    <p:sldLayoutId id="2147484062" r:id="rId7"/>
    <p:sldLayoutId id="2147484063" r:id="rId8"/>
    <p:sldLayoutId id="2147484064" r:id="rId9"/>
    <p:sldLayoutId id="2147484065" r:id="rId10"/>
    <p:sldLayoutId id="2147484066" r:id="rId11"/>
  </p:sldLayoutIdLst>
  <p:txStyles>
    <p:titleStyle>
      <a:lvl1pPr algn="l" defTabSz="683301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0862" indent="-170862" algn="l" defTabSz="683301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2585" indent="-170862" algn="l" defTabSz="68330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4162" indent="-170862" algn="l" defTabSz="68330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5740" indent="-170862" algn="l" defTabSz="68330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37319" indent="-170862" algn="l" defTabSz="68330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9041" indent="-170862" algn="l" defTabSz="68330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0692" indent="-170862" algn="l" defTabSz="68330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62342" indent="-170862" algn="l" defTabSz="68330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04065" indent="-170862" algn="l" defTabSz="68330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330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1579" algn="l" defTabSz="68330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3301" algn="l" defTabSz="68330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952" algn="l" defTabSz="68330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66602" algn="l" defTabSz="68330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08325" algn="l" defTabSz="68330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49902" algn="l" defTabSz="68330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1480" algn="l" defTabSz="68330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33087" algn="l" defTabSz="68330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0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tiff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54.jpg"/><Relationship Id="rId4" Type="http://schemas.openxmlformats.org/officeDocument/2006/relationships/image" Target="../media/image48.png"/><Relationship Id="rId9" Type="http://schemas.openxmlformats.org/officeDocument/2006/relationships/image" Target="../media/image5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62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1.jpeg"/><Relationship Id="rId5" Type="http://schemas.microsoft.com/office/2007/relationships/hdphoto" Target="../media/hdphoto2.wdp"/><Relationship Id="rId10" Type="http://schemas.openxmlformats.org/officeDocument/2006/relationships/image" Target="../media/image60.png"/><Relationship Id="rId4" Type="http://schemas.openxmlformats.org/officeDocument/2006/relationships/image" Target="../media/image56.jpeg"/><Relationship Id="rId9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5.jpeg"/><Relationship Id="rId18" Type="http://schemas.openxmlformats.org/officeDocument/2006/relationships/image" Target="../media/image80.jpeg"/><Relationship Id="rId26" Type="http://schemas.openxmlformats.org/officeDocument/2006/relationships/image" Target="../media/image88.jpeg"/><Relationship Id="rId39" Type="http://schemas.openxmlformats.org/officeDocument/2006/relationships/image" Target="../media/image101.png"/><Relationship Id="rId3" Type="http://schemas.microsoft.com/office/2007/relationships/hdphoto" Target="../media/hdphoto5.wdp"/><Relationship Id="rId21" Type="http://schemas.openxmlformats.org/officeDocument/2006/relationships/image" Target="../media/image83.png"/><Relationship Id="rId34" Type="http://schemas.openxmlformats.org/officeDocument/2006/relationships/image" Target="../media/image96.png"/><Relationship Id="rId42" Type="http://schemas.openxmlformats.org/officeDocument/2006/relationships/image" Target="../media/image104.png"/><Relationship Id="rId47" Type="http://schemas.openxmlformats.org/officeDocument/2006/relationships/image" Target="../media/image109.png"/><Relationship Id="rId50" Type="http://schemas.openxmlformats.org/officeDocument/2006/relationships/image" Target="../media/image112.png"/><Relationship Id="rId7" Type="http://schemas.openxmlformats.org/officeDocument/2006/relationships/image" Target="../media/image69.jpeg"/><Relationship Id="rId12" Type="http://schemas.openxmlformats.org/officeDocument/2006/relationships/image" Target="../media/image74.jpeg"/><Relationship Id="rId17" Type="http://schemas.openxmlformats.org/officeDocument/2006/relationships/image" Target="../media/image79.jpeg"/><Relationship Id="rId25" Type="http://schemas.openxmlformats.org/officeDocument/2006/relationships/image" Target="../media/image87.jpeg"/><Relationship Id="rId33" Type="http://schemas.openxmlformats.org/officeDocument/2006/relationships/image" Target="../media/image95.jpeg"/><Relationship Id="rId38" Type="http://schemas.openxmlformats.org/officeDocument/2006/relationships/image" Target="../media/image100.png"/><Relationship Id="rId46" Type="http://schemas.openxmlformats.org/officeDocument/2006/relationships/image" Target="../media/image108.png"/><Relationship Id="rId2" Type="http://schemas.openxmlformats.org/officeDocument/2006/relationships/image" Target="../media/image65.png"/><Relationship Id="rId16" Type="http://schemas.openxmlformats.org/officeDocument/2006/relationships/image" Target="../media/image78.jpeg"/><Relationship Id="rId20" Type="http://schemas.openxmlformats.org/officeDocument/2006/relationships/image" Target="../media/image82.jpeg"/><Relationship Id="rId29" Type="http://schemas.openxmlformats.org/officeDocument/2006/relationships/image" Target="../media/image91.jpeg"/><Relationship Id="rId41" Type="http://schemas.openxmlformats.org/officeDocument/2006/relationships/image" Target="../media/image103.png"/><Relationship Id="rId54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24" Type="http://schemas.openxmlformats.org/officeDocument/2006/relationships/image" Target="../media/image86.jpeg"/><Relationship Id="rId32" Type="http://schemas.openxmlformats.org/officeDocument/2006/relationships/image" Target="../media/image94.jpeg"/><Relationship Id="rId37" Type="http://schemas.openxmlformats.org/officeDocument/2006/relationships/image" Target="../media/image99.png"/><Relationship Id="rId40" Type="http://schemas.openxmlformats.org/officeDocument/2006/relationships/image" Target="../media/image102.png"/><Relationship Id="rId45" Type="http://schemas.openxmlformats.org/officeDocument/2006/relationships/image" Target="../media/image107.png"/><Relationship Id="rId53" Type="http://schemas.openxmlformats.org/officeDocument/2006/relationships/image" Target="../media/image115.png"/><Relationship Id="rId5" Type="http://schemas.openxmlformats.org/officeDocument/2006/relationships/image" Target="../media/image67.jpeg"/><Relationship Id="rId15" Type="http://schemas.openxmlformats.org/officeDocument/2006/relationships/image" Target="../media/image77.jpeg"/><Relationship Id="rId23" Type="http://schemas.openxmlformats.org/officeDocument/2006/relationships/image" Target="../media/image85.png"/><Relationship Id="rId28" Type="http://schemas.openxmlformats.org/officeDocument/2006/relationships/image" Target="../media/image90.jpeg"/><Relationship Id="rId36" Type="http://schemas.openxmlformats.org/officeDocument/2006/relationships/image" Target="../media/image98.png"/><Relationship Id="rId49" Type="http://schemas.openxmlformats.org/officeDocument/2006/relationships/image" Target="../media/image111.png"/><Relationship Id="rId10" Type="http://schemas.openxmlformats.org/officeDocument/2006/relationships/image" Target="../media/image72.jpeg"/><Relationship Id="rId19" Type="http://schemas.openxmlformats.org/officeDocument/2006/relationships/image" Target="../media/image81.jpeg"/><Relationship Id="rId31" Type="http://schemas.openxmlformats.org/officeDocument/2006/relationships/image" Target="../media/image93.png"/><Relationship Id="rId44" Type="http://schemas.openxmlformats.org/officeDocument/2006/relationships/image" Target="../media/image106.png"/><Relationship Id="rId52" Type="http://schemas.openxmlformats.org/officeDocument/2006/relationships/image" Target="../media/image114.png"/><Relationship Id="rId4" Type="http://schemas.openxmlformats.org/officeDocument/2006/relationships/image" Target="../media/image66.jpeg"/><Relationship Id="rId9" Type="http://schemas.openxmlformats.org/officeDocument/2006/relationships/image" Target="../media/image71.png"/><Relationship Id="rId14" Type="http://schemas.openxmlformats.org/officeDocument/2006/relationships/image" Target="../media/image76.png"/><Relationship Id="rId22" Type="http://schemas.openxmlformats.org/officeDocument/2006/relationships/image" Target="../media/image84.jpeg"/><Relationship Id="rId27" Type="http://schemas.openxmlformats.org/officeDocument/2006/relationships/image" Target="../media/image89.jpeg"/><Relationship Id="rId30" Type="http://schemas.openxmlformats.org/officeDocument/2006/relationships/image" Target="../media/image92.jpeg"/><Relationship Id="rId35" Type="http://schemas.openxmlformats.org/officeDocument/2006/relationships/image" Target="../media/image97.png"/><Relationship Id="rId43" Type="http://schemas.openxmlformats.org/officeDocument/2006/relationships/image" Target="../media/image105.png"/><Relationship Id="rId48" Type="http://schemas.openxmlformats.org/officeDocument/2006/relationships/image" Target="../media/image110.png"/><Relationship Id="rId8" Type="http://schemas.openxmlformats.org/officeDocument/2006/relationships/image" Target="../media/image70.png"/><Relationship Id="rId51" Type="http://schemas.openxmlformats.org/officeDocument/2006/relationships/image" Target="../media/image11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17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119.jpeg"/><Relationship Id="rId4" Type="http://schemas.openxmlformats.org/officeDocument/2006/relationships/diagramQuickStyle" Target="../diagrams/quickStyle2.xml"/><Relationship Id="rId9" Type="http://schemas.microsoft.com/office/2007/relationships/hdphoto" Target="../media/hdphoto6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3.xml"/><Relationship Id="rId6" Type="http://schemas.microsoft.com/office/2007/relationships/hdphoto" Target="../media/hdphoto7.wdp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3.xml"/><Relationship Id="rId6" Type="http://schemas.openxmlformats.org/officeDocument/2006/relationships/image" Target="../media/image126.jpeg"/><Relationship Id="rId5" Type="http://schemas.openxmlformats.org/officeDocument/2006/relationships/image" Target="../media/image125.jpeg"/><Relationship Id="rId4" Type="http://schemas.openxmlformats.org/officeDocument/2006/relationships/image" Target="../media/image1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3.xml"/><Relationship Id="rId6" Type="http://schemas.openxmlformats.org/officeDocument/2006/relationships/image" Target="../media/image130.jpeg"/><Relationship Id="rId5" Type="http://schemas.openxmlformats.org/officeDocument/2006/relationships/image" Target="../media/image129.png"/><Relationship Id="rId4" Type="http://schemas.openxmlformats.org/officeDocument/2006/relationships/image" Target="../media/image128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9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3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hyperlink" Target="https://e.mail.ru/attachment/14816255960000000270/0;5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9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13" Type="http://schemas.openxmlformats.org/officeDocument/2006/relationships/image" Target="../media/image143.png"/><Relationship Id="rId18" Type="http://schemas.openxmlformats.org/officeDocument/2006/relationships/image" Target="../media/image148.png"/><Relationship Id="rId3" Type="http://schemas.openxmlformats.org/officeDocument/2006/relationships/image" Target="../media/image134.jpeg"/><Relationship Id="rId7" Type="http://schemas.openxmlformats.org/officeDocument/2006/relationships/image" Target="../media/image137.png"/><Relationship Id="rId12" Type="http://schemas.openxmlformats.org/officeDocument/2006/relationships/image" Target="../media/image142.png"/><Relationship Id="rId17" Type="http://schemas.openxmlformats.org/officeDocument/2006/relationships/image" Target="../media/image147.png"/><Relationship Id="rId2" Type="http://schemas.openxmlformats.org/officeDocument/2006/relationships/image" Target="../media/image133.png"/><Relationship Id="rId16" Type="http://schemas.openxmlformats.org/officeDocument/2006/relationships/image" Target="../media/image146.png"/><Relationship Id="rId20" Type="http://schemas.openxmlformats.org/officeDocument/2006/relationships/image" Target="../media/image149.png"/><Relationship Id="rId1" Type="http://schemas.openxmlformats.org/officeDocument/2006/relationships/slideLayout" Target="../slideLayouts/slideLayout195.xml"/><Relationship Id="rId6" Type="http://schemas.openxmlformats.org/officeDocument/2006/relationships/image" Target="../media/image136.png"/><Relationship Id="rId11" Type="http://schemas.openxmlformats.org/officeDocument/2006/relationships/image" Target="../media/image141.png"/><Relationship Id="rId5" Type="http://schemas.openxmlformats.org/officeDocument/2006/relationships/image" Target="../media/image135.png"/><Relationship Id="rId15" Type="http://schemas.openxmlformats.org/officeDocument/2006/relationships/image" Target="../media/image145.png"/><Relationship Id="rId10" Type="http://schemas.openxmlformats.org/officeDocument/2006/relationships/image" Target="../media/image140.png"/><Relationship Id="rId19" Type="http://schemas.microsoft.com/office/2007/relationships/hdphoto" Target="../media/hdphoto8.wdp"/><Relationship Id="rId4" Type="http://schemas.openxmlformats.org/officeDocument/2006/relationships/image" Target="../media/image131.png"/><Relationship Id="rId9" Type="http://schemas.openxmlformats.org/officeDocument/2006/relationships/image" Target="../media/image139.png"/><Relationship Id="rId14" Type="http://schemas.openxmlformats.org/officeDocument/2006/relationships/image" Target="../media/image1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19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3" Type="http://schemas.openxmlformats.org/officeDocument/2006/relationships/image" Target="../media/image153.png"/><Relationship Id="rId7" Type="http://schemas.openxmlformats.org/officeDocument/2006/relationships/image" Target="../media/image157.jpe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56.jpeg"/><Relationship Id="rId5" Type="http://schemas.openxmlformats.org/officeDocument/2006/relationships/image" Target="../media/image155.png"/><Relationship Id="rId4" Type="http://schemas.openxmlformats.org/officeDocument/2006/relationships/image" Target="../media/image154.png"/><Relationship Id="rId9" Type="http://schemas.openxmlformats.org/officeDocument/2006/relationships/image" Target="../media/image15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20.jpeg"/><Relationship Id="rId5" Type="http://schemas.openxmlformats.org/officeDocument/2006/relationships/image" Target="../media/image156.jpeg"/><Relationship Id="rId4" Type="http://schemas.openxmlformats.org/officeDocument/2006/relationships/image" Target="../media/image16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jpeg"/><Relationship Id="rId3" Type="http://schemas.openxmlformats.org/officeDocument/2006/relationships/image" Target="../media/image163.png"/><Relationship Id="rId7" Type="http://schemas.openxmlformats.org/officeDocument/2006/relationships/hyperlink" Target="http://www.google.ru/url?sa=i&amp;rct=j&amp;q=&amp;esrc=s&amp;source=images&amp;cd=&amp;cad=rja&amp;uact=8&amp;ved=0ahUKEwj_4eHv1IPWAhVMAZoKHcxFAWoQjRwIBw&amp;url=http://catalog.ykt.ru/company/14218/news/view/2328&amp;psig=AFQjCNFMJRMeZWU_4jLte3_Q_YjHsCVf9Q&amp;ust=1504344135991446" TargetMode="External"/><Relationship Id="rId2" Type="http://schemas.openxmlformats.org/officeDocument/2006/relationships/image" Target="../media/image162.tiff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166.png"/><Relationship Id="rId11" Type="http://schemas.openxmlformats.org/officeDocument/2006/relationships/image" Target="../media/image169.jpeg"/><Relationship Id="rId5" Type="http://schemas.openxmlformats.org/officeDocument/2006/relationships/image" Target="../media/image165.png"/><Relationship Id="rId10" Type="http://schemas.openxmlformats.org/officeDocument/2006/relationships/image" Target="../media/image168.jpeg"/><Relationship Id="rId4" Type="http://schemas.openxmlformats.org/officeDocument/2006/relationships/image" Target="../media/image164.tiff"/><Relationship Id="rId9" Type="http://schemas.openxmlformats.org/officeDocument/2006/relationships/hyperlink" Target="https://www.google.ru/url?sa=i&amp;rct=j&amp;q=&amp;esrc=s&amp;source=images&amp;cd=&amp;cad=rja&amp;uact=8&amp;ved=0ahUKEwjJ_Omd1oPWAhUFJ5oKHVCXAlwQjRwIBw&amp;url=https://vk.com/club20947423&amp;psig=AFQjCNF0bhan_kE8YBdWirQJFmK-bUmQnw&amp;ust=1504344511853030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jpeg"/><Relationship Id="rId13" Type="http://schemas.openxmlformats.org/officeDocument/2006/relationships/image" Target="../media/image181.png"/><Relationship Id="rId3" Type="http://schemas.openxmlformats.org/officeDocument/2006/relationships/image" Target="../media/image171.png"/><Relationship Id="rId7" Type="http://schemas.openxmlformats.org/officeDocument/2006/relationships/image" Target="../media/image175.png"/><Relationship Id="rId12" Type="http://schemas.openxmlformats.org/officeDocument/2006/relationships/image" Target="../media/image180.png"/><Relationship Id="rId2" Type="http://schemas.openxmlformats.org/officeDocument/2006/relationships/image" Target="../media/image170.jpeg"/><Relationship Id="rId16" Type="http://schemas.openxmlformats.org/officeDocument/2006/relationships/image" Target="../media/image184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74.png"/><Relationship Id="rId11" Type="http://schemas.openxmlformats.org/officeDocument/2006/relationships/image" Target="../media/image179.png"/><Relationship Id="rId5" Type="http://schemas.openxmlformats.org/officeDocument/2006/relationships/image" Target="../media/image173.png"/><Relationship Id="rId15" Type="http://schemas.openxmlformats.org/officeDocument/2006/relationships/image" Target="../media/image183.jpeg"/><Relationship Id="rId10" Type="http://schemas.openxmlformats.org/officeDocument/2006/relationships/image" Target="../media/image178.jpeg"/><Relationship Id="rId4" Type="http://schemas.openxmlformats.org/officeDocument/2006/relationships/image" Target="../media/image172.png"/><Relationship Id="rId9" Type="http://schemas.openxmlformats.org/officeDocument/2006/relationships/image" Target="../media/image177.png"/><Relationship Id="rId14" Type="http://schemas.openxmlformats.org/officeDocument/2006/relationships/image" Target="../media/image18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13" Type="http://schemas.openxmlformats.org/officeDocument/2006/relationships/image" Target="../media/image195.svg"/><Relationship Id="rId18" Type="http://schemas.openxmlformats.org/officeDocument/2006/relationships/image" Target="../media/image200.png"/><Relationship Id="rId3" Type="http://schemas.openxmlformats.org/officeDocument/2006/relationships/image" Target="../media/image185.jpeg"/><Relationship Id="rId21" Type="http://schemas.openxmlformats.org/officeDocument/2006/relationships/image" Target="../media/image203.jpeg"/><Relationship Id="rId7" Type="http://schemas.openxmlformats.org/officeDocument/2006/relationships/image" Target="../media/image189.png"/><Relationship Id="rId12" Type="http://schemas.openxmlformats.org/officeDocument/2006/relationships/image" Target="../media/image194.png"/><Relationship Id="rId17" Type="http://schemas.openxmlformats.org/officeDocument/2006/relationships/image" Target="../media/image199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98.png"/><Relationship Id="rId20" Type="http://schemas.openxmlformats.org/officeDocument/2006/relationships/image" Target="../media/image202.png"/><Relationship Id="rId1" Type="http://schemas.openxmlformats.org/officeDocument/2006/relationships/slideLayout" Target="../slideLayouts/slideLayout127.xml"/><Relationship Id="rId6" Type="http://schemas.openxmlformats.org/officeDocument/2006/relationships/image" Target="../media/image188.jpeg"/><Relationship Id="rId11" Type="http://schemas.openxmlformats.org/officeDocument/2006/relationships/image" Target="../media/image193.png"/><Relationship Id="rId24" Type="http://schemas.openxmlformats.org/officeDocument/2006/relationships/image" Target="../media/image206.png"/><Relationship Id="rId5" Type="http://schemas.openxmlformats.org/officeDocument/2006/relationships/image" Target="../media/image187.jpeg"/><Relationship Id="rId15" Type="http://schemas.openxmlformats.org/officeDocument/2006/relationships/image" Target="../media/image197.png"/><Relationship Id="rId23" Type="http://schemas.openxmlformats.org/officeDocument/2006/relationships/image" Target="../media/image205.jpeg"/><Relationship Id="rId10" Type="http://schemas.openxmlformats.org/officeDocument/2006/relationships/image" Target="../media/image192.png"/><Relationship Id="rId19" Type="http://schemas.openxmlformats.org/officeDocument/2006/relationships/image" Target="../media/image201.png"/><Relationship Id="rId4" Type="http://schemas.openxmlformats.org/officeDocument/2006/relationships/image" Target="../media/image186.jpeg"/><Relationship Id="rId9" Type="http://schemas.openxmlformats.org/officeDocument/2006/relationships/image" Target="../media/image191.png"/><Relationship Id="rId14" Type="http://schemas.openxmlformats.org/officeDocument/2006/relationships/image" Target="../media/image196.png"/><Relationship Id="rId22" Type="http://schemas.openxmlformats.org/officeDocument/2006/relationships/image" Target="../media/image20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0.xml"/><Relationship Id="rId3" Type="http://schemas.openxmlformats.org/officeDocument/2006/relationships/chart" Target="../charts/chart5.xml"/><Relationship Id="rId7" Type="http://schemas.openxmlformats.org/officeDocument/2006/relationships/chart" Target="../charts/char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3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9.png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211.png"/><Relationship Id="rId2" Type="http://schemas.openxmlformats.org/officeDocument/2006/relationships/slideLayout" Target="../slideLayouts/slideLayout3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08.png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210.png"/><Relationship Id="rId4" Type="http://schemas.openxmlformats.org/officeDocument/2006/relationships/image" Target="../media/image207.png"/><Relationship Id="rId9" Type="http://schemas.openxmlformats.org/officeDocument/2006/relationships/oleObject" Target="../embeddings/oleObject4.bin"/><Relationship Id="rId14" Type="http://schemas.openxmlformats.org/officeDocument/2006/relationships/image" Target="../media/image21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6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jpeg"/><Relationship Id="rId4" Type="http://schemas.openxmlformats.org/officeDocument/2006/relationships/image" Target="../media/image22.png"/><Relationship Id="rId9" Type="http://schemas.openxmlformats.org/officeDocument/2006/relationships/image" Target="../media/image2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3.xml"/><Relationship Id="rId4" Type="http://schemas.openxmlformats.org/officeDocument/2006/relationships/image" Target="../media/image3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5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5.xml"/><Relationship Id="rId6" Type="http://schemas.openxmlformats.org/officeDocument/2006/relationships/image" Target="../media/image16.jpe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192839"/>
            <a:ext cx="8424936" cy="577055"/>
          </a:xfrm>
          <a:prstGeom prst="rect">
            <a:avLst/>
          </a:prstGeom>
          <a:noFill/>
        </p:spPr>
        <p:txBody>
          <a:bodyPr wrap="square" lIns="68459" tIns="34277" rIns="68459" bIns="34277" rtlCol="0">
            <a:spAutoFit/>
          </a:bodyPr>
          <a:lstStyle/>
          <a:p>
            <a:pPr defTabSz="342194"/>
            <a:r>
              <a:rPr lang="en-US" sz="3300" b="1" dirty="0">
                <a:solidFill>
                  <a:srgbClr val="4472C4">
                    <a:lumMod val="75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ru-RU" sz="3300" b="1" dirty="0">
                <a:solidFill>
                  <a:srgbClr val="4472C4">
                    <a:lumMod val="75000"/>
                  </a:srgbClr>
                </a:solidFill>
                <a:cs typeface="Times New Roman" panose="02020603050405020304" pitchFamily="18" charset="0"/>
              </a:rPr>
              <a:t>КАЗАНСКИЙ ФЕДЕРАЛЬНЫЙ УНИВЕРСИТЕТ</a:t>
            </a:r>
          </a:p>
        </p:txBody>
      </p:sp>
      <p:sp>
        <p:nvSpPr>
          <p:cNvPr id="5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472070" y="4759302"/>
            <a:ext cx="3086100" cy="273844"/>
          </a:xfrm>
        </p:spPr>
        <p:txBody>
          <a:bodyPr/>
          <a:lstStyle/>
          <a:p>
            <a:r>
              <a:rPr lang="ru-RU" sz="1600" dirty="0">
                <a:solidFill>
                  <a:srgbClr val="4472C4">
                    <a:lumMod val="50000"/>
                  </a:srgbClr>
                </a:solidFill>
              </a:rPr>
              <a:t>г. Белгород, 14.12.2017 г.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7036" y="3219822"/>
            <a:ext cx="5040972" cy="1076854"/>
          </a:xfrm>
          <a:prstGeom prst="rect">
            <a:avLst/>
          </a:prstGeom>
          <a:noFill/>
        </p:spPr>
        <p:txBody>
          <a:bodyPr wrap="square" lIns="91080" tIns="45540" rIns="91080" bIns="45540" rtlCol="0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Презентация  </a:t>
            </a:r>
          </a:p>
          <a:p>
            <a:pPr algn="just"/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рамках Круглого стола «Организационно-финансовые механизмы партнерства университета и региона. Целевые показатели инновационной активности деятельности университетских центров»</a:t>
            </a:r>
            <a:endParaRPr lang="ru-RU" sz="11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D00013C-F482-4816-9490-31E7BEABCD86}"/>
              </a:ext>
            </a:extLst>
          </p:cNvPr>
          <p:cNvSpPr/>
          <p:nvPr/>
        </p:nvSpPr>
        <p:spPr>
          <a:xfrm>
            <a:off x="467133" y="1512105"/>
            <a:ext cx="50409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РЕАЛИЗАЦИЯ ЗАДАЧ ФЕДЕРАЛЬНОГО УНИВЕРСИТЕТА НА ПРИМЕРЕ СОТРУДНИЧЕСТВА С РЕСПУБЛИКОЙ ТАТАРСТАН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1200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044" y="123478"/>
            <a:ext cx="9001000" cy="576064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УЧАСТИЕ В РЕСПУБЛИКАНСКИХ НАУЧНО-ОБРАЗОВАТЕЛЬНЫХ ПРОГРАММАХ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4649801"/>
            <a:ext cx="2133600" cy="274637"/>
          </a:xfrm>
        </p:spPr>
        <p:txBody>
          <a:bodyPr/>
          <a:lstStyle/>
          <a:p>
            <a:fld id="{05506C42-F761-4C63-94E8-10E5AEF87378}" type="slidenum">
              <a:rPr lang="ru-RU" smtClean="0"/>
              <a:t>10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10812" y="3101416"/>
            <a:ext cx="806745" cy="8067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00952" y="3968481"/>
            <a:ext cx="832493" cy="8324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10812" y="2197087"/>
            <a:ext cx="806745" cy="80674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85984" y="4111379"/>
            <a:ext cx="3297042" cy="507828"/>
          </a:xfrm>
          <a:prstGeom prst="rect">
            <a:avLst/>
          </a:prstGeom>
          <a:noFill/>
        </p:spPr>
        <p:txBody>
          <a:bodyPr wrap="square" lIns="68381" tIns="34289" rIns="68381" bIns="34289" rtlCol="0">
            <a:spAutoFit/>
          </a:bodyPr>
          <a:lstStyle/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Повышение квалификации работников  промышленных компаний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5986" y="2276683"/>
            <a:ext cx="3020935" cy="727119"/>
          </a:xfrm>
          <a:prstGeom prst="rect">
            <a:avLst/>
          </a:prstGeom>
          <a:noFill/>
        </p:spPr>
        <p:txBody>
          <a:bodyPr wrap="square" lIns="68381" tIns="34289" rIns="68381" bIns="34289" rtlCol="0">
            <a:spAutoFit/>
          </a:bodyPr>
          <a:lstStyle/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Повышение квалификации государственных и муниципальных служащих 5 400 чел.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85986" y="3140557"/>
            <a:ext cx="3020935" cy="507828"/>
          </a:xfrm>
          <a:prstGeom prst="rect">
            <a:avLst/>
          </a:prstGeom>
          <a:noFill/>
        </p:spPr>
        <p:txBody>
          <a:bodyPr wrap="square" lIns="68381" tIns="34289" rIns="68381" bIns="34289" rtlCol="0">
            <a:spAutoFit/>
          </a:bodyPr>
          <a:lstStyle/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Повышение квалификации учителей</a:t>
            </a:r>
          </a:p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свыше 13 000 чел. 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2127" y="1110789"/>
            <a:ext cx="655253" cy="65525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1726" y="1130049"/>
            <a:ext cx="616667" cy="61666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850270" y="1014140"/>
            <a:ext cx="3309774" cy="946410"/>
          </a:xfrm>
          <a:prstGeom prst="rect">
            <a:avLst/>
          </a:prstGeom>
          <a:noFill/>
        </p:spPr>
        <p:txBody>
          <a:bodyPr wrap="square" lIns="68381" tIns="34289" rIns="68381" bIns="34289" rtlCol="0">
            <a:spAutoFit/>
          </a:bodyPr>
          <a:lstStyle/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Программы поддержки родного языка (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</a:rPr>
              <a:t>Ана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 теле) и национально-исторические исследования</a:t>
            </a:r>
          </a:p>
          <a:p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726040" y="1987325"/>
            <a:ext cx="851331" cy="851331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5850270" y="1994903"/>
            <a:ext cx="3206694" cy="727119"/>
          </a:xfrm>
          <a:prstGeom prst="rect">
            <a:avLst/>
          </a:prstGeom>
        </p:spPr>
        <p:txBody>
          <a:bodyPr wrap="square" lIns="68381" tIns="34289" rIns="68381" bIns="34289">
            <a:spAutoFit/>
          </a:bodyPr>
          <a:lstStyle/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Этно-религиозные исследования (История и культура ислама)</a:t>
            </a:r>
          </a:p>
          <a:p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3697" y="3075707"/>
            <a:ext cx="820077" cy="556737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850271" y="3056027"/>
            <a:ext cx="3228260" cy="727119"/>
          </a:xfrm>
          <a:prstGeom prst="rect">
            <a:avLst/>
          </a:prstGeom>
          <a:noFill/>
        </p:spPr>
        <p:txBody>
          <a:bodyPr wrap="square" lIns="68381" tIns="34289" rIns="68381" bIns="34289" rtlCol="0">
            <a:spAutoFit/>
          </a:bodyPr>
          <a:lstStyle/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Реализация проекта охраны республиканских памятников Всемирного культурного наследия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850271" y="4111379"/>
            <a:ext cx="3114218" cy="507828"/>
          </a:xfrm>
          <a:prstGeom prst="rect">
            <a:avLst/>
          </a:prstGeom>
          <a:noFill/>
        </p:spPr>
        <p:txBody>
          <a:bodyPr wrap="square" lIns="68381" tIns="34289" rIns="68381" bIns="34289" rtlCol="0">
            <a:spAutoFit/>
          </a:bodyPr>
          <a:lstStyle/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Программа повышения финансовой грамотности 1 500 чел.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85986" y="1014146"/>
            <a:ext cx="3020935" cy="1165701"/>
          </a:xfrm>
          <a:prstGeom prst="rect">
            <a:avLst/>
          </a:prstGeom>
          <a:noFill/>
        </p:spPr>
        <p:txBody>
          <a:bodyPr wrap="square" lIns="68381" tIns="34289" rIns="68381" bIns="34289" rtlCol="0">
            <a:spAutoFit/>
          </a:bodyPr>
          <a:lstStyle/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Участие в разработке и реализации Программы развития Камского инновационного территориально-производственного кластера РТ (ИННОКАМ)</a:t>
            </a:r>
          </a:p>
        </p:txBody>
      </p:sp>
      <p:pic>
        <p:nvPicPr>
          <p:cNvPr id="26" name="Picture 52" descr="Картинки по запросу дружи с финансами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37" r="4155" b="29272"/>
          <a:stretch>
            <a:fillRect/>
          </a:stretch>
        </p:blipFill>
        <p:spPr bwMode="auto">
          <a:xfrm>
            <a:off x="4637829" y="4150955"/>
            <a:ext cx="1189702" cy="428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04325" y="4717570"/>
            <a:ext cx="7170826" cy="369122"/>
          </a:xfrm>
          <a:prstGeom prst="rect">
            <a:avLst/>
          </a:prstGeom>
          <a:noFill/>
        </p:spPr>
        <p:txBody>
          <a:bodyPr wrap="square" lIns="91198" tIns="45599" rIns="91198" bIns="45599" rtlCol="0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Всего со стороны РТ направлено порядка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1,8 млрд. руб.</a:t>
            </a:r>
          </a:p>
        </p:txBody>
      </p:sp>
      <p:sp>
        <p:nvSpPr>
          <p:cNvPr id="12" name="Блок-схема: перфолента 11"/>
          <p:cNvSpPr/>
          <p:nvPr/>
        </p:nvSpPr>
        <p:spPr>
          <a:xfrm>
            <a:off x="3538077" y="440504"/>
            <a:ext cx="2489898" cy="573636"/>
          </a:xfrm>
          <a:prstGeom prst="flowChartPunchedTap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98" tIns="45599" rIns="91198" bIns="45599" spcCol="0" rtlCol="0" anchor="ctr"/>
          <a:lstStyle/>
          <a:p>
            <a:pPr algn="ctr"/>
            <a:r>
              <a:rPr lang="ru-RU" sz="2800" dirty="0">
                <a:latin typeface="Gabriola" panose="04040605051002020D02" pitchFamily="82" charset="0"/>
              </a:rPr>
              <a:t>Ежегодно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94" y="949753"/>
            <a:ext cx="1075184" cy="107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779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680" y="195492"/>
            <a:ext cx="8686800" cy="565175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ПОДДЕРЖКА СО СТОРОНЫ РЕСПУБЛИКИ ТАТАРСТАН:</a:t>
            </a:r>
            <a:b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УНИВЕРСИТЕТСКИХ ЦЕНТРОВ РАЗВИТИЯ РЕГИОНА</a:t>
            </a:r>
          </a:p>
        </p:txBody>
      </p:sp>
      <p:pic>
        <p:nvPicPr>
          <p:cNvPr id="22" name="Picture 14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84" y="2799594"/>
            <a:ext cx="936104" cy="56426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7505" y="844531"/>
            <a:ext cx="2952328" cy="116936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lIns="91258" tIns="45629" rIns="91258" bIns="45629">
            <a:spAutoFit/>
          </a:bodyPr>
          <a:lstStyle/>
          <a:p>
            <a:pPr algn="ctr"/>
            <a:r>
              <a:rPr lang="ru-RU" sz="1400" b="1" cap="all" dirty="0">
                <a:ln w="6350">
                  <a:noFill/>
                </a:ln>
                <a:solidFill>
                  <a:schemeClr val="accent2">
                    <a:lumMod val="75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центр инновационного развития республики ТАТАРСТАН в области трансляционной персонализированной медицины</a:t>
            </a:r>
            <a:endParaRPr lang="ru-RU" sz="1100" b="1" dirty="0">
              <a:solidFill>
                <a:schemeClr val="accent2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088875" y="844584"/>
            <a:ext cx="2952328" cy="116936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lIns="91258" tIns="45629" rIns="91258" bIns="45629" anchor="ctr">
            <a:spAutoFit/>
          </a:bodyPr>
          <a:lstStyle/>
          <a:p>
            <a:pPr algn="ctr"/>
            <a:r>
              <a:rPr lang="ru-RU" sz="1400" b="1" cap="all" dirty="0">
                <a:ln w="6350">
                  <a:noFill/>
                </a:ln>
                <a:solidFill>
                  <a:srgbClr val="22542C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центр технологического развития Республики Татарстан в области нефтедобычи, нефтепереработки, </a:t>
            </a:r>
          </a:p>
          <a:p>
            <a:pPr algn="ctr"/>
            <a:r>
              <a:rPr lang="ru-RU" sz="1400" b="1" cap="all" dirty="0">
                <a:ln w="6350">
                  <a:noFill/>
                </a:ln>
                <a:solidFill>
                  <a:srgbClr val="22542C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нефтехимии </a:t>
            </a:r>
            <a:endParaRPr lang="ru-RU" sz="1100" b="1" dirty="0">
              <a:solidFill>
                <a:srgbClr val="22542C"/>
              </a:solidFill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084168" y="834246"/>
            <a:ext cx="2952328" cy="118863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91258" tIns="45629" rIns="91258" bIns="45629" anchor="ctr">
            <a:spAutoFit/>
          </a:bodyPr>
          <a:lstStyle/>
          <a:p>
            <a:pPr algn="ctr"/>
            <a:r>
              <a:rPr lang="ru-RU" sz="1400" b="1" cap="all" dirty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центр социального развития Республики Татарстан </a:t>
            </a:r>
          </a:p>
          <a:p>
            <a:pPr algn="ctr"/>
            <a:r>
              <a:rPr lang="ru-RU" sz="1400" b="1" cap="all" dirty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в области </a:t>
            </a:r>
          </a:p>
          <a:p>
            <a:pPr algn="ctr"/>
            <a:r>
              <a:rPr lang="ru-RU" sz="1400" b="1" cap="all" dirty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инноваций и предпринимательства</a:t>
            </a:r>
            <a:endParaRPr lang="ru-RU" sz="11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8912" y="4496336"/>
            <a:ext cx="8087585" cy="576059"/>
          </a:xfrm>
          <a:prstGeom prst="roundRect">
            <a:avLst/>
          </a:prstGeom>
          <a:solidFill>
            <a:srgbClr val="EEEA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58" tIns="45629" rIns="91258" bIns="45629" spcCol="0" rtlCol="0" anchor="ctr"/>
          <a:lstStyle/>
          <a:p>
            <a:pPr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О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</a:rPr>
              <a:t>безвозмездном предоставлении КФУ объектов инновационной республиканской и муниципальной инфраструктуры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для реализации ключевых научных, технико-внедренческих и творческих проектов для социально-экономического развития Татарстана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942536" y="2365904"/>
            <a:ext cx="8093965" cy="432048"/>
          </a:xfrm>
          <a:prstGeom prst="roundRect">
            <a:avLst/>
          </a:prstGeom>
          <a:solidFill>
            <a:srgbClr val="C5B9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58" tIns="45629" rIns="91258" bIns="45629" spcCol="0" rtlCol="0" anchor="ctr"/>
          <a:lstStyle/>
          <a:p>
            <a:pPr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О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</a:rPr>
              <a:t> сотрудничестве при реализации ключевых проектов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Стратегии социально-экономического развития Республики Татарстан до 2030 года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948917" y="3364724"/>
            <a:ext cx="8093965" cy="432048"/>
          </a:xfrm>
          <a:prstGeom prst="roundRect">
            <a:avLst/>
          </a:prstGeom>
          <a:solidFill>
            <a:srgbClr val="C5B9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58" tIns="45629" rIns="91258" bIns="45629" spcCol="0" rtlCol="0" anchor="ctr"/>
          <a:lstStyle/>
          <a:p>
            <a:pPr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Об оказании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</a:rPr>
              <a:t>экспертно-консультационной поддержки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в реализации и актуализации Стратегии социально-экономического развития Республики Татарстан до 2030 года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948917" y="2860668"/>
            <a:ext cx="8093965" cy="432048"/>
          </a:xfrm>
          <a:prstGeom prst="roundRect">
            <a:avLst/>
          </a:prstGeom>
          <a:solidFill>
            <a:srgbClr val="C5B9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58" tIns="45629" rIns="91258" bIns="45629" spcCol="0" rtlCol="0" anchor="ctr"/>
          <a:lstStyle/>
          <a:p>
            <a:pPr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О создании на базе  КФУ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</a:rPr>
              <a:t>Проектного офиса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по участию в реализации отдельных мероприятий Стратегии социально-экономического развития Республики Татарстан до 2030 года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942530" y="3868785"/>
            <a:ext cx="8087587" cy="576064"/>
          </a:xfrm>
          <a:prstGeom prst="roundRect">
            <a:avLst/>
          </a:prstGeom>
          <a:solidFill>
            <a:srgbClr val="DCD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58" tIns="45629" rIns="91258" bIns="45629" spcCol="0" rtlCol="0" anchor="ctr"/>
          <a:lstStyle/>
          <a:p>
            <a:pPr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О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</a:rPr>
              <a:t>предоставлении средств на </a:t>
            </a:r>
            <a:r>
              <a:rPr lang="ru-RU" sz="1200" b="1" dirty="0" err="1">
                <a:solidFill>
                  <a:schemeClr val="tx2">
                    <a:lumMod val="75000"/>
                  </a:schemeClr>
                </a:solidFill>
              </a:rPr>
              <a:t>софинансирование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ключевых реализуемых университетом проектов, связанных с научными, научно-техническими, творческими разработками и услугами, направленных на социально-экономическое развитие Республики Татарстан</a:t>
            </a:r>
          </a:p>
        </p:txBody>
      </p:sp>
      <p:pic>
        <p:nvPicPr>
          <p:cNvPr id="31" name="Picture 2" descr="C:\Users\AXA\Desktop\17.09.01. Визит Л.М.Огородовой\Слайды\no-translate-detected_318-62517.jp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52" y="4444845"/>
            <a:ext cx="556414" cy="556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" descr="F:\Новая папка\hand-left-bag.png"/>
          <p:cNvPicPr>
            <a:picLocks noChangeAspect="1" noChangeArrowheads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735" y="3867894"/>
            <a:ext cx="491731" cy="515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F:\temp\145730425968250 (1).pn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24" y="1643019"/>
            <a:ext cx="351110" cy="34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F:\temp\145730447280390.pn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3" y="1648905"/>
            <a:ext cx="343762" cy="34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>
            <a:duotone>
              <a:srgbClr val="9BBB59">
                <a:shade val="45000"/>
                <a:satMod val="135000"/>
              </a:srgbClr>
              <a:prstClr val="white"/>
            </a:duotone>
          </a:blip>
          <a:stretch>
            <a:fillRect/>
          </a:stretch>
        </p:blipFill>
        <p:spPr>
          <a:xfrm>
            <a:off x="3105079" y="1658829"/>
            <a:ext cx="345600" cy="345600"/>
          </a:xfrm>
          <a:prstGeom prst="rect">
            <a:avLst/>
          </a:prstGeom>
        </p:spPr>
      </p:pic>
      <p:pic>
        <p:nvPicPr>
          <p:cNvPr id="21" name="Picture 2" descr="F:\sae-presentation\2016-03-06\depositphotos_52099755-Industrial-building-factory-and-power-plants.jpg"/>
          <p:cNvPicPr>
            <a:picLocks noChangeAspect="1" noChangeArrowheads="1"/>
          </p:cNvPicPr>
          <p:nvPr/>
        </p:nvPicPr>
        <p:blipFill>
          <a:blip r:embed="rId11" cstate="print">
            <a:duotone>
              <a:srgbClr val="9BBB59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541" y="1650972"/>
            <a:ext cx="423863" cy="3456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684" y="1650972"/>
            <a:ext cx="349200" cy="349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7515" y="1648904"/>
            <a:ext cx="345600" cy="345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48911" y="1996573"/>
            <a:ext cx="8015577" cy="369332"/>
          </a:xfrm>
          <a:prstGeom prst="rect">
            <a:avLst/>
          </a:prstGeom>
          <a:noFill/>
        </p:spPr>
        <p:txBody>
          <a:bodyPr wrap="square" lIns="91406" tIns="45703" rIns="91406" bIns="45703" rtlCol="0">
            <a:spAutoFit/>
          </a:bodyPr>
          <a:lstStyle/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Пакет Соглашений КФУ с Правительством Республики Татарстан</a:t>
            </a:r>
          </a:p>
        </p:txBody>
      </p:sp>
    </p:spTree>
    <p:extLst>
      <p:ext uri="{BB962C8B-B14F-4D97-AF65-F5344CB8AC3E}">
        <p14:creationId xmlns:p14="http://schemas.microsoft.com/office/powerpoint/2010/main" val="3651331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967" y="123486"/>
            <a:ext cx="8229600" cy="565175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 ОБЪЕДИНЕННОГО УНИВЕРСИТЕТСКОГО  ЦЕНТРА РЕСПУБЛИКИ  ТАТАРСТАН</a:t>
            </a: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H="1" flipV="1">
            <a:off x="1817459" y="3752006"/>
            <a:ext cx="510462" cy="561355"/>
          </a:xfrm>
          <a:prstGeom prst="line">
            <a:avLst/>
          </a:prstGeom>
          <a:noFill/>
          <a:ln w="9525" cap="flat" cmpd="sng" algn="ctr">
            <a:solidFill>
              <a:srgbClr val="0070C0"/>
            </a:solidFill>
            <a:prstDash val="solid"/>
          </a:ln>
          <a:effectLst/>
        </p:spPr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6171053" y="4097279"/>
            <a:ext cx="781795" cy="536053"/>
          </a:xfrm>
          <a:prstGeom prst="line">
            <a:avLst/>
          </a:prstGeom>
          <a:noFill/>
          <a:ln w="9525" cap="flat" cmpd="sng" algn="ctr">
            <a:solidFill>
              <a:srgbClr val="6BB1C9">
                <a:lumMod val="75000"/>
              </a:srgbClr>
            </a:solidFill>
            <a:prstDash val="solid"/>
          </a:ln>
          <a:effectLst/>
        </p:spPr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4572026" y="1860308"/>
            <a:ext cx="925797" cy="200136"/>
          </a:xfrm>
          <a:prstGeom prst="line">
            <a:avLst/>
          </a:prstGeom>
          <a:noFill/>
          <a:ln w="9525" cap="flat" cmpd="sng" algn="ctr">
            <a:solidFill>
              <a:srgbClr val="6585CF"/>
            </a:solidFill>
            <a:prstDash val="solid"/>
          </a:ln>
          <a:effectLst/>
        </p:spPr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4693540" y="1634821"/>
            <a:ext cx="748076" cy="228261"/>
          </a:xfrm>
          <a:prstGeom prst="line">
            <a:avLst/>
          </a:prstGeom>
          <a:noFill/>
          <a:ln w="9525" cap="flat" cmpd="sng" algn="ctr">
            <a:solidFill>
              <a:srgbClr val="6585CF"/>
            </a:solidFill>
            <a:prstDash val="solid"/>
          </a:ln>
          <a:effectLst/>
        </p:spPr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4260969" y="1381106"/>
            <a:ext cx="1189330" cy="298176"/>
          </a:xfrm>
          <a:prstGeom prst="line">
            <a:avLst/>
          </a:prstGeom>
          <a:noFill/>
          <a:ln w="9525" cap="flat" cmpd="sng" algn="ctr">
            <a:solidFill>
              <a:srgbClr val="6585CF"/>
            </a:solidFill>
            <a:prstDash val="solid"/>
          </a:ln>
          <a:effectLst/>
        </p:spPr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4260969" y="1011076"/>
            <a:ext cx="1171966" cy="268094"/>
          </a:xfrm>
          <a:prstGeom prst="line">
            <a:avLst/>
          </a:prstGeom>
          <a:noFill/>
          <a:ln w="9525" cap="flat" cmpd="sng" algn="ctr">
            <a:solidFill>
              <a:srgbClr val="6585CF"/>
            </a:solidFill>
            <a:prstDash val="solid"/>
          </a:ln>
          <a:effectLst/>
        </p:spPr>
      </p:cxnSp>
      <p:cxnSp>
        <p:nvCxnSpPr>
          <p:cNvPr id="29" name="Прямая соединительная линия 28"/>
          <p:cNvCxnSpPr/>
          <p:nvPr/>
        </p:nvCxnSpPr>
        <p:spPr>
          <a:xfrm flipH="1" flipV="1">
            <a:off x="1951179" y="2904229"/>
            <a:ext cx="674921" cy="972944"/>
          </a:xfrm>
          <a:prstGeom prst="line">
            <a:avLst/>
          </a:prstGeom>
          <a:noFill/>
          <a:ln w="9525" cap="flat" cmpd="sng" algn="ctr">
            <a:solidFill>
              <a:srgbClr val="0070C0"/>
            </a:solidFill>
            <a:prstDash val="solid"/>
          </a:ln>
          <a:effectLst/>
        </p:spPr>
      </p:cxnSp>
      <p:cxnSp>
        <p:nvCxnSpPr>
          <p:cNvPr id="30" name="Прямая соединительная линия 29"/>
          <p:cNvCxnSpPr/>
          <p:nvPr/>
        </p:nvCxnSpPr>
        <p:spPr>
          <a:xfrm flipH="1" flipV="1">
            <a:off x="1951170" y="3322436"/>
            <a:ext cx="676618" cy="901627"/>
          </a:xfrm>
          <a:prstGeom prst="line">
            <a:avLst/>
          </a:prstGeom>
          <a:noFill/>
          <a:ln w="9525" cap="flat" cmpd="sng" algn="ctr">
            <a:solidFill>
              <a:srgbClr val="0070C0"/>
            </a:solidFill>
            <a:prstDash val="solid"/>
          </a:ln>
          <a:effectLst/>
        </p:spPr>
      </p:cxnSp>
      <p:cxnSp>
        <p:nvCxnSpPr>
          <p:cNvPr id="31" name="Прямая соединительная линия 30"/>
          <p:cNvCxnSpPr/>
          <p:nvPr/>
        </p:nvCxnSpPr>
        <p:spPr>
          <a:xfrm flipH="1" flipV="1">
            <a:off x="2020969" y="2355726"/>
            <a:ext cx="625665" cy="1027924"/>
          </a:xfrm>
          <a:prstGeom prst="line">
            <a:avLst/>
          </a:prstGeom>
          <a:noFill/>
          <a:ln w="9525" cap="flat" cmpd="sng" algn="ctr">
            <a:solidFill>
              <a:srgbClr val="0070C0"/>
            </a:solidFill>
            <a:prstDash val="solid"/>
          </a:ln>
          <a:effectLst/>
        </p:spPr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6161489" y="3779878"/>
            <a:ext cx="781795" cy="536053"/>
          </a:xfrm>
          <a:prstGeom prst="line">
            <a:avLst/>
          </a:prstGeom>
          <a:noFill/>
          <a:ln w="9525" cap="flat" cmpd="sng" algn="ctr">
            <a:solidFill>
              <a:srgbClr val="6BB1C9">
                <a:lumMod val="75000"/>
              </a:srgbClr>
            </a:solidFill>
            <a:prstDash val="solid"/>
          </a:ln>
          <a:effectLst/>
        </p:spPr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6159258" y="3357145"/>
            <a:ext cx="762617" cy="538478"/>
          </a:xfrm>
          <a:prstGeom prst="line">
            <a:avLst/>
          </a:prstGeom>
          <a:noFill/>
          <a:ln w="9525" cap="flat" cmpd="sng" algn="ctr">
            <a:solidFill>
              <a:srgbClr val="6BB1C9">
                <a:lumMod val="75000"/>
              </a:srgbClr>
            </a:solidFill>
            <a:prstDash val="solid"/>
          </a:ln>
          <a:effectLst/>
        </p:spPr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6159386" y="3056901"/>
            <a:ext cx="757939" cy="530824"/>
          </a:xfrm>
          <a:prstGeom prst="line">
            <a:avLst/>
          </a:prstGeom>
          <a:noFill/>
          <a:ln w="9525" cap="flat" cmpd="sng" algn="ctr">
            <a:solidFill>
              <a:srgbClr val="6BB1C9">
                <a:lumMod val="75000"/>
              </a:srgbClr>
            </a:solidFill>
            <a:prstDash val="solid"/>
          </a:ln>
          <a:effectLst/>
        </p:spPr>
      </p:cxnSp>
      <p:sp>
        <p:nvSpPr>
          <p:cNvPr id="35" name="Равнобедренный треугольник 34"/>
          <p:cNvSpPr/>
          <p:nvPr/>
        </p:nvSpPr>
        <p:spPr>
          <a:xfrm>
            <a:off x="2413341" y="1185015"/>
            <a:ext cx="4001668" cy="3216136"/>
          </a:xfrm>
          <a:prstGeom prst="triangle">
            <a:avLst>
              <a:gd name="adj" fmla="val 50248"/>
            </a:avLst>
          </a:prstGeom>
          <a:solidFill>
            <a:srgbClr val="CEB966"/>
          </a:solidFill>
          <a:ln w="25400" cap="flat" cmpd="sng" algn="ctr">
            <a:solidFill>
              <a:srgbClr val="CEB966">
                <a:shade val="50000"/>
              </a:srgbClr>
            </a:solidFill>
            <a:prstDash val="solid"/>
          </a:ln>
          <a:effectLst/>
        </p:spPr>
        <p:txBody>
          <a:bodyPr lIns="91198" tIns="45599" rIns="91198" bIns="45599" rtlCol="0" anchor="ctr"/>
          <a:lstStyle/>
          <a:p>
            <a:pPr algn="ctr" defTabSz="911678"/>
            <a:endParaRPr lang="ru-RU" kern="0">
              <a:solidFill>
                <a:prstClr val="white"/>
              </a:solidFill>
              <a:latin typeface="Times New Roman"/>
            </a:endParaRPr>
          </a:p>
        </p:txBody>
      </p:sp>
      <p:sp>
        <p:nvSpPr>
          <p:cNvPr id="36" name="Овал 35"/>
          <p:cNvSpPr/>
          <p:nvPr/>
        </p:nvSpPr>
        <p:spPr>
          <a:xfrm>
            <a:off x="3576966" y="885386"/>
            <a:ext cx="1611798" cy="1587811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6585CF">
                <a:lumMod val="60000"/>
                <a:lumOff val="40000"/>
              </a:srgbClr>
            </a:solidFill>
            <a:prstDash val="solid"/>
          </a:ln>
          <a:effectLst/>
        </p:spPr>
        <p:txBody>
          <a:bodyPr lIns="91198" tIns="45599" rIns="91198" bIns="45599" rtlCol="0" anchor="ctr"/>
          <a:lstStyle/>
          <a:p>
            <a:pPr algn="ctr" defTabSz="911678"/>
            <a:endParaRPr lang="ru-RU" sz="1400" b="1" kern="0" dirty="0">
              <a:solidFill>
                <a:prstClr val="white"/>
              </a:solidFill>
              <a:latin typeface="Times New Roman"/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1923552" y="3155083"/>
            <a:ext cx="1627517" cy="1608710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0070C0"/>
            </a:solidFill>
            <a:prstDash val="solid"/>
          </a:ln>
          <a:effectLst/>
        </p:spPr>
        <p:txBody>
          <a:bodyPr lIns="91198" tIns="45599" rIns="91198" bIns="45599" rtlCol="0" anchor="ctr"/>
          <a:lstStyle/>
          <a:p>
            <a:pPr algn="ctr" defTabSz="911678"/>
            <a:endParaRPr lang="ru-RU" sz="1400" b="1" kern="0" dirty="0">
              <a:solidFill>
                <a:prstClr val="white"/>
              </a:solidFill>
              <a:latin typeface="Times New Roman"/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5331711" y="3211453"/>
            <a:ext cx="1611521" cy="1572925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lIns="91198" tIns="45599" rIns="91198" bIns="45599" rtlCol="0" anchor="ctr"/>
          <a:lstStyle/>
          <a:p>
            <a:pPr algn="ctr" defTabSz="911678"/>
            <a:endParaRPr lang="ru-RU" sz="1400" b="1" kern="0" dirty="0">
              <a:solidFill>
                <a:prstClr val="white"/>
              </a:solidFill>
              <a:latin typeface="Times New Roman"/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3629527" y="2550500"/>
            <a:ext cx="1680822" cy="1666306"/>
          </a:xfrm>
          <a:prstGeom prst="ellipse">
            <a:avLst/>
          </a:prstGeom>
          <a:solidFill>
            <a:sysClr val="window" lastClr="FFFFFF">
              <a:lumMod val="75000"/>
            </a:sysClr>
          </a:solidFill>
          <a:ln w="127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lIns="91198" tIns="45599" rIns="91198" bIns="45599" rtlCol="0" anchor="ctr"/>
          <a:lstStyle/>
          <a:p>
            <a:pPr algn="ctr" defTabSz="911678"/>
            <a:endParaRPr lang="ru-RU" sz="1400" b="1" kern="0" dirty="0">
              <a:solidFill>
                <a:prstClr val="white"/>
              </a:solidFill>
              <a:latin typeface="Times New Roman"/>
            </a:endParaRPr>
          </a:p>
        </p:txBody>
      </p:sp>
      <p:sp>
        <p:nvSpPr>
          <p:cNvPr id="40" name="Прямоугольник 39">
            <a:hlinkClick r:id="" action="ppaction://noaction"/>
          </p:cNvPr>
          <p:cNvSpPr/>
          <p:nvPr/>
        </p:nvSpPr>
        <p:spPr>
          <a:xfrm>
            <a:off x="3666464" y="2857509"/>
            <a:ext cx="1621853" cy="824363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91198" tIns="45599" rIns="91198" bIns="45599" rtlCol="0" anchor="ctr"/>
          <a:lstStyle/>
          <a:p>
            <a:pPr algn="ctr" defTabSz="911678"/>
            <a:r>
              <a:rPr lang="ru-RU" sz="1200" b="1" kern="0" dirty="0">
                <a:solidFill>
                  <a:schemeClr val="tx2">
                    <a:lumMod val="75000"/>
                  </a:schemeClr>
                </a:solidFill>
                <a:latin typeface="Times New Roman"/>
              </a:rPr>
              <a:t>РЕГИОНАЛЬНЫЙ  ПРОЕКТНЫЙ ОФИС</a:t>
            </a:r>
          </a:p>
          <a:p>
            <a:pPr algn="ctr" defTabSz="911678"/>
            <a:r>
              <a:rPr lang="ru-RU" sz="1200" b="1" kern="0" dirty="0">
                <a:solidFill>
                  <a:schemeClr val="tx2">
                    <a:lumMod val="75000"/>
                  </a:schemeClr>
                </a:solidFill>
                <a:latin typeface="Times New Roman"/>
              </a:rPr>
              <a:t>на базе КФУ</a:t>
            </a:r>
          </a:p>
        </p:txBody>
      </p:sp>
      <p:sp>
        <p:nvSpPr>
          <p:cNvPr id="41" name="Прямоугольник 40">
            <a:hlinkClick r:id="" action="ppaction://noaction"/>
          </p:cNvPr>
          <p:cNvSpPr/>
          <p:nvPr/>
        </p:nvSpPr>
        <p:spPr>
          <a:xfrm>
            <a:off x="3551228" y="1131714"/>
            <a:ext cx="1702075" cy="824363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91198" tIns="45599" rIns="91198" bIns="45599" rtlCol="0" anchor="ctr"/>
          <a:lstStyle/>
          <a:p>
            <a:pPr algn="ctr" defTabSz="911678"/>
            <a:r>
              <a:rPr lang="ru-RU" sz="1100" b="1" kern="0" dirty="0">
                <a:solidFill>
                  <a:srgbClr val="6585CF">
                    <a:lumMod val="75000"/>
                  </a:srgbClr>
                </a:solidFill>
                <a:latin typeface="Times New Roman"/>
              </a:rPr>
              <a:t>ЦЕНТР ИННОВАЦИОННОГО РАЗВИТИЯ</a:t>
            </a:r>
            <a:endParaRPr lang="ru-RU" sz="1100" kern="0" dirty="0">
              <a:solidFill>
                <a:srgbClr val="6585CF">
                  <a:lumMod val="75000"/>
                </a:srgbClr>
              </a:solidFill>
              <a:latin typeface="Times New Roman"/>
            </a:endParaRPr>
          </a:p>
        </p:txBody>
      </p:sp>
      <p:sp>
        <p:nvSpPr>
          <p:cNvPr id="42" name="Прямоугольник 41">
            <a:hlinkClick r:id="" action="ppaction://noaction"/>
          </p:cNvPr>
          <p:cNvSpPr/>
          <p:nvPr/>
        </p:nvSpPr>
        <p:spPr>
          <a:xfrm>
            <a:off x="1828820" y="3403722"/>
            <a:ext cx="1800727" cy="824363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91198" tIns="45599" rIns="91198" bIns="45599" rtlCol="0" anchor="ctr"/>
          <a:lstStyle/>
          <a:p>
            <a:pPr algn="ctr" defTabSz="911678"/>
            <a:r>
              <a:rPr lang="ru-RU" sz="1100" b="1" kern="0" dirty="0">
                <a:solidFill>
                  <a:srgbClr val="0070C0"/>
                </a:solidFill>
                <a:latin typeface="Times New Roman"/>
              </a:rPr>
              <a:t>ЦЕНТР ТЕХНОЛОГИЧЕСКОГО РАЗВИТИЯ</a:t>
            </a:r>
            <a:endParaRPr lang="ru-RU" sz="1100" kern="0" dirty="0">
              <a:solidFill>
                <a:srgbClr val="0070C0"/>
              </a:solidFill>
              <a:latin typeface="Times New Roman"/>
            </a:endParaRPr>
          </a:p>
        </p:txBody>
      </p:sp>
      <p:sp>
        <p:nvSpPr>
          <p:cNvPr id="43" name="Прямоугольник 42">
            <a:hlinkClick r:id="" action="ppaction://noaction"/>
          </p:cNvPr>
          <p:cNvSpPr/>
          <p:nvPr/>
        </p:nvSpPr>
        <p:spPr>
          <a:xfrm>
            <a:off x="5399346" y="3437198"/>
            <a:ext cx="1536179" cy="824363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91198" tIns="45599" rIns="91198" bIns="45599" rtlCol="0" anchor="ctr"/>
          <a:lstStyle/>
          <a:p>
            <a:pPr algn="ctr" defTabSz="911678"/>
            <a:r>
              <a:rPr lang="ru-RU" sz="1100" b="1" kern="0" dirty="0">
                <a:solidFill>
                  <a:srgbClr val="00B050"/>
                </a:solidFill>
                <a:latin typeface="Times New Roman"/>
              </a:rPr>
              <a:t>ЦЕНТР СОЦИАЛЬНОГО РАЗВИТИЯ</a:t>
            </a:r>
            <a:endParaRPr lang="ru-RU" sz="1100" kern="0" dirty="0">
              <a:solidFill>
                <a:srgbClr val="00B050"/>
              </a:solidFill>
              <a:latin typeface="Times New Roman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04158" y="879214"/>
            <a:ext cx="3144925" cy="800219"/>
          </a:xfrm>
          <a:prstGeom prst="rect">
            <a:avLst/>
          </a:prstGeom>
          <a:ln w="12700">
            <a:miter lim="400000"/>
          </a:ln>
          <a:effectLst/>
        </p:spPr>
        <p:txBody>
          <a:bodyPr wrap="square" lIns="0" tIns="0" rIns="0" bIns="0">
            <a:spAutoFit/>
          </a:bodyPr>
          <a:lstStyle/>
          <a:p>
            <a:pPr algn="ctr" defTabSz="911678"/>
            <a:r>
              <a:rPr lang="ru-RU" sz="1300" b="1" dirty="0">
                <a:solidFill>
                  <a:srgbClr val="C00000"/>
                </a:solidFill>
                <a:latin typeface="Times New Roman"/>
              </a:rPr>
              <a:t>СИНЕРГЕТИЧЕСКИЙ ЭФФЕКТ </a:t>
            </a:r>
          </a:p>
          <a:p>
            <a:pPr algn="ctr" defTabSz="911678"/>
            <a:r>
              <a:rPr lang="ru-RU" sz="1300" dirty="0">
                <a:solidFill>
                  <a:srgbClr val="C00000"/>
                </a:solidFill>
                <a:latin typeface="Times New Roman"/>
              </a:rPr>
              <a:t>Университетских центров инновационного, технологического и социального развития </a:t>
            </a:r>
          </a:p>
          <a:p>
            <a:pPr algn="ctr" defTabSz="911678"/>
            <a:r>
              <a:rPr lang="ru-RU" sz="1300" b="1" dirty="0">
                <a:solidFill>
                  <a:srgbClr val="C00000"/>
                </a:solidFill>
                <a:latin typeface="Times New Roman"/>
              </a:rPr>
              <a:t>на базе единого вуза     </a:t>
            </a:r>
          </a:p>
        </p:txBody>
      </p:sp>
      <p:sp>
        <p:nvSpPr>
          <p:cNvPr id="45" name="Прямоугольник 44">
            <a:hlinkClick r:id="" action="ppaction://noaction"/>
          </p:cNvPr>
          <p:cNvSpPr/>
          <p:nvPr/>
        </p:nvSpPr>
        <p:spPr>
          <a:xfrm>
            <a:off x="6902152" y="2369591"/>
            <a:ext cx="2020820" cy="193917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91198" tIns="45599" rIns="91198" bIns="45599" rtlCol="0" anchor="ctr"/>
          <a:lstStyle/>
          <a:p>
            <a:pPr defTabSz="911678"/>
            <a:r>
              <a:rPr lang="ru-RU" sz="1000" b="1" kern="0" dirty="0">
                <a:solidFill>
                  <a:srgbClr val="6BB1C9">
                    <a:lumMod val="50000"/>
                  </a:srgbClr>
                </a:solidFill>
                <a:latin typeface="Times New Roman"/>
              </a:rPr>
              <a:t>Проектно-волонтерский центр</a:t>
            </a: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 flipH="1">
            <a:off x="6159256" y="2645053"/>
            <a:ext cx="757148" cy="588494"/>
          </a:xfrm>
          <a:prstGeom prst="line">
            <a:avLst/>
          </a:prstGeom>
          <a:noFill/>
          <a:ln w="9525" cap="flat" cmpd="sng" algn="ctr">
            <a:solidFill>
              <a:srgbClr val="6BB1C9">
                <a:lumMod val="75000"/>
              </a:srgbClr>
            </a:solidFill>
            <a:prstDash val="solid"/>
          </a:ln>
          <a:effectLst/>
        </p:spPr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6876400" y="3617909"/>
            <a:ext cx="1989773" cy="0"/>
          </a:xfrm>
          <a:prstGeom prst="line">
            <a:avLst/>
          </a:prstGeom>
          <a:noFill/>
          <a:ln w="9525" cap="flat" cmpd="sng" algn="ctr">
            <a:solidFill>
              <a:srgbClr val="6BB1C9">
                <a:lumMod val="75000"/>
              </a:srgbClr>
            </a:solidFill>
            <a:prstDash val="solid"/>
          </a:ln>
          <a:effectLst/>
        </p:spPr>
      </p:cxnSp>
      <p:sp>
        <p:nvSpPr>
          <p:cNvPr id="48" name="Прямоугольник 47">
            <a:hlinkClick r:id="" action="ppaction://noaction"/>
          </p:cNvPr>
          <p:cNvSpPr/>
          <p:nvPr/>
        </p:nvSpPr>
        <p:spPr>
          <a:xfrm>
            <a:off x="6902325" y="3061751"/>
            <a:ext cx="2179829" cy="299281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91198" tIns="45599" rIns="91198" bIns="45599" rtlCol="0" anchor="ctr"/>
          <a:lstStyle/>
          <a:p>
            <a:pPr defTabSz="911678"/>
            <a:r>
              <a:rPr lang="ru-RU" sz="1000" b="1" kern="0" dirty="0">
                <a:solidFill>
                  <a:srgbClr val="6BB1C9">
                    <a:lumMod val="50000"/>
                  </a:srgbClr>
                </a:solidFill>
                <a:latin typeface="Times New Roman"/>
              </a:rPr>
              <a:t>Центр инноваций социальной сферы Республики Татарстан</a:t>
            </a:r>
          </a:p>
        </p:txBody>
      </p:sp>
      <p:sp>
        <p:nvSpPr>
          <p:cNvPr id="49" name="Прямоугольник 48">
            <a:hlinkClick r:id="" action="ppaction://noaction"/>
          </p:cNvPr>
          <p:cNvSpPr/>
          <p:nvPr/>
        </p:nvSpPr>
        <p:spPr>
          <a:xfrm>
            <a:off x="74004" y="1997842"/>
            <a:ext cx="1980755" cy="299281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91198" tIns="45599" rIns="91198" bIns="45599" rtlCol="0" anchor="ctr"/>
          <a:lstStyle/>
          <a:p>
            <a:pPr algn="r" defTabSz="911678"/>
            <a:r>
              <a:rPr lang="ru-RU" sz="1000" b="1" kern="0" dirty="0">
                <a:solidFill>
                  <a:srgbClr val="6585CF">
                    <a:lumMod val="50000"/>
                  </a:srgbClr>
                </a:solidFill>
                <a:latin typeface="Times New Roman"/>
              </a:rPr>
              <a:t>Региональный центр инжиниринга «</a:t>
            </a:r>
            <a:r>
              <a:rPr lang="ru-RU" sz="1000" b="1" kern="0" dirty="0" err="1">
                <a:solidFill>
                  <a:srgbClr val="6585CF">
                    <a:lumMod val="50000"/>
                  </a:srgbClr>
                </a:solidFill>
                <a:latin typeface="Times New Roman"/>
              </a:rPr>
              <a:t>ХимТех</a:t>
            </a:r>
            <a:r>
              <a:rPr lang="ru-RU" sz="1000" b="1" kern="0" dirty="0">
                <a:solidFill>
                  <a:srgbClr val="6585CF">
                    <a:lumMod val="50000"/>
                  </a:srgbClr>
                </a:solidFill>
                <a:latin typeface="Times New Roman"/>
              </a:rPr>
              <a:t>»</a:t>
            </a: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5458981" y="1381103"/>
            <a:ext cx="3023937" cy="0"/>
          </a:xfrm>
          <a:prstGeom prst="line">
            <a:avLst/>
          </a:prstGeom>
          <a:noFill/>
          <a:ln w="9525" cap="flat" cmpd="sng" algn="ctr">
            <a:solidFill>
              <a:srgbClr val="6585CF"/>
            </a:solidFill>
            <a:prstDash val="solid"/>
          </a:ln>
          <a:effectLst/>
        </p:spPr>
      </p:cxnSp>
      <p:cxnSp>
        <p:nvCxnSpPr>
          <p:cNvPr id="51" name="Прямая соединительная линия 50"/>
          <p:cNvCxnSpPr/>
          <p:nvPr/>
        </p:nvCxnSpPr>
        <p:spPr>
          <a:xfrm>
            <a:off x="5436096" y="1010809"/>
            <a:ext cx="3023938" cy="266"/>
          </a:xfrm>
          <a:prstGeom prst="line">
            <a:avLst/>
          </a:prstGeom>
          <a:noFill/>
          <a:ln w="9525" cap="flat" cmpd="sng" algn="ctr">
            <a:solidFill>
              <a:srgbClr val="6585CF"/>
            </a:solidFill>
            <a:prstDash val="solid"/>
          </a:ln>
          <a:effectLst/>
        </p:spPr>
      </p:cxnSp>
      <p:cxnSp>
        <p:nvCxnSpPr>
          <p:cNvPr id="52" name="Прямая соединительная линия 51"/>
          <p:cNvCxnSpPr/>
          <p:nvPr/>
        </p:nvCxnSpPr>
        <p:spPr>
          <a:xfrm>
            <a:off x="5434886" y="1634805"/>
            <a:ext cx="3001453" cy="0"/>
          </a:xfrm>
          <a:prstGeom prst="line">
            <a:avLst/>
          </a:prstGeom>
          <a:noFill/>
          <a:ln w="9525" cap="flat" cmpd="sng" algn="ctr">
            <a:solidFill>
              <a:srgbClr val="6585CF"/>
            </a:solidFill>
            <a:prstDash val="solid"/>
          </a:ln>
          <a:effectLst/>
        </p:spPr>
      </p:cxnSp>
      <p:cxnSp>
        <p:nvCxnSpPr>
          <p:cNvPr id="53" name="Прямая соединительная линия 52"/>
          <p:cNvCxnSpPr/>
          <p:nvPr/>
        </p:nvCxnSpPr>
        <p:spPr>
          <a:xfrm>
            <a:off x="5484687" y="1863066"/>
            <a:ext cx="3023939" cy="0"/>
          </a:xfrm>
          <a:prstGeom prst="line">
            <a:avLst/>
          </a:prstGeom>
          <a:noFill/>
          <a:ln w="9525" cap="flat" cmpd="sng" algn="ctr">
            <a:solidFill>
              <a:srgbClr val="6585CF"/>
            </a:solidFill>
            <a:prstDash val="solid"/>
          </a:ln>
          <a:effectLst/>
        </p:spPr>
      </p:cxnSp>
      <p:sp>
        <p:nvSpPr>
          <p:cNvPr id="54" name="Прямоугольник 53">
            <a:hlinkClick r:id="" action="ppaction://noaction"/>
          </p:cNvPr>
          <p:cNvSpPr/>
          <p:nvPr/>
        </p:nvSpPr>
        <p:spPr>
          <a:xfrm>
            <a:off x="6894630" y="2673740"/>
            <a:ext cx="2241850" cy="29004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91198" tIns="45599" rIns="91198" bIns="45599" rtlCol="0" anchor="ctr"/>
          <a:lstStyle/>
          <a:p>
            <a:pPr defTabSz="911678"/>
            <a:r>
              <a:rPr lang="ru-RU" sz="1000" b="1" kern="0" dirty="0">
                <a:solidFill>
                  <a:srgbClr val="6BB1C9">
                    <a:lumMod val="50000"/>
                  </a:srgbClr>
                </a:solidFill>
                <a:latin typeface="Times New Roman"/>
              </a:rPr>
              <a:t>Ситуационный центр социальной сферы</a:t>
            </a:r>
          </a:p>
        </p:txBody>
      </p:sp>
      <p:sp>
        <p:nvSpPr>
          <p:cNvPr id="55" name="Прямоугольник 54">
            <a:hlinkClick r:id="" action="ppaction://noaction"/>
          </p:cNvPr>
          <p:cNvSpPr/>
          <p:nvPr/>
        </p:nvSpPr>
        <p:spPr>
          <a:xfrm>
            <a:off x="6902171" y="3370747"/>
            <a:ext cx="2226807" cy="19471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91198" tIns="45599" rIns="91198" bIns="45599" rtlCol="0" anchor="ctr"/>
          <a:lstStyle/>
          <a:p>
            <a:pPr defTabSz="911678"/>
            <a:r>
              <a:rPr lang="ru-RU" sz="1000" b="1" kern="0" dirty="0">
                <a:solidFill>
                  <a:srgbClr val="6BB1C9">
                    <a:lumMod val="50000"/>
                  </a:srgbClr>
                </a:solidFill>
                <a:latin typeface="Times New Roman"/>
              </a:rPr>
              <a:t>Акселератор социального бизнеса</a:t>
            </a:r>
          </a:p>
        </p:txBody>
      </p:sp>
      <p:sp>
        <p:nvSpPr>
          <p:cNvPr id="56" name="Прямоугольник 55">
            <a:hlinkClick r:id="" action="ppaction://noaction"/>
          </p:cNvPr>
          <p:cNvSpPr/>
          <p:nvPr/>
        </p:nvSpPr>
        <p:spPr>
          <a:xfrm>
            <a:off x="6935653" y="3654527"/>
            <a:ext cx="2227559" cy="19471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91198" tIns="45599" rIns="91198" bIns="45599" rtlCol="0" anchor="ctr"/>
          <a:lstStyle/>
          <a:p>
            <a:pPr defTabSz="911678"/>
            <a:r>
              <a:rPr lang="ru-RU" sz="1000" b="1" kern="0" dirty="0">
                <a:solidFill>
                  <a:srgbClr val="6BB1C9">
                    <a:lumMod val="50000"/>
                  </a:srgbClr>
                </a:solidFill>
                <a:latin typeface="Times New Roman"/>
              </a:rPr>
              <a:t>Фабрика предпринимательства</a:t>
            </a:r>
          </a:p>
        </p:txBody>
      </p:sp>
      <p:sp>
        <p:nvSpPr>
          <p:cNvPr id="57" name="Прямоугольник 56">
            <a:hlinkClick r:id="" action="ppaction://noaction"/>
          </p:cNvPr>
          <p:cNvSpPr/>
          <p:nvPr/>
        </p:nvSpPr>
        <p:spPr>
          <a:xfrm>
            <a:off x="6935662" y="3933901"/>
            <a:ext cx="2160109" cy="290042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91198" tIns="45599" rIns="91198" bIns="45599" rtlCol="0" anchor="ctr"/>
          <a:lstStyle/>
          <a:p>
            <a:pPr defTabSz="911678"/>
            <a:r>
              <a:rPr lang="ru-RU" sz="1000" b="1" kern="0" dirty="0">
                <a:solidFill>
                  <a:srgbClr val="6BB1C9">
                    <a:lumMod val="50000"/>
                  </a:srgbClr>
                </a:solidFill>
                <a:latin typeface="Times New Roman"/>
              </a:rPr>
              <a:t>Иные социальные сервисы и объекты инфраструктуры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5470574" y="1003938"/>
            <a:ext cx="3133963" cy="399900"/>
          </a:xfrm>
          <a:prstGeom prst="rect">
            <a:avLst/>
          </a:prstGeom>
        </p:spPr>
        <p:txBody>
          <a:bodyPr wrap="square" lIns="91198" tIns="45599" rIns="91198" bIns="45599">
            <a:spAutoFit/>
          </a:bodyPr>
          <a:lstStyle/>
          <a:p>
            <a:pPr defTabSz="911678"/>
            <a:r>
              <a:rPr lang="ru-RU" sz="1000" b="1" dirty="0">
                <a:solidFill>
                  <a:srgbClr val="7030A0"/>
                </a:solidFill>
                <a:latin typeface="Times New Roman"/>
              </a:rPr>
              <a:t>Инжиниринговый центр медицинских симуляторов «Центр медицинской науки»</a:t>
            </a:r>
          </a:p>
        </p:txBody>
      </p:sp>
      <p:sp>
        <p:nvSpPr>
          <p:cNvPr id="59" name="Прямоугольник 58">
            <a:hlinkClick r:id="" action="ppaction://noaction"/>
          </p:cNvPr>
          <p:cNvSpPr/>
          <p:nvPr/>
        </p:nvSpPr>
        <p:spPr>
          <a:xfrm>
            <a:off x="71581" y="2427549"/>
            <a:ext cx="1980756" cy="435143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91198" tIns="45599" rIns="91198" bIns="45599" rtlCol="0" anchor="ctr"/>
          <a:lstStyle/>
          <a:p>
            <a:pPr algn="r" defTabSz="911678"/>
            <a:r>
              <a:rPr lang="ru-RU" sz="1000" b="1" kern="0" dirty="0">
                <a:solidFill>
                  <a:srgbClr val="6585CF">
                    <a:lumMod val="50000"/>
                  </a:srgbClr>
                </a:solidFill>
                <a:latin typeface="Times New Roman"/>
              </a:rPr>
              <a:t>Центр дополнительного образования,  менеджмента качества и маркетинга </a:t>
            </a: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 flipH="1">
            <a:off x="271890" y="3336396"/>
            <a:ext cx="1679278" cy="0"/>
          </a:xfrm>
          <a:prstGeom prst="line">
            <a:avLst/>
          </a:prstGeom>
          <a:noFill/>
          <a:ln w="9525" cap="flat" cmpd="sng" algn="ctr">
            <a:solidFill>
              <a:srgbClr val="0070C0"/>
            </a:solidFill>
            <a:prstDash val="solid"/>
          </a:ln>
          <a:effectLst/>
        </p:spPr>
      </p:cxnSp>
      <p:cxnSp>
        <p:nvCxnSpPr>
          <p:cNvPr id="61" name="Прямая соединительная линия 60"/>
          <p:cNvCxnSpPr/>
          <p:nvPr/>
        </p:nvCxnSpPr>
        <p:spPr>
          <a:xfrm flipH="1">
            <a:off x="6876400" y="4313240"/>
            <a:ext cx="1989773" cy="0"/>
          </a:xfrm>
          <a:prstGeom prst="line">
            <a:avLst/>
          </a:prstGeom>
          <a:noFill/>
          <a:ln w="9525" cap="flat" cmpd="sng" algn="ctr">
            <a:solidFill>
              <a:srgbClr val="6BB1C9">
                <a:lumMod val="75000"/>
              </a:srgbClr>
            </a:solidFill>
            <a:prstDash val="solid"/>
          </a:ln>
          <a:effectLst/>
        </p:spPr>
      </p:cxnSp>
      <p:cxnSp>
        <p:nvCxnSpPr>
          <p:cNvPr id="62" name="Прямая соединительная линия 61"/>
          <p:cNvCxnSpPr/>
          <p:nvPr/>
        </p:nvCxnSpPr>
        <p:spPr>
          <a:xfrm flipH="1">
            <a:off x="6935653" y="3871182"/>
            <a:ext cx="1989773" cy="0"/>
          </a:xfrm>
          <a:prstGeom prst="line">
            <a:avLst/>
          </a:prstGeom>
          <a:noFill/>
          <a:ln w="9525" cap="flat" cmpd="sng" algn="ctr">
            <a:solidFill>
              <a:srgbClr val="6BB1C9">
                <a:lumMod val="75000"/>
              </a:srgbClr>
            </a:solidFill>
            <a:prstDash val="solid"/>
          </a:ln>
          <a:effectLst/>
        </p:spPr>
      </p:cxnSp>
      <p:cxnSp>
        <p:nvCxnSpPr>
          <p:cNvPr id="63" name="Прямая соединительная линия 62"/>
          <p:cNvCxnSpPr/>
          <p:nvPr/>
        </p:nvCxnSpPr>
        <p:spPr>
          <a:xfrm flipH="1">
            <a:off x="6916558" y="3370142"/>
            <a:ext cx="1989773" cy="0"/>
          </a:xfrm>
          <a:prstGeom prst="line">
            <a:avLst/>
          </a:prstGeom>
          <a:noFill/>
          <a:ln w="9525" cap="flat" cmpd="sng" algn="ctr">
            <a:solidFill>
              <a:srgbClr val="6BB1C9">
                <a:lumMod val="75000"/>
              </a:srgbClr>
            </a:solidFill>
            <a:prstDash val="solid"/>
          </a:ln>
          <a:effectLst/>
        </p:spPr>
      </p:cxnSp>
      <p:cxnSp>
        <p:nvCxnSpPr>
          <p:cNvPr id="64" name="Прямая соединительная линия 63"/>
          <p:cNvCxnSpPr/>
          <p:nvPr/>
        </p:nvCxnSpPr>
        <p:spPr>
          <a:xfrm flipH="1">
            <a:off x="6922016" y="3059292"/>
            <a:ext cx="1989773" cy="0"/>
          </a:xfrm>
          <a:prstGeom prst="line">
            <a:avLst/>
          </a:prstGeom>
          <a:noFill/>
          <a:ln w="9525" cap="flat" cmpd="sng" algn="ctr">
            <a:solidFill>
              <a:srgbClr val="6BB1C9">
                <a:lumMod val="75000"/>
              </a:srgbClr>
            </a:solidFill>
            <a:prstDash val="solid"/>
          </a:ln>
          <a:effectLst/>
        </p:spPr>
      </p:cxnSp>
      <p:cxnSp>
        <p:nvCxnSpPr>
          <p:cNvPr id="65" name="Прямая соединительная линия 64"/>
          <p:cNvCxnSpPr/>
          <p:nvPr/>
        </p:nvCxnSpPr>
        <p:spPr>
          <a:xfrm flipH="1">
            <a:off x="6902317" y="2645051"/>
            <a:ext cx="1989773" cy="0"/>
          </a:xfrm>
          <a:prstGeom prst="line">
            <a:avLst/>
          </a:prstGeom>
          <a:noFill/>
          <a:ln w="9525" cap="flat" cmpd="sng" algn="ctr">
            <a:solidFill>
              <a:srgbClr val="6BB1C9">
                <a:lumMod val="75000"/>
              </a:srgbClr>
            </a:solidFill>
            <a:prstDash val="solid"/>
          </a:ln>
          <a:effectLst/>
        </p:spPr>
      </p:cxnSp>
      <p:cxnSp>
        <p:nvCxnSpPr>
          <p:cNvPr id="66" name="Прямая соединительная линия 65"/>
          <p:cNvCxnSpPr/>
          <p:nvPr/>
        </p:nvCxnSpPr>
        <p:spPr>
          <a:xfrm flipH="1">
            <a:off x="341688" y="2355726"/>
            <a:ext cx="1679278" cy="0"/>
          </a:xfrm>
          <a:prstGeom prst="line">
            <a:avLst/>
          </a:prstGeom>
          <a:noFill/>
          <a:ln w="9525" cap="flat" cmpd="sng" algn="ctr">
            <a:solidFill>
              <a:srgbClr val="0070C0"/>
            </a:solidFill>
            <a:prstDash val="solid"/>
          </a:ln>
          <a:effectLst/>
        </p:spPr>
      </p:cxnSp>
      <p:cxnSp>
        <p:nvCxnSpPr>
          <p:cNvPr id="67" name="Прямая соединительная линия 66"/>
          <p:cNvCxnSpPr/>
          <p:nvPr/>
        </p:nvCxnSpPr>
        <p:spPr>
          <a:xfrm flipH="1">
            <a:off x="255822" y="2904224"/>
            <a:ext cx="1679278" cy="0"/>
          </a:xfrm>
          <a:prstGeom prst="line">
            <a:avLst/>
          </a:prstGeom>
          <a:noFill/>
          <a:ln w="9525" cap="flat" cmpd="sng" algn="ctr">
            <a:solidFill>
              <a:srgbClr val="0070C0"/>
            </a:solidFill>
            <a:prstDash val="solid"/>
          </a:ln>
          <a:effectLst/>
        </p:spPr>
      </p:cxnSp>
      <p:sp>
        <p:nvSpPr>
          <p:cNvPr id="68" name="Прямоугольник 67">
            <a:hlinkClick r:id="" action="ppaction://noaction"/>
          </p:cNvPr>
          <p:cNvSpPr/>
          <p:nvPr/>
        </p:nvSpPr>
        <p:spPr>
          <a:xfrm>
            <a:off x="3700" y="2965344"/>
            <a:ext cx="2017268" cy="35700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91198" tIns="45599" rIns="91198" bIns="45599" rtlCol="0" anchor="ctr"/>
          <a:lstStyle/>
          <a:p>
            <a:pPr algn="r" defTabSz="911678"/>
            <a:r>
              <a:rPr lang="ru-RU" sz="900" b="1" kern="0" dirty="0">
                <a:solidFill>
                  <a:srgbClr val="6585CF">
                    <a:lumMod val="50000"/>
                  </a:srgbClr>
                </a:solidFill>
                <a:latin typeface="Times New Roman"/>
              </a:rPr>
              <a:t>Площадка трансфера технологий в области нефтедобычи </a:t>
            </a:r>
          </a:p>
        </p:txBody>
      </p:sp>
      <p:sp>
        <p:nvSpPr>
          <p:cNvPr id="69" name="Прямоугольник 68">
            <a:hlinkClick r:id="" action="ppaction://noaction"/>
          </p:cNvPr>
          <p:cNvSpPr/>
          <p:nvPr/>
        </p:nvSpPr>
        <p:spPr>
          <a:xfrm>
            <a:off x="-19835" y="3420442"/>
            <a:ext cx="1954934" cy="290042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91198" tIns="45599" rIns="91198" bIns="45599" rtlCol="0" anchor="ctr"/>
          <a:lstStyle/>
          <a:p>
            <a:pPr algn="r" defTabSz="911678"/>
            <a:r>
              <a:rPr lang="ru-RU" sz="1000" b="1" kern="0" dirty="0">
                <a:solidFill>
                  <a:srgbClr val="6585CF">
                    <a:lumMod val="50000"/>
                  </a:srgbClr>
                </a:solidFill>
                <a:latin typeface="Times New Roman"/>
              </a:rPr>
              <a:t>Иные сервисы и объекты инфраструктуры</a:t>
            </a: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 flipH="1">
            <a:off x="138183" y="3751885"/>
            <a:ext cx="1679278" cy="0"/>
          </a:xfrm>
          <a:prstGeom prst="line">
            <a:avLst/>
          </a:prstGeom>
          <a:noFill/>
          <a:ln w="9525" cap="flat" cmpd="sng" algn="ctr">
            <a:solidFill>
              <a:srgbClr val="0070C0"/>
            </a:solidFill>
            <a:prstDash val="solid"/>
          </a:ln>
          <a:effectLst/>
        </p:spPr>
      </p:cxnSp>
      <p:sp>
        <p:nvSpPr>
          <p:cNvPr id="71" name="Прямоугольник 70">
            <a:hlinkClick r:id="" action="ppaction://noaction"/>
          </p:cNvPr>
          <p:cNvSpPr/>
          <p:nvPr/>
        </p:nvSpPr>
        <p:spPr>
          <a:xfrm>
            <a:off x="5470268" y="672937"/>
            <a:ext cx="2990211" cy="325818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91198" tIns="45599" rIns="91198" bIns="45599" rtlCol="0" anchor="ctr"/>
          <a:lstStyle/>
          <a:p>
            <a:pPr defTabSz="911678"/>
            <a:r>
              <a:rPr lang="ru-RU" sz="1000" b="1" kern="0" dirty="0">
                <a:solidFill>
                  <a:srgbClr val="7030A0"/>
                </a:solidFill>
                <a:latin typeface="Times New Roman"/>
              </a:rPr>
              <a:t>Центр </a:t>
            </a:r>
            <a:r>
              <a:rPr lang="ru-RU" sz="1000" b="1" kern="0" dirty="0" err="1">
                <a:solidFill>
                  <a:srgbClr val="7030A0"/>
                </a:solidFill>
                <a:latin typeface="Times New Roman"/>
              </a:rPr>
              <a:t>симуляционного</a:t>
            </a:r>
            <a:r>
              <a:rPr lang="ru-RU" sz="1000" b="1" kern="0" dirty="0">
                <a:solidFill>
                  <a:srgbClr val="7030A0"/>
                </a:solidFill>
                <a:latin typeface="Times New Roman"/>
              </a:rPr>
              <a:t> и имитационного обучения</a:t>
            </a:r>
          </a:p>
        </p:txBody>
      </p:sp>
      <p:sp>
        <p:nvSpPr>
          <p:cNvPr id="72" name="Прямоугольник 71">
            <a:hlinkClick r:id="" action="ppaction://noaction"/>
          </p:cNvPr>
          <p:cNvSpPr/>
          <p:nvPr/>
        </p:nvSpPr>
        <p:spPr>
          <a:xfrm>
            <a:off x="5470535" y="1404009"/>
            <a:ext cx="2972583" cy="246011"/>
          </a:xfrm>
          <a:prstGeom prst="rect">
            <a:avLst/>
          </a:prstGeom>
        </p:spPr>
        <p:txBody>
          <a:bodyPr wrap="square" lIns="91198" tIns="45599" rIns="91198" bIns="45599">
            <a:spAutoFit/>
          </a:bodyPr>
          <a:lstStyle/>
          <a:p>
            <a:pPr defTabSz="911678"/>
            <a:r>
              <a:rPr lang="ru-RU" sz="1000" b="1" dirty="0">
                <a:solidFill>
                  <a:srgbClr val="7030A0"/>
                </a:solidFill>
                <a:latin typeface="Times New Roman"/>
              </a:rPr>
              <a:t>Университетская клиника «Казань»</a:t>
            </a:r>
          </a:p>
        </p:txBody>
      </p:sp>
      <p:sp>
        <p:nvSpPr>
          <p:cNvPr id="73" name="Прямоугольник 72">
            <a:hlinkClick r:id="" action="ppaction://noaction"/>
          </p:cNvPr>
          <p:cNvSpPr/>
          <p:nvPr/>
        </p:nvSpPr>
        <p:spPr>
          <a:xfrm>
            <a:off x="5459003" y="1651577"/>
            <a:ext cx="3392871" cy="19471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91198" tIns="45599" rIns="91198" bIns="45599" rtlCol="0" anchor="ctr"/>
          <a:lstStyle/>
          <a:p>
            <a:pPr defTabSz="911678"/>
            <a:r>
              <a:rPr lang="ru-RU" sz="1000" b="1" kern="0" dirty="0">
                <a:solidFill>
                  <a:srgbClr val="7030A0"/>
                </a:solidFill>
                <a:latin typeface="Times New Roman"/>
              </a:rPr>
              <a:t>Акселератор инновационного предпринимательства</a:t>
            </a:r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>
            <a:off x="5034911" y="2135884"/>
            <a:ext cx="3525781" cy="0"/>
          </a:xfrm>
          <a:prstGeom prst="line">
            <a:avLst/>
          </a:prstGeom>
          <a:noFill/>
          <a:ln w="9525" cap="flat" cmpd="sng" algn="ctr">
            <a:solidFill>
              <a:srgbClr val="6585CF"/>
            </a:solidFill>
            <a:prstDash val="solid"/>
          </a:ln>
          <a:effectLst/>
        </p:spPr>
      </p:cxnSp>
      <p:sp>
        <p:nvSpPr>
          <p:cNvPr id="75" name="Прямоугольник 74">
            <a:hlinkClick r:id="" action="ppaction://noaction"/>
          </p:cNvPr>
          <p:cNvSpPr/>
          <p:nvPr/>
        </p:nvSpPr>
        <p:spPr>
          <a:xfrm>
            <a:off x="5481730" y="1892804"/>
            <a:ext cx="3122720" cy="181683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91198" tIns="45599" rIns="91198" bIns="45599" rtlCol="0" anchor="ctr"/>
          <a:lstStyle/>
          <a:p>
            <a:pPr defTabSz="911678"/>
            <a:r>
              <a:rPr lang="ru-RU" sz="1000" b="1" kern="0" dirty="0">
                <a:solidFill>
                  <a:srgbClr val="7030A0"/>
                </a:solidFill>
                <a:latin typeface="Times New Roman"/>
              </a:rPr>
              <a:t>Иные сервисы и объекты инфраструктуры</a:t>
            </a:r>
          </a:p>
        </p:txBody>
      </p:sp>
      <p:sp>
        <p:nvSpPr>
          <p:cNvPr id="76" name="Прямоугольник 75"/>
          <p:cNvSpPr/>
          <p:nvPr/>
        </p:nvSpPr>
        <p:spPr>
          <a:xfrm>
            <a:off x="2623395" y="4763931"/>
            <a:ext cx="3989390" cy="322955"/>
          </a:xfrm>
          <a:prstGeom prst="rect">
            <a:avLst/>
          </a:prstGeom>
          <a:ln>
            <a:noFill/>
          </a:ln>
        </p:spPr>
        <p:txBody>
          <a:bodyPr wrap="none" lIns="91198" tIns="45599" rIns="91198" bIns="45599">
            <a:spAutoFit/>
          </a:bodyPr>
          <a:lstStyle/>
          <a:p>
            <a:pPr defTabSz="911678"/>
            <a:r>
              <a:rPr lang="ru-RU" sz="1500" b="1" dirty="0">
                <a:solidFill>
                  <a:srgbClr val="002060"/>
                </a:solidFill>
                <a:latin typeface="Times New Roman"/>
              </a:rPr>
              <a:t>Достижение показателей результативности </a:t>
            </a:r>
            <a:endParaRPr lang="ru-RU" sz="1500" dirty="0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77" name="Стрелка вниз 76"/>
          <p:cNvSpPr/>
          <p:nvPr/>
        </p:nvSpPr>
        <p:spPr>
          <a:xfrm>
            <a:off x="4194851" y="4403586"/>
            <a:ext cx="438771" cy="380668"/>
          </a:xfrm>
          <a:prstGeom prst="downArrow">
            <a:avLst/>
          </a:prstGeom>
          <a:solidFill>
            <a:srgbClr val="CEB966"/>
          </a:solidFill>
          <a:ln w="25400" cap="flat" cmpd="sng" algn="ctr">
            <a:noFill/>
            <a:prstDash val="solid"/>
          </a:ln>
          <a:effectLst/>
        </p:spPr>
        <p:txBody>
          <a:bodyPr lIns="91198" tIns="45599" rIns="91198" bIns="45599" rtlCol="0" anchor="ctr"/>
          <a:lstStyle/>
          <a:p>
            <a:pPr algn="ctr" defTabSz="911678"/>
            <a:endParaRPr lang="ru-RU" kern="0">
              <a:solidFill>
                <a:prstClr val="white"/>
              </a:solidFill>
              <a:latin typeface="Times New Roman"/>
            </a:endParaRPr>
          </a:p>
        </p:txBody>
      </p:sp>
      <p:pic>
        <p:nvPicPr>
          <p:cNvPr id="98" name="Рисунок 97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66918" y="3673482"/>
            <a:ext cx="449098" cy="40543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xtLst/>
        </p:spPr>
      </p:pic>
      <p:sp>
        <p:nvSpPr>
          <p:cNvPr id="16391" name="TextBox 16390"/>
          <p:cNvSpPr txBox="1"/>
          <p:nvPr/>
        </p:nvSpPr>
        <p:spPr>
          <a:xfrm>
            <a:off x="3851920" y="1779737"/>
            <a:ext cx="1080120" cy="646121"/>
          </a:xfrm>
          <a:prstGeom prst="rect">
            <a:avLst/>
          </a:prstGeom>
          <a:noFill/>
        </p:spPr>
        <p:txBody>
          <a:bodyPr wrap="square" lIns="91198" tIns="45599" rIns="91198" bIns="45599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tx2"/>
                </a:solidFill>
              </a:rPr>
              <a:t>Бюджет РТ</a:t>
            </a:r>
          </a:p>
          <a:p>
            <a:pPr algn="ctr"/>
            <a:r>
              <a:rPr lang="ru-RU" sz="1200" b="1" dirty="0">
                <a:solidFill>
                  <a:srgbClr val="FF0000"/>
                </a:solidFill>
              </a:rPr>
              <a:t>507,7 </a:t>
            </a:r>
          </a:p>
          <a:p>
            <a:pPr algn="ctr"/>
            <a:r>
              <a:rPr lang="ru-RU" sz="1200" b="1" dirty="0">
                <a:solidFill>
                  <a:schemeClr val="tx2"/>
                </a:solidFill>
              </a:rPr>
              <a:t>млн руб.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2189102" y="4047863"/>
            <a:ext cx="1080120" cy="646121"/>
          </a:xfrm>
          <a:prstGeom prst="rect">
            <a:avLst/>
          </a:prstGeom>
          <a:noFill/>
        </p:spPr>
        <p:txBody>
          <a:bodyPr wrap="square" lIns="91198" tIns="45599" rIns="91198" bIns="45599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tx2"/>
                </a:solidFill>
              </a:rPr>
              <a:t>Бюджет РТ</a:t>
            </a:r>
          </a:p>
          <a:p>
            <a:pPr algn="ctr"/>
            <a:r>
              <a:rPr lang="ru-RU" sz="1200" b="1" dirty="0">
                <a:solidFill>
                  <a:srgbClr val="FF0000"/>
                </a:solidFill>
              </a:rPr>
              <a:t>266,5</a:t>
            </a:r>
          </a:p>
          <a:p>
            <a:pPr algn="ctr"/>
            <a:r>
              <a:rPr lang="ru-RU" sz="1200" b="1" dirty="0">
                <a:solidFill>
                  <a:schemeClr val="tx2"/>
                </a:solidFill>
              </a:rPr>
              <a:t>млн руб.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5597405" y="4097228"/>
            <a:ext cx="1080120" cy="646121"/>
          </a:xfrm>
          <a:prstGeom prst="rect">
            <a:avLst/>
          </a:prstGeom>
          <a:noFill/>
        </p:spPr>
        <p:txBody>
          <a:bodyPr wrap="square" lIns="91198" tIns="45599" rIns="91198" bIns="45599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tx2"/>
                </a:solidFill>
              </a:rPr>
              <a:t>Бюджет РТ</a:t>
            </a:r>
          </a:p>
          <a:p>
            <a:pPr algn="ctr"/>
            <a:r>
              <a:rPr lang="ru-RU" sz="1200" b="1" dirty="0">
                <a:solidFill>
                  <a:srgbClr val="FF0000"/>
                </a:solidFill>
              </a:rPr>
              <a:t>364,4 </a:t>
            </a:r>
          </a:p>
          <a:p>
            <a:pPr algn="ctr"/>
            <a:r>
              <a:rPr lang="ru-RU" sz="1200" b="1" dirty="0">
                <a:solidFill>
                  <a:schemeClr val="tx2"/>
                </a:solidFill>
              </a:rPr>
              <a:t>млн руб.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589" y="4189030"/>
            <a:ext cx="1879595" cy="83080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91216" tIns="45608" rIns="91216" bIns="45608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Общая поддержка за счет РТ </a:t>
            </a:r>
          </a:p>
          <a:p>
            <a:pPr algn="ctr"/>
            <a:r>
              <a:rPr lang="ru-RU" sz="1600" b="1" dirty="0">
                <a:solidFill>
                  <a:srgbClr val="C00000"/>
                </a:solidFill>
              </a:rPr>
              <a:t>1 138,6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млн руб.</a:t>
            </a:r>
          </a:p>
        </p:txBody>
      </p:sp>
    </p:spTree>
    <p:extLst>
      <p:ext uri="{BB962C8B-B14F-4D97-AF65-F5344CB8AC3E}">
        <p14:creationId xmlns:p14="http://schemas.microsoft.com/office/powerpoint/2010/main" val="3363244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Zal01\Downloads\kfu_logo_gerb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35" t="6880" r="5744" b="23615"/>
          <a:stretch/>
        </p:blipFill>
        <p:spPr bwMode="auto">
          <a:xfrm>
            <a:off x="4914532" y="339554"/>
            <a:ext cx="4229468" cy="4014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42442" y="983486"/>
            <a:ext cx="3387371" cy="33884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5" tIns="34289" rIns="68415" bIns="34289" rtlCol="0" anchor="ctr"/>
          <a:lstStyle/>
          <a:p>
            <a:pPr algn="ctr"/>
            <a:endParaRPr lang="ru-RU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1" name="Стрелка: пятиугольник 10"/>
          <p:cNvSpPr/>
          <p:nvPr/>
        </p:nvSpPr>
        <p:spPr>
          <a:xfrm>
            <a:off x="238125" y="4486395"/>
            <a:ext cx="8652166" cy="550633"/>
          </a:xfrm>
          <a:prstGeom prst="homePlate">
            <a:avLst>
              <a:gd name="adj" fmla="val 0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5" tIns="34289" rIns="68415" bIns="34289" rtlCol="0" anchor="ctr"/>
          <a:lstStyle/>
          <a:p>
            <a:pPr algn="ctr">
              <a:lnSpc>
                <a:spcPct val="80000"/>
              </a:lnSpc>
            </a:pPr>
            <a:r>
              <a:rPr lang="ru-RU" sz="1100" dirty="0">
                <a:solidFill>
                  <a:schemeClr val="bg1"/>
                </a:solidFill>
              </a:rPr>
              <a:t>Формирование нового поколения ученых, преподавателей и менеджеров:</a:t>
            </a:r>
            <a:endParaRPr lang="ru-RU" sz="1100" b="1" dirty="0">
              <a:solidFill>
                <a:schemeClr val="bg1"/>
              </a:solidFill>
            </a:endParaRPr>
          </a:p>
          <a:p>
            <a:pPr marL="213763" indent="-213763" algn="ctr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bg1"/>
                </a:solidFill>
              </a:rPr>
              <a:t>молодых, целеустремленных, талантливых, лидеров, профессионалов </a:t>
            </a:r>
            <a:r>
              <a:rPr lang="ru-RU" sz="1100" dirty="0"/>
              <a:t>с глобальным видением и стремлениями к развитию;</a:t>
            </a:r>
            <a:endParaRPr lang="ru-RU" sz="1100" dirty="0">
              <a:solidFill>
                <a:schemeClr val="bg1"/>
              </a:solidFill>
            </a:endParaRPr>
          </a:p>
          <a:p>
            <a:pPr marL="213763" indent="-213763" algn="ctr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bg1"/>
                </a:solidFill>
              </a:rPr>
              <a:t>со степенью </a:t>
            </a:r>
            <a:r>
              <a:rPr lang="en-US" sz="1100" dirty="0">
                <a:solidFill>
                  <a:schemeClr val="bg1"/>
                </a:solidFill>
              </a:rPr>
              <a:t>PhD</a:t>
            </a:r>
            <a:r>
              <a:rPr lang="ru-RU" sz="1100" dirty="0">
                <a:solidFill>
                  <a:schemeClr val="bg1"/>
                </a:solidFill>
              </a:rPr>
              <a:t> международных научно-образовательных центров Топ100 ; </a:t>
            </a:r>
          </a:p>
          <a:p>
            <a:pPr marL="213763" indent="-213763" algn="ctr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bg1"/>
                </a:solidFill>
              </a:rPr>
              <a:t>имеющих успешный опыт реализации проектов в ведущих международных компаниях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94650"/>
            <a:ext cx="3195766" cy="526890"/>
          </a:xfrm>
        </p:spPr>
        <p:txBody>
          <a:bodyPr/>
          <a:lstStyle/>
          <a:p>
            <a:r>
              <a:rPr lang="ru-RU" sz="2100" b="1" dirty="0">
                <a:solidFill>
                  <a:schemeClr val="accent1">
                    <a:lumMod val="50000"/>
                  </a:schemeClr>
                </a:solidFill>
              </a:rPr>
              <a:t>Ведущие ученые САЕ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84208" y="3078744"/>
            <a:ext cx="574616" cy="236604"/>
          </a:xfrm>
          <a:prstGeom prst="rect">
            <a:avLst/>
          </a:prstGeom>
        </p:spPr>
        <p:txBody>
          <a:bodyPr wrap="square" lIns="51325" tIns="25718" rIns="51325" bIns="25718">
            <a:spAutoFit/>
          </a:bodyPr>
          <a:lstStyle/>
          <a:p>
            <a:r>
              <a:rPr lang="ru-RU" sz="600" i="1" dirty="0" err="1">
                <a:solidFill>
                  <a:schemeClr val="accent5">
                    <a:lumMod val="50000"/>
                  </a:schemeClr>
                </a:solidFill>
              </a:rPr>
              <a:t>Р.Гримм</a:t>
            </a:r>
            <a:endParaRPr lang="en-US" sz="600" i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600" i="1" dirty="0">
                <a:solidFill>
                  <a:schemeClr val="accent5">
                    <a:lumMod val="50000"/>
                  </a:schemeClr>
                </a:solidFill>
              </a:rPr>
              <a:t>h-index 43</a:t>
            </a:r>
            <a:endParaRPr lang="ru-RU" sz="6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Прямоугольник 47"/>
          <p:cNvSpPr/>
          <p:nvPr/>
        </p:nvSpPr>
        <p:spPr>
          <a:xfrm>
            <a:off x="2168449" y="3449721"/>
            <a:ext cx="611324" cy="236604"/>
          </a:xfrm>
          <a:prstGeom prst="rect">
            <a:avLst/>
          </a:prstGeom>
        </p:spPr>
        <p:txBody>
          <a:bodyPr wrap="square" lIns="51325" tIns="25718" rIns="51325" bIns="25718">
            <a:spAutoFit/>
          </a:bodyPr>
          <a:lstStyle/>
          <a:p>
            <a:r>
              <a:rPr lang="ru-RU" sz="600" i="1" dirty="0" err="1">
                <a:solidFill>
                  <a:schemeClr val="accent5">
                    <a:lumMod val="50000"/>
                  </a:schemeClr>
                </a:solidFill>
              </a:rPr>
              <a:t>И.Ментер</a:t>
            </a:r>
            <a:endParaRPr lang="ru-RU" sz="600" i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600" i="1" dirty="0">
                <a:solidFill>
                  <a:schemeClr val="accent5">
                    <a:lumMod val="50000"/>
                  </a:schemeClr>
                </a:solidFill>
              </a:rPr>
              <a:t>h-index 11</a:t>
            </a:r>
            <a:endParaRPr lang="ru-RU" sz="6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Прямоугольник 47"/>
          <p:cNvSpPr/>
          <p:nvPr/>
        </p:nvSpPr>
        <p:spPr>
          <a:xfrm>
            <a:off x="2882059" y="3117110"/>
            <a:ext cx="476414" cy="144271"/>
          </a:xfrm>
          <a:prstGeom prst="rect">
            <a:avLst/>
          </a:prstGeom>
        </p:spPr>
        <p:txBody>
          <a:bodyPr wrap="square" lIns="51325" tIns="25718" rIns="51325" bIns="25718">
            <a:spAutoFit/>
          </a:bodyPr>
          <a:lstStyle/>
          <a:p>
            <a:r>
              <a:rPr lang="ru-RU" sz="600" i="1" dirty="0" err="1">
                <a:solidFill>
                  <a:schemeClr val="accent5">
                    <a:lumMod val="50000"/>
                  </a:schemeClr>
                </a:solidFill>
              </a:rPr>
              <a:t>Н.Рашби</a:t>
            </a:r>
            <a:endParaRPr lang="ru-RU" sz="6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Прямоугольник 47"/>
          <p:cNvSpPr/>
          <p:nvPr/>
        </p:nvSpPr>
        <p:spPr>
          <a:xfrm>
            <a:off x="2831333" y="3484476"/>
            <a:ext cx="623695" cy="144271"/>
          </a:xfrm>
          <a:prstGeom prst="rect">
            <a:avLst/>
          </a:prstGeom>
        </p:spPr>
        <p:txBody>
          <a:bodyPr wrap="square" lIns="51325" tIns="25718" rIns="51325" bIns="25718">
            <a:spAutoFit/>
          </a:bodyPr>
          <a:lstStyle/>
          <a:p>
            <a:r>
              <a:rPr lang="ru-RU" sz="600" i="1" dirty="0" err="1">
                <a:solidFill>
                  <a:schemeClr val="accent5">
                    <a:lumMod val="50000"/>
                  </a:schemeClr>
                </a:solidFill>
              </a:rPr>
              <a:t>М.МакМахон</a:t>
            </a:r>
            <a:endParaRPr lang="ru-RU" sz="6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2" name="Picture 6" descr="F:\temp\1396270490vds_309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961" y="3846042"/>
            <a:ext cx="243207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7" descr="F:\Новая папка\Рисунок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940" y="3426059"/>
            <a:ext cx="243333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8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35" t="9898" r="10734" b="-1"/>
          <a:stretch/>
        </p:blipFill>
        <p:spPr bwMode="auto">
          <a:xfrm>
            <a:off x="1113706" y="1255548"/>
            <a:ext cx="198348" cy="262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0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77" r="13377" b="15005"/>
          <a:stretch/>
        </p:blipFill>
        <p:spPr bwMode="auto">
          <a:xfrm>
            <a:off x="328569" y="1564416"/>
            <a:ext cx="203314" cy="262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1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027" b="25368"/>
          <a:stretch/>
        </p:blipFill>
        <p:spPr bwMode="auto">
          <a:xfrm>
            <a:off x="323645" y="2150844"/>
            <a:ext cx="206903" cy="262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707" y="1575336"/>
            <a:ext cx="212739" cy="251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706" y="1874427"/>
            <a:ext cx="198348" cy="244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706" y="2155357"/>
            <a:ext cx="198348" cy="247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69" y="1857309"/>
            <a:ext cx="203314" cy="262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6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72" y="1285167"/>
            <a:ext cx="202223" cy="262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502002" y="1274120"/>
            <a:ext cx="615861" cy="253914"/>
          </a:xfrm>
          <a:prstGeom prst="rect">
            <a:avLst/>
          </a:prstGeom>
        </p:spPr>
        <p:txBody>
          <a:bodyPr wrap="none" lIns="68415" tIns="34289" rIns="68415" bIns="34289">
            <a:spAutoFit/>
          </a:bodyPr>
          <a:lstStyle/>
          <a:p>
            <a:r>
              <a:rPr lang="ru-RU" sz="600" i="1" dirty="0" err="1">
                <a:solidFill>
                  <a:schemeClr val="accent5">
                    <a:lumMod val="50000"/>
                  </a:schemeClr>
                </a:solidFill>
              </a:rPr>
              <a:t>Й.Хаяшизаки</a:t>
            </a:r>
            <a:endParaRPr lang="ru-RU" sz="600" i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600" i="1" dirty="0">
                <a:solidFill>
                  <a:schemeClr val="accent5">
                    <a:lumMod val="50000"/>
                  </a:schemeClr>
                </a:solidFill>
              </a:rPr>
              <a:t>h-index 83</a:t>
            </a:r>
            <a:endParaRPr lang="ru-RU" sz="6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02024" y="1560728"/>
            <a:ext cx="595023" cy="253914"/>
          </a:xfrm>
          <a:prstGeom prst="rect">
            <a:avLst/>
          </a:prstGeom>
        </p:spPr>
        <p:txBody>
          <a:bodyPr wrap="none" lIns="68415" tIns="34289" rIns="68415" bIns="34289">
            <a:spAutoFit/>
          </a:bodyPr>
          <a:lstStyle/>
          <a:p>
            <a:r>
              <a:rPr lang="ru-RU" sz="600" i="1" dirty="0" err="1">
                <a:solidFill>
                  <a:schemeClr val="accent5">
                    <a:lumMod val="50000"/>
                  </a:schemeClr>
                </a:solidFill>
              </a:rPr>
              <a:t>К.Прайсснер</a:t>
            </a:r>
            <a:endParaRPr lang="ru-RU" sz="600" i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600" i="1" dirty="0">
                <a:solidFill>
                  <a:schemeClr val="accent5">
                    <a:lumMod val="50000"/>
                  </a:schemeClr>
                </a:solidFill>
              </a:rPr>
              <a:t>h-index 60</a:t>
            </a:r>
            <a:endParaRPr lang="ru-RU" sz="6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99625" y="1847339"/>
            <a:ext cx="508460" cy="253914"/>
          </a:xfrm>
          <a:prstGeom prst="rect">
            <a:avLst/>
          </a:prstGeom>
        </p:spPr>
        <p:txBody>
          <a:bodyPr wrap="none" lIns="68415" tIns="34289" rIns="68415" bIns="34289">
            <a:spAutoFit/>
          </a:bodyPr>
          <a:lstStyle/>
          <a:p>
            <a:r>
              <a:rPr lang="ru-RU" sz="600" i="1" dirty="0" err="1">
                <a:solidFill>
                  <a:schemeClr val="accent5">
                    <a:lumMod val="50000"/>
                  </a:schemeClr>
                </a:solidFill>
              </a:rPr>
              <a:t>Р.Хазипов</a:t>
            </a:r>
            <a:endParaRPr lang="en-US" sz="600" i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600" i="1" dirty="0">
                <a:solidFill>
                  <a:schemeClr val="accent5">
                    <a:lumMod val="50000"/>
                  </a:schemeClr>
                </a:solidFill>
              </a:rPr>
              <a:t>h-index 39</a:t>
            </a:r>
            <a:endParaRPr lang="ru-RU" sz="6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02019" y="2133947"/>
            <a:ext cx="540520" cy="253914"/>
          </a:xfrm>
          <a:prstGeom prst="rect">
            <a:avLst/>
          </a:prstGeom>
        </p:spPr>
        <p:txBody>
          <a:bodyPr wrap="none" lIns="68415" tIns="34289" rIns="68415" bIns="34289">
            <a:spAutoFit/>
          </a:bodyPr>
          <a:lstStyle/>
          <a:p>
            <a:r>
              <a:rPr lang="ru-RU" sz="600" i="1" dirty="0" err="1">
                <a:solidFill>
                  <a:schemeClr val="accent5">
                    <a:lumMod val="50000"/>
                  </a:schemeClr>
                </a:solidFill>
              </a:rPr>
              <a:t>С.Беллуши</a:t>
            </a:r>
            <a:endParaRPr lang="en-US" sz="600" i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600" i="1" dirty="0">
                <a:solidFill>
                  <a:schemeClr val="accent5">
                    <a:lumMod val="50000"/>
                  </a:schemeClr>
                </a:solidFill>
              </a:rPr>
              <a:t>h-index 39</a:t>
            </a:r>
            <a:endParaRPr lang="ru-RU" sz="6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288494" y="1263036"/>
            <a:ext cx="500445" cy="253914"/>
          </a:xfrm>
          <a:prstGeom prst="rect">
            <a:avLst/>
          </a:prstGeom>
        </p:spPr>
        <p:txBody>
          <a:bodyPr wrap="none" lIns="68415" tIns="34289" rIns="68415" bIns="34289">
            <a:spAutoFit/>
          </a:bodyPr>
          <a:lstStyle/>
          <a:p>
            <a:r>
              <a:rPr lang="ru-RU" sz="600" i="1" dirty="0" err="1">
                <a:solidFill>
                  <a:schemeClr val="accent5">
                    <a:lumMod val="50000"/>
                  </a:schemeClr>
                </a:solidFill>
              </a:rPr>
              <a:t>П.Массон</a:t>
            </a:r>
            <a:endParaRPr lang="en-US" sz="600" i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600" i="1" dirty="0">
                <a:solidFill>
                  <a:schemeClr val="accent5">
                    <a:lumMod val="50000"/>
                  </a:schemeClr>
                </a:solidFill>
              </a:rPr>
              <a:t>h-index 36</a:t>
            </a:r>
            <a:endParaRPr lang="ru-RU" sz="6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288494" y="1560728"/>
            <a:ext cx="500445" cy="253914"/>
          </a:xfrm>
          <a:prstGeom prst="rect">
            <a:avLst/>
          </a:prstGeom>
        </p:spPr>
        <p:txBody>
          <a:bodyPr wrap="none" lIns="68415" tIns="34289" rIns="68415" bIns="34289">
            <a:spAutoFit/>
          </a:bodyPr>
          <a:lstStyle/>
          <a:p>
            <a:r>
              <a:rPr lang="ru-RU" sz="600" i="1" dirty="0" err="1">
                <a:solidFill>
                  <a:schemeClr val="accent5">
                    <a:lumMod val="50000"/>
                  </a:schemeClr>
                </a:solidFill>
              </a:rPr>
              <a:t>А.Варнек</a:t>
            </a:r>
            <a:endParaRPr lang="en-US" sz="600" i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600" i="1" dirty="0">
                <a:solidFill>
                  <a:schemeClr val="accent5">
                    <a:lumMod val="50000"/>
                  </a:schemeClr>
                </a:solidFill>
              </a:rPr>
              <a:t>h-index 27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1288494" y="2131877"/>
            <a:ext cx="500445" cy="253914"/>
          </a:xfrm>
          <a:prstGeom prst="rect">
            <a:avLst/>
          </a:prstGeom>
        </p:spPr>
        <p:txBody>
          <a:bodyPr wrap="none" lIns="68415" tIns="34289" rIns="68415" bIns="34289">
            <a:spAutoFit/>
          </a:bodyPr>
          <a:lstStyle/>
          <a:p>
            <a:r>
              <a:rPr lang="ru-RU" sz="600" i="1" dirty="0" err="1">
                <a:solidFill>
                  <a:schemeClr val="accent5">
                    <a:lumMod val="50000"/>
                  </a:schemeClr>
                </a:solidFill>
              </a:rPr>
              <a:t>А.Розов</a:t>
            </a:r>
            <a:endParaRPr lang="en-US" sz="600" i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600" i="1" dirty="0">
                <a:solidFill>
                  <a:schemeClr val="accent5">
                    <a:lumMod val="50000"/>
                  </a:schemeClr>
                </a:solidFill>
              </a:rPr>
              <a:t>h-index 25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668981" y="2427278"/>
            <a:ext cx="138231" cy="161581"/>
          </a:xfrm>
          <a:prstGeom prst="rect">
            <a:avLst/>
          </a:prstGeom>
        </p:spPr>
        <p:txBody>
          <a:bodyPr wrap="none" lIns="68415" tIns="34289" rIns="68415" bIns="34289">
            <a:spAutoFit/>
          </a:bodyPr>
          <a:lstStyle/>
          <a:p>
            <a:pPr algn="ctr"/>
            <a:endParaRPr lang="en-US" sz="6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1288500" y="2430350"/>
            <a:ext cx="521284" cy="253914"/>
          </a:xfrm>
          <a:prstGeom prst="rect">
            <a:avLst/>
          </a:prstGeom>
        </p:spPr>
        <p:txBody>
          <a:bodyPr wrap="none" lIns="68415" tIns="34289" rIns="68415" bIns="34289">
            <a:spAutoFit/>
          </a:bodyPr>
          <a:lstStyle/>
          <a:p>
            <a:r>
              <a:rPr lang="ru-RU" sz="600" i="1" dirty="0" err="1">
                <a:solidFill>
                  <a:schemeClr val="accent5">
                    <a:lumMod val="50000"/>
                  </a:schemeClr>
                </a:solidFill>
              </a:rPr>
              <a:t>М.Юсупов</a:t>
            </a:r>
            <a:endParaRPr lang="ru-RU" sz="600" i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600" i="1" dirty="0">
                <a:solidFill>
                  <a:schemeClr val="accent5">
                    <a:lumMod val="50000"/>
                  </a:schemeClr>
                </a:solidFill>
              </a:rPr>
              <a:t>h-index 2</a:t>
            </a:r>
            <a:r>
              <a:rPr lang="ru-RU" sz="600" i="1" dirty="0">
                <a:solidFill>
                  <a:schemeClr val="accent5">
                    <a:lumMod val="50000"/>
                  </a:schemeClr>
                </a:solidFill>
              </a:rPr>
              <a:t>3</a:t>
            </a:r>
            <a:r>
              <a:rPr lang="en-US" sz="600" i="1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501987" y="2420553"/>
            <a:ext cx="500445" cy="253914"/>
          </a:xfrm>
          <a:prstGeom prst="rect">
            <a:avLst/>
          </a:prstGeom>
        </p:spPr>
        <p:txBody>
          <a:bodyPr wrap="none" lIns="68415" tIns="34289" rIns="68415" bIns="34289">
            <a:spAutoFit/>
          </a:bodyPr>
          <a:lstStyle/>
          <a:p>
            <a:r>
              <a:rPr lang="ru-RU" sz="600" i="1" dirty="0" err="1">
                <a:solidFill>
                  <a:schemeClr val="accent5">
                    <a:lumMod val="50000"/>
                  </a:schemeClr>
                </a:solidFill>
              </a:rPr>
              <a:t>В.Ерохин</a:t>
            </a:r>
            <a:endParaRPr lang="ru-RU" sz="600" i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600" i="1" dirty="0">
                <a:solidFill>
                  <a:schemeClr val="accent5">
                    <a:lumMod val="50000"/>
                  </a:schemeClr>
                </a:solidFill>
              </a:rPr>
              <a:t>h-index 25</a:t>
            </a:r>
            <a:endParaRPr lang="ru-RU" sz="6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8" r="8942"/>
          <a:stretch/>
        </p:blipFill>
        <p:spPr bwMode="auto">
          <a:xfrm>
            <a:off x="1113707" y="2427524"/>
            <a:ext cx="212739" cy="25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3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94" y="2427524"/>
            <a:ext cx="193171" cy="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2205174" y="1664210"/>
            <a:ext cx="710225" cy="253914"/>
          </a:xfrm>
          <a:prstGeom prst="rect">
            <a:avLst/>
          </a:prstGeom>
        </p:spPr>
        <p:txBody>
          <a:bodyPr wrap="square" lIns="68415" tIns="34289" rIns="68415" bIns="34289">
            <a:spAutoFit/>
          </a:bodyPr>
          <a:lstStyle/>
          <a:p>
            <a:pPr lvl="0"/>
            <a:r>
              <a:rPr lang="ru-RU" sz="600" i="1" dirty="0" err="1">
                <a:solidFill>
                  <a:schemeClr val="accent5">
                    <a:lumMod val="50000"/>
                  </a:schemeClr>
                </a:solidFill>
              </a:rPr>
              <a:t>С.Веревкин</a:t>
            </a:r>
            <a:endParaRPr lang="en-US" sz="600" i="1" dirty="0">
              <a:solidFill>
                <a:schemeClr val="accent5">
                  <a:lumMod val="50000"/>
                </a:schemeClr>
              </a:solidFill>
            </a:endParaRPr>
          </a:p>
          <a:p>
            <a:pPr lvl="0"/>
            <a:r>
              <a:rPr lang="en-US" sz="600" i="1" dirty="0">
                <a:solidFill>
                  <a:schemeClr val="accent5">
                    <a:lumMod val="50000"/>
                  </a:schemeClr>
                </a:solidFill>
              </a:rPr>
              <a:t>h-index</a:t>
            </a:r>
            <a:r>
              <a:rPr lang="ru-RU" sz="600" i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36 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2195394" y="2423802"/>
            <a:ext cx="670919" cy="253914"/>
          </a:xfrm>
          <a:prstGeom prst="rect">
            <a:avLst/>
          </a:prstGeom>
        </p:spPr>
        <p:txBody>
          <a:bodyPr wrap="square" lIns="68415" tIns="34289" rIns="68415" bIns="34289">
            <a:spAutoFit/>
          </a:bodyPr>
          <a:lstStyle/>
          <a:p>
            <a:pPr lvl="0"/>
            <a:r>
              <a:rPr lang="ru-RU" sz="600" i="1" dirty="0" err="1">
                <a:solidFill>
                  <a:schemeClr val="accent5">
                    <a:lumMod val="50000"/>
                  </a:schemeClr>
                </a:solidFill>
              </a:rPr>
              <a:t>М.Кок</a:t>
            </a:r>
            <a:endParaRPr lang="en-US" sz="600" i="1" dirty="0">
              <a:solidFill>
                <a:schemeClr val="accent5">
                  <a:lumMod val="50000"/>
                </a:schemeClr>
              </a:solidFill>
            </a:endParaRPr>
          </a:p>
          <a:p>
            <a:pPr lvl="0"/>
            <a:r>
              <a:rPr lang="en-US" sz="600" i="1" dirty="0">
                <a:solidFill>
                  <a:schemeClr val="accent5">
                    <a:lumMod val="50000"/>
                  </a:schemeClr>
                </a:solidFill>
              </a:rPr>
              <a:t>h-index</a:t>
            </a:r>
            <a:r>
              <a:rPr lang="ru-RU" sz="600" i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29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2199216" y="2031302"/>
            <a:ext cx="640211" cy="253914"/>
          </a:xfrm>
          <a:prstGeom prst="rect">
            <a:avLst/>
          </a:prstGeom>
        </p:spPr>
        <p:txBody>
          <a:bodyPr wrap="square" lIns="68415" tIns="34289" rIns="68415" bIns="34289">
            <a:spAutoFit/>
          </a:bodyPr>
          <a:lstStyle/>
          <a:p>
            <a:pPr lvl="0"/>
            <a:r>
              <a:rPr lang="ru-RU" sz="600" i="1" dirty="0" err="1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М.Романтчук</a:t>
            </a:r>
            <a:endParaRPr lang="ru-RU" sz="600" i="1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pPr lvl="0"/>
            <a:r>
              <a:rPr lang="en-US" sz="600" i="1" dirty="0">
                <a:solidFill>
                  <a:schemeClr val="accent5">
                    <a:lumMod val="50000"/>
                  </a:schemeClr>
                </a:solidFill>
              </a:rPr>
              <a:t>h-index</a:t>
            </a:r>
            <a:r>
              <a:rPr lang="ru-RU" sz="600" i="1" dirty="0">
                <a:solidFill>
                  <a:schemeClr val="accent5">
                    <a:lumMod val="50000"/>
                  </a:schemeClr>
                </a:solidFill>
                <a:latin typeface="+mj-lt"/>
                <a:cs typeface="Times New Roman" pitchFamily="18" charset="0"/>
              </a:rPr>
              <a:t> 32 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2214214" y="1291794"/>
            <a:ext cx="575126" cy="253914"/>
          </a:xfrm>
          <a:prstGeom prst="rect">
            <a:avLst/>
          </a:prstGeom>
        </p:spPr>
        <p:txBody>
          <a:bodyPr wrap="square" lIns="68415" tIns="34289" rIns="68415" bIns="34289">
            <a:spAutoFit/>
          </a:bodyPr>
          <a:lstStyle/>
          <a:p>
            <a:pPr lvl="0"/>
            <a:r>
              <a:rPr lang="ru-RU" sz="600" i="1" dirty="0" err="1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Я.Кузяков</a:t>
            </a:r>
            <a:r>
              <a:rPr lang="ru-RU" sz="600" i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 </a:t>
            </a:r>
            <a:endParaRPr lang="en-US" sz="600" i="1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pPr lvl="0"/>
            <a:r>
              <a:rPr lang="en-US" sz="600" i="1" dirty="0">
                <a:solidFill>
                  <a:schemeClr val="accent5">
                    <a:lumMod val="50000"/>
                  </a:schemeClr>
                </a:solidFill>
              </a:rPr>
              <a:t>h-index</a:t>
            </a:r>
            <a:r>
              <a:rPr lang="ru-RU" sz="600" i="1" dirty="0">
                <a:solidFill>
                  <a:schemeClr val="accent5">
                    <a:lumMod val="50000"/>
                  </a:schemeClr>
                </a:solidFill>
                <a:latin typeface="+mj-lt"/>
                <a:cs typeface="Times New Roman" pitchFamily="18" charset="0"/>
              </a:rPr>
              <a:t> 39 </a:t>
            </a:r>
          </a:p>
        </p:txBody>
      </p:sp>
      <p:pic>
        <p:nvPicPr>
          <p:cNvPr id="41" name="Рисунок 40" descr="Bahman Tohidi Kalorazi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420" y="1273120"/>
            <a:ext cx="202500" cy="27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TextBox 41"/>
          <p:cNvSpPr txBox="1"/>
          <p:nvPr/>
        </p:nvSpPr>
        <p:spPr>
          <a:xfrm>
            <a:off x="2921014" y="1291794"/>
            <a:ext cx="523940" cy="253914"/>
          </a:xfrm>
          <a:prstGeom prst="rect">
            <a:avLst/>
          </a:prstGeom>
          <a:noFill/>
        </p:spPr>
        <p:txBody>
          <a:bodyPr wrap="square" lIns="68415" tIns="34289" rIns="68415" bIns="34289" rtlCol="0">
            <a:spAutoFit/>
          </a:bodyPr>
          <a:lstStyle/>
          <a:p>
            <a:r>
              <a:rPr lang="ru-RU" sz="600" i="1" dirty="0" err="1">
                <a:solidFill>
                  <a:schemeClr val="accent5">
                    <a:lumMod val="50000"/>
                  </a:schemeClr>
                </a:solidFill>
              </a:rPr>
              <a:t>Б.Тохиди</a:t>
            </a:r>
            <a:endParaRPr lang="en-US" sz="600" i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600" i="1" dirty="0">
                <a:solidFill>
                  <a:schemeClr val="accent5">
                    <a:lumMod val="50000"/>
                  </a:schemeClr>
                </a:solidFill>
              </a:rPr>
              <a:t>h-index </a:t>
            </a:r>
            <a:r>
              <a:rPr lang="en-US" sz="600" i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29</a:t>
            </a:r>
            <a:endParaRPr lang="ru-RU" sz="600" i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43" name="Picture 11" descr="F:\Новая папка\Рисунок19.jp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712" y="1652530"/>
            <a:ext cx="202500" cy="265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2" descr="F:\Новая папка\Рисунок20.jp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830" y="1267183"/>
            <a:ext cx="202500" cy="27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3" descr="F:\Новая папка\Рисунок21.jp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654" y="2022424"/>
            <a:ext cx="202500" cy="271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14" descr="F:\Новая папка\Рисунок22.jp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654" y="2414636"/>
            <a:ext cx="202500" cy="27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5" descr="F:\Новая папка\Рисунок23.pn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420" y="1654666"/>
            <a:ext cx="200900" cy="2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16" descr="F:\Новая папка\Рисунок24.jpg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858" y="2023984"/>
            <a:ext cx="201215" cy="27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17" descr="F:\Новая папка\Рисунок25.png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024" y="2416618"/>
            <a:ext cx="205978" cy="27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F:\Новая папка\Рисунок1.jp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041" y="3021969"/>
            <a:ext cx="245086" cy="245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3" descr="F:\Новая папка\Рисунок2.jp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04" y="3295818"/>
            <a:ext cx="260801" cy="26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F:\Новая папка\Рисунок3.jpg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88" y="3577328"/>
            <a:ext cx="290035" cy="290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5" descr="F:\Новая папка\Рисунок4.jpg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020" y="3888162"/>
            <a:ext cx="297000" cy="29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Прямоугольник 41"/>
          <p:cNvSpPr>
            <a:spLocks noChangeArrowheads="1"/>
          </p:cNvSpPr>
          <p:nvPr/>
        </p:nvSpPr>
        <p:spPr bwMode="auto">
          <a:xfrm>
            <a:off x="809566" y="3017546"/>
            <a:ext cx="532838" cy="253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415" tIns="34289" rIns="68415" bIns="34289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600" i="1" dirty="0">
                <a:solidFill>
                  <a:schemeClr val="accent5">
                    <a:lumMod val="50000"/>
                  </a:schemeClr>
                </a:solidFill>
                <a:ea typeface="MS Mincho" pitchFamily="49" charset="-128"/>
                <a:cs typeface="Times New Roman" pitchFamily="18" charset="0"/>
              </a:rPr>
              <a:t>С</a:t>
            </a:r>
            <a:r>
              <a:rPr lang="en-US" altLang="ru-RU" sz="600" i="1" dirty="0">
                <a:solidFill>
                  <a:schemeClr val="accent5">
                    <a:lumMod val="50000"/>
                  </a:schemeClr>
                </a:solidFill>
                <a:ea typeface="MS Mincho" pitchFamily="49" charset="-128"/>
                <a:cs typeface="Times New Roman" pitchFamily="18" charset="0"/>
              </a:rPr>
              <a:t>.</a:t>
            </a:r>
            <a:r>
              <a:rPr lang="ru-RU" altLang="ru-RU" sz="600" i="1" dirty="0">
                <a:solidFill>
                  <a:schemeClr val="accent5">
                    <a:lumMod val="50000"/>
                  </a:schemeClr>
                </a:solidFill>
                <a:ea typeface="MS Mincho" pitchFamily="49" charset="-128"/>
                <a:cs typeface="Times New Roman" pitchFamily="18" charset="0"/>
              </a:rPr>
              <a:t>Одинцов </a:t>
            </a:r>
            <a:endParaRPr lang="en-US" altLang="ru-RU" sz="600" i="1" dirty="0">
              <a:solidFill>
                <a:schemeClr val="accent5">
                  <a:lumMod val="50000"/>
                </a:schemeClr>
              </a:solidFill>
              <a:ea typeface="MS Mincho" pitchFamily="49" charset="-128"/>
              <a:cs typeface="Times New Roman" pitchFamily="18" charset="0"/>
            </a:endParaRPr>
          </a:p>
          <a:p>
            <a:r>
              <a:rPr lang="en-US" altLang="ru-RU" sz="600" i="1" dirty="0">
                <a:solidFill>
                  <a:schemeClr val="accent5">
                    <a:lumMod val="50000"/>
                  </a:schemeClr>
                </a:solidFill>
                <a:ea typeface="MS Mincho" pitchFamily="49" charset="-128"/>
                <a:cs typeface="Times New Roman" pitchFamily="18" charset="0"/>
              </a:rPr>
              <a:t>h</a:t>
            </a:r>
            <a:r>
              <a:rPr lang="ru-RU" altLang="ru-RU" sz="600" i="1" dirty="0">
                <a:solidFill>
                  <a:schemeClr val="accent5">
                    <a:lumMod val="50000"/>
                  </a:schemeClr>
                </a:solidFill>
                <a:ea typeface="MS Mincho" pitchFamily="49" charset="-128"/>
                <a:cs typeface="Times New Roman" pitchFamily="18" charset="0"/>
              </a:rPr>
              <a:t>-</a:t>
            </a:r>
            <a:r>
              <a:rPr lang="en-US" altLang="ru-RU" sz="600" i="1" dirty="0">
                <a:solidFill>
                  <a:schemeClr val="accent5">
                    <a:lumMod val="50000"/>
                  </a:schemeClr>
                </a:solidFill>
                <a:ea typeface="MS Mincho" pitchFamily="49" charset="-128"/>
                <a:cs typeface="Times New Roman" pitchFamily="18" charset="0"/>
              </a:rPr>
              <a:t>index </a:t>
            </a:r>
            <a:r>
              <a:rPr lang="ru-RU" altLang="ru-RU" sz="600" i="1" dirty="0">
                <a:solidFill>
                  <a:schemeClr val="accent5">
                    <a:lumMod val="50000"/>
                  </a:schemeClr>
                </a:solidFill>
                <a:ea typeface="MS Mincho" pitchFamily="49" charset="-128"/>
                <a:cs typeface="Times New Roman" pitchFamily="18" charset="0"/>
              </a:rPr>
              <a:t>65</a:t>
            </a:r>
          </a:p>
        </p:txBody>
      </p:sp>
      <p:sp>
        <p:nvSpPr>
          <p:cNvPr id="56" name="Прямоугольник 46"/>
          <p:cNvSpPr>
            <a:spLocks noChangeArrowheads="1"/>
          </p:cNvSpPr>
          <p:nvPr/>
        </p:nvSpPr>
        <p:spPr bwMode="auto">
          <a:xfrm>
            <a:off x="825918" y="3613287"/>
            <a:ext cx="642569" cy="253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415" tIns="34289" rIns="68415" bIns="34289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600" i="1" dirty="0" err="1">
                <a:solidFill>
                  <a:schemeClr val="accent5">
                    <a:lumMod val="50000"/>
                  </a:schemeClr>
                </a:solidFill>
                <a:ea typeface="MS Mincho" pitchFamily="49" charset="-128"/>
              </a:rPr>
              <a:t>А.Косовичев</a:t>
            </a:r>
            <a:r>
              <a:rPr lang="ru-RU" altLang="ru-RU" sz="600" i="1" dirty="0">
                <a:solidFill>
                  <a:schemeClr val="accent5">
                    <a:lumMod val="50000"/>
                  </a:schemeClr>
                </a:solidFill>
                <a:ea typeface="MS Mincho" pitchFamily="49" charset="-128"/>
              </a:rPr>
              <a:t> </a:t>
            </a:r>
            <a:endParaRPr lang="en-US" altLang="ru-RU" sz="600" i="1" dirty="0">
              <a:solidFill>
                <a:schemeClr val="accent5">
                  <a:lumMod val="50000"/>
                </a:schemeClr>
              </a:solidFill>
              <a:ea typeface="MS Mincho" pitchFamily="49" charset="-128"/>
            </a:endParaRPr>
          </a:p>
          <a:p>
            <a:r>
              <a:rPr lang="en-US" altLang="ru-RU" sz="600" i="1" dirty="0">
                <a:solidFill>
                  <a:schemeClr val="accent5">
                    <a:lumMod val="50000"/>
                  </a:schemeClr>
                </a:solidFill>
                <a:ea typeface="MS Mincho" pitchFamily="49" charset="-128"/>
                <a:cs typeface="Times New Roman" pitchFamily="18" charset="0"/>
              </a:rPr>
              <a:t>h</a:t>
            </a:r>
            <a:r>
              <a:rPr lang="ru-RU" altLang="ru-RU" sz="600" i="1" dirty="0">
                <a:solidFill>
                  <a:schemeClr val="accent5">
                    <a:lumMod val="50000"/>
                  </a:schemeClr>
                </a:solidFill>
                <a:ea typeface="MS Mincho" pitchFamily="49" charset="-128"/>
                <a:cs typeface="Times New Roman" pitchFamily="18" charset="0"/>
              </a:rPr>
              <a:t>-</a:t>
            </a:r>
            <a:r>
              <a:rPr lang="en-US" altLang="ru-RU" sz="600" i="1" dirty="0">
                <a:solidFill>
                  <a:schemeClr val="accent5">
                    <a:lumMod val="50000"/>
                  </a:schemeClr>
                </a:solidFill>
                <a:ea typeface="MS Mincho" pitchFamily="49" charset="-128"/>
                <a:cs typeface="Times New Roman" pitchFamily="18" charset="0"/>
              </a:rPr>
              <a:t>index</a:t>
            </a:r>
            <a:r>
              <a:rPr lang="en-US" altLang="ru-RU" sz="600" i="1" dirty="0">
                <a:solidFill>
                  <a:schemeClr val="accent5">
                    <a:lumMod val="50000"/>
                  </a:schemeClr>
                </a:solidFill>
                <a:ea typeface="MS Mincho" pitchFamily="49" charset="-128"/>
              </a:rPr>
              <a:t> </a:t>
            </a:r>
            <a:r>
              <a:rPr lang="ru-RU" altLang="ru-RU" sz="600" i="1" dirty="0">
                <a:solidFill>
                  <a:schemeClr val="accent5">
                    <a:lumMod val="50000"/>
                  </a:schemeClr>
                </a:solidFill>
                <a:ea typeface="MS Mincho" pitchFamily="49" charset="-128"/>
              </a:rPr>
              <a:t>4</a:t>
            </a:r>
            <a:r>
              <a:rPr lang="en-US" altLang="ru-RU" sz="600" i="1" dirty="0">
                <a:solidFill>
                  <a:schemeClr val="accent5">
                    <a:lumMod val="50000"/>
                  </a:schemeClr>
                </a:solidFill>
                <a:ea typeface="MS Mincho" pitchFamily="49" charset="-128"/>
              </a:rPr>
              <a:t>3</a:t>
            </a:r>
            <a:endParaRPr lang="ru-RU" altLang="ru-RU" sz="6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7" name="Прямоугольник 48"/>
          <p:cNvSpPr>
            <a:spLocks noChangeArrowheads="1"/>
          </p:cNvSpPr>
          <p:nvPr/>
        </p:nvSpPr>
        <p:spPr bwMode="auto">
          <a:xfrm>
            <a:off x="825847" y="3889745"/>
            <a:ext cx="689648" cy="253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415" tIns="34289" rIns="68415" bIns="34289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600" i="1" dirty="0" err="1">
                <a:solidFill>
                  <a:schemeClr val="accent5">
                    <a:lumMod val="50000"/>
                  </a:schemeClr>
                </a:solidFill>
                <a:ea typeface="MS Mincho" pitchFamily="49" charset="-128"/>
              </a:rPr>
              <a:t>М.Гильфанов</a:t>
            </a:r>
            <a:r>
              <a:rPr lang="ru-RU" altLang="ru-RU" sz="600" i="1" dirty="0">
                <a:solidFill>
                  <a:schemeClr val="accent5">
                    <a:lumMod val="50000"/>
                  </a:schemeClr>
                </a:solidFill>
                <a:ea typeface="MS Mincho" pitchFamily="49" charset="-128"/>
              </a:rPr>
              <a:t> </a:t>
            </a:r>
            <a:endParaRPr lang="en-US" altLang="ru-RU" sz="600" i="1" dirty="0">
              <a:solidFill>
                <a:schemeClr val="accent5">
                  <a:lumMod val="50000"/>
                </a:schemeClr>
              </a:solidFill>
              <a:ea typeface="MS Mincho" pitchFamily="49" charset="-128"/>
            </a:endParaRPr>
          </a:p>
          <a:p>
            <a:r>
              <a:rPr lang="en-US" altLang="ru-RU" sz="600" i="1" dirty="0">
                <a:solidFill>
                  <a:schemeClr val="accent5">
                    <a:lumMod val="50000"/>
                  </a:schemeClr>
                </a:solidFill>
                <a:ea typeface="MS Mincho" pitchFamily="49" charset="-128"/>
                <a:cs typeface="Times New Roman" pitchFamily="18" charset="0"/>
              </a:rPr>
              <a:t>h</a:t>
            </a:r>
            <a:r>
              <a:rPr lang="ru-RU" altLang="ru-RU" sz="600" i="1" dirty="0">
                <a:solidFill>
                  <a:schemeClr val="accent5">
                    <a:lumMod val="50000"/>
                  </a:schemeClr>
                </a:solidFill>
                <a:ea typeface="MS Mincho" pitchFamily="49" charset="-128"/>
                <a:cs typeface="Times New Roman" pitchFamily="18" charset="0"/>
              </a:rPr>
              <a:t>-</a:t>
            </a:r>
            <a:r>
              <a:rPr lang="en-US" altLang="ru-RU" sz="600" i="1" dirty="0">
                <a:solidFill>
                  <a:schemeClr val="accent5">
                    <a:lumMod val="50000"/>
                  </a:schemeClr>
                </a:solidFill>
                <a:ea typeface="MS Mincho" pitchFamily="49" charset="-128"/>
                <a:cs typeface="Times New Roman" pitchFamily="18" charset="0"/>
              </a:rPr>
              <a:t>index</a:t>
            </a:r>
            <a:r>
              <a:rPr lang="en-US" altLang="ru-RU" sz="600" i="1" dirty="0">
                <a:solidFill>
                  <a:schemeClr val="accent5">
                    <a:lumMod val="50000"/>
                  </a:schemeClr>
                </a:solidFill>
                <a:ea typeface="MS Mincho" pitchFamily="49" charset="-128"/>
              </a:rPr>
              <a:t> 3</a:t>
            </a:r>
            <a:r>
              <a:rPr lang="ru-RU" altLang="ru-RU" sz="600" i="1" dirty="0">
                <a:solidFill>
                  <a:schemeClr val="accent5">
                    <a:lumMod val="50000"/>
                  </a:schemeClr>
                </a:solidFill>
                <a:ea typeface="MS Mincho" pitchFamily="49" charset="-128"/>
              </a:rPr>
              <a:t>7</a:t>
            </a:r>
            <a:endParaRPr lang="ru-RU" altLang="ru-RU" sz="6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2856540" y="3885787"/>
            <a:ext cx="639414" cy="328937"/>
          </a:xfrm>
          <a:prstGeom prst="rect">
            <a:avLst/>
          </a:prstGeom>
        </p:spPr>
        <p:txBody>
          <a:bodyPr wrap="square" lIns="51325" tIns="25718" rIns="51325" bIns="25718">
            <a:spAutoFit/>
          </a:bodyPr>
          <a:lstStyle/>
          <a:p>
            <a:r>
              <a:rPr lang="ru-RU" sz="600" i="1" dirty="0" err="1">
                <a:solidFill>
                  <a:schemeClr val="accent5">
                    <a:lumMod val="50000"/>
                  </a:schemeClr>
                </a:solidFill>
              </a:rPr>
              <a:t>Л.Вербицкая</a:t>
            </a:r>
            <a:endParaRPr lang="ru-RU" sz="600" i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600" i="1" dirty="0">
                <a:solidFill>
                  <a:schemeClr val="accent5">
                    <a:lumMod val="50000"/>
                  </a:schemeClr>
                </a:solidFill>
              </a:rPr>
              <a:t>Президент РАО</a:t>
            </a:r>
            <a:endParaRPr lang="en-US" sz="6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9" name="Прямоугольник 47"/>
          <p:cNvSpPr/>
          <p:nvPr/>
        </p:nvSpPr>
        <p:spPr>
          <a:xfrm>
            <a:off x="2150350" y="3889882"/>
            <a:ext cx="529977" cy="328937"/>
          </a:xfrm>
          <a:prstGeom prst="rect">
            <a:avLst/>
          </a:prstGeom>
        </p:spPr>
        <p:txBody>
          <a:bodyPr wrap="square" lIns="51325" tIns="25718" rIns="51325" bIns="25718">
            <a:spAutoFit/>
          </a:bodyPr>
          <a:lstStyle/>
          <a:p>
            <a:r>
              <a:rPr lang="ru-RU" sz="600" i="1" dirty="0" err="1">
                <a:solidFill>
                  <a:schemeClr val="accent5">
                    <a:lumMod val="50000"/>
                  </a:schemeClr>
                </a:solidFill>
              </a:rPr>
              <a:t>А.Ле</a:t>
            </a:r>
            <a:r>
              <a:rPr lang="ru-RU" sz="600" i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600" i="1" dirty="0" err="1">
                <a:solidFill>
                  <a:schemeClr val="accent5">
                    <a:lumMod val="50000"/>
                  </a:schemeClr>
                </a:solidFill>
              </a:rPr>
              <a:t>Меоте</a:t>
            </a:r>
            <a:endParaRPr lang="ru-RU" sz="600" i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600" i="1" dirty="0">
                <a:solidFill>
                  <a:schemeClr val="accent5">
                    <a:lumMod val="50000"/>
                  </a:schemeClr>
                </a:solidFill>
              </a:rPr>
              <a:t>h-index 18</a:t>
            </a:r>
            <a:endParaRPr lang="ru-RU" sz="6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0" name="Заголовок 1"/>
          <p:cNvSpPr txBox="1">
            <a:spLocks/>
          </p:cNvSpPr>
          <p:nvPr/>
        </p:nvSpPr>
        <p:spPr bwMode="auto">
          <a:xfrm>
            <a:off x="6084461" y="411535"/>
            <a:ext cx="3181037" cy="540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415" tIns="34289" rIns="68415" bIns="34289" numCol="1" anchor="ctr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9pPr>
          </a:lstStyle>
          <a:p>
            <a:pPr defTabSz="683930"/>
            <a:r>
              <a:rPr lang="ru-RU" sz="2100" b="1" dirty="0">
                <a:solidFill>
                  <a:schemeClr val="accent1">
                    <a:lumMod val="50000"/>
                  </a:schemeClr>
                </a:solidFill>
              </a:rPr>
              <a:t>Поколение ТОП 100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331411" y="109331"/>
            <a:ext cx="2829780" cy="813041"/>
          </a:xfrm>
          <a:prstGeom prst="rect">
            <a:avLst/>
          </a:prstGeom>
          <a:noFill/>
        </p:spPr>
        <p:txBody>
          <a:bodyPr wrap="square" lIns="68415" tIns="34289" rIns="68415" bIns="34289">
            <a:spAutoFit/>
          </a:bodyPr>
          <a:lstStyle/>
          <a:p>
            <a:pPr algn="ctr" defTabSz="911903">
              <a:lnSpc>
                <a:spcPts val="2900"/>
              </a:lnSpc>
              <a:defRPr/>
            </a:pPr>
            <a:r>
              <a:rPr lang="ru-RU" sz="2100" b="1" kern="0" cap="all" dirty="0">
                <a:solidFill>
                  <a:schemeClr val="accent1">
                    <a:lumMod val="75000"/>
                  </a:schemeClr>
                </a:solidFill>
              </a:rPr>
              <a:t>Лидеры изменений</a:t>
            </a:r>
          </a:p>
        </p:txBody>
      </p:sp>
      <p:pic>
        <p:nvPicPr>
          <p:cNvPr id="70" name="Рисунок 3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857" y="70840"/>
            <a:ext cx="595304" cy="537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" name="Picture 3" descr="F:\Новая папка\Рисунок8.jpg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232" y="3428872"/>
            <a:ext cx="243216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4" descr="F:\Новая папка\Рисунок9.jpg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350" y="3027152"/>
            <a:ext cx="244098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5" descr="F:\Новая папка\Рисунок10.png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168" y="3854698"/>
            <a:ext cx="241974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8" descr="F:\Новая папка\Рисунок12.jpg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337" y="3021960"/>
            <a:ext cx="243495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Прямоугольник 63"/>
          <p:cNvSpPr/>
          <p:nvPr/>
        </p:nvSpPr>
        <p:spPr>
          <a:xfrm>
            <a:off x="1288505" y="1879815"/>
            <a:ext cx="707220" cy="253914"/>
          </a:xfrm>
          <a:prstGeom prst="rect">
            <a:avLst/>
          </a:prstGeom>
        </p:spPr>
        <p:txBody>
          <a:bodyPr wrap="square" lIns="68415" tIns="34289" rIns="68415" bIns="34289">
            <a:spAutoFit/>
          </a:bodyPr>
          <a:lstStyle/>
          <a:p>
            <a:pPr defTabSz="68393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" i="1" kern="0" dirty="0" err="1">
                <a:solidFill>
                  <a:schemeClr val="accent5">
                    <a:lumMod val="50000"/>
                  </a:schemeClr>
                </a:solidFill>
              </a:rPr>
              <a:t>Р.Гиниатуллин</a:t>
            </a:r>
            <a:endParaRPr lang="en-US" sz="600" i="1" kern="0" dirty="0">
              <a:solidFill>
                <a:schemeClr val="accent5">
                  <a:lumMod val="50000"/>
                </a:schemeClr>
              </a:solidFill>
            </a:endParaRPr>
          </a:p>
          <a:p>
            <a:pPr defTabSz="68393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i="1" kern="0" dirty="0">
                <a:solidFill>
                  <a:schemeClr val="accent5">
                    <a:lumMod val="50000"/>
                  </a:schemeClr>
                </a:solidFill>
              </a:rPr>
              <a:t>h-index 25</a:t>
            </a:r>
            <a:endParaRPr lang="ru-RU" sz="600" i="1" kern="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5" name="Прямоугольник 39"/>
          <p:cNvSpPr>
            <a:spLocks noChangeArrowheads="1"/>
          </p:cNvSpPr>
          <p:nvPr/>
        </p:nvSpPr>
        <p:spPr bwMode="auto">
          <a:xfrm>
            <a:off x="809604" y="3291006"/>
            <a:ext cx="810089" cy="253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415" tIns="34289" rIns="68415" bIns="34289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68393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600" i="1" kern="0" dirty="0" err="1">
                <a:solidFill>
                  <a:schemeClr val="accent5">
                    <a:lumMod val="50000"/>
                  </a:schemeClr>
                </a:solidFill>
                <a:ea typeface="Calibri" pitchFamily="34" charset="0"/>
                <a:cs typeface="Calibri" pitchFamily="34" charset="0"/>
              </a:rPr>
              <a:t>А.Старобинский</a:t>
            </a:r>
            <a:endParaRPr lang="en-US" altLang="ru-RU" sz="600" i="1" kern="0" dirty="0">
              <a:solidFill>
                <a:schemeClr val="accent5">
                  <a:lumMod val="50000"/>
                </a:schemeClr>
              </a:solidFill>
              <a:ea typeface="Calibri" pitchFamily="34" charset="0"/>
              <a:cs typeface="Calibri" pitchFamily="34" charset="0"/>
            </a:endParaRPr>
          </a:p>
          <a:p>
            <a:pPr defTabSz="68393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ru-RU" sz="600" i="1" kern="0" dirty="0">
                <a:solidFill>
                  <a:schemeClr val="accent5">
                    <a:lumMod val="50000"/>
                  </a:schemeClr>
                </a:solidFill>
                <a:ea typeface="MS Mincho" pitchFamily="49" charset="-128"/>
                <a:cs typeface="Times New Roman" pitchFamily="18" charset="0"/>
              </a:rPr>
              <a:t>h</a:t>
            </a:r>
            <a:r>
              <a:rPr lang="ru-RU" altLang="ru-RU" sz="600" i="1" kern="0" dirty="0">
                <a:solidFill>
                  <a:schemeClr val="accent5">
                    <a:lumMod val="50000"/>
                  </a:schemeClr>
                </a:solidFill>
                <a:ea typeface="MS Mincho" pitchFamily="49" charset="-128"/>
                <a:cs typeface="Times New Roman" pitchFamily="18" charset="0"/>
              </a:rPr>
              <a:t>-</a:t>
            </a:r>
            <a:r>
              <a:rPr lang="en-US" altLang="ru-RU" sz="600" i="1" kern="0" dirty="0">
                <a:solidFill>
                  <a:schemeClr val="accent5">
                    <a:lumMod val="50000"/>
                  </a:schemeClr>
                </a:solidFill>
                <a:ea typeface="MS Mincho" pitchFamily="49" charset="-128"/>
                <a:cs typeface="Times New Roman" pitchFamily="18" charset="0"/>
              </a:rPr>
              <a:t>index</a:t>
            </a:r>
            <a:r>
              <a:rPr lang="en-US" altLang="ru-RU" sz="600" i="1" kern="0" dirty="0">
                <a:solidFill>
                  <a:schemeClr val="accent5">
                    <a:lumMod val="50000"/>
                  </a:schemeClr>
                </a:solidFill>
                <a:ea typeface="Calibri" pitchFamily="34" charset="0"/>
                <a:cs typeface="Calibri" pitchFamily="34" charset="0"/>
              </a:rPr>
              <a:t> </a:t>
            </a:r>
            <a:r>
              <a:rPr lang="ru-RU" altLang="ru-RU" sz="600" i="1" kern="0" dirty="0">
                <a:solidFill>
                  <a:schemeClr val="accent5">
                    <a:lumMod val="50000"/>
                  </a:schemeClr>
                </a:solidFill>
                <a:ea typeface="Calibri" pitchFamily="34" charset="0"/>
                <a:cs typeface="Calibri" pitchFamily="34" charset="0"/>
              </a:rPr>
              <a:t>50</a:t>
            </a:r>
            <a:endParaRPr lang="ru-RU" altLang="ru-RU" sz="600" i="1" kern="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6" name="Title 1"/>
          <p:cNvSpPr txBox="1">
            <a:spLocks/>
          </p:cNvSpPr>
          <p:nvPr/>
        </p:nvSpPr>
        <p:spPr bwMode="auto">
          <a:xfrm>
            <a:off x="5892800" y="1103915"/>
            <a:ext cx="270510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indent="-273050">
              <a:spcAft>
                <a:spcPts val="90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Georgia" pitchFamily="18" charset="0"/>
              </a:defRPr>
            </a:lvl1pPr>
            <a:lvl2pPr marL="273050" indent="-273050">
              <a:spcAft>
                <a:spcPts val="900"/>
              </a:spcAft>
              <a:buClr>
                <a:schemeClr val="tx1"/>
              </a:buClr>
              <a:buFont typeface="Georgia" pitchFamily="18" charset="0"/>
              <a:buChar char="•"/>
              <a:defRPr sz="2000">
                <a:solidFill>
                  <a:schemeClr val="tx1"/>
                </a:solidFill>
                <a:latin typeface="Georgia" pitchFamily="18" charset="0"/>
              </a:defRPr>
            </a:lvl2pPr>
            <a:lvl3pPr marL="547688" indent="-273050">
              <a:spcAft>
                <a:spcPts val="900"/>
              </a:spcAft>
              <a:buClr>
                <a:schemeClr val="tx1"/>
              </a:buClr>
              <a:buFont typeface="Georgia" pitchFamily="18" charset="0"/>
              <a:buChar char="-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822325" indent="-273050">
              <a:spcAft>
                <a:spcPts val="900"/>
              </a:spcAft>
              <a:buClr>
                <a:schemeClr val="tx1"/>
              </a:buClr>
              <a:buFont typeface="Georgia" pitchFamily="18" charset="0"/>
              <a:buChar char="◦"/>
              <a:defRPr sz="2000">
                <a:solidFill>
                  <a:schemeClr val="tx1"/>
                </a:solidFill>
                <a:latin typeface="Georgia" pitchFamily="18" charset="0"/>
              </a:defRPr>
            </a:lvl4pPr>
            <a:lvl5pPr marL="1096963" indent="-273050">
              <a:spcAft>
                <a:spcPts val="900"/>
              </a:spcAft>
              <a:buClr>
                <a:schemeClr val="tx1"/>
              </a:buClr>
              <a:buFont typeface="Georgia" pitchFamily="18" charset="0"/>
              <a:buChar char="›"/>
              <a:defRPr sz="2000">
                <a:solidFill>
                  <a:schemeClr val="tx1"/>
                </a:solidFill>
                <a:latin typeface="Georgia" pitchFamily="18" charset="0"/>
              </a:defRPr>
            </a:lvl5pPr>
            <a:lvl6pPr marL="1554163" indent="-273050" fontAlgn="base">
              <a:spcBef>
                <a:spcPct val="0"/>
              </a:spcBef>
              <a:spcAft>
                <a:spcPts val="900"/>
              </a:spcAft>
              <a:buClr>
                <a:schemeClr val="tx1"/>
              </a:buClr>
              <a:buFont typeface="Georgia" pitchFamily="18" charset="0"/>
              <a:buChar char="›"/>
              <a:defRPr sz="2000">
                <a:solidFill>
                  <a:schemeClr val="tx1"/>
                </a:solidFill>
                <a:latin typeface="Georgia" pitchFamily="18" charset="0"/>
              </a:defRPr>
            </a:lvl6pPr>
            <a:lvl7pPr marL="2011363" indent="-273050" fontAlgn="base">
              <a:spcBef>
                <a:spcPct val="0"/>
              </a:spcBef>
              <a:spcAft>
                <a:spcPts val="900"/>
              </a:spcAft>
              <a:buClr>
                <a:schemeClr val="tx1"/>
              </a:buClr>
              <a:buFont typeface="Georgia" pitchFamily="18" charset="0"/>
              <a:buChar char="›"/>
              <a:defRPr sz="2000">
                <a:solidFill>
                  <a:schemeClr val="tx1"/>
                </a:solidFill>
                <a:latin typeface="Georgia" pitchFamily="18" charset="0"/>
              </a:defRPr>
            </a:lvl7pPr>
            <a:lvl8pPr marL="2468563" indent="-273050" fontAlgn="base">
              <a:spcBef>
                <a:spcPct val="0"/>
              </a:spcBef>
              <a:spcAft>
                <a:spcPts val="900"/>
              </a:spcAft>
              <a:buClr>
                <a:schemeClr val="tx1"/>
              </a:buClr>
              <a:buFont typeface="Georgia" pitchFamily="18" charset="0"/>
              <a:buChar char="›"/>
              <a:defRPr sz="2000">
                <a:solidFill>
                  <a:schemeClr val="tx1"/>
                </a:solidFill>
                <a:latin typeface="Georgia" pitchFamily="18" charset="0"/>
              </a:defRPr>
            </a:lvl8pPr>
            <a:lvl9pPr marL="2925763" indent="-273050" fontAlgn="base">
              <a:spcBef>
                <a:spcPct val="0"/>
              </a:spcBef>
              <a:spcAft>
                <a:spcPts val="900"/>
              </a:spcAft>
              <a:buClr>
                <a:schemeClr val="tx1"/>
              </a:buClr>
              <a:buFont typeface="Georgia" pitchFamily="18" charset="0"/>
              <a:buChar char="›"/>
              <a:defRPr sz="2000"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>
              <a:buClr>
                <a:srgbClr val="000000"/>
              </a:buClr>
            </a:pPr>
            <a:r>
              <a:rPr lang="ru-RU" altLang="ru-RU" sz="900" b="1" dirty="0">
                <a:solidFill>
                  <a:srgbClr val="A72F5A"/>
                </a:solidFill>
                <a:latin typeface="+mn-lt"/>
              </a:rPr>
              <a:t>ПРОВОДНИКИ И АДЕПТЫ ТРАНСФОРМАЦИЙ 2020+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2895321" y="2033584"/>
            <a:ext cx="734463" cy="253914"/>
          </a:xfrm>
          <a:prstGeom prst="rect">
            <a:avLst/>
          </a:prstGeom>
        </p:spPr>
        <p:txBody>
          <a:bodyPr wrap="square" lIns="68415" tIns="34289" rIns="68415" bIns="34289">
            <a:spAutoFit/>
          </a:bodyPr>
          <a:lstStyle/>
          <a:p>
            <a:pPr defTabSz="68393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" i="1" kern="0" dirty="0" err="1">
                <a:solidFill>
                  <a:schemeClr val="accent5">
                    <a:lumMod val="50000"/>
                  </a:schemeClr>
                </a:solidFill>
              </a:rPr>
              <a:t>А.Имменхаузер</a:t>
            </a:r>
            <a:endParaRPr lang="en-US" sz="600" i="1" kern="0" dirty="0">
              <a:solidFill>
                <a:schemeClr val="accent5">
                  <a:lumMod val="50000"/>
                </a:schemeClr>
              </a:solidFill>
            </a:endParaRPr>
          </a:p>
          <a:p>
            <a:pPr defTabSz="68393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i="1" kern="0" dirty="0">
                <a:solidFill>
                  <a:schemeClr val="accent5">
                    <a:lumMod val="50000"/>
                  </a:schemeClr>
                </a:solidFill>
              </a:rPr>
              <a:t>h-index</a:t>
            </a:r>
            <a:r>
              <a:rPr lang="ru-RU" sz="600" i="1" kern="0" dirty="0">
                <a:solidFill>
                  <a:schemeClr val="accent5">
                    <a:lumMod val="50000"/>
                  </a:schemeClr>
                </a:solidFill>
              </a:rPr>
              <a:t> 24 </a:t>
            </a:r>
          </a:p>
        </p:txBody>
      </p:sp>
      <p:sp>
        <p:nvSpPr>
          <p:cNvPr id="68" name="Скругленный прямоугольник 4"/>
          <p:cNvSpPr/>
          <p:nvPr/>
        </p:nvSpPr>
        <p:spPr>
          <a:xfrm>
            <a:off x="2943010" y="1631131"/>
            <a:ext cx="501990" cy="286994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39895" tIns="39895" rIns="39895" bIns="39895" numCol="1" spcCol="953" anchor="ctr" anchorCtr="0">
            <a:noAutofit/>
          </a:bodyPr>
          <a:lstStyle/>
          <a:p>
            <a:pPr defTabSz="465405" fontAlgn="auto">
              <a:spcAft>
                <a:spcPts val="0"/>
              </a:spcAft>
              <a:defRPr/>
            </a:pPr>
            <a:endParaRPr lang="en-US" sz="600" b="1" i="1" kern="0" dirty="0">
              <a:solidFill>
                <a:schemeClr val="accent5">
                  <a:lumMod val="50000"/>
                </a:schemeClr>
              </a:solidFill>
              <a:latin typeface="Calibri"/>
            </a:endParaRPr>
          </a:p>
          <a:p>
            <a:pPr defTabSz="465405" fontAlgn="auto">
              <a:spcAft>
                <a:spcPts val="0"/>
              </a:spcAft>
              <a:defRPr/>
            </a:pPr>
            <a:r>
              <a:rPr lang="ru-RU" sz="600" i="1" kern="0" dirty="0" err="1">
                <a:solidFill>
                  <a:schemeClr val="accent5">
                    <a:lumMod val="50000"/>
                  </a:schemeClr>
                </a:solidFill>
                <a:latin typeface="Calibri"/>
              </a:rPr>
              <a:t>М.Шмитц</a:t>
            </a:r>
            <a:endParaRPr lang="en-US" sz="600" i="1" kern="0" dirty="0">
              <a:solidFill>
                <a:schemeClr val="accent5">
                  <a:lumMod val="50000"/>
                </a:schemeClr>
              </a:solidFill>
              <a:latin typeface="Calibri"/>
            </a:endParaRPr>
          </a:p>
          <a:p>
            <a:pPr defTabSz="465405" fontAlgn="auto">
              <a:spcAft>
                <a:spcPts val="0"/>
              </a:spcAft>
              <a:defRPr/>
            </a:pPr>
            <a:r>
              <a:rPr lang="en-US" sz="600" i="1" kern="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h-index</a:t>
            </a:r>
            <a:r>
              <a:rPr lang="ru-RU" sz="600" i="1" kern="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 </a:t>
            </a:r>
            <a:r>
              <a:rPr lang="en-US" sz="600" i="1" kern="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26</a:t>
            </a:r>
            <a:endParaRPr lang="ru-RU" sz="600" i="1" kern="0" dirty="0">
              <a:solidFill>
                <a:schemeClr val="accent5">
                  <a:lumMod val="50000"/>
                </a:schemeClr>
              </a:solidFill>
              <a:latin typeface="Calibri"/>
            </a:endParaRPr>
          </a:p>
          <a:p>
            <a:pPr defTabSz="465405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600" i="1" kern="0" dirty="0">
              <a:solidFill>
                <a:schemeClr val="accent5">
                  <a:lumMod val="50000"/>
                </a:schemeClr>
              </a:solidFill>
              <a:latin typeface="Calibri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926893" y="2426271"/>
            <a:ext cx="569062" cy="253914"/>
          </a:xfrm>
          <a:prstGeom prst="rect">
            <a:avLst/>
          </a:prstGeom>
          <a:noFill/>
        </p:spPr>
        <p:txBody>
          <a:bodyPr wrap="square" lIns="68415" tIns="34289" rIns="68415" bIns="34289" rtlCol="0">
            <a:spAutoFit/>
          </a:bodyPr>
          <a:lstStyle/>
          <a:p>
            <a:pPr defTabSz="68393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" i="1" kern="0" dirty="0" err="1">
                <a:solidFill>
                  <a:schemeClr val="accent5">
                    <a:lumMod val="50000"/>
                  </a:schemeClr>
                </a:solidFill>
              </a:rPr>
              <a:t>Й.Шнайдер</a:t>
            </a:r>
            <a:endParaRPr lang="en-US" sz="600" i="1" kern="0" dirty="0">
              <a:solidFill>
                <a:schemeClr val="accent5">
                  <a:lumMod val="50000"/>
                </a:schemeClr>
              </a:solidFill>
            </a:endParaRPr>
          </a:p>
          <a:p>
            <a:pPr defTabSz="68393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i="1" kern="0" dirty="0">
                <a:solidFill>
                  <a:schemeClr val="accent5">
                    <a:lumMod val="50000"/>
                  </a:schemeClr>
                </a:solidFill>
              </a:rPr>
              <a:t>h-index 1</a:t>
            </a:r>
            <a:r>
              <a:rPr lang="ru-RU" sz="600" i="1" kern="0" dirty="0">
                <a:solidFill>
                  <a:schemeClr val="accent5">
                    <a:lumMod val="50000"/>
                  </a:schemeClr>
                </a:solidFill>
              </a:rPr>
              <a:t>9</a:t>
            </a:r>
          </a:p>
        </p:txBody>
      </p:sp>
      <p:pic>
        <p:nvPicPr>
          <p:cNvPr id="73" name="Рисунок 72"/>
          <p:cNvPicPr>
            <a:picLocks noChangeAspect="1"/>
          </p:cNvPicPr>
          <p:nvPr/>
        </p:nvPicPr>
        <p:blipFill>
          <a:blip r:embed="rId3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438" y="2769659"/>
            <a:ext cx="212732" cy="177049"/>
          </a:xfrm>
          <a:prstGeom prst="rect">
            <a:avLst/>
          </a:prstGeom>
        </p:spPr>
      </p:pic>
      <p:pic>
        <p:nvPicPr>
          <p:cNvPr id="74" name="Рисунок 73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39" y="2769659"/>
            <a:ext cx="212732" cy="177049"/>
          </a:xfrm>
          <a:prstGeom prst="rect">
            <a:avLst/>
          </a:prstGeom>
        </p:spPr>
      </p:pic>
      <p:pic>
        <p:nvPicPr>
          <p:cNvPr id="79" name="Рисунок 78"/>
          <p:cNvPicPr>
            <a:picLocks noChangeAspect="1"/>
          </p:cNvPicPr>
          <p:nvPr/>
        </p:nvPicPr>
        <p:blipFill>
          <a:blip r:embed="rId3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076" y="1026877"/>
            <a:ext cx="212732" cy="177049"/>
          </a:xfrm>
          <a:prstGeom prst="rect">
            <a:avLst/>
          </a:prstGeom>
        </p:spPr>
      </p:pic>
      <p:sp>
        <p:nvSpPr>
          <p:cNvPr id="90" name="Стрелка: пятиугольник 10"/>
          <p:cNvSpPr/>
          <p:nvPr/>
        </p:nvSpPr>
        <p:spPr>
          <a:xfrm>
            <a:off x="3670977" y="3248240"/>
            <a:ext cx="2413354" cy="1113961"/>
          </a:xfrm>
          <a:prstGeom prst="homePlat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5" tIns="34289" rIns="68415" bIns="34289" rtlCol="0" anchor="ctr"/>
          <a:lstStyle/>
          <a:p>
            <a:pPr lvl="0"/>
            <a:r>
              <a:rPr lang="ru-RU" sz="1400" dirty="0"/>
              <a:t>Мы вкладываем средства и силы в воспитание и закрепление собственных молодых кадров</a:t>
            </a:r>
          </a:p>
        </p:txBody>
      </p:sp>
      <p:sp>
        <p:nvSpPr>
          <p:cNvPr id="91" name="Стрелка: пятиугольник 10"/>
          <p:cNvSpPr/>
          <p:nvPr/>
        </p:nvSpPr>
        <p:spPr>
          <a:xfrm>
            <a:off x="3670977" y="2112708"/>
            <a:ext cx="2413354" cy="1082590"/>
          </a:xfrm>
          <a:prstGeom prst="homePlat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5" tIns="34289" rIns="68415" bIns="34289" rtlCol="0" anchor="ctr"/>
          <a:lstStyle/>
          <a:p>
            <a:pPr lvl="0"/>
            <a:r>
              <a:rPr lang="ru-RU" sz="1400" dirty="0"/>
              <a:t>Мы привлекаем ведущих мировых ученых-наставников</a:t>
            </a:r>
          </a:p>
        </p:txBody>
      </p:sp>
      <p:sp>
        <p:nvSpPr>
          <p:cNvPr id="92" name="Стрелка: пятиугольник 10"/>
          <p:cNvSpPr/>
          <p:nvPr/>
        </p:nvSpPr>
        <p:spPr>
          <a:xfrm>
            <a:off x="3670977" y="987575"/>
            <a:ext cx="2413354" cy="1077507"/>
          </a:xfrm>
          <a:prstGeom prst="homePlat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5" tIns="34289" rIns="68415" bIns="34289" rtlCol="0" anchor="ctr"/>
          <a:lstStyle/>
          <a:p>
            <a:pPr lvl="0"/>
            <a:endParaRPr lang="ru-RU" sz="1400" dirty="0"/>
          </a:p>
          <a:p>
            <a:pPr lvl="0"/>
            <a:r>
              <a:rPr lang="ru-RU" sz="1400" dirty="0"/>
              <a:t>Мы создаем условия для возвращения молодых специалистов</a:t>
            </a:r>
          </a:p>
          <a:p>
            <a:pPr lvl="0"/>
            <a:endParaRPr lang="ru-RU" sz="1100" dirty="0"/>
          </a:p>
        </p:txBody>
      </p:sp>
      <p:sp>
        <p:nvSpPr>
          <p:cNvPr id="10" name="AutoShape 2" descr="https://mail.tatar.ru/owa/service.svc/s/GetFileAttachment?id=AAMkAGJmYmRmNDk5LTIxNzMtNGZlYS04YzU0LTk0YWY0MWExYWQ1NQBGAAAAAACZZgYEOSjWRZwr0CJZMlXvBwDPF2o4GXOpTpu2JdjfNEI9AAAAMy2cAAA10hLQ%2FSPkQaT%2BRNeUDf7SAAMYe%2B3vAAABEgAQAAGafG3NYE1KpJDFTmJszbA%3D&amp;X-OWA-CANARY=ZMIB9ecQIkq2l8aFPy__nq99HSLHY9QIThnNNQkr_1_JR7GM2hvL7olQIKDTbHBLyW28ZQwwdy4."/>
          <p:cNvSpPr>
            <a:spLocks noChangeAspect="1" noChangeArrowheads="1"/>
          </p:cNvSpPr>
          <p:nvPr/>
        </p:nvSpPr>
        <p:spPr bwMode="auto">
          <a:xfrm>
            <a:off x="116681" y="-10834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415" tIns="34289" rIns="68415" bIns="34289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4" descr="https://mail.tatar.ru/owa/service.svc/s/GetFileAttachment?id=AAMkAGJmYmRmNDk5LTIxNzMtNGZlYS04YzU0LTk0YWY0MWExYWQ1NQBGAAAAAACZZgYEOSjWRZwr0CJZMlXvBwDPF2o4GXOpTpu2JdjfNEI9AAAAMy2cAAA10hLQ%2FSPkQaT%2BRNeUDf7SAAMYe%2B32AAABEgAQAD6BfxsAjc9PgBd1joDvE4Q%3D&amp;isImagePreview=True&amp;X-OWA-CANARY=pidsKDBe_0GKEWvuzh2xsxj87MfHY9QIfonG8e-sevUKsxfmbD5HQr7-pl7xrTJS4Isc1VbI4AU."/>
          <p:cNvSpPr>
            <a:spLocks noChangeAspect="1" noChangeArrowheads="1"/>
          </p:cNvSpPr>
          <p:nvPr/>
        </p:nvSpPr>
        <p:spPr bwMode="auto">
          <a:xfrm>
            <a:off x="230981" y="6035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415" tIns="34289" rIns="68415" bIns="34289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C:\Users\Zal01\Downloads\3.png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505" y="1108401"/>
            <a:ext cx="3655883" cy="2055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Zal01\Downloads\2.png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653" y="1320543"/>
            <a:ext cx="2075765" cy="116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Zal01\Downloads\Ayrat Khasyanov-2.png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216" y="2693198"/>
            <a:ext cx="1037882" cy="981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7112" y="3030477"/>
            <a:ext cx="616401" cy="867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8" name="Picture 16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417" y="3309105"/>
            <a:ext cx="1249661" cy="1565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1047" y="3338586"/>
            <a:ext cx="795239" cy="978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0" name="Picture 18"/>
          <p:cNvPicPr>
            <a:picLocks noChangeAspect="1" noChangeArrowheads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032" y="1705392"/>
            <a:ext cx="946434" cy="1246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1" name="Picture 19"/>
          <p:cNvPicPr>
            <a:picLocks noChangeAspect="1" noChangeArrowheads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677" y="1875078"/>
            <a:ext cx="1241253" cy="1317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2" name="Picture 20"/>
          <p:cNvPicPr>
            <a:picLocks noChangeAspect="1" noChangeArrowheads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715" y="3189250"/>
            <a:ext cx="800215" cy="53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3" name="Picture 21"/>
          <p:cNvPicPr>
            <a:picLocks noChangeAspect="1" noChangeArrowheads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494" y="1654360"/>
            <a:ext cx="665318" cy="887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5" name="Picture 23"/>
          <p:cNvPicPr>
            <a:picLocks noChangeAspect="1" noChangeArrowheads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800" y="2383550"/>
            <a:ext cx="921726" cy="1182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4" name="Picture 22"/>
          <p:cNvPicPr>
            <a:picLocks noChangeAspect="1" noChangeArrowheads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3667" y="3723426"/>
            <a:ext cx="884383" cy="850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6" name="Picture 24"/>
          <p:cNvPicPr>
            <a:picLocks noChangeAspect="1" noChangeArrowheads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685" y="3215732"/>
            <a:ext cx="755329" cy="994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7" name="Picture 25" descr="C:\Users\Zal01\Downloads\2.png"/>
          <p:cNvPicPr>
            <a:picLocks noChangeAspect="1" noChangeArrowheads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493" y="2350449"/>
            <a:ext cx="2095696" cy="1178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8" name="Picture 26" descr="C:\Users\Zal01\Downloads\1.png"/>
          <p:cNvPicPr>
            <a:picLocks noChangeAspect="1" noChangeArrowheads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794" y="1869021"/>
            <a:ext cx="2095696" cy="1178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0" name="Picture 28" descr="C:\Users\Zal01\Downloads\8.png"/>
          <p:cNvPicPr>
            <a:picLocks noChangeAspect="1" noChangeArrowheads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116" y="1631499"/>
            <a:ext cx="1234636" cy="2194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1" name="Picture 29" descr="C:\Users\Zal01\Downloads\7.png"/>
          <p:cNvPicPr>
            <a:picLocks noChangeAspect="1" noChangeArrowheads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550" y="1530831"/>
            <a:ext cx="2095696" cy="1178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3" name="Picture 31" descr="C:\Users\Zal01\Downloads\4.png"/>
          <p:cNvPicPr>
            <a:picLocks noChangeAspect="1" noChangeArrowheads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313" y="2136087"/>
            <a:ext cx="2095696" cy="1178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Рисунок 96"/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73378" y="1047848"/>
            <a:ext cx="212732" cy="183051"/>
          </a:xfrm>
          <a:prstGeom prst="rect">
            <a:avLst/>
          </a:prstGeom>
        </p:spPr>
      </p:pic>
      <p:pic>
        <p:nvPicPr>
          <p:cNvPr id="3105" name="Picture 33" descr="C:\Users\Zal01\Downloads\12.png"/>
          <p:cNvPicPr>
            <a:picLocks noChangeAspect="1" noChangeArrowheads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1523" y="1223035"/>
            <a:ext cx="675270" cy="84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" name="Picture 30" descr="C:\Users\Zal01\Downloads\6.png"/>
          <p:cNvPicPr>
            <a:picLocks noChangeAspect="1" noChangeArrowheads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0095" y="1096145"/>
            <a:ext cx="2112365" cy="118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73131" y="4762391"/>
            <a:ext cx="2107835" cy="274637"/>
          </a:xfrm>
        </p:spPr>
        <p:txBody>
          <a:bodyPr/>
          <a:lstStyle/>
          <a:p>
            <a:fld id="{97240B06-6A32-45D8-875E-896DB8F7823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663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Схема 14">
            <a:extLst>
              <a:ext uri="{FF2B5EF4-FFF2-40B4-BE49-F238E27FC236}">
                <a16:creationId xmlns:a16="http://schemas.microsoft.com/office/drawing/2014/main" id="{BC80A7A7-FEE9-4932-AC42-5FC0CE80B409}"/>
              </a:ext>
            </a:extLst>
          </p:cNvPr>
          <p:cNvGraphicFramePr/>
          <p:nvPr>
            <p:extLst/>
          </p:nvPr>
        </p:nvGraphicFramePr>
        <p:xfrm>
          <a:off x="5326166" y="0"/>
          <a:ext cx="3891915" cy="5612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FE9B504-FF3A-47E4-B73B-F4399D0488FA}"/>
              </a:ext>
            </a:extLst>
          </p:cNvPr>
          <p:cNvSpPr txBox="1"/>
          <p:nvPr/>
        </p:nvSpPr>
        <p:spPr>
          <a:xfrm>
            <a:off x="5387194" y="41341"/>
            <a:ext cx="4890512" cy="415446"/>
          </a:xfrm>
          <a:prstGeom prst="rect">
            <a:avLst/>
          </a:prstGeom>
          <a:noFill/>
        </p:spPr>
        <p:txBody>
          <a:bodyPr wrap="square" lIns="91388" tIns="45694" rIns="91388" bIns="45694" rtlCol="0">
            <a:spAutoFit/>
          </a:bodyPr>
          <a:lstStyle/>
          <a:p>
            <a:pPr defTabSz="913815"/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ЭКОСИСТЕМА КФУ 2017-2020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A37F88E-3308-4630-8296-9FDE7C112DD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180" y="134922"/>
            <a:ext cx="587715" cy="531614"/>
          </a:xfrm>
          <a:prstGeom prst="rect">
            <a:avLst/>
          </a:prstGeom>
        </p:spPr>
      </p:pic>
      <p:sp>
        <p:nvSpPr>
          <p:cNvPr id="37" name="Штриховая стрелка вправо 46">
            <a:extLst>
              <a:ext uri="{FF2B5EF4-FFF2-40B4-BE49-F238E27FC236}">
                <a16:creationId xmlns:a16="http://schemas.microsoft.com/office/drawing/2014/main" id="{8D033FE3-B66C-40C5-8F12-BFCCED89B73F}"/>
              </a:ext>
            </a:extLst>
          </p:cNvPr>
          <p:cNvSpPr/>
          <p:nvPr/>
        </p:nvSpPr>
        <p:spPr>
          <a:xfrm rot="16200000">
            <a:off x="7099507" y="2764569"/>
            <a:ext cx="3524843" cy="535788"/>
          </a:xfrm>
          <a:prstGeom prst="stripedRightArrow">
            <a:avLst/>
          </a:prstGeom>
          <a:solidFill>
            <a:schemeClr val="accent1">
              <a:lumMod val="75000"/>
              <a:alpha val="4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2C969EA-175E-4FEB-9327-AF026689F7C2}"/>
              </a:ext>
            </a:extLst>
          </p:cNvPr>
          <p:cNvSpPr/>
          <p:nvPr/>
        </p:nvSpPr>
        <p:spPr>
          <a:xfrm>
            <a:off x="8678455" y="4341408"/>
            <a:ext cx="38135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500" dirty="0">
                <a:solidFill>
                  <a:schemeClr val="tx2">
                    <a:lumMod val="50000"/>
                  </a:schemeClr>
                </a:solidFill>
              </a:rPr>
              <a:t>0,2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F64A439A-C62C-49CD-A5E4-444315ABE9D3}"/>
              </a:ext>
            </a:extLst>
          </p:cNvPr>
          <p:cNvSpPr/>
          <p:nvPr/>
        </p:nvSpPr>
        <p:spPr>
          <a:xfrm>
            <a:off x="7082423" y="713764"/>
            <a:ext cx="376268" cy="419189"/>
          </a:xfrm>
          <a:prstGeom prst="rect">
            <a:avLst/>
          </a:prstGeom>
          <a:blipFill dpi="0" rotWithShape="1">
            <a:blip r:embed="rId8" cstate="print">
              <a:alphaModFix amt="50000"/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5" tIns="25718" rIns="51435" bIns="25718" rtlCol="0" anchor="ctr"/>
          <a:lstStyle/>
          <a:p>
            <a:pPr algn="ctr"/>
            <a:endParaRPr lang="ru-RU" sz="135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2E7E431-7A51-4A98-BC69-35B905F5F4B5}"/>
              </a:ext>
            </a:extLst>
          </p:cNvPr>
          <p:cNvSpPr/>
          <p:nvPr/>
        </p:nvSpPr>
        <p:spPr>
          <a:xfrm>
            <a:off x="4652693" y="2884861"/>
            <a:ext cx="128118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>
                <a:solidFill>
                  <a:schemeClr val="accent1">
                    <a:lumMod val="75000"/>
                  </a:schemeClr>
                </a:solidFill>
              </a:rPr>
              <a:t>Собственные площадки трансфера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FEC697F-E7FA-4502-A7EF-49927E4426E6}"/>
              </a:ext>
            </a:extLst>
          </p:cNvPr>
          <p:cNvSpPr/>
          <p:nvPr/>
        </p:nvSpPr>
        <p:spPr>
          <a:xfrm>
            <a:off x="4637386" y="1716499"/>
            <a:ext cx="159860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>
                <a:solidFill>
                  <a:schemeClr val="accent1">
                    <a:lumMod val="75000"/>
                  </a:schemeClr>
                </a:solidFill>
              </a:rPr>
              <a:t>Инновационная инфраструктура </a:t>
            </a:r>
          </a:p>
          <a:p>
            <a:r>
              <a:rPr lang="ru-RU" sz="1500" dirty="0">
                <a:solidFill>
                  <a:schemeClr val="accent1">
                    <a:lumMod val="75000"/>
                  </a:schemeClr>
                </a:solidFill>
              </a:rPr>
              <a:t>и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</a:rPr>
              <a:t>МИПы</a:t>
            </a:r>
            <a:endParaRPr lang="ru-RU" sz="15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76FDF1A-28E9-41E3-8965-52ABC58550D2}"/>
              </a:ext>
            </a:extLst>
          </p:cNvPr>
          <p:cNvSpPr/>
          <p:nvPr/>
        </p:nvSpPr>
        <p:spPr>
          <a:xfrm flipH="1">
            <a:off x="4640813" y="782956"/>
            <a:ext cx="151953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>
                <a:solidFill>
                  <a:schemeClr val="accent1">
                    <a:lumMod val="75000"/>
                  </a:schemeClr>
                </a:solidFill>
              </a:rPr>
              <a:t>Пояс кооперации с предприятиями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ED2670F-5833-46E4-97E4-00893A2870B4}"/>
              </a:ext>
            </a:extLst>
          </p:cNvPr>
          <p:cNvSpPr/>
          <p:nvPr/>
        </p:nvSpPr>
        <p:spPr>
          <a:xfrm>
            <a:off x="4743775" y="4431570"/>
            <a:ext cx="513602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00" dirty="0">
                <a:solidFill>
                  <a:schemeClr val="accent1">
                    <a:lumMod val="75000"/>
                  </a:schemeClr>
                </a:solidFill>
              </a:rPr>
              <a:t>КФУ</a:t>
            </a:r>
          </a:p>
        </p:txBody>
      </p: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187C90FA-DB6D-4B7D-BA09-FFCBCA107A0B}"/>
              </a:ext>
            </a:extLst>
          </p:cNvPr>
          <p:cNvGrpSpPr/>
          <p:nvPr/>
        </p:nvGrpSpPr>
        <p:grpSpPr>
          <a:xfrm flipH="1">
            <a:off x="4785318" y="4721359"/>
            <a:ext cx="2487598" cy="73526"/>
            <a:chOff x="1615375" y="1090135"/>
            <a:chExt cx="876391" cy="419749"/>
          </a:xfrm>
        </p:grpSpPr>
        <p:cxnSp>
          <p:nvCxnSpPr>
            <p:cNvPr id="49" name="Прямая соединительная линия 48">
              <a:extLst>
                <a:ext uri="{FF2B5EF4-FFF2-40B4-BE49-F238E27FC236}">
                  <a16:creationId xmlns:a16="http://schemas.microsoft.com/office/drawing/2014/main" id="{F8FE0F77-1A7B-4228-90F1-865CAB79DCB6}"/>
                </a:ext>
              </a:extLst>
            </p:cNvPr>
            <p:cNvCxnSpPr/>
            <p:nvPr/>
          </p:nvCxnSpPr>
          <p:spPr>
            <a:xfrm flipV="1">
              <a:off x="1615375" y="1090135"/>
              <a:ext cx="403801" cy="419749"/>
            </a:xfrm>
            <a:prstGeom prst="line">
              <a:avLst/>
            </a:prstGeom>
            <a:ln w="12700">
              <a:headEnd type="oval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>
              <a:extLst>
                <a:ext uri="{FF2B5EF4-FFF2-40B4-BE49-F238E27FC236}">
                  <a16:creationId xmlns:a16="http://schemas.microsoft.com/office/drawing/2014/main" id="{30801C72-7D56-4E1F-AE51-41A591922509}"/>
                </a:ext>
              </a:extLst>
            </p:cNvPr>
            <p:cNvCxnSpPr/>
            <p:nvPr/>
          </p:nvCxnSpPr>
          <p:spPr>
            <a:xfrm>
              <a:off x="2019176" y="1090136"/>
              <a:ext cx="472590" cy="0"/>
            </a:xfrm>
            <a:prstGeom prst="line">
              <a:avLst/>
            </a:pr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id="{16E2A8AF-6BEA-4773-B0BF-6ECD5554C01D}"/>
              </a:ext>
            </a:extLst>
          </p:cNvPr>
          <p:cNvGrpSpPr/>
          <p:nvPr/>
        </p:nvGrpSpPr>
        <p:grpSpPr>
          <a:xfrm flipH="1">
            <a:off x="4709159" y="3632569"/>
            <a:ext cx="2563755" cy="97473"/>
            <a:chOff x="1615375" y="1090135"/>
            <a:chExt cx="876391" cy="419749"/>
          </a:xfrm>
        </p:grpSpPr>
        <p:cxnSp>
          <p:nvCxnSpPr>
            <p:cNvPr id="59" name="Прямая соединительная линия 58">
              <a:extLst>
                <a:ext uri="{FF2B5EF4-FFF2-40B4-BE49-F238E27FC236}">
                  <a16:creationId xmlns:a16="http://schemas.microsoft.com/office/drawing/2014/main" id="{FC87B023-0DB9-47AB-AB15-6853183D7B30}"/>
                </a:ext>
              </a:extLst>
            </p:cNvPr>
            <p:cNvCxnSpPr/>
            <p:nvPr/>
          </p:nvCxnSpPr>
          <p:spPr>
            <a:xfrm flipV="1">
              <a:off x="1615375" y="1090135"/>
              <a:ext cx="403801" cy="419749"/>
            </a:xfrm>
            <a:prstGeom prst="line">
              <a:avLst/>
            </a:prstGeom>
            <a:ln w="12700">
              <a:headEnd type="oval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Прямая соединительная линия 59">
              <a:extLst>
                <a:ext uri="{FF2B5EF4-FFF2-40B4-BE49-F238E27FC236}">
                  <a16:creationId xmlns:a16="http://schemas.microsoft.com/office/drawing/2014/main" id="{0CEAE602-7BA2-4070-8DE5-1D28ACFEF1DD}"/>
                </a:ext>
              </a:extLst>
            </p:cNvPr>
            <p:cNvCxnSpPr/>
            <p:nvPr/>
          </p:nvCxnSpPr>
          <p:spPr>
            <a:xfrm>
              <a:off x="2019176" y="1090136"/>
              <a:ext cx="472590" cy="0"/>
            </a:xfrm>
            <a:prstGeom prst="line">
              <a:avLst/>
            </a:pr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Группа 62">
            <a:extLst>
              <a:ext uri="{FF2B5EF4-FFF2-40B4-BE49-F238E27FC236}">
                <a16:creationId xmlns:a16="http://schemas.microsoft.com/office/drawing/2014/main" id="{CF4A4FDE-1627-43D9-87EE-12D754DECBBC}"/>
              </a:ext>
            </a:extLst>
          </p:cNvPr>
          <p:cNvGrpSpPr/>
          <p:nvPr/>
        </p:nvGrpSpPr>
        <p:grpSpPr>
          <a:xfrm flipH="1">
            <a:off x="4709158" y="2701358"/>
            <a:ext cx="2563757" cy="242001"/>
            <a:chOff x="1615375" y="1090135"/>
            <a:chExt cx="876391" cy="419749"/>
          </a:xfrm>
        </p:grpSpPr>
        <p:cxnSp>
          <p:nvCxnSpPr>
            <p:cNvPr id="64" name="Прямая соединительная линия 63">
              <a:extLst>
                <a:ext uri="{FF2B5EF4-FFF2-40B4-BE49-F238E27FC236}">
                  <a16:creationId xmlns:a16="http://schemas.microsoft.com/office/drawing/2014/main" id="{67D70A2B-33F8-4E33-9EF0-D9679C6101DE}"/>
                </a:ext>
              </a:extLst>
            </p:cNvPr>
            <p:cNvCxnSpPr/>
            <p:nvPr/>
          </p:nvCxnSpPr>
          <p:spPr>
            <a:xfrm flipV="1">
              <a:off x="1615375" y="1090135"/>
              <a:ext cx="403801" cy="419749"/>
            </a:xfrm>
            <a:prstGeom prst="line">
              <a:avLst/>
            </a:prstGeom>
            <a:ln w="12700">
              <a:headEnd type="oval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>
              <a:extLst>
                <a:ext uri="{FF2B5EF4-FFF2-40B4-BE49-F238E27FC236}">
                  <a16:creationId xmlns:a16="http://schemas.microsoft.com/office/drawing/2014/main" id="{27BD5F52-181F-455A-80DA-076FD39F5FD2}"/>
                </a:ext>
              </a:extLst>
            </p:cNvPr>
            <p:cNvCxnSpPr/>
            <p:nvPr/>
          </p:nvCxnSpPr>
          <p:spPr>
            <a:xfrm>
              <a:off x="2019176" y="1090136"/>
              <a:ext cx="472590" cy="0"/>
            </a:xfrm>
            <a:prstGeom prst="line">
              <a:avLst/>
            </a:pr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9C83EDDA-9E59-41F5-89FE-65D1F733E029}"/>
              </a:ext>
            </a:extLst>
          </p:cNvPr>
          <p:cNvGrpSpPr/>
          <p:nvPr/>
        </p:nvGrpSpPr>
        <p:grpSpPr>
          <a:xfrm flipH="1">
            <a:off x="4709158" y="1568212"/>
            <a:ext cx="2561399" cy="527942"/>
            <a:chOff x="1615375" y="1090135"/>
            <a:chExt cx="876391" cy="419749"/>
          </a:xfrm>
        </p:grpSpPr>
        <p:cxnSp>
          <p:nvCxnSpPr>
            <p:cNvPr id="68" name="Прямая соединительная линия 67">
              <a:extLst>
                <a:ext uri="{FF2B5EF4-FFF2-40B4-BE49-F238E27FC236}">
                  <a16:creationId xmlns:a16="http://schemas.microsoft.com/office/drawing/2014/main" id="{CC16F5B4-1F44-4FFD-9F14-2499871DBC0E}"/>
                </a:ext>
              </a:extLst>
            </p:cNvPr>
            <p:cNvCxnSpPr/>
            <p:nvPr/>
          </p:nvCxnSpPr>
          <p:spPr>
            <a:xfrm flipV="1">
              <a:off x="1615375" y="1090135"/>
              <a:ext cx="403801" cy="419749"/>
            </a:xfrm>
            <a:prstGeom prst="line">
              <a:avLst/>
            </a:prstGeom>
            <a:ln w="12700">
              <a:headEnd type="oval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я соединительная линия 68">
              <a:extLst>
                <a:ext uri="{FF2B5EF4-FFF2-40B4-BE49-F238E27FC236}">
                  <a16:creationId xmlns:a16="http://schemas.microsoft.com/office/drawing/2014/main" id="{0226FF67-34AA-411A-9F5B-F22077168DF0}"/>
                </a:ext>
              </a:extLst>
            </p:cNvPr>
            <p:cNvCxnSpPr/>
            <p:nvPr/>
          </p:nvCxnSpPr>
          <p:spPr>
            <a:xfrm>
              <a:off x="2019176" y="1090136"/>
              <a:ext cx="472590" cy="0"/>
            </a:xfrm>
            <a:prstGeom prst="line">
              <a:avLst/>
            </a:pr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58BF0DAA-5133-44FC-956D-951366A634FB}"/>
              </a:ext>
            </a:extLst>
          </p:cNvPr>
          <p:cNvSpPr/>
          <p:nvPr/>
        </p:nvSpPr>
        <p:spPr>
          <a:xfrm>
            <a:off x="8692643" y="3356659"/>
            <a:ext cx="38135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500" dirty="0">
                <a:solidFill>
                  <a:schemeClr val="tx2">
                    <a:lumMod val="50000"/>
                  </a:schemeClr>
                </a:solidFill>
              </a:rPr>
              <a:t>0,6</a:t>
            </a:r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F74B84EC-337C-4D34-BD7D-EE385F2BE803}"/>
              </a:ext>
            </a:extLst>
          </p:cNvPr>
          <p:cNvSpPr/>
          <p:nvPr/>
        </p:nvSpPr>
        <p:spPr>
          <a:xfrm>
            <a:off x="8692643" y="2521951"/>
            <a:ext cx="38135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500" dirty="0">
                <a:solidFill>
                  <a:schemeClr val="tx2">
                    <a:lumMod val="50000"/>
                  </a:schemeClr>
                </a:solidFill>
              </a:rPr>
              <a:t>2,2</a:t>
            </a: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42D39A75-85BD-4E27-B620-85253521B8C8}"/>
              </a:ext>
            </a:extLst>
          </p:cNvPr>
          <p:cNvSpPr/>
          <p:nvPr/>
        </p:nvSpPr>
        <p:spPr>
          <a:xfrm>
            <a:off x="8678454" y="1592943"/>
            <a:ext cx="38135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500" dirty="0">
                <a:solidFill>
                  <a:schemeClr val="tx2">
                    <a:lumMod val="50000"/>
                  </a:schemeClr>
                </a:solidFill>
              </a:rPr>
              <a:t>8,3</a:t>
            </a:r>
          </a:p>
        </p:txBody>
      </p:sp>
      <p:sp>
        <p:nvSpPr>
          <p:cNvPr id="75" name="Овал 74">
            <a:extLst>
              <a:ext uri="{FF2B5EF4-FFF2-40B4-BE49-F238E27FC236}">
                <a16:creationId xmlns:a16="http://schemas.microsoft.com/office/drawing/2014/main" id="{12D4638B-C9BF-4F32-8703-591FCD0D6B3A}"/>
              </a:ext>
            </a:extLst>
          </p:cNvPr>
          <p:cNvSpPr/>
          <p:nvPr/>
        </p:nvSpPr>
        <p:spPr>
          <a:xfrm>
            <a:off x="421481" y="1527331"/>
            <a:ext cx="675000" cy="675000"/>
          </a:xfrm>
          <a:prstGeom prst="ellipse">
            <a:avLst/>
          </a:prstGeom>
          <a:ln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76" name="Овал 75">
            <a:extLst>
              <a:ext uri="{FF2B5EF4-FFF2-40B4-BE49-F238E27FC236}">
                <a16:creationId xmlns:a16="http://schemas.microsoft.com/office/drawing/2014/main" id="{5B73F40B-0486-4CA3-8FB9-41483F9E48ED}"/>
              </a:ext>
            </a:extLst>
          </p:cNvPr>
          <p:cNvSpPr/>
          <p:nvPr/>
        </p:nvSpPr>
        <p:spPr>
          <a:xfrm>
            <a:off x="515981" y="1612306"/>
            <a:ext cx="486000" cy="486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34BE0F04-482A-4957-879B-673603600D56}"/>
              </a:ext>
            </a:extLst>
          </p:cNvPr>
          <p:cNvSpPr txBox="1"/>
          <p:nvPr/>
        </p:nvSpPr>
        <p:spPr>
          <a:xfrm>
            <a:off x="693771" y="31424"/>
            <a:ext cx="3798219" cy="738611"/>
          </a:xfrm>
          <a:prstGeom prst="rect">
            <a:avLst/>
          </a:prstGeom>
          <a:noFill/>
        </p:spPr>
        <p:txBody>
          <a:bodyPr wrap="square" lIns="91388" tIns="45694" rIns="91388" bIns="45694" rtlCol="0">
            <a:spAutoFit/>
          </a:bodyPr>
          <a:lstStyle/>
          <a:p>
            <a:pPr defTabSz="913815"/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ФОРМИРОВАНИЕ ПОКОЛЕНИЯ </a:t>
            </a:r>
          </a:p>
          <a:p>
            <a:pPr defTabSz="913815"/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ТОП-100</a:t>
            </a:r>
          </a:p>
        </p:txBody>
      </p:sp>
      <p:pic>
        <p:nvPicPr>
          <p:cNvPr id="78" name="Рисунок 77">
            <a:extLst>
              <a:ext uri="{FF2B5EF4-FFF2-40B4-BE49-F238E27FC236}">
                <a16:creationId xmlns:a16="http://schemas.microsoft.com/office/drawing/2014/main" id="{B29638A7-B390-4F0C-92E1-01DB541F1F0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82" y="134922"/>
            <a:ext cx="587715" cy="531614"/>
          </a:xfrm>
          <a:prstGeom prst="rect">
            <a:avLst/>
          </a:prstGeom>
        </p:spPr>
      </p:pic>
      <p:cxnSp>
        <p:nvCxnSpPr>
          <p:cNvPr id="79" name="Прямая со стрелкой 78">
            <a:extLst>
              <a:ext uri="{FF2B5EF4-FFF2-40B4-BE49-F238E27FC236}">
                <a16:creationId xmlns:a16="http://schemas.microsoft.com/office/drawing/2014/main" id="{0A1E202D-F9D4-4541-9C50-E10E4FF84364}"/>
              </a:ext>
            </a:extLst>
          </p:cNvPr>
          <p:cNvCxnSpPr>
            <a:cxnSpLocks/>
          </p:cNvCxnSpPr>
          <p:nvPr/>
        </p:nvCxnSpPr>
        <p:spPr>
          <a:xfrm>
            <a:off x="167991" y="4648200"/>
            <a:ext cx="4415439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8F347B9F-F510-49BB-B29E-D05EAE5C784A}"/>
              </a:ext>
            </a:extLst>
          </p:cNvPr>
          <p:cNvSpPr txBox="1"/>
          <p:nvPr/>
        </p:nvSpPr>
        <p:spPr>
          <a:xfrm>
            <a:off x="456573" y="4748226"/>
            <a:ext cx="53732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50" b="1" dirty="0">
                <a:solidFill>
                  <a:schemeClr val="tx2"/>
                </a:solidFill>
              </a:rPr>
              <a:t>2013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A7D0C07D-37FC-48CF-A595-6B469952C1C5}"/>
              </a:ext>
            </a:extLst>
          </p:cNvPr>
          <p:cNvSpPr txBox="1"/>
          <p:nvPr/>
        </p:nvSpPr>
        <p:spPr>
          <a:xfrm>
            <a:off x="1778975" y="4731652"/>
            <a:ext cx="53732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50" b="1" dirty="0">
                <a:solidFill>
                  <a:schemeClr val="tx2"/>
                </a:solidFill>
              </a:rPr>
              <a:t>2017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E804A1E2-A89C-40F5-B893-D26CA87EC466}"/>
              </a:ext>
            </a:extLst>
          </p:cNvPr>
          <p:cNvSpPr txBox="1"/>
          <p:nvPr/>
        </p:nvSpPr>
        <p:spPr>
          <a:xfrm>
            <a:off x="3442349" y="4731652"/>
            <a:ext cx="53732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50" b="1" dirty="0">
                <a:solidFill>
                  <a:schemeClr val="tx2"/>
                </a:solidFill>
              </a:rPr>
              <a:t>2020</a:t>
            </a:r>
          </a:p>
        </p:txBody>
      </p:sp>
      <p:sp>
        <p:nvSpPr>
          <p:cNvPr id="83" name="Овал 82">
            <a:extLst>
              <a:ext uri="{FF2B5EF4-FFF2-40B4-BE49-F238E27FC236}">
                <a16:creationId xmlns:a16="http://schemas.microsoft.com/office/drawing/2014/main" id="{1420ACF5-C366-4138-A0AD-1843045FA255}"/>
              </a:ext>
            </a:extLst>
          </p:cNvPr>
          <p:cNvSpPr/>
          <p:nvPr/>
        </p:nvSpPr>
        <p:spPr>
          <a:xfrm>
            <a:off x="621582" y="1711209"/>
            <a:ext cx="271972" cy="27197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84" name="Овал 83">
            <a:extLst>
              <a:ext uri="{FF2B5EF4-FFF2-40B4-BE49-F238E27FC236}">
                <a16:creationId xmlns:a16="http://schemas.microsoft.com/office/drawing/2014/main" id="{9E24476F-B308-4634-9004-B52AF5C6B8D6}"/>
              </a:ext>
            </a:extLst>
          </p:cNvPr>
          <p:cNvSpPr/>
          <p:nvPr/>
        </p:nvSpPr>
        <p:spPr>
          <a:xfrm>
            <a:off x="1612393" y="1375568"/>
            <a:ext cx="945000" cy="1253332"/>
          </a:xfrm>
          <a:prstGeom prst="ellipse">
            <a:avLst/>
          </a:prstGeom>
          <a:ln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85" name="Овал 84">
            <a:extLst>
              <a:ext uri="{FF2B5EF4-FFF2-40B4-BE49-F238E27FC236}">
                <a16:creationId xmlns:a16="http://schemas.microsoft.com/office/drawing/2014/main" id="{02F1AEA0-D6AB-48E7-96C4-821DCB0899BD}"/>
              </a:ext>
            </a:extLst>
          </p:cNvPr>
          <p:cNvSpPr/>
          <p:nvPr/>
        </p:nvSpPr>
        <p:spPr>
          <a:xfrm>
            <a:off x="1720701" y="1463142"/>
            <a:ext cx="728386" cy="87048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86" name="Овал 85">
            <a:extLst>
              <a:ext uri="{FF2B5EF4-FFF2-40B4-BE49-F238E27FC236}">
                <a16:creationId xmlns:a16="http://schemas.microsoft.com/office/drawing/2014/main" id="{A19E9BD9-E712-4301-8CE5-BD0F7946179B}"/>
              </a:ext>
            </a:extLst>
          </p:cNvPr>
          <p:cNvSpPr/>
          <p:nvPr/>
        </p:nvSpPr>
        <p:spPr>
          <a:xfrm>
            <a:off x="1855393" y="1531159"/>
            <a:ext cx="459000" cy="459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87" name="Овал 86">
            <a:extLst>
              <a:ext uri="{FF2B5EF4-FFF2-40B4-BE49-F238E27FC236}">
                <a16:creationId xmlns:a16="http://schemas.microsoft.com/office/drawing/2014/main" id="{6C21F8F0-E05A-46F2-B0FA-A4F9FC345546}"/>
              </a:ext>
            </a:extLst>
          </p:cNvPr>
          <p:cNvSpPr/>
          <p:nvPr/>
        </p:nvSpPr>
        <p:spPr>
          <a:xfrm>
            <a:off x="3019120" y="1265763"/>
            <a:ext cx="1381496" cy="1758045"/>
          </a:xfrm>
          <a:prstGeom prst="ellipse">
            <a:avLst/>
          </a:prstGeom>
          <a:ln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88" name="Овал 87">
            <a:extLst>
              <a:ext uri="{FF2B5EF4-FFF2-40B4-BE49-F238E27FC236}">
                <a16:creationId xmlns:a16="http://schemas.microsoft.com/office/drawing/2014/main" id="{474C1F48-30BF-46C1-8A1E-42D547C1B4EF}"/>
              </a:ext>
            </a:extLst>
          </p:cNvPr>
          <p:cNvSpPr/>
          <p:nvPr/>
        </p:nvSpPr>
        <p:spPr>
          <a:xfrm>
            <a:off x="3214650" y="1375569"/>
            <a:ext cx="990436" cy="1205707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89" name="Овал 88">
            <a:extLst>
              <a:ext uri="{FF2B5EF4-FFF2-40B4-BE49-F238E27FC236}">
                <a16:creationId xmlns:a16="http://schemas.microsoft.com/office/drawing/2014/main" id="{87F0F3E0-5AD7-4AC4-B7B7-40262EED22AE}"/>
              </a:ext>
            </a:extLst>
          </p:cNvPr>
          <p:cNvSpPr/>
          <p:nvPr/>
        </p:nvSpPr>
        <p:spPr>
          <a:xfrm>
            <a:off x="3380764" y="1495339"/>
            <a:ext cx="647428" cy="64742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BE7473C6-889E-4AC3-84C4-1DED7120280D}"/>
              </a:ext>
            </a:extLst>
          </p:cNvPr>
          <p:cNvSpPr txBox="1"/>
          <p:nvPr/>
        </p:nvSpPr>
        <p:spPr>
          <a:xfrm>
            <a:off x="399914" y="2990850"/>
            <a:ext cx="1776510" cy="13849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147638" indent="-147638">
              <a:buFont typeface="Arial" panose="020B0604020202020204" pitchFamily="34" charset="0"/>
              <a:buChar char="•"/>
            </a:pPr>
            <a:r>
              <a:rPr lang="ru-RU" sz="1050" i="1" dirty="0">
                <a:solidFill>
                  <a:schemeClr val="tx2"/>
                </a:solidFill>
              </a:rPr>
              <a:t>Открытие новых позиций </a:t>
            </a:r>
            <a:r>
              <a:rPr lang="ru-RU" sz="1050" i="1" dirty="0" err="1">
                <a:solidFill>
                  <a:schemeClr val="tx2"/>
                </a:solidFill>
              </a:rPr>
              <a:t>постдоков</a:t>
            </a:r>
            <a:endParaRPr lang="ru-RU" sz="1050" i="1" dirty="0">
              <a:solidFill>
                <a:schemeClr val="tx2"/>
              </a:solidFill>
            </a:endParaRPr>
          </a:p>
          <a:p>
            <a:pPr marL="147638" indent="-147638">
              <a:buFont typeface="Arial" panose="020B0604020202020204" pitchFamily="34" charset="0"/>
              <a:buChar char="•"/>
            </a:pPr>
            <a:r>
              <a:rPr lang="ru-RU" sz="1050" i="1" dirty="0">
                <a:solidFill>
                  <a:schemeClr val="tx2"/>
                </a:solidFill>
              </a:rPr>
              <a:t>Гранты для создания научных групп под руководством молодых ученых</a:t>
            </a:r>
          </a:p>
          <a:p>
            <a:pPr marL="147638" indent="-147638">
              <a:buFont typeface="Arial" panose="020B0604020202020204" pitchFamily="34" charset="0"/>
              <a:buChar char="•"/>
            </a:pPr>
            <a:r>
              <a:rPr lang="ru-RU" sz="1050" i="1" dirty="0">
                <a:solidFill>
                  <a:schemeClr val="tx2"/>
                </a:solidFill>
              </a:rPr>
              <a:t>Система </a:t>
            </a:r>
            <a:r>
              <a:rPr lang="en-US" sz="1050" i="1" dirty="0" err="1">
                <a:solidFill>
                  <a:schemeClr val="tx2"/>
                </a:solidFill>
              </a:rPr>
              <a:t>OpenLabs</a:t>
            </a:r>
            <a:endParaRPr lang="ru-RU" sz="1050" i="1" dirty="0">
              <a:solidFill>
                <a:schemeClr val="tx2"/>
              </a:solidFill>
            </a:endParaRPr>
          </a:p>
          <a:p>
            <a:pPr marL="147638" indent="-147638">
              <a:buFont typeface="Arial" panose="020B0604020202020204" pitchFamily="34" charset="0"/>
              <a:buChar char="•"/>
            </a:pPr>
            <a:r>
              <a:rPr lang="ru-RU" sz="1050" i="1" dirty="0">
                <a:solidFill>
                  <a:schemeClr val="tx2"/>
                </a:solidFill>
              </a:rPr>
              <a:t>Новые корпуса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708F0D2E-78C5-4F8F-ADF9-F645CC55E407}"/>
              </a:ext>
            </a:extLst>
          </p:cNvPr>
          <p:cNvSpPr txBox="1"/>
          <p:nvPr/>
        </p:nvSpPr>
        <p:spPr>
          <a:xfrm>
            <a:off x="2295160" y="3181787"/>
            <a:ext cx="2339705" cy="13849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133350" indent="-133350">
              <a:buFont typeface="Arial" panose="020B0604020202020204" pitchFamily="34" charset="0"/>
              <a:buChar char="•"/>
            </a:pPr>
            <a:r>
              <a:rPr lang="ru-RU" sz="1050" i="1" dirty="0">
                <a:solidFill>
                  <a:schemeClr val="tx2"/>
                </a:solidFill>
              </a:rPr>
              <a:t>Формирование кадрового резерва</a:t>
            </a:r>
          </a:p>
          <a:p>
            <a:pPr marL="133350" indent="-133350">
              <a:buFont typeface="Arial" panose="020B0604020202020204" pitchFamily="34" charset="0"/>
              <a:buChar char="•"/>
            </a:pPr>
            <a:r>
              <a:rPr lang="ru-RU" sz="1050" i="1" dirty="0">
                <a:solidFill>
                  <a:schemeClr val="tx2"/>
                </a:solidFill>
              </a:rPr>
              <a:t>Проекты по социальной поддержке</a:t>
            </a:r>
          </a:p>
          <a:p>
            <a:pPr marL="133350" indent="-133350">
              <a:buFont typeface="Arial" panose="020B0604020202020204" pitchFamily="34" charset="0"/>
              <a:buChar char="•"/>
            </a:pPr>
            <a:r>
              <a:rPr lang="ru-RU" sz="1050" i="1" dirty="0">
                <a:solidFill>
                  <a:schemeClr val="tx2"/>
                </a:solidFill>
              </a:rPr>
              <a:t>Открытие центров превосходства</a:t>
            </a:r>
          </a:p>
          <a:p>
            <a:pPr marL="133350" indent="-133350">
              <a:buFont typeface="Arial" panose="020B0604020202020204" pitchFamily="34" charset="0"/>
              <a:buChar char="•"/>
            </a:pPr>
            <a:r>
              <a:rPr lang="ru-RU" sz="1050" i="1" dirty="0">
                <a:solidFill>
                  <a:schemeClr val="tx2"/>
                </a:solidFill>
              </a:rPr>
              <a:t>Стипендии попечительского совета на прикладные разработки</a:t>
            </a:r>
          </a:p>
        </p:txBody>
      </p:sp>
      <p:sp>
        <p:nvSpPr>
          <p:cNvPr id="92" name="Стрелка вниз 70">
            <a:extLst>
              <a:ext uri="{FF2B5EF4-FFF2-40B4-BE49-F238E27FC236}">
                <a16:creationId xmlns:a16="http://schemas.microsoft.com/office/drawing/2014/main" id="{1C26C946-BD0F-418E-9FDC-7D0C12F9E47B}"/>
              </a:ext>
            </a:extLst>
          </p:cNvPr>
          <p:cNvSpPr/>
          <p:nvPr/>
        </p:nvSpPr>
        <p:spPr>
          <a:xfrm rot="10800000">
            <a:off x="1160090" y="2194604"/>
            <a:ext cx="266700" cy="638175"/>
          </a:xfrm>
          <a:prstGeom prst="downArrow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\</a:t>
            </a:r>
            <a:endParaRPr lang="ru-RU" sz="1350" dirty="0"/>
          </a:p>
        </p:txBody>
      </p:sp>
      <p:grpSp>
        <p:nvGrpSpPr>
          <p:cNvPr id="93" name="Группа 92">
            <a:extLst>
              <a:ext uri="{FF2B5EF4-FFF2-40B4-BE49-F238E27FC236}">
                <a16:creationId xmlns:a16="http://schemas.microsoft.com/office/drawing/2014/main" id="{897EAB84-7591-4C92-9E9A-DDBD667164EC}"/>
              </a:ext>
            </a:extLst>
          </p:cNvPr>
          <p:cNvGrpSpPr/>
          <p:nvPr/>
        </p:nvGrpSpPr>
        <p:grpSpPr>
          <a:xfrm>
            <a:off x="758915" y="1068669"/>
            <a:ext cx="2550150" cy="674924"/>
            <a:chOff x="1615375" y="1090135"/>
            <a:chExt cx="1353364" cy="419749"/>
          </a:xfrm>
        </p:grpSpPr>
        <p:cxnSp>
          <p:nvCxnSpPr>
            <p:cNvPr id="94" name="Прямая соединительная линия 93">
              <a:extLst>
                <a:ext uri="{FF2B5EF4-FFF2-40B4-BE49-F238E27FC236}">
                  <a16:creationId xmlns:a16="http://schemas.microsoft.com/office/drawing/2014/main" id="{62F64D14-7F2B-41B7-AA24-23CE0F4B513F}"/>
                </a:ext>
              </a:extLst>
            </p:cNvPr>
            <p:cNvCxnSpPr/>
            <p:nvPr/>
          </p:nvCxnSpPr>
          <p:spPr>
            <a:xfrm flipV="1">
              <a:off x="1615375" y="1090135"/>
              <a:ext cx="403801" cy="419749"/>
            </a:xfrm>
            <a:prstGeom prst="line">
              <a:avLst/>
            </a:prstGeom>
            <a:ln w="12700">
              <a:headEnd type="oval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Прямая соединительная линия 94">
              <a:extLst>
                <a:ext uri="{FF2B5EF4-FFF2-40B4-BE49-F238E27FC236}">
                  <a16:creationId xmlns:a16="http://schemas.microsoft.com/office/drawing/2014/main" id="{3AE1F908-67A0-4566-9EFE-050ECA9F7846}"/>
                </a:ext>
              </a:extLst>
            </p:cNvPr>
            <p:cNvCxnSpPr/>
            <p:nvPr/>
          </p:nvCxnSpPr>
          <p:spPr>
            <a:xfrm>
              <a:off x="2019177" y="1090136"/>
              <a:ext cx="949562" cy="0"/>
            </a:xfrm>
            <a:prstGeom prst="line">
              <a:avLst/>
            </a:pr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6" name="Группа 95">
            <a:extLst>
              <a:ext uri="{FF2B5EF4-FFF2-40B4-BE49-F238E27FC236}">
                <a16:creationId xmlns:a16="http://schemas.microsoft.com/office/drawing/2014/main" id="{4AB345E5-0DB2-446D-B699-14FA48FB7689}"/>
              </a:ext>
            </a:extLst>
          </p:cNvPr>
          <p:cNvGrpSpPr/>
          <p:nvPr/>
        </p:nvGrpSpPr>
        <p:grpSpPr>
          <a:xfrm>
            <a:off x="758915" y="1216734"/>
            <a:ext cx="2559675" cy="582686"/>
            <a:chOff x="1615375" y="1090135"/>
            <a:chExt cx="1328382" cy="419749"/>
          </a:xfrm>
        </p:grpSpPr>
        <p:cxnSp>
          <p:nvCxnSpPr>
            <p:cNvPr id="97" name="Прямая соединительная линия 96">
              <a:extLst>
                <a:ext uri="{FF2B5EF4-FFF2-40B4-BE49-F238E27FC236}">
                  <a16:creationId xmlns:a16="http://schemas.microsoft.com/office/drawing/2014/main" id="{3F2153C2-7BFF-44D1-8F75-E4DBAEB6E062}"/>
                </a:ext>
              </a:extLst>
            </p:cNvPr>
            <p:cNvCxnSpPr/>
            <p:nvPr/>
          </p:nvCxnSpPr>
          <p:spPr>
            <a:xfrm flipV="1">
              <a:off x="1615375" y="1090135"/>
              <a:ext cx="403801" cy="419749"/>
            </a:xfrm>
            <a:prstGeom prst="line">
              <a:avLst/>
            </a:prstGeom>
            <a:ln w="12700">
              <a:headEnd type="oval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Прямая соединительная линия 97">
              <a:extLst>
                <a:ext uri="{FF2B5EF4-FFF2-40B4-BE49-F238E27FC236}">
                  <a16:creationId xmlns:a16="http://schemas.microsoft.com/office/drawing/2014/main" id="{F5A5265A-71C5-4989-9135-81756DF6A2E2}"/>
                </a:ext>
              </a:extLst>
            </p:cNvPr>
            <p:cNvCxnSpPr/>
            <p:nvPr/>
          </p:nvCxnSpPr>
          <p:spPr>
            <a:xfrm flipV="1">
              <a:off x="2019177" y="1090135"/>
              <a:ext cx="924580" cy="1"/>
            </a:xfrm>
            <a:prstGeom prst="line">
              <a:avLst/>
            </a:pr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Группа 98">
            <a:extLst>
              <a:ext uri="{FF2B5EF4-FFF2-40B4-BE49-F238E27FC236}">
                <a16:creationId xmlns:a16="http://schemas.microsoft.com/office/drawing/2014/main" id="{55A6C9DF-1CB0-4540-9775-D1EA26562A8F}"/>
              </a:ext>
            </a:extLst>
          </p:cNvPr>
          <p:cNvGrpSpPr/>
          <p:nvPr/>
        </p:nvGrpSpPr>
        <p:grpSpPr>
          <a:xfrm>
            <a:off x="758914" y="898863"/>
            <a:ext cx="1651388" cy="653626"/>
            <a:chOff x="1615375" y="1090135"/>
            <a:chExt cx="876391" cy="419749"/>
          </a:xfrm>
        </p:grpSpPr>
        <p:cxnSp>
          <p:nvCxnSpPr>
            <p:cNvPr id="100" name="Прямая соединительная линия 99">
              <a:extLst>
                <a:ext uri="{FF2B5EF4-FFF2-40B4-BE49-F238E27FC236}">
                  <a16:creationId xmlns:a16="http://schemas.microsoft.com/office/drawing/2014/main" id="{1F79D3D3-CC52-464F-8BE8-834C61D6FBDB}"/>
                </a:ext>
              </a:extLst>
            </p:cNvPr>
            <p:cNvCxnSpPr/>
            <p:nvPr/>
          </p:nvCxnSpPr>
          <p:spPr>
            <a:xfrm flipV="1">
              <a:off x="1615375" y="1090135"/>
              <a:ext cx="403801" cy="419749"/>
            </a:xfrm>
            <a:prstGeom prst="line">
              <a:avLst/>
            </a:prstGeom>
            <a:ln w="12700">
              <a:headEnd type="oval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Прямая соединительная линия 100">
              <a:extLst>
                <a:ext uri="{FF2B5EF4-FFF2-40B4-BE49-F238E27FC236}">
                  <a16:creationId xmlns:a16="http://schemas.microsoft.com/office/drawing/2014/main" id="{3A61918B-A4EB-4F39-8446-EEADBB9C11C6}"/>
                </a:ext>
              </a:extLst>
            </p:cNvPr>
            <p:cNvCxnSpPr/>
            <p:nvPr/>
          </p:nvCxnSpPr>
          <p:spPr>
            <a:xfrm>
              <a:off x="2019176" y="1090136"/>
              <a:ext cx="472590" cy="0"/>
            </a:xfrm>
            <a:prstGeom prst="line">
              <a:avLst/>
            </a:pr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" name="Прямоугольник 101">
            <a:extLst>
              <a:ext uri="{FF2B5EF4-FFF2-40B4-BE49-F238E27FC236}">
                <a16:creationId xmlns:a16="http://schemas.microsoft.com/office/drawing/2014/main" id="{DA7597C6-4D61-4220-A78C-BC234F050DF0}"/>
              </a:ext>
            </a:extLst>
          </p:cNvPr>
          <p:cNvSpPr/>
          <p:nvPr/>
        </p:nvSpPr>
        <p:spPr>
          <a:xfrm>
            <a:off x="1540449" y="703331"/>
            <a:ext cx="103265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i="1" dirty="0">
                <a:solidFill>
                  <a:schemeClr val="tx2"/>
                </a:solidFill>
              </a:rPr>
              <a:t>Молодые ученые</a:t>
            </a:r>
          </a:p>
        </p:txBody>
      </p:sp>
      <p:sp>
        <p:nvSpPr>
          <p:cNvPr id="103" name="Прямоугольник 102">
            <a:extLst>
              <a:ext uri="{FF2B5EF4-FFF2-40B4-BE49-F238E27FC236}">
                <a16:creationId xmlns:a16="http://schemas.microsoft.com/office/drawing/2014/main" id="{3BD9AE06-1038-47B5-A489-BDD81E77C186}"/>
              </a:ext>
            </a:extLst>
          </p:cNvPr>
          <p:cNvSpPr/>
          <p:nvPr/>
        </p:nvSpPr>
        <p:spPr>
          <a:xfrm>
            <a:off x="1519928" y="877067"/>
            <a:ext cx="246093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i="1" dirty="0">
                <a:solidFill>
                  <a:schemeClr val="tx2"/>
                </a:solidFill>
              </a:rPr>
              <a:t>Молодые руководители</a:t>
            </a:r>
            <a:r>
              <a:rPr lang="en-US" sz="900" i="1" dirty="0">
                <a:solidFill>
                  <a:schemeClr val="tx2"/>
                </a:solidFill>
              </a:rPr>
              <a:t> </a:t>
            </a:r>
            <a:r>
              <a:rPr lang="ru-RU" sz="900" i="1" dirty="0">
                <a:solidFill>
                  <a:schemeClr val="tx2"/>
                </a:solidFill>
              </a:rPr>
              <a:t>грантов и проектов</a:t>
            </a:r>
          </a:p>
        </p:txBody>
      </p:sp>
      <p:sp>
        <p:nvSpPr>
          <p:cNvPr id="104" name="Прямоугольник 103">
            <a:extLst>
              <a:ext uri="{FF2B5EF4-FFF2-40B4-BE49-F238E27FC236}">
                <a16:creationId xmlns:a16="http://schemas.microsoft.com/office/drawing/2014/main" id="{C5B7F020-F9C9-4E6D-ACB9-F25BC5243B74}"/>
              </a:ext>
            </a:extLst>
          </p:cNvPr>
          <p:cNvSpPr/>
          <p:nvPr/>
        </p:nvSpPr>
        <p:spPr>
          <a:xfrm>
            <a:off x="1502783" y="1032474"/>
            <a:ext cx="269977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i="1" dirty="0">
                <a:solidFill>
                  <a:schemeClr val="tx2"/>
                </a:solidFill>
              </a:rPr>
              <a:t>Молодые ученые с </a:t>
            </a:r>
            <a:r>
              <a:rPr lang="en-US" sz="900" i="1" dirty="0">
                <a:solidFill>
                  <a:schemeClr val="tx2"/>
                </a:solidFill>
              </a:rPr>
              <a:t>PhD</a:t>
            </a:r>
            <a:r>
              <a:rPr lang="ru-RU" sz="900" i="1" dirty="0">
                <a:solidFill>
                  <a:schemeClr val="tx2"/>
                </a:solidFill>
              </a:rPr>
              <a:t> ведущих зарубежных вузов</a:t>
            </a:r>
          </a:p>
        </p:txBody>
      </p:sp>
      <p:cxnSp>
        <p:nvCxnSpPr>
          <p:cNvPr id="105" name="Прямая соединительная линия 104">
            <a:extLst>
              <a:ext uri="{FF2B5EF4-FFF2-40B4-BE49-F238E27FC236}">
                <a16:creationId xmlns:a16="http://schemas.microsoft.com/office/drawing/2014/main" id="{C0EBCF16-9DD9-4FCA-B69F-D134742481BB}"/>
              </a:ext>
            </a:extLst>
          </p:cNvPr>
          <p:cNvCxnSpPr>
            <a:cxnSpLocks/>
          </p:cNvCxnSpPr>
          <p:nvPr/>
        </p:nvCxnSpPr>
        <p:spPr>
          <a:xfrm flipV="1">
            <a:off x="631031" y="1154941"/>
            <a:ext cx="4379184" cy="285619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>
            <a:extLst>
              <a:ext uri="{FF2B5EF4-FFF2-40B4-BE49-F238E27FC236}">
                <a16:creationId xmlns:a16="http://schemas.microsoft.com/office/drawing/2014/main" id="{5C7DEDAA-FD2F-46B8-B133-C989E2DD49D7}"/>
              </a:ext>
            </a:extLst>
          </p:cNvPr>
          <p:cNvCxnSpPr/>
          <p:nvPr/>
        </p:nvCxnSpPr>
        <p:spPr>
          <a:xfrm>
            <a:off x="581999" y="2249956"/>
            <a:ext cx="4428217" cy="1169519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7" name="TextBox 106">
            <a:extLst>
              <a:ext uri="{FF2B5EF4-FFF2-40B4-BE49-F238E27FC236}">
                <a16:creationId xmlns:a16="http://schemas.microsoft.com/office/drawing/2014/main" id="{4B78A888-E347-4147-AA49-CE94AF2CE454}"/>
              </a:ext>
            </a:extLst>
          </p:cNvPr>
          <p:cNvSpPr txBox="1"/>
          <p:nvPr/>
        </p:nvSpPr>
        <p:spPr>
          <a:xfrm>
            <a:off x="1999001" y="1681760"/>
            <a:ext cx="365402" cy="196206"/>
          </a:xfrm>
          <a:prstGeom prst="rect">
            <a:avLst/>
          </a:prstGeom>
          <a:noFill/>
        </p:spPr>
        <p:txBody>
          <a:bodyPr wrap="square" lIns="68544" tIns="34289" rIns="68544" bIns="34289" rtlCol="0">
            <a:spAutoFit/>
          </a:bodyPr>
          <a:lstStyle/>
          <a:p>
            <a:r>
              <a:rPr lang="en-US" sz="825" dirty="0">
                <a:solidFill>
                  <a:srgbClr val="002060"/>
                </a:solidFill>
              </a:rPr>
              <a:t>x</a:t>
            </a:r>
            <a:r>
              <a:rPr lang="ru-RU" sz="825" dirty="0">
                <a:solidFill>
                  <a:srgbClr val="002060"/>
                </a:solidFill>
              </a:rPr>
              <a:t> 2</a:t>
            </a:r>
            <a:r>
              <a:rPr lang="en-US" sz="825" dirty="0">
                <a:solidFill>
                  <a:srgbClr val="002060"/>
                </a:solidFill>
              </a:rPr>
              <a:t>,3</a:t>
            </a:r>
            <a:endParaRPr lang="ru-RU" sz="825" dirty="0">
              <a:solidFill>
                <a:srgbClr val="002060"/>
              </a:solidFill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793AE845-1D16-413E-BC27-99544012497A}"/>
              </a:ext>
            </a:extLst>
          </p:cNvPr>
          <p:cNvSpPr txBox="1"/>
          <p:nvPr/>
        </p:nvSpPr>
        <p:spPr>
          <a:xfrm>
            <a:off x="3600850" y="1733645"/>
            <a:ext cx="365402" cy="196206"/>
          </a:xfrm>
          <a:prstGeom prst="rect">
            <a:avLst/>
          </a:prstGeom>
          <a:noFill/>
        </p:spPr>
        <p:txBody>
          <a:bodyPr wrap="square" lIns="68544" tIns="34289" rIns="68544" bIns="34289" rtlCol="0">
            <a:spAutoFit/>
          </a:bodyPr>
          <a:lstStyle/>
          <a:p>
            <a:r>
              <a:rPr lang="en-US" sz="825" dirty="0">
                <a:solidFill>
                  <a:srgbClr val="002060"/>
                </a:solidFill>
              </a:rPr>
              <a:t>x</a:t>
            </a:r>
            <a:r>
              <a:rPr lang="ru-RU" sz="825" dirty="0">
                <a:solidFill>
                  <a:srgbClr val="002060"/>
                </a:solidFill>
              </a:rPr>
              <a:t> 2</a:t>
            </a:r>
            <a:r>
              <a:rPr lang="en-US" sz="825" dirty="0">
                <a:solidFill>
                  <a:srgbClr val="002060"/>
                </a:solidFill>
              </a:rPr>
              <a:t>,7</a:t>
            </a:r>
            <a:endParaRPr lang="ru-RU" sz="825" dirty="0">
              <a:solidFill>
                <a:srgbClr val="002060"/>
              </a:solidFill>
            </a:endParaRPr>
          </a:p>
        </p:txBody>
      </p:sp>
      <p:cxnSp>
        <p:nvCxnSpPr>
          <p:cNvPr id="109" name="Прямая со стрелкой 108">
            <a:extLst>
              <a:ext uri="{FF2B5EF4-FFF2-40B4-BE49-F238E27FC236}">
                <a16:creationId xmlns:a16="http://schemas.microsoft.com/office/drawing/2014/main" id="{7F557007-5E08-4CA1-8DF0-F59D4FABED31}"/>
              </a:ext>
            </a:extLst>
          </p:cNvPr>
          <p:cNvCxnSpPr/>
          <p:nvPr/>
        </p:nvCxnSpPr>
        <p:spPr>
          <a:xfrm flipH="1" flipV="1">
            <a:off x="1960901" y="1652223"/>
            <a:ext cx="9525" cy="2048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0" name="Прямая со стрелкой 109">
            <a:extLst>
              <a:ext uri="{FF2B5EF4-FFF2-40B4-BE49-F238E27FC236}">
                <a16:creationId xmlns:a16="http://schemas.microsoft.com/office/drawing/2014/main" id="{18DEA709-8A4B-4127-B711-3172B0208E26}"/>
              </a:ext>
            </a:extLst>
          </p:cNvPr>
          <p:cNvCxnSpPr/>
          <p:nvPr/>
        </p:nvCxnSpPr>
        <p:spPr>
          <a:xfrm flipH="1" flipV="1">
            <a:off x="3545714" y="1716191"/>
            <a:ext cx="9525" cy="2048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1" name="TextBox 110">
            <a:extLst>
              <a:ext uri="{FF2B5EF4-FFF2-40B4-BE49-F238E27FC236}">
                <a16:creationId xmlns:a16="http://schemas.microsoft.com/office/drawing/2014/main" id="{D90724A5-2D55-42F9-865B-04C5EEED3747}"/>
              </a:ext>
            </a:extLst>
          </p:cNvPr>
          <p:cNvSpPr txBox="1"/>
          <p:nvPr/>
        </p:nvSpPr>
        <p:spPr>
          <a:xfrm>
            <a:off x="1997839" y="2052805"/>
            <a:ext cx="365402" cy="196206"/>
          </a:xfrm>
          <a:prstGeom prst="rect">
            <a:avLst/>
          </a:prstGeom>
          <a:noFill/>
        </p:spPr>
        <p:txBody>
          <a:bodyPr wrap="square" lIns="68544" tIns="34289" rIns="68544" bIns="34289" rtlCol="0">
            <a:spAutoFit/>
          </a:bodyPr>
          <a:lstStyle/>
          <a:p>
            <a:r>
              <a:rPr lang="en-US" sz="825" dirty="0">
                <a:solidFill>
                  <a:srgbClr val="002060"/>
                </a:solidFill>
              </a:rPr>
              <a:t>x</a:t>
            </a:r>
            <a:r>
              <a:rPr lang="ru-RU" sz="825" dirty="0">
                <a:solidFill>
                  <a:srgbClr val="002060"/>
                </a:solidFill>
              </a:rPr>
              <a:t> </a:t>
            </a:r>
            <a:r>
              <a:rPr lang="en-US" sz="825" dirty="0">
                <a:solidFill>
                  <a:srgbClr val="002060"/>
                </a:solidFill>
              </a:rPr>
              <a:t>1,9</a:t>
            </a:r>
            <a:endParaRPr lang="ru-RU" sz="825" dirty="0">
              <a:solidFill>
                <a:srgbClr val="002060"/>
              </a:solidFill>
            </a:endParaRPr>
          </a:p>
        </p:txBody>
      </p:sp>
      <p:cxnSp>
        <p:nvCxnSpPr>
          <p:cNvPr id="112" name="Прямая со стрелкой 111">
            <a:extLst>
              <a:ext uri="{FF2B5EF4-FFF2-40B4-BE49-F238E27FC236}">
                <a16:creationId xmlns:a16="http://schemas.microsoft.com/office/drawing/2014/main" id="{BE4A0807-6031-49CF-929A-C6215A68803D}"/>
              </a:ext>
            </a:extLst>
          </p:cNvPr>
          <p:cNvCxnSpPr/>
          <p:nvPr/>
        </p:nvCxnSpPr>
        <p:spPr>
          <a:xfrm flipH="1" flipV="1">
            <a:off x="1959739" y="2032793"/>
            <a:ext cx="9525" cy="2048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3" name="TextBox 112">
            <a:extLst>
              <a:ext uri="{FF2B5EF4-FFF2-40B4-BE49-F238E27FC236}">
                <a16:creationId xmlns:a16="http://schemas.microsoft.com/office/drawing/2014/main" id="{23E50F3E-2493-4C16-8598-C2A3EE860F31}"/>
              </a:ext>
            </a:extLst>
          </p:cNvPr>
          <p:cNvSpPr txBox="1"/>
          <p:nvPr/>
        </p:nvSpPr>
        <p:spPr>
          <a:xfrm>
            <a:off x="3611260" y="2218599"/>
            <a:ext cx="365402" cy="196206"/>
          </a:xfrm>
          <a:prstGeom prst="rect">
            <a:avLst/>
          </a:prstGeom>
          <a:noFill/>
        </p:spPr>
        <p:txBody>
          <a:bodyPr wrap="square" lIns="68544" tIns="34289" rIns="68544" bIns="34289" rtlCol="0">
            <a:spAutoFit/>
          </a:bodyPr>
          <a:lstStyle/>
          <a:p>
            <a:r>
              <a:rPr lang="en-US" sz="825" dirty="0">
                <a:solidFill>
                  <a:srgbClr val="002060"/>
                </a:solidFill>
              </a:rPr>
              <a:t>x</a:t>
            </a:r>
            <a:r>
              <a:rPr lang="ru-RU" sz="825" dirty="0">
                <a:solidFill>
                  <a:srgbClr val="002060"/>
                </a:solidFill>
              </a:rPr>
              <a:t> 2</a:t>
            </a:r>
            <a:r>
              <a:rPr lang="en-US" sz="825" dirty="0">
                <a:solidFill>
                  <a:srgbClr val="002060"/>
                </a:solidFill>
              </a:rPr>
              <a:t>,6</a:t>
            </a:r>
            <a:endParaRPr lang="ru-RU" sz="825" dirty="0">
              <a:solidFill>
                <a:srgbClr val="002060"/>
              </a:solidFill>
            </a:endParaRPr>
          </a:p>
        </p:txBody>
      </p:sp>
      <p:cxnSp>
        <p:nvCxnSpPr>
          <p:cNvPr id="114" name="Прямая со стрелкой 113">
            <a:extLst>
              <a:ext uri="{FF2B5EF4-FFF2-40B4-BE49-F238E27FC236}">
                <a16:creationId xmlns:a16="http://schemas.microsoft.com/office/drawing/2014/main" id="{1E1CF79E-7C82-4A59-8340-DAAC3EEF7BC5}"/>
              </a:ext>
            </a:extLst>
          </p:cNvPr>
          <p:cNvCxnSpPr/>
          <p:nvPr/>
        </p:nvCxnSpPr>
        <p:spPr>
          <a:xfrm flipH="1" flipV="1">
            <a:off x="3556124" y="2201145"/>
            <a:ext cx="9525" cy="2048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5" name="TextBox 114">
            <a:extLst>
              <a:ext uri="{FF2B5EF4-FFF2-40B4-BE49-F238E27FC236}">
                <a16:creationId xmlns:a16="http://schemas.microsoft.com/office/drawing/2014/main" id="{A1AF2019-BCC0-4C21-B760-B5D1E9DC32DD}"/>
              </a:ext>
            </a:extLst>
          </p:cNvPr>
          <p:cNvSpPr txBox="1"/>
          <p:nvPr/>
        </p:nvSpPr>
        <p:spPr>
          <a:xfrm>
            <a:off x="1997839" y="2370483"/>
            <a:ext cx="365402" cy="196206"/>
          </a:xfrm>
          <a:prstGeom prst="rect">
            <a:avLst/>
          </a:prstGeom>
          <a:noFill/>
        </p:spPr>
        <p:txBody>
          <a:bodyPr wrap="square" lIns="68544" tIns="34289" rIns="68544" bIns="34289" rtlCol="0">
            <a:spAutoFit/>
          </a:bodyPr>
          <a:lstStyle/>
          <a:p>
            <a:r>
              <a:rPr lang="en-US" sz="825" dirty="0">
                <a:solidFill>
                  <a:srgbClr val="002060"/>
                </a:solidFill>
              </a:rPr>
              <a:t>x</a:t>
            </a:r>
            <a:r>
              <a:rPr lang="ru-RU" sz="825" dirty="0">
                <a:solidFill>
                  <a:srgbClr val="002060"/>
                </a:solidFill>
              </a:rPr>
              <a:t> </a:t>
            </a:r>
            <a:r>
              <a:rPr lang="en-US" sz="825" dirty="0">
                <a:solidFill>
                  <a:srgbClr val="002060"/>
                </a:solidFill>
              </a:rPr>
              <a:t>1,4</a:t>
            </a:r>
            <a:endParaRPr lang="ru-RU" sz="825" dirty="0">
              <a:solidFill>
                <a:srgbClr val="002060"/>
              </a:solidFill>
            </a:endParaRPr>
          </a:p>
        </p:txBody>
      </p:sp>
      <p:cxnSp>
        <p:nvCxnSpPr>
          <p:cNvPr id="116" name="Прямая со стрелкой 115">
            <a:extLst>
              <a:ext uri="{FF2B5EF4-FFF2-40B4-BE49-F238E27FC236}">
                <a16:creationId xmlns:a16="http://schemas.microsoft.com/office/drawing/2014/main" id="{EE41D986-2457-47A6-BA17-022219E31C63}"/>
              </a:ext>
            </a:extLst>
          </p:cNvPr>
          <p:cNvCxnSpPr/>
          <p:nvPr/>
        </p:nvCxnSpPr>
        <p:spPr>
          <a:xfrm flipH="1" flipV="1">
            <a:off x="1969263" y="2359995"/>
            <a:ext cx="9525" cy="2048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7" name="TextBox 116">
            <a:extLst>
              <a:ext uri="{FF2B5EF4-FFF2-40B4-BE49-F238E27FC236}">
                <a16:creationId xmlns:a16="http://schemas.microsoft.com/office/drawing/2014/main" id="{83685802-3C38-49C6-A68A-87FB075D57BE}"/>
              </a:ext>
            </a:extLst>
          </p:cNvPr>
          <p:cNvSpPr txBox="1"/>
          <p:nvPr/>
        </p:nvSpPr>
        <p:spPr>
          <a:xfrm>
            <a:off x="3585740" y="2660101"/>
            <a:ext cx="365402" cy="196206"/>
          </a:xfrm>
          <a:prstGeom prst="rect">
            <a:avLst/>
          </a:prstGeom>
          <a:noFill/>
        </p:spPr>
        <p:txBody>
          <a:bodyPr wrap="square" lIns="68544" tIns="34289" rIns="68544" bIns="34289" rtlCol="0">
            <a:spAutoFit/>
          </a:bodyPr>
          <a:lstStyle/>
          <a:p>
            <a:r>
              <a:rPr lang="en-US" sz="825" dirty="0">
                <a:solidFill>
                  <a:srgbClr val="002060"/>
                </a:solidFill>
              </a:rPr>
              <a:t>x</a:t>
            </a:r>
            <a:r>
              <a:rPr lang="ru-RU" sz="825" dirty="0">
                <a:solidFill>
                  <a:srgbClr val="002060"/>
                </a:solidFill>
              </a:rPr>
              <a:t> </a:t>
            </a:r>
            <a:r>
              <a:rPr lang="en-US" sz="825" dirty="0">
                <a:solidFill>
                  <a:srgbClr val="002060"/>
                </a:solidFill>
              </a:rPr>
              <a:t>1,2</a:t>
            </a:r>
            <a:endParaRPr lang="ru-RU" sz="825" dirty="0">
              <a:solidFill>
                <a:srgbClr val="002060"/>
              </a:solidFill>
            </a:endParaRPr>
          </a:p>
        </p:txBody>
      </p:sp>
      <p:cxnSp>
        <p:nvCxnSpPr>
          <p:cNvPr id="118" name="Прямая со стрелкой 117">
            <a:extLst>
              <a:ext uri="{FF2B5EF4-FFF2-40B4-BE49-F238E27FC236}">
                <a16:creationId xmlns:a16="http://schemas.microsoft.com/office/drawing/2014/main" id="{5CFB8B7C-1403-4878-BA59-FF6F6995B1DC}"/>
              </a:ext>
            </a:extLst>
          </p:cNvPr>
          <p:cNvCxnSpPr/>
          <p:nvPr/>
        </p:nvCxnSpPr>
        <p:spPr>
          <a:xfrm flipH="1" flipV="1">
            <a:off x="3557165" y="2649614"/>
            <a:ext cx="9525" cy="2048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9" name="Прямая со стрелкой 118">
            <a:extLst>
              <a:ext uri="{FF2B5EF4-FFF2-40B4-BE49-F238E27FC236}">
                <a16:creationId xmlns:a16="http://schemas.microsoft.com/office/drawing/2014/main" id="{48B740A6-8A78-4794-A7EE-1F083B8D7486}"/>
              </a:ext>
            </a:extLst>
          </p:cNvPr>
          <p:cNvCxnSpPr/>
          <p:nvPr/>
        </p:nvCxnSpPr>
        <p:spPr>
          <a:xfrm>
            <a:off x="1190533" y="1885303"/>
            <a:ext cx="31021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 стрелкой 119">
            <a:extLst>
              <a:ext uri="{FF2B5EF4-FFF2-40B4-BE49-F238E27FC236}">
                <a16:creationId xmlns:a16="http://schemas.microsoft.com/office/drawing/2014/main" id="{B2009F92-3C2B-4857-AFA2-F4158F1472B9}"/>
              </a:ext>
            </a:extLst>
          </p:cNvPr>
          <p:cNvCxnSpPr/>
          <p:nvPr/>
        </p:nvCxnSpPr>
        <p:spPr>
          <a:xfrm>
            <a:off x="2649851" y="1885303"/>
            <a:ext cx="31021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Стрелка вниз 70">
            <a:extLst>
              <a:ext uri="{FF2B5EF4-FFF2-40B4-BE49-F238E27FC236}">
                <a16:creationId xmlns:a16="http://schemas.microsoft.com/office/drawing/2014/main" id="{B5BB4C00-73B7-4FA8-9A90-9CC2C62101A1}"/>
              </a:ext>
            </a:extLst>
          </p:cNvPr>
          <p:cNvSpPr/>
          <p:nvPr/>
        </p:nvSpPr>
        <p:spPr>
          <a:xfrm rot="10800000">
            <a:off x="2616113" y="2439116"/>
            <a:ext cx="266700" cy="638175"/>
          </a:xfrm>
          <a:prstGeom prst="downArrow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\</a:t>
            </a:r>
            <a:endParaRPr lang="ru-RU" sz="1350" dirty="0"/>
          </a:p>
        </p:txBody>
      </p:sp>
      <p:sp>
        <p:nvSpPr>
          <p:cNvPr id="2" name="TextBox 1"/>
          <p:cNvSpPr txBox="1"/>
          <p:nvPr/>
        </p:nvSpPr>
        <p:spPr>
          <a:xfrm>
            <a:off x="8166674" y="4840228"/>
            <a:ext cx="89313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050" b="1" dirty="0">
                <a:solidFill>
                  <a:schemeClr val="tx2">
                    <a:lumMod val="75000"/>
                  </a:schemeClr>
                </a:solidFill>
              </a:rPr>
              <a:t>Млрд </a:t>
            </a:r>
            <a:r>
              <a:rPr lang="en-US" sz="1050" b="1" dirty="0">
                <a:solidFill>
                  <a:schemeClr val="tx2">
                    <a:lumMod val="75000"/>
                  </a:schemeClr>
                </a:solidFill>
              </a:rPr>
              <a:t>$</a:t>
            </a:r>
            <a:endParaRPr lang="ru-RU" sz="105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4" t="4842" r="7949" b="15594"/>
          <a:stretch/>
        </p:blipFill>
        <p:spPr>
          <a:xfrm>
            <a:off x="8660666" y="781041"/>
            <a:ext cx="402642" cy="4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6335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Заголовок 1"/>
          <p:cNvSpPr txBox="1">
            <a:spLocks/>
          </p:cNvSpPr>
          <p:nvPr/>
        </p:nvSpPr>
        <p:spPr bwMode="auto">
          <a:xfrm>
            <a:off x="776288" y="92872"/>
            <a:ext cx="8229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00" tIns="45600" rIns="91200" bIns="45600"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43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37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7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683879" eaLnBrk="1" hangingPunct="1">
              <a:spcBef>
                <a:spcPct val="0"/>
              </a:spcBef>
              <a:buNone/>
            </a:pPr>
            <a:r>
              <a:rPr lang="ru-RU" altLang="ru-RU" sz="2000" b="1" dirty="0">
                <a:solidFill>
                  <a:srgbClr val="2540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ПОДДЕРЖКА ФЕДЕРАЛЬНЫХ УНИВЕРСИТЕТОВ: ПРЕДЛОЖЕНИЯ КФУ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67545" y="627543"/>
            <a:ext cx="8466336" cy="4216379"/>
          </a:xfrm>
          <a:prstGeom prst="rect">
            <a:avLst/>
          </a:prstGeom>
        </p:spPr>
        <p:txBody>
          <a:bodyPr wrap="square" lIns="91282" tIns="45641" rIns="91282" bIns="45641">
            <a:spAutoFit/>
          </a:bodyPr>
          <a:lstStyle/>
          <a:p>
            <a:pPr algn="just"/>
            <a:r>
              <a:rPr lang="ru-RU" b="1" dirty="0">
                <a:solidFill>
                  <a:srgbClr val="7030A0"/>
                </a:solidFill>
                <a:ea typeface="Calibri"/>
              </a:rPr>
              <a:t>Стимулирование взаимодействия с индустриальными партнерами</a:t>
            </a:r>
          </a:p>
          <a:p>
            <a:pPr algn="just"/>
            <a:r>
              <a:rPr lang="ru-RU" sz="1500" dirty="0">
                <a:solidFill>
                  <a:schemeClr val="accent1">
                    <a:lumMod val="50000"/>
                  </a:schemeClr>
                </a:solidFill>
                <a:ea typeface="Calibri"/>
              </a:rPr>
              <a:t>Упрощение </a:t>
            </a:r>
            <a:r>
              <a:rPr lang="ru-RU" sz="1500" b="1" dirty="0">
                <a:solidFill>
                  <a:schemeClr val="accent1">
                    <a:lumMod val="50000"/>
                  </a:schemeClr>
                </a:solidFill>
                <a:ea typeface="Calibri"/>
              </a:rPr>
              <a:t>процедуры согласования распоряжения недвижимым и особо ценным движимым имуществом 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ea typeface="Calibri"/>
              </a:rPr>
              <a:t>посредством передачи таких полномочий на уровень Наблюдательного совета ФУ (при условии положительного голосования 2 представителей МОН РФ - членов НС);</a:t>
            </a:r>
          </a:p>
          <a:p>
            <a:pPr algn="just"/>
            <a:endParaRPr lang="ru-RU" sz="900" dirty="0">
              <a:solidFill>
                <a:schemeClr val="accent1">
                  <a:lumMod val="50000"/>
                </a:schemeClr>
              </a:solidFill>
              <a:ea typeface="Calibri"/>
            </a:endParaRPr>
          </a:p>
          <a:p>
            <a:pPr algn="just"/>
            <a:r>
              <a:rPr lang="ru-RU" sz="1500" dirty="0">
                <a:solidFill>
                  <a:schemeClr val="accent1">
                    <a:lumMod val="50000"/>
                  </a:schemeClr>
                </a:solidFill>
              </a:rPr>
              <a:t>Разрешить ФУ формировать 100% </a:t>
            </a:r>
            <a:r>
              <a:rPr lang="ru-RU" sz="1500" b="1" dirty="0">
                <a:solidFill>
                  <a:schemeClr val="accent1">
                    <a:lumMod val="50000"/>
                  </a:schemeClr>
                </a:solidFill>
              </a:rPr>
              <a:t>дочерние научно-образовательные структуры 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</a:rPr>
              <a:t>(формировать университетские холдинги и корпорации);</a:t>
            </a:r>
          </a:p>
          <a:p>
            <a:pPr algn="just"/>
            <a:endParaRPr lang="ru-RU" sz="8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sz="1500" dirty="0">
                <a:solidFill>
                  <a:schemeClr val="accent1">
                    <a:lumMod val="50000"/>
                  </a:schemeClr>
                </a:solidFill>
              </a:rPr>
              <a:t>Упрощение процедур взаимодействия вузов и промышленных предприятий в контексте осуществления совместной деятельности по созданию наукоемких производств высокотехнологичной продукции посредством  предоставления образовательным и научным организациям, созданным в форме некоммерческой организации возможности заключения договоров </a:t>
            </a:r>
            <a:r>
              <a:rPr lang="ru-RU" sz="1500" b="1" dirty="0">
                <a:solidFill>
                  <a:schemeClr val="accent1">
                    <a:lumMod val="50000"/>
                  </a:schemeClr>
                </a:solidFill>
              </a:rPr>
              <a:t>простого товарищества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</a:rPr>
              <a:t>, в том числе </a:t>
            </a:r>
            <a:r>
              <a:rPr lang="ru-RU" sz="1500" b="1" dirty="0">
                <a:solidFill>
                  <a:schemeClr val="accent1">
                    <a:lumMod val="50000"/>
                  </a:schemeClr>
                </a:solidFill>
              </a:rPr>
              <a:t>в предпринимательских целях; </a:t>
            </a:r>
          </a:p>
          <a:p>
            <a:pPr algn="just"/>
            <a:endParaRPr lang="ru-RU" sz="8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sz="1500" dirty="0">
                <a:solidFill>
                  <a:schemeClr val="accent1">
                    <a:lumMod val="50000"/>
                  </a:schemeClr>
                </a:solidFill>
              </a:rPr>
              <a:t>Облегчение порядка </a:t>
            </a:r>
            <a:r>
              <a:rPr lang="ru-RU" sz="1500" b="1" dirty="0">
                <a:solidFill>
                  <a:schemeClr val="accent1">
                    <a:lumMod val="50000"/>
                  </a:schemeClr>
                </a:solidFill>
              </a:rPr>
              <a:t>создания базовых кафедр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</a:rPr>
              <a:t> ведущих компаний в университетах (и наоборот), освобождение от аренды и коммунальных платежей оборудования передаваемого предприятиями университетам, разрешить университетам размещать на базовых кафедрах на территории компаний свое оборудование и реализовывать образовательные программы, смягчение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</a:rPr>
              <a:t>аккредитационных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</a:rPr>
              <a:t> требований к специалистам  компаний, привлекаемых для организации преподавания.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611560" y="1707654"/>
            <a:ext cx="81369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611560" y="2283718"/>
            <a:ext cx="81369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632262" y="3579862"/>
            <a:ext cx="81369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3" y="1059582"/>
            <a:ext cx="424622" cy="4320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783940"/>
            <a:ext cx="567507" cy="56750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2643758"/>
            <a:ext cx="445116" cy="44511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duotone>
              <a:srgbClr val="8064A2">
                <a:shade val="45000"/>
                <a:satMod val="135000"/>
              </a:srgbClr>
              <a:prstClr val="white"/>
            </a:duotone>
          </a:blip>
          <a:stretch>
            <a:fillRect/>
          </a:stretch>
        </p:blipFill>
        <p:spPr>
          <a:xfrm>
            <a:off x="65194" y="4011910"/>
            <a:ext cx="446672" cy="44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6683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Заголовок 1"/>
          <p:cNvSpPr txBox="1">
            <a:spLocks/>
          </p:cNvSpPr>
          <p:nvPr/>
        </p:nvSpPr>
        <p:spPr bwMode="auto">
          <a:xfrm>
            <a:off x="776288" y="92872"/>
            <a:ext cx="8229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00" tIns="45600" rIns="91200" bIns="45600"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43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37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7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683879" eaLnBrk="1" hangingPunct="1">
              <a:spcBef>
                <a:spcPct val="0"/>
              </a:spcBef>
              <a:buNone/>
            </a:pPr>
            <a:r>
              <a:rPr lang="ru-RU" altLang="ru-RU" sz="2000" b="1" dirty="0">
                <a:solidFill>
                  <a:srgbClr val="2540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ПОДДЕРЖКА ФЕДЕРАЛЬНЫХ УНИВЕРСИТЕТОВ: ПРЕДЛОЖЕНИЯ КФУ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2239" y="627541"/>
            <a:ext cx="8481642" cy="4154824"/>
          </a:xfrm>
          <a:prstGeom prst="rect">
            <a:avLst/>
          </a:prstGeom>
        </p:spPr>
        <p:txBody>
          <a:bodyPr wrap="square" lIns="91282" tIns="45641" rIns="91282" bIns="45641">
            <a:spAutoFit/>
          </a:bodyPr>
          <a:lstStyle/>
          <a:p>
            <a:pPr algn="just"/>
            <a:r>
              <a:rPr lang="ru-RU" b="1" dirty="0">
                <a:solidFill>
                  <a:schemeClr val="accent2">
                    <a:lumMod val="75000"/>
                  </a:schemeClr>
                </a:solidFill>
                <a:ea typeface="Calibri"/>
              </a:rPr>
              <a:t>Стимулирование инноваций и технологического предпринимательства</a:t>
            </a:r>
          </a:p>
          <a:p>
            <a:pPr algn="just"/>
            <a:r>
              <a:rPr lang="ru-RU" sz="1500" b="1" dirty="0">
                <a:solidFill>
                  <a:schemeClr val="accent1">
                    <a:lumMod val="50000"/>
                  </a:schemeClr>
                </a:solidFill>
                <a:ea typeface="Calibri"/>
              </a:rPr>
              <a:t>Освобождение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ea typeface="Calibri"/>
              </a:rPr>
              <a:t> </a:t>
            </a:r>
            <a:r>
              <a:rPr lang="ru-RU" sz="1500" b="1" dirty="0">
                <a:solidFill>
                  <a:schemeClr val="accent1">
                    <a:lumMod val="50000"/>
                  </a:schemeClr>
                </a:solidFill>
                <a:ea typeface="Calibri"/>
              </a:rPr>
              <a:t>от части налогов 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ea typeface="Calibri"/>
              </a:rPr>
              <a:t>(оборотных, налога на прибыль и т.п.) </a:t>
            </a:r>
            <a:r>
              <a:rPr lang="ru-RU" sz="1500" b="1" dirty="0">
                <a:solidFill>
                  <a:schemeClr val="accent1">
                    <a:lumMod val="50000"/>
                  </a:schemeClr>
                </a:solidFill>
                <a:ea typeface="Calibri"/>
              </a:rPr>
              <a:t>малых предприятий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ea typeface="Calibri"/>
              </a:rPr>
              <a:t>, созданных студентами, магистрами и аспирантами, оставив только налоги и отчисления в социальные фонды, занятых на них  физических лиц;</a:t>
            </a:r>
          </a:p>
          <a:p>
            <a:pPr algn="just"/>
            <a:endParaRPr lang="ru-RU" sz="600" dirty="0">
              <a:solidFill>
                <a:schemeClr val="accent1">
                  <a:lumMod val="50000"/>
                </a:schemeClr>
              </a:solidFill>
              <a:ea typeface="Calibri"/>
            </a:endParaRPr>
          </a:p>
          <a:p>
            <a:pPr algn="just"/>
            <a:r>
              <a:rPr lang="ru-RU" sz="1500" dirty="0">
                <a:solidFill>
                  <a:schemeClr val="accent1">
                    <a:lumMod val="50000"/>
                  </a:schemeClr>
                </a:solidFill>
                <a:ea typeface="Calibri"/>
              </a:rPr>
              <a:t>Оказание содействия в создании и содержании </a:t>
            </a:r>
            <a:r>
              <a:rPr lang="ru-RU" sz="1500" b="1" dirty="0">
                <a:solidFill>
                  <a:schemeClr val="accent1">
                    <a:lumMod val="50000"/>
                  </a:schemeClr>
                </a:solidFill>
                <a:ea typeface="Calibri"/>
              </a:rPr>
              <a:t>университетских бизнес-инкубаторов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ea typeface="Calibri"/>
              </a:rPr>
              <a:t>. Увеличение </a:t>
            </a:r>
            <a:r>
              <a:rPr lang="ru-RU" sz="1500" b="1" dirty="0">
                <a:solidFill>
                  <a:schemeClr val="accent1">
                    <a:lumMod val="50000"/>
                  </a:schemeClr>
                </a:solidFill>
                <a:ea typeface="Calibri"/>
              </a:rPr>
              <a:t>на 2% </a:t>
            </a:r>
            <a:r>
              <a:rPr lang="ru-RU" sz="1500" b="1" dirty="0" err="1">
                <a:solidFill>
                  <a:schemeClr val="accent1">
                    <a:lumMod val="50000"/>
                  </a:schemeClr>
                </a:solidFill>
                <a:ea typeface="Calibri"/>
              </a:rPr>
              <a:t>госзадания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ea typeface="Calibri"/>
              </a:rPr>
              <a:t> университетам на эти цели в соответствии с развитием приоритетного проекта «Вузы как центры пространства создания инноваций»;</a:t>
            </a:r>
          </a:p>
          <a:p>
            <a:pPr algn="just"/>
            <a:endParaRPr lang="ru-RU" sz="700" dirty="0">
              <a:solidFill>
                <a:schemeClr val="accent1">
                  <a:lumMod val="50000"/>
                </a:schemeClr>
              </a:solidFill>
              <a:ea typeface="Calibri"/>
            </a:endParaRPr>
          </a:p>
          <a:p>
            <a:pPr algn="just"/>
            <a:r>
              <a:rPr lang="ru-RU" sz="1500" dirty="0">
                <a:solidFill>
                  <a:schemeClr val="accent1">
                    <a:lumMod val="50000"/>
                  </a:schemeClr>
                </a:solidFill>
                <a:ea typeface="Calibri"/>
              </a:rPr>
              <a:t>Изменение учебных стандартов. Создать условия по защите дипломов (выпускных работ) по ряду направлений (например, в IT-сфере) </a:t>
            </a:r>
            <a:r>
              <a:rPr lang="ru-RU" sz="1500" b="1" dirty="0">
                <a:solidFill>
                  <a:schemeClr val="accent1">
                    <a:lumMod val="50000"/>
                  </a:schemeClr>
                </a:solidFill>
                <a:ea typeface="Calibri"/>
              </a:rPr>
              <a:t>только в форме создания нового предприятия (</a:t>
            </a:r>
            <a:r>
              <a:rPr lang="ru-RU" sz="1500" b="1" dirty="0" err="1">
                <a:solidFill>
                  <a:schemeClr val="accent1">
                    <a:lumMod val="50000"/>
                  </a:schemeClr>
                </a:solidFill>
                <a:ea typeface="Calibri"/>
              </a:rPr>
              <a:t>стартапа</a:t>
            </a:r>
            <a:r>
              <a:rPr lang="ru-RU" sz="1500" b="1" dirty="0">
                <a:solidFill>
                  <a:schemeClr val="accent1">
                    <a:lumMod val="50000"/>
                  </a:schemeClr>
                </a:solidFill>
                <a:ea typeface="Calibri"/>
              </a:rPr>
              <a:t>)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ea typeface="Calibri"/>
              </a:rPr>
              <a:t>. Включить элементы предпринимательства, бизнес-планирования, системы монетизации и коммерциализации идей как обязательные условия обоснования в квалификационных работах;</a:t>
            </a:r>
          </a:p>
          <a:p>
            <a:pPr algn="just"/>
            <a:endParaRPr lang="ru-RU" sz="800" dirty="0">
              <a:solidFill>
                <a:schemeClr val="accent1">
                  <a:lumMod val="50000"/>
                </a:schemeClr>
              </a:solidFill>
              <a:ea typeface="Calibri"/>
            </a:endParaRPr>
          </a:p>
          <a:p>
            <a:pPr algn="just"/>
            <a:r>
              <a:rPr lang="ru-RU" sz="1500" dirty="0">
                <a:solidFill>
                  <a:schemeClr val="accent1">
                    <a:lumMod val="50000"/>
                  </a:schemeClr>
                </a:solidFill>
                <a:ea typeface="Calibri"/>
              </a:rPr>
              <a:t>Упрощение </a:t>
            </a:r>
            <a:r>
              <a:rPr lang="ru-RU" sz="1500" b="1" dirty="0">
                <a:solidFill>
                  <a:schemeClr val="accent1">
                    <a:lumMod val="50000"/>
                  </a:schemeClr>
                </a:solidFill>
                <a:ea typeface="Calibri"/>
              </a:rPr>
              <a:t>порядка создания и ликвидации малых предприятий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ea typeface="Calibri"/>
              </a:rPr>
              <a:t>, а также компаний, создаваемых университетами (в том числе и созданных в рамках государственной поддержки). Разрешить упомянутым компаниям, если они размещены на площадях университетов, 2 года не платить арендную плату и коммунальные услуги, а также упростить порядок и предусмотреть льготы при использовании упомянутыми компаниями  оборудования университета;  </a:t>
            </a:r>
            <a:endParaRPr lang="ru-RU" sz="15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52243" y="1707654"/>
            <a:ext cx="844023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452240" y="2499742"/>
            <a:ext cx="844023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52239" y="3507854"/>
            <a:ext cx="844023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59583"/>
            <a:ext cx="504056" cy="504056"/>
          </a:xfrm>
          <a:prstGeom prst="rect">
            <a:avLst/>
          </a:prstGeom>
        </p:spPr>
      </p:pic>
      <p:pic>
        <p:nvPicPr>
          <p:cNvPr id="10" name="Picture 3" descr="F:\Новая папка\hand-left-bag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46" y="1923680"/>
            <a:ext cx="368798" cy="386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" y="3939919"/>
            <a:ext cx="495499" cy="49549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7" y="2762672"/>
            <a:ext cx="439936" cy="43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3277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Заголовок 1"/>
          <p:cNvSpPr txBox="1">
            <a:spLocks/>
          </p:cNvSpPr>
          <p:nvPr/>
        </p:nvSpPr>
        <p:spPr bwMode="auto">
          <a:xfrm>
            <a:off x="776288" y="92872"/>
            <a:ext cx="8229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00" tIns="45600" rIns="91200" bIns="45600"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43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37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7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683879" eaLnBrk="1" hangingPunct="1">
              <a:spcBef>
                <a:spcPct val="0"/>
              </a:spcBef>
              <a:buNone/>
            </a:pPr>
            <a:r>
              <a:rPr lang="ru-RU" altLang="ru-RU" sz="2000" b="1" dirty="0">
                <a:solidFill>
                  <a:srgbClr val="2540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ПОДДЕРЖКА ФЕДЕРАЛЬНЫХ УНИВЕРСИТЕТОВ: ПРЕДЛОЖЕНИЯ КФУ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2236" y="691531"/>
            <a:ext cx="8481645" cy="4031713"/>
          </a:xfrm>
          <a:prstGeom prst="rect">
            <a:avLst/>
          </a:prstGeom>
        </p:spPr>
        <p:txBody>
          <a:bodyPr wrap="square" lIns="91282" tIns="45641" rIns="91282" bIns="45641">
            <a:spAutoFit/>
          </a:bodyPr>
          <a:lstStyle/>
          <a:p>
            <a:pPr algn="just"/>
            <a:r>
              <a:rPr lang="ru-RU" b="1" dirty="0">
                <a:solidFill>
                  <a:schemeClr val="accent2">
                    <a:lumMod val="75000"/>
                  </a:schemeClr>
                </a:solidFill>
                <a:ea typeface="Calibri"/>
              </a:rPr>
              <a:t>Стимулирование инноваций и технологического предпринимательства </a:t>
            </a:r>
          </a:p>
          <a:p>
            <a:pPr algn="just"/>
            <a:r>
              <a:rPr lang="ru-RU" sz="1500" dirty="0">
                <a:solidFill>
                  <a:srgbClr val="4472C4">
                    <a:lumMod val="50000"/>
                  </a:srgbClr>
                </a:solidFill>
                <a:ea typeface="Calibri"/>
              </a:rPr>
              <a:t>В составе бюджетов государственных программ поддержки предпринимательства и развития промышленности, отдельно </a:t>
            </a:r>
            <a:r>
              <a:rPr lang="ru-RU" sz="1500" b="1" dirty="0">
                <a:solidFill>
                  <a:srgbClr val="4472C4">
                    <a:lumMod val="50000"/>
                  </a:srgbClr>
                </a:solidFill>
                <a:ea typeface="Calibri"/>
              </a:rPr>
              <a:t>квотировать ресурсы для поддержки проектов и малых предприятий </a:t>
            </a:r>
            <a:r>
              <a:rPr lang="ru-RU" sz="1500" dirty="0">
                <a:solidFill>
                  <a:srgbClr val="4472C4">
                    <a:lumMod val="50000"/>
                  </a:srgbClr>
                </a:solidFill>
                <a:ea typeface="Calibri"/>
              </a:rPr>
              <a:t>и компаний, созданных с участием университетов (если его доля не менее 25% плюс одна акция);</a:t>
            </a:r>
          </a:p>
          <a:p>
            <a:pPr algn="just"/>
            <a:endParaRPr lang="ru-RU" sz="800" dirty="0">
              <a:solidFill>
                <a:srgbClr val="4472C4">
                  <a:lumMod val="50000"/>
                </a:srgbClr>
              </a:solidFill>
              <a:ea typeface="Calibri"/>
            </a:endParaRPr>
          </a:p>
          <a:p>
            <a:pPr algn="just"/>
            <a:r>
              <a:rPr lang="ru-RU" sz="1500" dirty="0">
                <a:solidFill>
                  <a:srgbClr val="4472C4">
                    <a:lumMod val="50000"/>
                  </a:srgbClr>
                </a:solidFill>
                <a:ea typeface="Calibri"/>
              </a:rPr>
              <a:t>Упрощение </a:t>
            </a:r>
            <a:r>
              <a:rPr lang="ru-RU" sz="1500" b="1" dirty="0">
                <a:solidFill>
                  <a:srgbClr val="4472C4">
                    <a:lumMod val="50000"/>
                  </a:srgbClr>
                </a:solidFill>
                <a:ea typeface="Calibri"/>
              </a:rPr>
              <a:t>порядка и введение льгот в проектах взаимодействия университетов (совместное использование помещений и площадей) и технопарков и инжиниринговых центров</a:t>
            </a:r>
            <a:r>
              <a:rPr lang="ru-RU" sz="1500" dirty="0">
                <a:solidFill>
                  <a:srgbClr val="4472C4">
                    <a:lumMod val="50000"/>
                  </a:srgbClr>
                </a:solidFill>
                <a:ea typeface="Calibri"/>
              </a:rPr>
              <a:t>, созданных в рамках государственных программ или при государственной поддержке;</a:t>
            </a:r>
          </a:p>
          <a:p>
            <a:pPr algn="just"/>
            <a:endParaRPr lang="ru-RU" sz="800" dirty="0">
              <a:solidFill>
                <a:srgbClr val="4472C4">
                  <a:lumMod val="50000"/>
                </a:srgbClr>
              </a:solidFill>
              <a:ea typeface="Calibri"/>
            </a:endParaRPr>
          </a:p>
          <a:p>
            <a:pPr algn="just"/>
            <a:r>
              <a:rPr lang="ru-RU" sz="1500" dirty="0">
                <a:solidFill>
                  <a:srgbClr val="4472C4">
                    <a:lumMod val="50000"/>
                  </a:srgbClr>
                </a:solidFill>
                <a:ea typeface="Calibri"/>
              </a:rPr>
              <a:t>При приобретении оборудования или создании промышленных предприятий за счет государственных средств (госпрограмм) или предоставления предприятий льгот – законодательно </a:t>
            </a:r>
            <a:r>
              <a:rPr lang="ru-RU" sz="1500" b="1" dirty="0">
                <a:solidFill>
                  <a:srgbClr val="4472C4">
                    <a:lumMod val="50000"/>
                  </a:srgbClr>
                </a:solidFill>
                <a:ea typeface="Calibri"/>
              </a:rPr>
              <a:t>предусмотреть (квотировать) время для его льготного использования университетами </a:t>
            </a:r>
            <a:r>
              <a:rPr lang="ru-RU" sz="1500" dirty="0">
                <a:solidFill>
                  <a:srgbClr val="4472C4">
                    <a:lumMod val="50000"/>
                  </a:srgbClr>
                </a:solidFill>
                <a:ea typeface="Calibri"/>
              </a:rPr>
              <a:t>или созданными с его участием МИП и компаний в образовательных и научных целях;</a:t>
            </a:r>
          </a:p>
          <a:p>
            <a:pPr algn="just"/>
            <a:endParaRPr lang="ru-RU" sz="800" dirty="0">
              <a:solidFill>
                <a:srgbClr val="4472C4">
                  <a:lumMod val="50000"/>
                </a:srgbClr>
              </a:solidFill>
              <a:ea typeface="Calibri"/>
            </a:endParaRPr>
          </a:p>
          <a:p>
            <a:pPr algn="just"/>
            <a:r>
              <a:rPr lang="ru-RU" sz="1500" dirty="0">
                <a:solidFill>
                  <a:srgbClr val="4472C4">
                    <a:lumMod val="50000"/>
                  </a:srgbClr>
                </a:solidFill>
                <a:ea typeface="Calibri"/>
              </a:rPr>
              <a:t>Увеличение </a:t>
            </a:r>
            <a:r>
              <a:rPr lang="ru-RU" sz="1500" b="1" dirty="0">
                <a:solidFill>
                  <a:srgbClr val="4472C4">
                    <a:lumMod val="50000"/>
                  </a:srgbClr>
                </a:solidFill>
                <a:ea typeface="Calibri"/>
              </a:rPr>
              <a:t>контрольных цифр приема ФУ по инженерным специальностям</a:t>
            </a:r>
            <a:r>
              <a:rPr lang="ru-RU" sz="1500" dirty="0">
                <a:solidFill>
                  <a:srgbClr val="4472C4">
                    <a:lumMod val="50000"/>
                  </a:srgbClr>
                </a:solidFill>
                <a:ea typeface="Calibri"/>
              </a:rPr>
              <a:t> в рамках новых программ обучения для областей будущей диверсификации территории регионов – это прежде всего робототехники, аддитивных технологий - и их экономического сопровождения, т.е. организации профессиональной подготовки так называемых «инженеров будущего».</a:t>
            </a:r>
            <a:endParaRPr lang="ru-RU" sz="1500" dirty="0">
              <a:solidFill>
                <a:srgbClr val="4472C4">
                  <a:lumMod val="50000"/>
                </a:srgbClr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52239" y="1779662"/>
            <a:ext cx="844023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52237" y="2571750"/>
            <a:ext cx="844023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452237" y="3579862"/>
            <a:ext cx="844023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16" descr="F:\temp\145730447280390 (6)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6" y="1275606"/>
            <a:ext cx="408415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" y="2859799"/>
            <a:ext cx="495499" cy="4954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56"/>
          <a:stretch/>
        </p:blipFill>
        <p:spPr>
          <a:xfrm>
            <a:off x="35496" y="3939902"/>
            <a:ext cx="444324" cy="5023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923678"/>
            <a:ext cx="432048" cy="43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77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Заголовок 1"/>
          <p:cNvSpPr txBox="1">
            <a:spLocks/>
          </p:cNvSpPr>
          <p:nvPr/>
        </p:nvSpPr>
        <p:spPr bwMode="auto">
          <a:xfrm>
            <a:off x="776288" y="123482"/>
            <a:ext cx="8229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00" tIns="45600" rIns="91200" bIns="45600"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43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37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7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683879" eaLnBrk="1" hangingPunct="1">
              <a:spcBef>
                <a:spcPct val="0"/>
              </a:spcBef>
              <a:buNone/>
            </a:pPr>
            <a:r>
              <a:rPr lang="ru-RU" altLang="ru-RU" sz="2000" b="1" dirty="0">
                <a:solidFill>
                  <a:srgbClr val="2540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ВУЗОВ РАЗНЫХ УРОВНЕЙ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3432197"/>
              </p:ext>
            </p:extLst>
          </p:nvPr>
        </p:nvGraphicFramePr>
        <p:xfrm>
          <a:off x="755576" y="1071132"/>
          <a:ext cx="7733521" cy="3699731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3450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5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59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59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59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59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591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4591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4591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4591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4591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603504"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marT="34290" marB="34290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bg1"/>
                          </a:solidFill>
                        </a:rPr>
                        <a:t>Направления деятельности</a:t>
                      </a:r>
                    </a:p>
                  </a:txBody>
                  <a:tcPr marL="68580" marR="68580" marT="34290" marB="34290"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bg1"/>
                          </a:solidFill>
                        </a:rPr>
                        <a:t>Соответствие потребностям</a:t>
                      </a:r>
                    </a:p>
                  </a:txBody>
                  <a:tcPr marL="68580" marR="68580" marT="34290" marB="3429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bg1"/>
                          </a:solidFill>
                        </a:rPr>
                        <a:t>Высшие ступени образования</a:t>
                      </a:r>
                    </a:p>
                  </a:txBody>
                  <a:tcPr marL="68580" marR="68580" marT="34290" marB="34290"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598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002060"/>
                          </a:solidFill>
                        </a:rPr>
                        <a:t>Статус вуза</a:t>
                      </a: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Образование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marT="34290" marB="34290" vert="vert27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Наука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marT="34290" marB="34290" vert="vert27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Инновации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marT="34290" marB="34290" vert="vert27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Предпринимательство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marT="34290" marB="34290" vert="vert27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Муниципалитета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marT="34290" marB="34290" vert="vert27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Региона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marT="34290" marB="34290" vert="vert27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Субъекта РФ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marT="34290" marB="34290" vert="vert27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Международног</a:t>
                      </a:r>
                      <a:r>
                        <a:rPr lang="ru-RU" sz="1100" baseline="0" dirty="0">
                          <a:solidFill>
                            <a:srgbClr val="002060"/>
                          </a:solidFill>
                        </a:rPr>
                        <a:t>о рынка труда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marT="34290" marB="34290" vert="vert27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Магистратура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marT="34290" marB="34290" vert="vert27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Аспирантура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marT="34290" marB="34290" vert="vert27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2060"/>
                          </a:solidFill>
                        </a:rPr>
                        <a:t>«5 топ 100»</a:t>
                      </a:r>
                      <a:endParaRPr lang="ru-RU" sz="1400" i="1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>
                          <a:solidFill>
                            <a:srgbClr val="002060"/>
                          </a:solidFill>
                        </a:rPr>
                        <a:t>+</a:t>
                      </a: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1200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7492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2060"/>
                          </a:solidFill>
                        </a:rPr>
                        <a:t>Федеральный</a:t>
                      </a:r>
                      <a:endParaRPr lang="ru-RU" sz="1400" i="1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>
                          <a:solidFill>
                            <a:srgbClr val="002060"/>
                          </a:solidFill>
                        </a:rPr>
                        <a:t>+</a:t>
                      </a: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1200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2060"/>
                          </a:solidFill>
                        </a:rPr>
                        <a:t>Опорный</a:t>
                      </a:r>
                      <a:endParaRPr lang="ru-RU" sz="1400" i="1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>
                          <a:solidFill>
                            <a:srgbClr val="002060"/>
                          </a:solidFill>
                        </a:rPr>
                        <a:t>+</a:t>
                      </a: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1200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algn="l" defTabSz="913606" rtl="0" eaLnBrk="1" latinLnBrk="0" hangingPunct="1"/>
                      <a:r>
                        <a:rPr lang="ru-RU" sz="1400" kern="1200" dirty="0">
                          <a:solidFill>
                            <a:srgbClr val="002060"/>
                          </a:solidFill>
                        </a:rPr>
                        <a:t>НИУ</a:t>
                      </a:r>
                      <a:endParaRPr lang="ru-RU" sz="1400" i="1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>
                          <a:solidFill>
                            <a:srgbClr val="002060"/>
                          </a:solidFill>
                        </a:rPr>
                        <a:t>+</a:t>
                      </a: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1200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7492">
                <a:tc>
                  <a:txBody>
                    <a:bodyPr/>
                    <a:lstStyle/>
                    <a:p>
                      <a:pPr marL="0" algn="l" defTabSz="913606" rtl="0" eaLnBrk="1" latinLnBrk="0" hangingPunct="1"/>
                      <a:r>
                        <a:rPr lang="ru-RU" sz="1400" kern="1200" dirty="0">
                          <a:solidFill>
                            <a:srgbClr val="002060"/>
                          </a:solidFill>
                        </a:rPr>
                        <a:t>Традиционный</a:t>
                      </a:r>
                      <a:endParaRPr lang="ru-RU" sz="1400" i="1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>
                          <a:solidFill>
                            <a:srgbClr val="002060"/>
                          </a:solidFill>
                        </a:rPr>
                        <a:t>+</a:t>
                      </a: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1200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3606" rtl="0" eaLnBrk="1" latinLnBrk="0" hangingPunct="1"/>
                      <a:endParaRPr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Левая фигурная скобка 1"/>
          <p:cNvSpPr/>
          <p:nvPr/>
        </p:nvSpPr>
        <p:spPr>
          <a:xfrm>
            <a:off x="501693" y="2840150"/>
            <a:ext cx="202787" cy="109975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1" tIns="34289" rIns="68411" bIns="34289" rtlCol="0" anchor="ctr"/>
          <a:lstStyle/>
          <a:p>
            <a:pPr algn="ctr" defTabSz="683284"/>
            <a:endParaRPr lang="ru-RU" sz="1400" dirty="0">
              <a:solidFill>
                <a:prstClr val="black"/>
              </a:solidFill>
            </a:endParaRPr>
          </a:p>
          <a:p>
            <a:pPr algn="ctr" defTabSz="683284"/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6450" y="2757725"/>
            <a:ext cx="37070" cy="1281117"/>
          </a:xfrm>
          <a:prstGeom prst="rect">
            <a:avLst/>
          </a:prstGeom>
          <a:noFill/>
        </p:spPr>
        <p:txBody>
          <a:bodyPr wrap="square" lIns="68411" tIns="34289" rIns="68411" bIns="34289" rtlCol="0">
            <a:spAutoFit/>
          </a:bodyPr>
          <a:lstStyle/>
          <a:p>
            <a:pPr defTabSz="683284"/>
            <a:r>
              <a:rPr lang="ru-RU" sz="1100" dirty="0">
                <a:solidFill>
                  <a:srgbClr val="002060"/>
                </a:solidFill>
              </a:rPr>
              <a:t>ведущие</a:t>
            </a:r>
          </a:p>
        </p:txBody>
      </p:sp>
    </p:spTree>
    <p:extLst>
      <p:ext uri="{BB962C8B-B14F-4D97-AF65-F5344CB8AC3E}">
        <p14:creationId xmlns:p14="http://schemas.microsoft.com/office/powerpoint/2010/main" val="1935819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1675700"/>
            <a:ext cx="5731663" cy="1146441"/>
          </a:xfrm>
          <a:prstGeom prst="rect">
            <a:avLst/>
          </a:prstGeom>
          <a:noFill/>
        </p:spPr>
        <p:txBody>
          <a:bodyPr wrap="none" lIns="68531" tIns="34277" rIns="68531" bIns="34277" rtlCol="0">
            <a:spAutoFit/>
          </a:bodyPr>
          <a:lstStyle/>
          <a:p>
            <a:pPr defTabSz="342626"/>
            <a:r>
              <a:rPr lang="ru-RU" sz="4000" b="1" dirty="0">
                <a:solidFill>
                  <a:srgbClr val="4472C4">
                    <a:lumMod val="75000"/>
                  </a:srgbClr>
                </a:solidFill>
              </a:rPr>
              <a:t>Благодарю за внимание!</a:t>
            </a:r>
          </a:p>
          <a:p>
            <a:pPr defTabSz="342626"/>
            <a:endParaRPr lang="ru-RU" sz="3000" b="1" dirty="0">
              <a:solidFill>
                <a:srgbClr val="4472C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133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0"/>
          <p:cNvSpPr>
            <a:spLocks noChangeArrowheads="1"/>
          </p:cNvSpPr>
          <p:nvPr/>
        </p:nvSpPr>
        <p:spPr bwMode="auto">
          <a:xfrm>
            <a:off x="476250" y="526259"/>
            <a:ext cx="82296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82" tIns="45591" rIns="91182" bIns="45591"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1498" fontAlgn="auto">
              <a:spcBef>
                <a:spcPct val="0"/>
              </a:spcBef>
              <a:spcAft>
                <a:spcPts val="0"/>
              </a:spcAft>
              <a:buNone/>
            </a:pPr>
            <a:endParaRPr lang="en-US" altLang="ru-RU" b="1">
              <a:solidFill>
                <a:srgbClr val="003366"/>
              </a:solidFill>
              <a:latin typeface="Minion Pro"/>
              <a:cs typeface="Arial" pitchFamily="34" charset="0"/>
            </a:endParaRPr>
          </a:p>
        </p:txBody>
      </p:sp>
      <p:pic>
        <p:nvPicPr>
          <p:cNvPr id="113668" name="Picture 16" descr="DSC_6414 ПР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044" y="1967829"/>
            <a:ext cx="1379723" cy="905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69" name="Picture 17" descr="АГМУ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858" y="513334"/>
            <a:ext cx="1368295" cy="790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70" name="Picture 18" descr="ЕГПУ передний план ПР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019" y="1967723"/>
            <a:ext cx="1297999" cy="921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71" name="Picture 19" descr="IMG_302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181" y="726912"/>
            <a:ext cx="1379723" cy="90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2" descr="http://realnoevremya.ru/uploads/news/3e/57/e35489d87b1150c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95" y="2304133"/>
            <a:ext cx="1447901" cy="802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www.wwww.ligastudentov.ru/upload/iblock/03e/13-0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986" y="3586705"/>
            <a:ext cx="1455879" cy="101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Штриховая стрелка вправо 1"/>
          <p:cNvSpPr/>
          <p:nvPr/>
        </p:nvSpPr>
        <p:spPr>
          <a:xfrm rot="5400000">
            <a:off x="3803441" y="1497676"/>
            <a:ext cx="601854" cy="351513"/>
          </a:xfrm>
          <a:prstGeom prst="striped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182" tIns="45591" rIns="91182" bIns="45591" rtlCol="0" anchor="ctr"/>
          <a:lstStyle/>
          <a:p>
            <a:pPr algn="ctr" defTabSz="911498" fontAlgn="auto">
              <a:spcBef>
                <a:spcPts val="0"/>
              </a:spcBef>
              <a:spcAft>
                <a:spcPts val="0"/>
              </a:spcAft>
            </a:pP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19177" y="677897"/>
            <a:ext cx="1233208" cy="461404"/>
          </a:xfrm>
          <a:prstGeom prst="rect">
            <a:avLst/>
          </a:prstGeom>
          <a:noFill/>
        </p:spPr>
        <p:txBody>
          <a:bodyPr wrap="square" lIns="91182" tIns="45591" rIns="91182" bIns="45591" rtlCol="0">
            <a:spAutoFit/>
          </a:bodyPr>
          <a:lstStyle/>
          <a:p>
            <a:pPr defTabSz="911498" fontAlgn="auto">
              <a:spcBef>
                <a:spcPts val="0"/>
              </a:spcBef>
              <a:spcAft>
                <a:spcPts val="0"/>
              </a:spcAft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Академия госслужбы РТ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872102" y="2968611"/>
            <a:ext cx="2833748" cy="276738"/>
          </a:xfrm>
          <a:prstGeom prst="rect">
            <a:avLst/>
          </a:prstGeom>
        </p:spPr>
        <p:txBody>
          <a:bodyPr wrap="square" lIns="91182" tIns="45591" rIns="91182" bIns="45591">
            <a:spAutoFit/>
          </a:bodyPr>
          <a:lstStyle/>
          <a:p>
            <a:pPr defTabSz="911498" fontAlgn="auto">
              <a:spcBef>
                <a:spcPts val="0"/>
              </a:spcBef>
              <a:spcAft>
                <a:spcPts val="0"/>
              </a:spcAft>
            </a:pPr>
            <a:r>
              <a:rPr lang="ru-RU" sz="1200" dirty="0" err="1">
                <a:solidFill>
                  <a:schemeClr val="tx2">
                    <a:lumMod val="75000"/>
                  </a:schemeClr>
                </a:solidFill>
                <a:latin typeface="Calibri"/>
              </a:rPr>
              <a:t>Педуниверситеты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 Казани и Елабуги</a:t>
            </a:r>
          </a:p>
        </p:txBody>
      </p:sp>
      <p:sp>
        <p:nvSpPr>
          <p:cNvPr id="18" name="Штриховая стрелка вправо 17"/>
          <p:cNvSpPr/>
          <p:nvPr/>
        </p:nvSpPr>
        <p:spPr>
          <a:xfrm rot="8579503">
            <a:off x="4936513" y="1725129"/>
            <a:ext cx="928886" cy="333143"/>
          </a:xfrm>
          <a:prstGeom prst="stripedRightArrow">
            <a:avLst>
              <a:gd name="adj1" fmla="val 64773"/>
              <a:gd name="adj2" fmla="val 5000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182" tIns="45591" rIns="91182" bIns="45591" rtlCol="0" anchor="ctr"/>
          <a:lstStyle/>
          <a:p>
            <a:pPr algn="ctr" defTabSz="911498"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9" name="Штриховая стрелка вправо 18"/>
          <p:cNvSpPr/>
          <p:nvPr/>
        </p:nvSpPr>
        <p:spPr>
          <a:xfrm rot="10800000">
            <a:off x="5009795" y="2503610"/>
            <a:ext cx="782322" cy="351513"/>
          </a:xfrm>
          <a:prstGeom prst="striped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182" tIns="45591" rIns="91182" bIns="45591" rtlCol="0" anchor="ctr"/>
          <a:lstStyle/>
          <a:p>
            <a:pPr algn="ctr" defTabSz="911498" fontAlgn="auto">
              <a:spcBef>
                <a:spcPts val="0"/>
              </a:spcBef>
              <a:spcAft>
                <a:spcPts val="0"/>
              </a:spcAft>
            </a:pP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424530" y="3558016"/>
            <a:ext cx="1512169" cy="1046180"/>
          </a:xfrm>
          <a:prstGeom prst="rect">
            <a:avLst/>
          </a:prstGeom>
        </p:spPr>
        <p:txBody>
          <a:bodyPr wrap="square" lIns="91182" tIns="45591" rIns="91182" bIns="45591">
            <a:spAutoFit/>
          </a:bodyPr>
          <a:lstStyle/>
          <a:p>
            <a:pPr defTabSz="911498" fontAlgn="auto">
              <a:spcBef>
                <a:spcPts val="0"/>
              </a:spcBef>
              <a:spcAft>
                <a:spcPts val="0"/>
              </a:spcAft>
            </a:pPr>
            <a:endParaRPr lang="ru-RU" sz="1400" b="1" dirty="0">
              <a:solidFill>
                <a:schemeClr val="tx2">
                  <a:lumMod val="75000"/>
                </a:schemeClr>
              </a:solidFill>
              <a:latin typeface="Calibri"/>
            </a:endParaRPr>
          </a:p>
          <a:p>
            <a:pPr defTabSz="911498" fontAlgn="auto">
              <a:spcBef>
                <a:spcPts val="0"/>
              </a:spcBef>
              <a:spcAft>
                <a:spcPts val="0"/>
              </a:spcAft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Камская Инженерно-экономическая академия</a:t>
            </a:r>
          </a:p>
        </p:txBody>
      </p:sp>
      <p:sp>
        <p:nvSpPr>
          <p:cNvPr id="21" name="Штриховая стрелка вправо 20"/>
          <p:cNvSpPr/>
          <p:nvPr/>
        </p:nvSpPr>
        <p:spPr>
          <a:xfrm rot="16200000">
            <a:off x="3721502" y="3615293"/>
            <a:ext cx="764931" cy="351513"/>
          </a:xfrm>
          <a:prstGeom prst="striped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182" tIns="45591" rIns="91182" bIns="45591" rtlCol="0" anchor="ctr"/>
          <a:lstStyle/>
          <a:p>
            <a:pPr algn="ctr" defTabSz="911498"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>
                <a:solidFill>
                  <a:prstClr val="black"/>
                </a:solidFill>
              </a:rPr>
              <a:t>2012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11098" y="3112397"/>
            <a:ext cx="2092657" cy="461404"/>
          </a:xfrm>
          <a:prstGeom prst="rect">
            <a:avLst/>
          </a:prstGeom>
          <a:noFill/>
        </p:spPr>
        <p:txBody>
          <a:bodyPr wrap="square" lIns="91182" tIns="45591" rIns="91182" bIns="45591" rtlCol="0">
            <a:spAutoFit/>
          </a:bodyPr>
          <a:lstStyle/>
          <a:p>
            <a:pPr defTabSz="911498" fontAlgn="auto">
              <a:spcBef>
                <a:spcPts val="0"/>
              </a:spcBef>
              <a:spcAft>
                <a:spcPts val="0"/>
              </a:spcAft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Казанский филиал</a:t>
            </a:r>
          </a:p>
          <a:p>
            <a:pPr defTabSz="911498" fontAlgn="auto">
              <a:spcBef>
                <a:spcPts val="0"/>
              </a:spcBef>
              <a:spcAft>
                <a:spcPts val="0"/>
              </a:spcAft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РЭУ им. Г.В. Плеханова</a:t>
            </a:r>
          </a:p>
        </p:txBody>
      </p:sp>
      <p:sp>
        <p:nvSpPr>
          <p:cNvPr id="25" name="Штриховая стрелка вправо 24"/>
          <p:cNvSpPr/>
          <p:nvPr/>
        </p:nvSpPr>
        <p:spPr>
          <a:xfrm rot="19739070">
            <a:off x="2176633" y="3436394"/>
            <a:ext cx="1026123" cy="351513"/>
          </a:xfrm>
          <a:prstGeom prst="striped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182" tIns="45591" rIns="91182" bIns="45591" rtlCol="0" anchor="ctr"/>
          <a:lstStyle/>
          <a:p>
            <a:pPr algn="ctr" defTabSz="911498"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>
                <a:solidFill>
                  <a:prstClr val="black"/>
                </a:solidFill>
              </a:rPr>
              <a:t>2013</a:t>
            </a:r>
          </a:p>
        </p:txBody>
      </p:sp>
      <p:pic>
        <p:nvPicPr>
          <p:cNvPr id="26" name="Picture 4" descr="&amp;Kcy;&amp;acy;&amp;rcy;&amp;tcy;&amp;icy;&amp;ncy;&amp;kcy;&amp;icy; &amp;pcy;&amp;ocy; &amp;zcy;&amp;acy;&amp;pcy;&amp;rcy;&amp;ocy;&amp;scy;&amp;ucy; &amp;Icy;&amp;Tcy; &amp;lcy;&amp;icy;&amp;tscy;&amp;iecy;&amp;jcy; &amp;Kcy;&amp;Fcy;&amp;Ucy;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666" y="4278308"/>
            <a:ext cx="1368603" cy="804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&amp;Kcy;&amp;acy;&amp;rcy;&amp;tcy;&amp;icy;&amp;ncy;&amp;kcy;&amp;icy; &amp;pcy;&amp;ocy; &amp;zcy;&amp;acy;&amp;pcy;&amp;rcy;&amp;ocy;&amp;scy;&amp;ucy; &amp;lcy;&amp;icy;&amp;tscy;&amp;iecy;&amp;jcy; &amp;icy;&amp;mcy; &amp;Lcy;&amp;ocy;&amp;bcy;&amp;acy;&amp;chcy;&amp;iecy;&amp;vcy;&amp;scy;&amp;kcy;&amp;ocy;&amp;gcy;&amp;ocy; &amp;kcy;&amp;fcy;&amp;ucy;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64" y="3620735"/>
            <a:ext cx="1440670" cy="794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KFU-03\Desktop\Documents\Фото КФУ\Фасады\IMG_8926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117" y="2067696"/>
            <a:ext cx="1683821" cy="817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4923555" y="4735120"/>
            <a:ext cx="1634434" cy="276738"/>
          </a:xfrm>
          <a:prstGeom prst="rect">
            <a:avLst/>
          </a:prstGeom>
        </p:spPr>
        <p:txBody>
          <a:bodyPr wrap="square" lIns="91182" tIns="45591" rIns="91182" bIns="45591">
            <a:spAutoFit/>
          </a:bodyPr>
          <a:lstStyle/>
          <a:p>
            <a:pPr defTabSz="911498"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IT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-лицей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399155" y="4523403"/>
            <a:ext cx="1818415" cy="461404"/>
          </a:xfrm>
          <a:prstGeom prst="rect">
            <a:avLst/>
          </a:prstGeom>
        </p:spPr>
        <p:txBody>
          <a:bodyPr wrap="square" lIns="91182" tIns="45591" rIns="91182" bIns="45591">
            <a:spAutoFit/>
          </a:bodyPr>
          <a:lstStyle/>
          <a:p>
            <a:pPr defTabSz="911498" fontAlgn="auto">
              <a:spcBef>
                <a:spcPts val="0"/>
              </a:spcBef>
              <a:spcAft>
                <a:spcPts val="0"/>
              </a:spcAft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Лицей им. </a:t>
            </a:r>
            <a:r>
              <a:rPr lang="ru-RU" sz="1200" dirty="0" err="1">
                <a:solidFill>
                  <a:schemeClr val="tx2">
                    <a:lumMod val="75000"/>
                  </a:schemeClr>
                </a:solidFill>
                <a:latin typeface="Calibri"/>
              </a:rPr>
              <a:t>Н.И.Лобачевского</a:t>
            </a:r>
            <a:endParaRPr lang="ru-RU" sz="1200" dirty="0">
              <a:solidFill>
                <a:schemeClr val="tx2">
                  <a:lumMod val="75000"/>
                </a:schemeClr>
              </a:solidFill>
              <a:latin typeface="Calibri"/>
            </a:endParaRPr>
          </a:p>
        </p:txBody>
      </p:sp>
      <p:sp>
        <p:nvSpPr>
          <p:cNvPr id="30" name="Штриховая стрелка вправо 29"/>
          <p:cNvSpPr/>
          <p:nvPr/>
        </p:nvSpPr>
        <p:spPr>
          <a:xfrm>
            <a:off x="2146013" y="2503610"/>
            <a:ext cx="929473" cy="351513"/>
          </a:xfrm>
          <a:prstGeom prst="striped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182" tIns="45591" rIns="91182" bIns="45591" rtlCol="0" anchor="ctr"/>
          <a:lstStyle/>
          <a:p>
            <a:pPr algn="ctr" defTabSz="911498"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>
                <a:solidFill>
                  <a:prstClr val="black"/>
                </a:solidFill>
              </a:rPr>
              <a:t>2015</a:t>
            </a:r>
          </a:p>
        </p:txBody>
      </p:sp>
      <p:sp>
        <p:nvSpPr>
          <p:cNvPr id="32" name="Штриховая стрелка вправо 31"/>
          <p:cNvSpPr/>
          <p:nvPr/>
        </p:nvSpPr>
        <p:spPr>
          <a:xfrm rot="1878719">
            <a:off x="2353341" y="1751405"/>
            <a:ext cx="880883" cy="351513"/>
          </a:xfrm>
          <a:prstGeom prst="striped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182" tIns="45591" rIns="91182" bIns="45591" rtlCol="0" anchor="ctr"/>
          <a:lstStyle/>
          <a:p>
            <a:pPr algn="ctr" defTabSz="911498"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>
                <a:solidFill>
                  <a:prstClr val="black"/>
                </a:solidFill>
              </a:rPr>
              <a:t>2016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571" y="1956951"/>
            <a:ext cx="2653109" cy="276775"/>
          </a:xfrm>
          <a:prstGeom prst="rect">
            <a:avLst/>
          </a:prstGeom>
          <a:noFill/>
        </p:spPr>
        <p:txBody>
          <a:bodyPr wrap="square" lIns="91218" tIns="45609" rIns="91218" bIns="45609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Комплекс медицинских учреждений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987827" y="2885317"/>
            <a:ext cx="2232248" cy="307516"/>
          </a:xfrm>
          <a:prstGeom prst="rect">
            <a:avLst/>
          </a:prstGeom>
          <a:noFill/>
        </p:spPr>
        <p:txBody>
          <a:bodyPr wrap="square" lIns="91182" tIns="45591" rIns="91182" bIns="45591">
            <a:spAutoFit/>
          </a:bodyPr>
          <a:lstStyle/>
          <a:p>
            <a:pPr algn="ctr" defTabSz="91149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</a:rPr>
              <a:t>Казанский  университет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82677" y="4754110"/>
            <a:ext cx="2133600" cy="274637"/>
          </a:xfrm>
        </p:spPr>
        <p:txBody>
          <a:bodyPr/>
          <a:lstStyle/>
          <a:p>
            <a:fld id="{97240B06-6A32-45D8-875E-896DB8F7823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242197" y="875120"/>
            <a:ext cx="2448723" cy="461441"/>
          </a:xfrm>
          <a:prstGeom prst="rect">
            <a:avLst/>
          </a:prstGeom>
        </p:spPr>
        <p:txBody>
          <a:bodyPr wrap="square" lIns="91218" tIns="45609" rIns="91218" bIns="45609">
            <a:spAutoFit/>
          </a:bodyPr>
          <a:lstStyle/>
          <a:p>
            <a:pPr defTabSz="911498" fontAlgn="auto">
              <a:spcBef>
                <a:spcPts val="0"/>
              </a:spcBef>
              <a:spcAft>
                <a:spcPts val="0"/>
              </a:spcAft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Казанский финансово-экономический институт</a:t>
            </a:r>
          </a:p>
        </p:txBody>
      </p:sp>
      <p:sp>
        <p:nvSpPr>
          <p:cNvPr id="37" name="Штриховая стрелка вправо 36"/>
          <p:cNvSpPr/>
          <p:nvPr/>
        </p:nvSpPr>
        <p:spPr>
          <a:xfrm rot="13663175">
            <a:off x="4804197" y="3480823"/>
            <a:ext cx="948534" cy="365001"/>
          </a:xfrm>
          <a:prstGeom prst="striped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182" tIns="45591" rIns="91182" bIns="45591" rtlCol="0" anchor="ctr"/>
          <a:lstStyle/>
          <a:p>
            <a:pPr algn="ctr" defTabSz="911498"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2781716">
            <a:off x="4946465" y="3589346"/>
            <a:ext cx="778633" cy="276999"/>
          </a:xfrm>
          <a:prstGeom prst="rect">
            <a:avLst/>
          </a:prstGeom>
          <a:noFill/>
        </p:spPr>
        <p:txBody>
          <a:bodyPr wrap="square" lIns="91218" tIns="45609" rIns="91218" bIns="45609" rtlCol="0">
            <a:spAutoFit/>
          </a:bodyPr>
          <a:lstStyle/>
          <a:p>
            <a:pPr algn="ctr"/>
            <a:r>
              <a:rPr lang="ru-RU" sz="1200" b="1" dirty="0">
                <a:solidFill>
                  <a:prstClr val="black"/>
                </a:solidFill>
                <a:latin typeface="Calibri"/>
              </a:rPr>
              <a:t>2012</a:t>
            </a:r>
            <a:endParaRPr lang="ru-RU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091065" y="2542939"/>
            <a:ext cx="778633" cy="276775"/>
          </a:xfrm>
          <a:prstGeom prst="rect">
            <a:avLst/>
          </a:prstGeom>
          <a:noFill/>
        </p:spPr>
        <p:txBody>
          <a:bodyPr wrap="square" lIns="91218" tIns="45609" rIns="91218" bIns="45609" rtlCol="0">
            <a:spAutoFit/>
          </a:bodyPr>
          <a:lstStyle/>
          <a:p>
            <a:pPr algn="ctr"/>
            <a:r>
              <a:rPr lang="ru-RU" sz="1200" b="1" dirty="0">
                <a:solidFill>
                  <a:prstClr val="black"/>
                </a:solidFill>
                <a:latin typeface="Calibri"/>
              </a:rPr>
              <a:t>2012</a:t>
            </a:r>
            <a:endParaRPr lang="ru-RU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TextBox 37"/>
          <p:cNvSpPr txBox="1"/>
          <p:nvPr/>
        </p:nvSpPr>
        <p:spPr>
          <a:xfrm rot="19268113">
            <a:off x="5071937" y="1690998"/>
            <a:ext cx="778633" cy="276775"/>
          </a:xfrm>
          <a:prstGeom prst="rect">
            <a:avLst/>
          </a:prstGeom>
          <a:noFill/>
        </p:spPr>
        <p:txBody>
          <a:bodyPr wrap="square" lIns="91218" tIns="45609" rIns="91218" bIns="45609" rtlCol="0">
            <a:spAutoFit/>
          </a:bodyPr>
          <a:lstStyle/>
          <a:p>
            <a:pPr algn="ctr"/>
            <a:r>
              <a:rPr lang="ru-RU" sz="1200" b="1" dirty="0">
                <a:solidFill>
                  <a:prstClr val="black"/>
                </a:solidFill>
                <a:latin typeface="Calibri"/>
              </a:rPr>
              <a:t>2012</a:t>
            </a:r>
            <a:endParaRPr lang="ru-RU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TextBox 38"/>
          <p:cNvSpPr txBox="1"/>
          <p:nvPr/>
        </p:nvSpPr>
        <p:spPr>
          <a:xfrm rot="16200000">
            <a:off x="3805333" y="1530200"/>
            <a:ext cx="598161" cy="276997"/>
          </a:xfrm>
          <a:prstGeom prst="rect">
            <a:avLst/>
          </a:prstGeom>
          <a:noFill/>
        </p:spPr>
        <p:txBody>
          <a:bodyPr wrap="square" lIns="91218" tIns="45609" rIns="91218" bIns="45609" rtlCol="0">
            <a:spAutoFit/>
          </a:bodyPr>
          <a:lstStyle/>
          <a:p>
            <a:pPr algn="ctr"/>
            <a:r>
              <a:rPr lang="ru-RU" sz="1200" b="1" dirty="0">
                <a:solidFill>
                  <a:prstClr val="black"/>
                </a:solidFill>
                <a:latin typeface="Calibri"/>
              </a:rPr>
              <a:t>2010</a:t>
            </a:r>
            <a:endParaRPr lang="ru-RU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0" name="Рисунок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3252" y="74294"/>
            <a:ext cx="693244" cy="625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2" descr="C:\Users\AXA\Desktop\16.12.14. Совещание у О.Ю.Васильевой\Выступление\Руда\Фото РКБ\9cc52f27cc3cff4ab548289ef86768b1_L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397" y="552275"/>
            <a:ext cx="1569731" cy="104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2" descr="https://apf.mail.ru/cgi-bin/readmsg?id=14816255960000000270;0;5&amp;af_preview=1&amp;exif=1">
            <a:hlinkClick r:id="rId14"/>
          </p:cNvPr>
          <p:cNvSpPr>
            <a:spLocks noChangeAspect="1" noChangeArrowheads="1"/>
          </p:cNvSpPr>
          <p:nvPr/>
        </p:nvSpPr>
        <p:spPr bwMode="auto">
          <a:xfrm>
            <a:off x="3968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220" tIns="45610" rIns="91220" bIns="4561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1" name="AutoShape 4" descr="https://apf.mail.ru/cgi-bin/readmsg?id=14816255960000000270;0;5&amp;af_preview=1&amp;exif=1">
            <a:hlinkClick r:id="rId14"/>
          </p:cNvPr>
          <p:cNvSpPr>
            <a:spLocks noChangeAspect="1" noChangeArrowheads="1"/>
          </p:cNvSpPr>
          <p:nvPr/>
        </p:nvSpPr>
        <p:spPr bwMode="auto">
          <a:xfrm>
            <a:off x="192088" y="797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220" tIns="45610" rIns="91220" bIns="4561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2" name="AutoShape 6" descr="https://apf.mail.ru/cgi-bin/readmsg?id=14816255960000000270;0;5&amp;af_preview=1&amp;exif=1">
            <a:hlinkClick r:id="rId14"/>
          </p:cNvPr>
          <p:cNvSpPr>
            <a:spLocks noChangeAspect="1" noChangeArrowheads="1"/>
          </p:cNvSpPr>
          <p:nvPr/>
        </p:nvSpPr>
        <p:spPr bwMode="auto">
          <a:xfrm>
            <a:off x="344488" y="16037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220" tIns="45610" rIns="91220" bIns="4561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3" name="AutoShape 8" descr="https://apf.mail.ru/cgi-bin/readmsg?id=14816255960000000270;0;5&amp;af_preview=1&amp;exif=1">
            <a:hlinkClick r:id="rId14"/>
          </p:cNvPr>
          <p:cNvSpPr>
            <a:spLocks noChangeAspect="1" noChangeArrowheads="1"/>
          </p:cNvSpPr>
          <p:nvPr/>
        </p:nvSpPr>
        <p:spPr bwMode="auto">
          <a:xfrm>
            <a:off x="496888" y="31281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220" tIns="45610" rIns="91220" bIns="4561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7177" name="Picture 9" descr="C:\Users\AXA\Desktop\16.12.14. Совещание у О.Ю.Васильевой\Выступление\Руда\Фото РКБ\8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902" y="892332"/>
            <a:ext cx="1359934" cy="92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344488" y="94183"/>
            <a:ext cx="8361404" cy="307552"/>
          </a:xfrm>
          <a:prstGeom prst="rect">
            <a:avLst/>
          </a:prstGeom>
          <a:noFill/>
        </p:spPr>
        <p:txBody>
          <a:bodyPr wrap="square" lIns="91218" tIns="45609" rIns="91218" bIns="45609" rtlCol="0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Arial" pitchFamily="34" charset="0"/>
              </a:rPr>
              <a:t>КАЗАНСКИЙ ФЕДЕРАЛЬНЫЙ УНИВЕРСИТЕТ:  СТАДИИ СТАНОВЛЕНИЯ</a:t>
            </a:r>
          </a:p>
        </p:txBody>
      </p:sp>
    </p:spTree>
    <p:extLst>
      <p:ext uri="{BB962C8B-B14F-4D97-AF65-F5344CB8AC3E}">
        <p14:creationId xmlns:p14="http://schemas.microsoft.com/office/powerpoint/2010/main" val="2941064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Прямая со стрелкой 18"/>
          <p:cNvCxnSpPr/>
          <p:nvPr/>
        </p:nvCxnSpPr>
        <p:spPr>
          <a:xfrm>
            <a:off x="1473642" y="2174680"/>
            <a:ext cx="0" cy="288032"/>
          </a:xfrm>
          <a:prstGeom prst="straightConnector1">
            <a:avLst/>
          </a:prstGeom>
          <a:ln w="127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538176" y="2195956"/>
            <a:ext cx="0" cy="288032"/>
          </a:xfrm>
          <a:prstGeom prst="straightConnector1">
            <a:avLst/>
          </a:prstGeom>
          <a:ln w="127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5680503" y="2173768"/>
            <a:ext cx="0" cy="288032"/>
          </a:xfrm>
          <a:prstGeom prst="straightConnector1">
            <a:avLst/>
          </a:prstGeom>
          <a:ln w="127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7443136" y="2139358"/>
            <a:ext cx="0" cy="288032"/>
          </a:xfrm>
          <a:prstGeom prst="straightConnector1">
            <a:avLst/>
          </a:prstGeom>
          <a:ln w="127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928690" y="2452195"/>
            <a:ext cx="7315718" cy="55160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98" tIns="45599" rIns="91198" bIns="45599" rtlCol="0" anchor="ctr"/>
          <a:lstStyle/>
          <a:p>
            <a:pPr algn="ctr" defTabSz="911678"/>
            <a:r>
              <a:rPr lang="ru-RU" sz="1300" b="1" dirty="0">
                <a:solidFill>
                  <a:srgbClr val="002060"/>
                </a:solidFill>
              </a:rPr>
              <a:t>РЕГИОНАЛЬНЫЙ ИННОВАЦИОННЫЙ ЦЕНТР ТРАНСЛЯЦИОННОЙ ПЕРСОНАЛИЗИРОВАННОЙ МЕДИЦИНЫ 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107504" y="3302750"/>
            <a:ext cx="2093533" cy="925188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198" tIns="45599" rIns="91198" bIns="45599" rtlCol="0" anchor="t">
            <a:noAutofit/>
          </a:bodyPr>
          <a:lstStyle/>
          <a:p>
            <a:pPr algn="ctr" defTabSz="911678"/>
            <a:r>
              <a:rPr lang="ru-RU" sz="900" dirty="0">
                <a:solidFill>
                  <a:srgbClr val="002060"/>
                </a:solidFill>
              </a:rPr>
              <a:t>Создание сервисов поддержки трансляционных исследований в центрах коллективного пользования для </a:t>
            </a:r>
            <a:r>
              <a:rPr lang="ru-RU" sz="900" dirty="0" err="1">
                <a:solidFill>
                  <a:srgbClr val="002060"/>
                </a:solidFill>
              </a:rPr>
              <a:t>МИПов</a:t>
            </a:r>
            <a:r>
              <a:rPr lang="ru-RU" sz="900" dirty="0">
                <a:solidFill>
                  <a:srgbClr val="002060"/>
                </a:solidFill>
              </a:rPr>
              <a:t>, предприятий и медицинских организаций региона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2267745" y="3313369"/>
            <a:ext cx="2416480" cy="986577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198" tIns="45599" rIns="91198" bIns="45599" rtlCol="0" anchor="t">
            <a:noAutofit/>
          </a:bodyPr>
          <a:lstStyle/>
          <a:p>
            <a:pPr algn="ctr" defTabSz="911678"/>
            <a:r>
              <a:rPr lang="ru-RU" sz="900" dirty="0">
                <a:solidFill>
                  <a:srgbClr val="002060"/>
                </a:solidFill>
              </a:rPr>
              <a:t>Создание клиники внедрения и расширение возможностей и компетенций ЦКП, НОЦ, Центров превосходства и Инжиниринговых центров в доклинических и клинических трансляционных исследованиях</a:t>
            </a:r>
          </a:p>
          <a:p>
            <a:pPr algn="just" defTabSz="911678"/>
            <a:endParaRPr lang="ru-RU" sz="900" dirty="0">
              <a:solidFill>
                <a:srgbClr val="002060"/>
              </a:solidFill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4781057" y="3302750"/>
            <a:ext cx="2105631" cy="925188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198" tIns="45599" rIns="91198" bIns="45599" rtlCol="0" anchor="t">
            <a:noAutofit/>
          </a:bodyPr>
          <a:lstStyle/>
          <a:p>
            <a:pPr algn="ctr" defTabSz="911678"/>
            <a:r>
              <a:rPr lang="ru-RU" sz="900" dirty="0">
                <a:solidFill>
                  <a:srgbClr val="002060"/>
                </a:solidFill>
              </a:rPr>
              <a:t>Создание условий, разработка и внедрение проектно-ориентированных образовательных программ в области трансляционной персонализированной медицины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948418" y="3292628"/>
            <a:ext cx="2088233" cy="93543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198" tIns="45599" rIns="91198" bIns="45599" rtlCol="0" anchor="t">
            <a:noAutofit/>
          </a:bodyPr>
          <a:lstStyle/>
          <a:p>
            <a:pPr algn="ctr" defTabSz="911678"/>
            <a:r>
              <a:rPr lang="ru-RU" sz="900" dirty="0">
                <a:solidFill>
                  <a:srgbClr val="002060"/>
                </a:solidFill>
              </a:rPr>
              <a:t>Формирование портфеля программ и интеллектуальных продуктов региона, способствующих развитию и внедрению в здравоохранение персонализированной медицины</a:t>
            </a:r>
          </a:p>
          <a:p>
            <a:pPr algn="just" defTabSz="911678"/>
            <a:endParaRPr lang="ru-RU" sz="900" dirty="0">
              <a:solidFill>
                <a:srgbClr val="002060"/>
              </a:solidFill>
            </a:endParaRPr>
          </a:p>
        </p:txBody>
      </p:sp>
      <p:grpSp>
        <p:nvGrpSpPr>
          <p:cNvPr id="48" name="Группа 47"/>
          <p:cNvGrpSpPr/>
          <p:nvPr/>
        </p:nvGrpSpPr>
        <p:grpSpPr>
          <a:xfrm>
            <a:off x="6875489" y="791081"/>
            <a:ext cx="2233147" cy="1231335"/>
            <a:chOff x="7050491" y="367596"/>
            <a:chExt cx="2034258" cy="1231335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7050491" y="1137266"/>
              <a:ext cx="20342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5483" indent="-85483" defTabSz="911678">
                <a:buFont typeface="Arial" panose="020B0604020202020204" pitchFamily="34" charset="0"/>
                <a:buChar char="•"/>
              </a:pPr>
              <a:r>
                <a:rPr lang="ru-RU" sz="800" dirty="0">
                  <a:solidFill>
                    <a:srgbClr val="CEB966">
                      <a:lumMod val="50000"/>
                    </a:srgbClr>
                  </a:solidFill>
                </a:rPr>
                <a:t>Создание условия для устойчивого, сбалансированного, гармоничного развития экономики Республики Татарстан</a:t>
              </a:r>
            </a:p>
          </p:txBody>
        </p:sp>
        <p:sp>
          <p:nvSpPr>
            <p:cNvPr id="2" name="Скругленный прямоугольник 1"/>
            <p:cNvSpPr/>
            <p:nvPr/>
          </p:nvSpPr>
          <p:spPr>
            <a:xfrm>
              <a:off x="7050491" y="564096"/>
              <a:ext cx="1759982" cy="573171"/>
            </a:xfrm>
            <a:prstGeom prst="roundRect">
              <a:avLst/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1678"/>
              <a:r>
                <a:rPr lang="ru-RU" sz="800" dirty="0">
                  <a:solidFill>
                    <a:srgbClr val="002060"/>
                  </a:solidFill>
                </a:rPr>
                <a:t>МИНИСТЕРСТВО ЭКОНОМИКИ </a:t>
              </a:r>
            </a:p>
            <a:p>
              <a:pPr algn="ctr" defTabSz="911678"/>
              <a:r>
                <a:rPr lang="ru-RU" sz="800" dirty="0">
                  <a:solidFill>
                    <a:srgbClr val="002060"/>
                  </a:solidFill>
                </a:rPr>
                <a:t>РЕСПУБЛИКИ ТАТАРСТАН</a:t>
              </a:r>
            </a:p>
          </p:txBody>
        </p:sp>
        <p:pic>
          <p:nvPicPr>
            <p:cNvPr id="29" name="Picture 7" descr="C:\Users\IVMiheev\Desktop\Документы МИХЕЕВ\ПРЕЗЕНТАЦИИ\образцы\Coat_of_Arms_of_Tatarstan_gerb-600x600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36197" y="367596"/>
              <a:ext cx="548552" cy="5485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7" name="Группа 46"/>
          <p:cNvGrpSpPr/>
          <p:nvPr/>
        </p:nvGrpSpPr>
        <p:grpSpPr>
          <a:xfrm>
            <a:off x="4715532" y="831086"/>
            <a:ext cx="2232732" cy="1334127"/>
            <a:chOff x="4640385" y="836349"/>
            <a:chExt cx="2035129" cy="1334127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4640385" y="1585701"/>
              <a:ext cx="197895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5483" indent="-85483" defTabSz="911678">
                <a:buFont typeface="Arial" panose="020B0604020202020204" pitchFamily="34" charset="0"/>
                <a:buChar char="•"/>
              </a:pPr>
              <a:r>
                <a:rPr lang="ru-RU" sz="800" dirty="0">
                  <a:solidFill>
                    <a:srgbClr val="CEB966">
                      <a:lumMod val="50000"/>
                    </a:srgbClr>
                  </a:solidFill>
                </a:rPr>
                <a:t>Проведение государственной политики в области промышленности и потребительского рынка Республики Татарстан </a:t>
              </a:r>
            </a:p>
          </p:txBody>
        </p:sp>
        <p:sp>
          <p:nvSpPr>
            <p:cNvPr id="40" name="Скругленный прямоугольник 39"/>
            <p:cNvSpPr/>
            <p:nvPr/>
          </p:nvSpPr>
          <p:spPr>
            <a:xfrm>
              <a:off x="4640385" y="992874"/>
              <a:ext cx="1759983" cy="587914"/>
            </a:xfrm>
            <a:prstGeom prst="roundRect">
              <a:avLst/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1678"/>
              <a:r>
                <a:rPr lang="ru-RU" sz="800" dirty="0">
                  <a:solidFill>
                    <a:srgbClr val="002060"/>
                  </a:solidFill>
                </a:rPr>
                <a:t>МИНИСТЕРСТВО ПРОМЫШЛЕННОСТИ И ТОРГОВЛИ ЗАЩИТЫ РЕСПУБЛИКИ ТАТАРСТАН</a:t>
              </a:r>
            </a:p>
          </p:txBody>
        </p:sp>
        <p:pic>
          <p:nvPicPr>
            <p:cNvPr id="41" name="Picture 7" descr="C:\Users\IVMiheev\Desktop\Документы МИХЕЕВ\ПРЕЗЕНТАЦИИ\образцы\Coat_of_Arms_of_Tatarstan_gerb-600x600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6962" y="836349"/>
              <a:ext cx="548552" cy="5485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6" name="Группа 45"/>
          <p:cNvGrpSpPr/>
          <p:nvPr/>
        </p:nvGrpSpPr>
        <p:grpSpPr>
          <a:xfrm>
            <a:off x="142898" y="831085"/>
            <a:ext cx="2303785" cy="1329213"/>
            <a:chOff x="2671182" y="451668"/>
            <a:chExt cx="2049143" cy="1329213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2671182" y="1196106"/>
              <a:ext cx="2013043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5483" indent="-85483" defTabSz="911678">
                <a:buFont typeface="Arial" panose="020B0604020202020204" pitchFamily="34" charset="0"/>
                <a:buChar char="•"/>
              </a:pPr>
              <a:r>
                <a:rPr lang="ru-RU" sz="800" dirty="0">
                  <a:solidFill>
                    <a:srgbClr val="CEB966">
                      <a:lumMod val="50000"/>
                    </a:srgbClr>
                  </a:solidFill>
                </a:rPr>
                <a:t>Государственный исполнитель программ  сфере здравоохранения</a:t>
              </a:r>
            </a:p>
            <a:p>
              <a:pPr marL="85483" indent="-85483" defTabSz="911678">
                <a:buFont typeface="Arial" panose="020B0604020202020204" pitchFamily="34" charset="0"/>
                <a:buChar char="•"/>
              </a:pPr>
              <a:r>
                <a:rPr lang="ru-RU" sz="800" dirty="0">
                  <a:solidFill>
                    <a:srgbClr val="CEB966">
                      <a:lumMod val="50000"/>
                    </a:srgbClr>
                  </a:solidFill>
                </a:rPr>
                <a:t>Подготовка предложений по нормативно-правовому регулированию </a:t>
              </a:r>
            </a:p>
          </p:txBody>
        </p:sp>
        <p:sp>
          <p:nvSpPr>
            <p:cNvPr id="42" name="Скругленный прямоугольник 41"/>
            <p:cNvSpPr/>
            <p:nvPr/>
          </p:nvSpPr>
          <p:spPr>
            <a:xfrm>
              <a:off x="2671182" y="608193"/>
              <a:ext cx="1773997" cy="587913"/>
            </a:xfrm>
            <a:prstGeom prst="roundRect">
              <a:avLst/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1678"/>
              <a:r>
                <a:rPr lang="ru-RU" sz="800" dirty="0">
                  <a:solidFill>
                    <a:srgbClr val="002060"/>
                  </a:solidFill>
                </a:rPr>
                <a:t>МИНИСТЕРСТВО ЗДРАВООХРАНЕНИЯ  </a:t>
              </a:r>
            </a:p>
            <a:p>
              <a:pPr algn="ctr" defTabSz="911678"/>
              <a:r>
                <a:rPr lang="ru-RU" sz="800" dirty="0">
                  <a:solidFill>
                    <a:srgbClr val="002060"/>
                  </a:solidFill>
                </a:rPr>
                <a:t>РЕСПУБЛИКИ ТАТАРСТАН</a:t>
              </a:r>
            </a:p>
          </p:txBody>
        </p:sp>
        <p:pic>
          <p:nvPicPr>
            <p:cNvPr id="43" name="Picture 7" descr="C:\Users\IVMiheev\Desktop\Документы МИХЕЕВ\ПРЕЗЕНТАЦИИ\образцы\Coat_of_Arms_of_Tatarstan_gerb-600x600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71773" y="451668"/>
              <a:ext cx="548552" cy="5485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Группа 2"/>
          <p:cNvGrpSpPr/>
          <p:nvPr/>
        </p:nvGrpSpPr>
        <p:grpSpPr>
          <a:xfrm>
            <a:off x="2549825" y="867259"/>
            <a:ext cx="2165751" cy="1293350"/>
            <a:chOff x="469662" y="646432"/>
            <a:chExt cx="2022693" cy="1293350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469662" y="1355007"/>
              <a:ext cx="2022693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5483" indent="-85483" defTabSz="911678">
                <a:buFont typeface="Arial" panose="020B0604020202020204" pitchFamily="34" charset="0"/>
                <a:buChar char="•"/>
              </a:pPr>
              <a:r>
                <a:rPr lang="ru-RU" sz="800" dirty="0">
                  <a:solidFill>
                    <a:srgbClr val="CEB966">
                      <a:lumMod val="50000"/>
                    </a:srgbClr>
                  </a:solidFill>
                </a:rPr>
                <a:t>Создание системы единого университет-центрированного регионального менеджмента  процессов трансляции персонализированной медицины</a:t>
              </a:r>
            </a:p>
          </p:txBody>
        </p:sp>
        <p:sp>
          <p:nvSpPr>
            <p:cNvPr id="44" name="Скругленный прямоугольник 43"/>
            <p:cNvSpPr/>
            <p:nvPr/>
          </p:nvSpPr>
          <p:spPr>
            <a:xfrm>
              <a:off x="477690" y="766750"/>
              <a:ext cx="1759983" cy="592919"/>
            </a:xfrm>
            <a:prstGeom prst="roundRect">
              <a:avLst/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1678"/>
              <a:r>
                <a:rPr lang="ru-RU" sz="800" dirty="0">
                  <a:solidFill>
                    <a:srgbClr val="002060"/>
                  </a:solidFill>
                </a:rPr>
                <a:t>КАЗАНСКИЙ (ПРИВОЛЖСКИЙ) </a:t>
              </a:r>
            </a:p>
            <a:p>
              <a:pPr algn="ctr" defTabSz="911678"/>
              <a:r>
                <a:rPr lang="ru-RU" sz="800" dirty="0">
                  <a:solidFill>
                    <a:srgbClr val="002060"/>
                  </a:solidFill>
                </a:rPr>
                <a:t>ФЕДЕРАЛЬНЫЙ </a:t>
              </a:r>
            </a:p>
            <a:p>
              <a:pPr algn="ctr" defTabSz="911678"/>
              <a:r>
                <a:rPr lang="ru-RU" sz="800" dirty="0">
                  <a:solidFill>
                    <a:srgbClr val="002060"/>
                  </a:solidFill>
                </a:rPr>
                <a:t>УНИВЕРСИТЕТ</a:t>
              </a:r>
            </a:p>
          </p:txBody>
        </p:sp>
        <p:pic>
          <p:nvPicPr>
            <p:cNvPr id="6" name="Picture 2" descr="D:\Макеты\Логотипы КФУ\kfu_logo_gerb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229" y="646432"/>
              <a:ext cx="450887" cy="5420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60" name="Прямая со стрелкой 59"/>
          <p:cNvCxnSpPr/>
          <p:nvPr/>
        </p:nvCxnSpPr>
        <p:spPr>
          <a:xfrm>
            <a:off x="1471628" y="3014715"/>
            <a:ext cx="0" cy="288032"/>
          </a:xfrm>
          <a:prstGeom prst="straightConnector1">
            <a:avLst/>
          </a:prstGeom>
          <a:ln w="127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>
            <a:off x="3536530" y="3025333"/>
            <a:ext cx="0" cy="288032"/>
          </a:xfrm>
          <a:prstGeom prst="straightConnector1">
            <a:avLst/>
          </a:prstGeom>
          <a:ln w="127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>
            <a:off x="5681134" y="3025333"/>
            <a:ext cx="0" cy="288032"/>
          </a:xfrm>
          <a:prstGeom prst="straightConnector1">
            <a:avLst/>
          </a:prstGeom>
          <a:ln w="127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>
            <a:off x="7443136" y="3014715"/>
            <a:ext cx="0" cy="288032"/>
          </a:xfrm>
          <a:prstGeom prst="straightConnector1">
            <a:avLst/>
          </a:prstGeom>
          <a:ln w="127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93341" y="4368808"/>
            <a:ext cx="2093533" cy="599952"/>
          </a:xfrm>
          <a:prstGeom prst="rect">
            <a:avLst/>
          </a:prstGeom>
        </p:spPr>
        <p:txBody>
          <a:bodyPr wrap="square" lIns="91198" tIns="45599" rIns="91198" bIns="45599">
            <a:spAutoFit/>
          </a:bodyPr>
          <a:lstStyle/>
          <a:p>
            <a:pPr marL="170966" indent="-170966" defTabSz="911678">
              <a:buFont typeface="Wingdings" panose="05000000000000000000" pitchFamily="2" charset="2"/>
              <a:buChar char="Ø"/>
            </a:pPr>
            <a:r>
              <a:rPr lang="ru-RU" sz="800" dirty="0">
                <a:solidFill>
                  <a:prstClr val="black"/>
                </a:solidFill>
              </a:rPr>
              <a:t>Создание экспертного центра КФУ-</a:t>
            </a:r>
            <a:r>
              <a:rPr lang="ru-RU" sz="800" dirty="0" err="1">
                <a:solidFill>
                  <a:prstClr val="black"/>
                </a:solidFill>
              </a:rPr>
              <a:t>Elsevier</a:t>
            </a:r>
            <a:r>
              <a:rPr lang="ru-RU" sz="800" dirty="0">
                <a:solidFill>
                  <a:prstClr val="black"/>
                </a:solidFill>
              </a:rPr>
              <a:t> в области </a:t>
            </a:r>
            <a:r>
              <a:rPr lang="ru-RU" sz="800" dirty="0" err="1">
                <a:solidFill>
                  <a:prstClr val="black"/>
                </a:solidFill>
              </a:rPr>
              <a:t>биоинформатики</a:t>
            </a:r>
            <a:r>
              <a:rPr lang="ru-RU" sz="800" dirty="0">
                <a:solidFill>
                  <a:prstClr val="black"/>
                </a:solidFill>
              </a:rPr>
              <a:t>;</a:t>
            </a:r>
          </a:p>
          <a:p>
            <a:pPr marL="170966" indent="-170966" defTabSz="911678">
              <a:buFont typeface="Wingdings" panose="05000000000000000000" pitchFamily="2" charset="2"/>
              <a:buChar char="Ø"/>
            </a:pPr>
            <a:r>
              <a:rPr lang="ru-RU" sz="800" dirty="0">
                <a:solidFill>
                  <a:prstClr val="black"/>
                </a:solidFill>
              </a:rPr>
              <a:t>Создание акселератора федерального уровня «КФУ </a:t>
            </a:r>
            <a:r>
              <a:rPr lang="ru-RU" sz="800" dirty="0" err="1">
                <a:solidFill>
                  <a:prstClr val="black"/>
                </a:solidFill>
              </a:rPr>
              <a:t>MedTech</a:t>
            </a:r>
            <a:r>
              <a:rPr lang="ru-RU" sz="800" dirty="0">
                <a:solidFill>
                  <a:prstClr val="black"/>
                </a:solidFill>
              </a:rPr>
              <a:t>».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31415" y="4376917"/>
            <a:ext cx="2361790" cy="599952"/>
          </a:xfrm>
          <a:prstGeom prst="rect">
            <a:avLst/>
          </a:prstGeom>
        </p:spPr>
        <p:txBody>
          <a:bodyPr wrap="square" lIns="91198" tIns="45599" rIns="91198" bIns="45599">
            <a:spAutoFit/>
          </a:bodyPr>
          <a:lstStyle/>
          <a:p>
            <a:pPr marL="170966" indent="-170966" defTabSz="911678">
              <a:buFont typeface="Wingdings" panose="05000000000000000000" pitchFamily="2" charset="2"/>
              <a:buChar char="Ø"/>
            </a:pPr>
            <a:r>
              <a:rPr lang="ru-RU" sz="800" dirty="0">
                <a:solidFill>
                  <a:prstClr val="black"/>
                </a:solidFill>
              </a:rPr>
              <a:t>Создание первой в России IT-клиники в области персонализированной медицины;</a:t>
            </a:r>
          </a:p>
          <a:p>
            <a:pPr marL="170966" indent="-170966" defTabSz="911678">
              <a:buFont typeface="Wingdings" panose="05000000000000000000" pitchFamily="2" charset="2"/>
              <a:buChar char="Ø"/>
            </a:pPr>
            <a:r>
              <a:rPr lang="ru-RU" sz="800" dirty="0">
                <a:solidFill>
                  <a:prstClr val="black"/>
                </a:solidFill>
              </a:rPr>
              <a:t>Создание на базе университетского Биобанка Центра клеточных технологий.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80136" y="4304724"/>
            <a:ext cx="2300088" cy="726910"/>
          </a:xfrm>
          <a:prstGeom prst="rect">
            <a:avLst/>
          </a:prstGeom>
        </p:spPr>
        <p:txBody>
          <a:bodyPr wrap="square" lIns="91198" tIns="45599" rIns="91198" bIns="45599">
            <a:spAutoFit/>
          </a:bodyPr>
          <a:lstStyle/>
          <a:p>
            <a:pPr marL="170966" indent="-170966" defTabSz="911678">
              <a:buFont typeface="Wingdings" panose="05000000000000000000" pitchFamily="2" charset="2"/>
              <a:buChar char="Ø"/>
            </a:pPr>
            <a:r>
              <a:rPr lang="ru-RU" sz="800" dirty="0">
                <a:solidFill>
                  <a:prstClr val="black"/>
                </a:solidFill>
              </a:rPr>
              <a:t>Создание электронного образовательного ресурса «Фабрика виртуальных медико-биологических исследований»;</a:t>
            </a:r>
          </a:p>
          <a:p>
            <a:pPr marL="170966" indent="-170966" defTabSz="911678">
              <a:buFont typeface="Wingdings" panose="05000000000000000000" pitchFamily="2" charset="2"/>
              <a:buChar char="Ø"/>
            </a:pPr>
            <a:r>
              <a:rPr lang="ru-RU" sz="800" dirty="0">
                <a:solidFill>
                  <a:prstClr val="black"/>
                </a:solidFill>
              </a:rPr>
              <a:t>создание базовых кафедр (совместно с ООО «</a:t>
            </a:r>
            <a:r>
              <a:rPr lang="ru-RU" sz="800" dirty="0" err="1">
                <a:solidFill>
                  <a:prstClr val="black"/>
                </a:solidFill>
              </a:rPr>
              <a:t>Изварино</a:t>
            </a:r>
            <a:r>
              <a:rPr lang="ru-RU" sz="800" dirty="0">
                <a:solidFill>
                  <a:prstClr val="black"/>
                </a:solidFill>
              </a:rPr>
              <a:t> </a:t>
            </a:r>
            <a:r>
              <a:rPr lang="ru-RU" sz="800" dirty="0" err="1">
                <a:solidFill>
                  <a:prstClr val="black"/>
                </a:solidFill>
              </a:rPr>
              <a:t>фарма</a:t>
            </a:r>
            <a:r>
              <a:rPr lang="ru-RU" sz="800" dirty="0">
                <a:solidFill>
                  <a:prstClr val="black"/>
                </a:solidFill>
              </a:rPr>
              <a:t>» и </a:t>
            </a:r>
            <a:r>
              <a:rPr lang="ru-RU" sz="800" dirty="0" err="1">
                <a:solidFill>
                  <a:prstClr val="black"/>
                </a:solidFill>
              </a:rPr>
              <a:t>Elsevier</a:t>
            </a:r>
            <a:r>
              <a:rPr lang="ru-RU" sz="800" dirty="0">
                <a:solidFill>
                  <a:prstClr val="black"/>
                </a:solidFill>
              </a:rPr>
              <a:t>).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804266" y="4304724"/>
            <a:ext cx="2345043" cy="726910"/>
          </a:xfrm>
          <a:prstGeom prst="rect">
            <a:avLst/>
          </a:prstGeom>
        </p:spPr>
        <p:txBody>
          <a:bodyPr wrap="square" lIns="91198" tIns="45599" rIns="91198" bIns="45599">
            <a:spAutoFit/>
          </a:bodyPr>
          <a:lstStyle/>
          <a:p>
            <a:pPr marL="170966" indent="-170966" defTabSz="911678">
              <a:buFont typeface="Wingdings" panose="05000000000000000000" pitchFamily="2" charset="2"/>
              <a:buChar char="Ø"/>
            </a:pPr>
            <a:r>
              <a:rPr lang="ru-RU" sz="800" dirty="0">
                <a:solidFill>
                  <a:prstClr val="black"/>
                </a:solidFill>
              </a:rPr>
              <a:t>Разработка новых пилотных моделей взаимодействия научно-образовательных учреждений и крупных медицинских учреждений субъекта в области персонализированной медицины </a:t>
            </a:r>
          </a:p>
        </p:txBody>
      </p:sp>
      <p:sp>
        <p:nvSpPr>
          <p:cNvPr id="45" name="Заголовок 1"/>
          <p:cNvSpPr txBox="1">
            <a:spLocks/>
          </p:cNvSpPr>
          <p:nvPr/>
        </p:nvSpPr>
        <p:spPr bwMode="auto">
          <a:xfrm>
            <a:off x="160844" y="123486"/>
            <a:ext cx="8229600" cy="5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080" tIns="45540" rIns="91080" bIns="4554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6494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3073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69594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6144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defTabSz="911678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ИННОВАЦИОННОГО РАЗВИТИЯ</a:t>
            </a:r>
          </a:p>
        </p:txBody>
      </p:sp>
    </p:spTree>
    <p:extLst>
      <p:ext uri="{BB962C8B-B14F-4D97-AF65-F5344CB8AC3E}">
        <p14:creationId xmlns:p14="http://schemas.microsoft.com/office/powerpoint/2010/main" val="15380771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408" y="3363841"/>
            <a:ext cx="2584704" cy="173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>
            <a:stCxn id="11" idx="1"/>
            <a:endCxn id="33" idx="7"/>
          </p:cNvCxnSpPr>
          <p:nvPr/>
        </p:nvCxnSpPr>
        <p:spPr>
          <a:xfrm flipH="1">
            <a:off x="5053889" y="2854381"/>
            <a:ext cx="1589341" cy="97826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stCxn id="12" idx="2"/>
            <a:endCxn id="33" idx="0"/>
          </p:cNvCxnSpPr>
          <p:nvPr/>
        </p:nvCxnSpPr>
        <p:spPr>
          <a:xfrm>
            <a:off x="4333769" y="3253573"/>
            <a:ext cx="144993" cy="47030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endCxn id="33" idx="1"/>
          </p:cNvCxnSpPr>
          <p:nvPr/>
        </p:nvCxnSpPr>
        <p:spPr>
          <a:xfrm>
            <a:off x="2267746" y="2931792"/>
            <a:ext cx="1635806" cy="90085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6372201" y="3346317"/>
            <a:ext cx="2260354" cy="731896"/>
          </a:xfrm>
          <a:prstGeom prst="rect">
            <a:avLst/>
          </a:prstGeom>
          <a:solidFill>
            <a:schemeClr val="bg1"/>
          </a:solidFill>
          <a:ln w="127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98" tIns="45599" rIns="91198" bIns="45599" rtlCol="0" anchor="ctr"/>
          <a:lstStyle/>
          <a:p>
            <a:pPr algn="ctr" defTabSz="911678"/>
            <a:r>
              <a:rPr lang="ru-RU" sz="1100" dirty="0">
                <a:solidFill>
                  <a:srgbClr val="6585CF">
                    <a:lumMod val="50000"/>
                  </a:srgbClr>
                </a:solidFill>
                <a:ea typeface="Calibri" panose="020F0502020204030204" pitchFamily="34" charset="0"/>
              </a:rPr>
              <a:t>Эффективные процессы и катализаторы в области нефтедобычи, нефтепереработки и нефтехимии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42889" y="3406689"/>
            <a:ext cx="2561629" cy="805702"/>
          </a:xfrm>
          <a:prstGeom prst="rect">
            <a:avLst/>
          </a:prstGeom>
          <a:solidFill>
            <a:schemeClr val="bg1"/>
          </a:solidFill>
          <a:ln w="127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98" tIns="45599" rIns="91198" bIns="45599" rtlCol="0" anchor="ctr"/>
          <a:lstStyle/>
          <a:p>
            <a:pPr algn="ctr" defTabSz="911678"/>
            <a:r>
              <a:rPr lang="ru-RU" sz="1100" dirty="0" err="1">
                <a:solidFill>
                  <a:srgbClr val="6585CF">
                    <a:lumMod val="50000"/>
                  </a:srgbClr>
                </a:solidFill>
                <a:ea typeface="Calibri" panose="020F0502020204030204" pitchFamily="34" charset="0"/>
              </a:rPr>
              <a:t>Энергоэффективные</a:t>
            </a:r>
            <a:r>
              <a:rPr lang="ru-RU" sz="1100" dirty="0">
                <a:solidFill>
                  <a:srgbClr val="6585CF">
                    <a:lumMod val="50000"/>
                  </a:srgbClr>
                </a:solidFill>
                <a:ea typeface="Calibri" panose="020F0502020204030204" pitchFamily="34" charset="0"/>
              </a:rPr>
              <a:t>, </a:t>
            </a:r>
            <a:r>
              <a:rPr lang="ru-RU" sz="1100" dirty="0" err="1">
                <a:solidFill>
                  <a:srgbClr val="6585CF">
                    <a:lumMod val="50000"/>
                  </a:srgbClr>
                </a:solidFill>
                <a:ea typeface="Calibri" panose="020F0502020204030204" pitchFamily="34" charset="0"/>
              </a:rPr>
              <a:t>экологичные</a:t>
            </a:r>
            <a:r>
              <a:rPr lang="ru-RU" sz="1100" dirty="0">
                <a:solidFill>
                  <a:srgbClr val="6585CF">
                    <a:lumMod val="50000"/>
                  </a:srgbClr>
                </a:solidFill>
                <a:ea typeface="Calibri" panose="020F0502020204030204" pitchFamily="34" charset="0"/>
              </a:rPr>
              <a:t> и экономичные технологии разработки </a:t>
            </a:r>
            <a:r>
              <a:rPr lang="ru-RU" sz="1100" dirty="0" err="1">
                <a:solidFill>
                  <a:srgbClr val="6585CF">
                    <a:lumMod val="50000"/>
                  </a:srgbClr>
                </a:solidFill>
                <a:ea typeface="Calibri" panose="020F0502020204030204" pitchFamily="34" charset="0"/>
              </a:rPr>
              <a:t>трудноизвлекаемых</a:t>
            </a:r>
            <a:r>
              <a:rPr lang="ru-RU" sz="1100" dirty="0">
                <a:solidFill>
                  <a:srgbClr val="6585CF">
                    <a:lumMod val="50000"/>
                  </a:srgbClr>
                </a:solidFill>
                <a:ea typeface="Calibri" panose="020F0502020204030204" pitchFamily="34" charset="0"/>
              </a:rPr>
              <a:t> запасов углеводородного сырья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643211" y="2509556"/>
            <a:ext cx="1813131" cy="689683"/>
          </a:xfrm>
          <a:prstGeom prst="rect">
            <a:avLst/>
          </a:prstGeom>
          <a:solidFill>
            <a:schemeClr val="bg1"/>
          </a:solidFill>
          <a:ln w="127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98" tIns="45599" rIns="91198" bIns="45599" rtlCol="0" anchor="ctr"/>
          <a:lstStyle/>
          <a:p>
            <a:pPr algn="ctr" defTabSz="911678"/>
            <a:r>
              <a:rPr lang="ru-RU" sz="1100" dirty="0">
                <a:solidFill>
                  <a:srgbClr val="6585CF">
                    <a:lumMod val="50000"/>
                  </a:srgbClr>
                </a:solidFill>
                <a:ea typeface="Calibri" panose="020F0502020204030204" pitchFamily="34" charset="0"/>
              </a:rPr>
              <a:t>Предотвращение экологических рисков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231334" y="2473570"/>
            <a:ext cx="2204781" cy="780002"/>
          </a:xfrm>
          <a:prstGeom prst="rect">
            <a:avLst/>
          </a:prstGeom>
          <a:solidFill>
            <a:schemeClr val="bg1"/>
          </a:solidFill>
          <a:ln w="127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98" tIns="45599" rIns="91198" bIns="45599" rtlCol="0" anchor="ctr"/>
          <a:lstStyle/>
          <a:p>
            <a:pPr algn="ctr" defTabSz="911678"/>
            <a:r>
              <a:rPr lang="ru-RU" sz="1100" dirty="0" err="1">
                <a:solidFill>
                  <a:srgbClr val="6585CF">
                    <a:lumMod val="50000"/>
                  </a:srgbClr>
                </a:solidFill>
                <a:ea typeface="Calibri" panose="020F0502020204030204" pitchFamily="34" charset="0"/>
              </a:rPr>
              <a:t>Энергоэффективные</a:t>
            </a:r>
            <a:r>
              <a:rPr lang="ru-RU" sz="1100" dirty="0">
                <a:solidFill>
                  <a:srgbClr val="6585CF">
                    <a:lumMod val="50000"/>
                  </a:srgbClr>
                </a:solidFill>
                <a:ea typeface="Calibri" panose="020F0502020204030204" pitchFamily="34" charset="0"/>
              </a:rPr>
              <a:t>, </a:t>
            </a:r>
            <a:r>
              <a:rPr lang="ru-RU" sz="1100" dirty="0" err="1">
                <a:solidFill>
                  <a:srgbClr val="6585CF">
                    <a:lumMod val="50000"/>
                  </a:srgbClr>
                </a:solidFill>
                <a:ea typeface="Calibri" panose="020F0502020204030204" pitchFamily="34" charset="0"/>
              </a:rPr>
              <a:t>экологичные</a:t>
            </a:r>
            <a:r>
              <a:rPr lang="ru-RU" sz="1100" dirty="0">
                <a:solidFill>
                  <a:srgbClr val="6585CF">
                    <a:lumMod val="50000"/>
                  </a:srgbClr>
                </a:solidFill>
                <a:ea typeface="Calibri" panose="020F0502020204030204" pitchFamily="34" charset="0"/>
              </a:rPr>
              <a:t> и экономичные технологии повышения </a:t>
            </a:r>
            <a:r>
              <a:rPr lang="ru-RU" sz="1100" dirty="0" err="1">
                <a:solidFill>
                  <a:srgbClr val="6585CF">
                    <a:lumMod val="50000"/>
                  </a:srgbClr>
                </a:solidFill>
                <a:ea typeface="Calibri" panose="020F0502020204030204" pitchFamily="34" charset="0"/>
              </a:rPr>
              <a:t>нефтеотдачи</a:t>
            </a:r>
            <a:endParaRPr lang="ru-RU" sz="1100" dirty="0">
              <a:solidFill>
                <a:srgbClr val="6585CF">
                  <a:lumMod val="50000"/>
                </a:srgbClr>
              </a:solidFill>
              <a:ea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2896" y="2544110"/>
            <a:ext cx="2124869" cy="747829"/>
          </a:xfrm>
          <a:prstGeom prst="rect">
            <a:avLst/>
          </a:prstGeom>
          <a:solidFill>
            <a:schemeClr val="bg1"/>
          </a:solidFill>
          <a:ln w="127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98" tIns="45599" rIns="91198" bIns="45599" rtlCol="0" anchor="ctr"/>
          <a:lstStyle/>
          <a:p>
            <a:pPr algn="ctr" defTabSz="911678"/>
            <a:r>
              <a:rPr lang="ru-RU" sz="1100" dirty="0">
                <a:solidFill>
                  <a:srgbClr val="6585CF">
                    <a:lumMod val="50000"/>
                  </a:srgbClr>
                </a:solidFill>
                <a:ea typeface="Calibri" panose="020F0502020204030204" pitchFamily="34" charset="0"/>
              </a:rPr>
              <a:t>Математическое моделирование процессов в области нефти и газа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39553" y="655970"/>
            <a:ext cx="1656184" cy="1123735"/>
          </a:xfrm>
          <a:prstGeom prst="rect">
            <a:avLst/>
          </a:prstGeom>
          <a:solidFill>
            <a:schemeClr val="bg1"/>
          </a:solidFill>
          <a:ln w="127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98" tIns="45599" rIns="91198" bIns="45599" rtlCol="0" anchor="ctr"/>
          <a:lstStyle/>
          <a:p>
            <a:pPr algn="ctr" defTabSz="911678"/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843835" y="491769"/>
            <a:ext cx="1976791" cy="1237373"/>
          </a:xfrm>
          <a:prstGeom prst="rect">
            <a:avLst/>
          </a:prstGeom>
          <a:solidFill>
            <a:schemeClr val="bg1"/>
          </a:solidFill>
          <a:ln w="127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98" tIns="45599" rIns="91198" bIns="45599" rtlCol="0" anchor="ctr"/>
          <a:lstStyle/>
          <a:p>
            <a:pPr algn="ctr" defTabSz="911678"/>
            <a:endParaRPr lang="ru-RU">
              <a:solidFill>
                <a:prstClr val="white"/>
              </a:solidFill>
            </a:endParaRPr>
          </a:p>
        </p:txBody>
      </p:sp>
      <p:pic>
        <p:nvPicPr>
          <p:cNvPr id="17" name="Picture 2" descr="D:\Макеты\Логотипы КФУ\kfu_logo_ger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16" y="709067"/>
            <a:ext cx="561738" cy="67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7" descr="C:\Users\IVMiheev\Desktop\Документы МИХЕЕВ\ПРЕЗЕНТАЦИИ\образцы\Coat_of_Arms_of_Tatarstan_gerb-600x6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032" y="603265"/>
            <a:ext cx="691668" cy="69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518479" y="1384389"/>
            <a:ext cx="1744083" cy="338310"/>
          </a:xfrm>
          <a:prstGeom prst="rect">
            <a:avLst/>
          </a:prstGeom>
        </p:spPr>
        <p:txBody>
          <a:bodyPr wrap="square" lIns="91198" tIns="45599" rIns="91198" bIns="45599">
            <a:spAutoFit/>
          </a:bodyPr>
          <a:lstStyle>
            <a:defPPr>
              <a:defRPr lang="ru-RU"/>
            </a:defPPr>
            <a:lvl1pPr algn="ctr">
              <a:defRPr sz="800" b="1">
                <a:solidFill>
                  <a:srgbClr val="002060"/>
                </a:solidFill>
              </a:defRPr>
            </a:lvl1pPr>
          </a:lstStyle>
          <a:p>
            <a:pPr defTabSz="911678"/>
            <a:r>
              <a:rPr lang="ru-RU" dirty="0"/>
              <a:t>КАЗАНСКИЙ ФЕДЕРАЛЬНЫЙ </a:t>
            </a:r>
          </a:p>
          <a:p>
            <a:pPr defTabSz="911678"/>
            <a:r>
              <a:rPr lang="ru-RU" dirty="0"/>
              <a:t>УНИВЕРСИТЕТ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843835" y="1317826"/>
            <a:ext cx="1976791" cy="346037"/>
          </a:xfrm>
          <a:prstGeom prst="rect">
            <a:avLst/>
          </a:prstGeom>
        </p:spPr>
        <p:txBody>
          <a:bodyPr wrap="square" lIns="91198" tIns="45599" rIns="91198" bIns="45599">
            <a:spAutoFit/>
          </a:bodyPr>
          <a:lstStyle/>
          <a:p>
            <a:pPr algn="ctr" defTabSz="911678"/>
            <a:r>
              <a:rPr lang="ru-RU" sz="800" b="1" dirty="0">
                <a:solidFill>
                  <a:srgbClr val="002060"/>
                </a:solidFill>
              </a:rPr>
              <a:t>ПРАВИТЕЛЬСТВО </a:t>
            </a:r>
          </a:p>
          <a:p>
            <a:pPr algn="ctr" defTabSz="911678"/>
            <a:r>
              <a:rPr lang="ru-RU" sz="800" b="1" dirty="0">
                <a:solidFill>
                  <a:srgbClr val="002060"/>
                </a:solidFill>
              </a:rPr>
              <a:t>РЕСПУБЛИКИ ТАТАРСТАН</a:t>
            </a:r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1278450" y="1779695"/>
            <a:ext cx="0" cy="237471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7826565" y="1729102"/>
            <a:ext cx="0" cy="288032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489405" y="1985791"/>
            <a:ext cx="7933811" cy="326355"/>
          </a:xfrm>
          <a:prstGeom prst="rect">
            <a:avLst/>
          </a:prstGeom>
          <a:solidFill>
            <a:schemeClr val="bg1"/>
          </a:solidFill>
          <a:ln w="127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98" tIns="45599" rIns="91198" bIns="45599" rtlCol="0" anchor="ctr"/>
          <a:lstStyle/>
          <a:p>
            <a:pPr algn="ctr" defTabSz="911678"/>
            <a:r>
              <a:rPr lang="ru-RU" sz="1600" b="1" dirty="0">
                <a:solidFill>
                  <a:srgbClr val="69676D"/>
                </a:solidFill>
                <a:ea typeface="Calibri" panose="020F0502020204030204" pitchFamily="34" charset="0"/>
              </a:rPr>
              <a:t>Система отраслевых центров инжиниринга и аутсорсинга</a:t>
            </a:r>
            <a:endParaRPr lang="ru-RU" sz="1600" b="1" dirty="0">
              <a:solidFill>
                <a:srgbClr val="69676D"/>
              </a:solidFill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01566" y="3291954"/>
            <a:ext cx="576064" cy="55255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71338" y="2544005"/>
            <a:ext cx="587942" cy="612697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44569" y="2383523"/>
            <a:ext cx="570055" cy="557245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65631" y="2389151"/>
            <a:ext cx="640480" cy="581055"/>
          </a:xfrm>
          <a:prstGeom prst="rect">
            <a:avLst/>
          </a:prstGeom>
        </p:spPr>
      </p:pic>
      <p:sp>
        <p:nvSpPr>
          <p:cNvPr id="29" name="Овал 28"/>
          <p:cNvSpPr/>
          <p:nvPr/>
        </p:nvSpPr>
        <p:spPr>
          <a:xfrm>
            <a:off x="5401614" y="2509614"/>
            <a:ext cx="212422" cy="20537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98" tIns="45599" rIns="91198" bIns="45599" rtlCol="0" anchor="ctr"/>
          <a:lstStyle/>
          <a:p>
            <a:pPr algn="ctr" defTabSz="911678"/>
            <a:endParaRPr lang="ru-RU">
              <a:solidFill>
                <a:prstClr val="white"/>
              </a:solidFill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380162" y="2473569"/>
            <a:ext cx="260079" cy="271768"/>
          </a:xfrm>
          <a:prstGeom prst="rect">
            <a:avLst/>
          </a:prstGeom>
        </p:spPr>
      </p:pic>
      <p:cxnSp>
        <p:nvCxnSpPr>
          <p:cNvPr id="31" name="Прямая со стрелкой 30"/>
          <p:cNvCxnSpPr>
            <a:stCxn id="9" idx="1"/>
            <a:endCxn id="33" idx="6"/>
          </p:cNvCxnSpPr>
          <p:nvPr/>
        </p:nvCxnSpPr>
        <p:spPr>
          <a:xfrm flipH="1">
            <a:off x="5292114" y="3712264"/>
            <a:ext cx="1080119" cy="38295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10" idx="3"/>
            <a:endCxn id="33" idx="2"/>
          </p:cNvCxnSpPr>
          <p:nvPr/>
        </p:nvCxnSpPr>
        <p:spPr>
          <a:xfrm>
            <a:off x="2704526" y="3809542"/>
            <a:ext cx="960813" cy="28567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/>
          <p:cNvSpPr/>
          <p:nvPr/>
        </p:nvSpPr>
        <p:spPr>
          <a:xfrm>
            <a:off x="3665317" y="3723879"/>
            <a:ext cx="1626764" cy="742672"/>
          </a:xfrm>
          <a:prstGeom prst="ellipse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98" tIns="45599" rIns="91198" bIns="45599" rtlCol="0" anchor="ctr"/>
          <a:lstStyle/>
          <a:p>
            <a:pPr algn="ctr" defTabSz="911678"/>
            <a:r>
              <a:rPr lang="ru-RU" sz="1300" b="1" dirty="0">
                <a:solidFill>
                  <a:srgbClr val="CEB966">
                    <a:lumMod val="75000"/>
                  </a:srgbClr>
                </a:solidFill>
              </a:rPr>
              <a:t>Центр аутсорсинга </a:t>
            </a:r>
          </a:p>
        </p:txBody>
      </p:sp>
      <p:pic>
        <p:nvPicPr>
          <p:cNvPr id="34" name="Picture 2" descr="C:\Users\User\Desktop\Tatneft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67" y="4228587"/>
            <a:ext cx="1381516" cy="372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36347" y="4236039"/>
            <a:ext cx="1571277" cy="396954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52120" y="4631578"/>
            <a:ext cx="490320" cy="460603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4053" y="4742508"/>
            <a:ext cx="1005896" cy="330257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65602" y="4359678"/>
            <a:ext cx="711859" cy="665933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2346762" y="4784317"/>
            <a:ext cx="960503" cy="31141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91198" tIns="45599" rIns="91198" bIns="45599" rtlCol="0">
            <a:spAutoFit/>
          </a:bodyPr>
          <a:lstStyle/>
          <a:p>
            <a:pPr defTabSz="911678"/>
            <a:r>
              <a:rPr lang="ru-RU" sz="1400" b="1" dirty="0">
                <a:solidFill>
                  <a:srgbClr val="00B050"/>
                </a:solidFill>
              </a:rPr>
              <a:t>МНК РТ</a:t>
            </a:r>
          </a:p>
        </p:txBody>
      </p:sp>
      <p:cxnSp>
        <p:nvCxnSpPr>
          <p:cNvPr id="40" name="Прямая со стрелкой 39"/>
          <p:cNvCxnSpPr>
            <a:stCxn id="33" idx="5"/>
            <a:endCxn id="36" idx="1"/>
          </p:cNvCxnSpPr>
          <p:nvPr/>
        </p:nvCxnSpPr>
        <p:spPr>
          <a:xfrm>
            <a:off x="5053916" y="4357910"/>
            <a:ext cx="598273" cy="50394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H="1">
            <a:off x="2102288" y="4359554"/>
            <a:ext cx="1715994" cy="42470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stCxn id="33" idx="3"/>
          </p:cNvCxnSpPr>
          <p:nvPr/>
        </p:nvCxnSpPr>
        <p:spPr>
          <a:xfrm flipH="1">
            <a:off x="3347866" y="4357914"/>
            <a:ext cx="555686" cy="43193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H="1">
            <a:off x="1835721" y="4304191"/>
            <a:ext cx="1982585" cy="16122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5176272" y="4355224"/>
            <a:ext cx="1195928" cy="33242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endCxn id="35" idx="1"/>
          </p:cNvCxnSpPr>
          <p:nvPr/>
        </p:nvCxnSpPr>
        <p:spPr>
          <a:xfrm>
            <a:off x="5269299" y="4275813"/>
            <a:ext cx="1967033" cy="15882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Рисунок 4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32142" y="1163791"/>
            <a:ext cx="595244" cy="595244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 rotWithShape="1">
          <a:blip r:embed="rId1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16636" r="17146"/>
          <a:stretch/>
        </p:blipFill>
        <p:spPr>
          <a:xfrm>
            <a:off x="2901976" y="1242815"/>
            <a:ext cx="638895" cy="647919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333707" y="1487071"/>
            <a:ext cx="1159942" cy="336578"/>
          </a:xfrm>
          <a:prstGeom prst="rect">
            <a:avLst/>
          </a:prstGeom>
        </p:spPr>
      </p:pic>
      <p:pic>
        <p:nvPicPr>
          <p:cNvPr id="49" name="Picture 2" descr="Картинки по запросу рци химтех"/>
          <p:cNvPicPr>
            <a:picLocks noChangeAspect="1" noChangeArrowheads="1"/>
          </p:cNvPicPr>
          <p:nvPr/>
        </p:nvPicPr>
        <p:blipFill rotWithShape="1"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514" t="15066" r="12284" b="56178"/>
          <a:stretch/>
        </p:blipFill>
        <p:spPr bwMode="auto">
          <a:xfrm>
            <a:off x="4516080" y="766622"/>
            <a:ext cx="1250668" cy="364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728581" y="709039"/>
            <a:ext cx="627111" cy="676466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34581" y="3406724"/>
            <a:ext cx="584865" cy="611151"/>
          </a:xfrm>
          <a:prstGeom prst="rect">
            <a:avLst/>
          </a:prstGeom>
        </p:spPr>
      </p:pic>
      <p:sp>
        <p:nvSpPr>
          <p:cNvPr id="52" name="Заголовок 1"/>
          <p:cNvSpPr txBox="1">
            <a:spLocks/>
          </p:cNvSpPr>
          <p:nvPr/>
        </p:nvSpPr>
        <p:spPr bwMode="auto">
          <a:xfrm>
            <a:off x="236532" y="51477"/>
            <a:ext cx="8229600" cy="5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080" tIns="45540" rIns="91080" bIns="4554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6494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3073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69594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6144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defTabSz="911678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ТЕХНОЛОГИЧЕСКОГО РАЗВИТИЯ</a:t>
            </a:r>
          </a:p>
        </p:txBody>
      </p:sp>
    </p:spTree>
    <p:extLst>
      <p:ext uri="{BB962C8B-B14F-4D97-AF65-F5344CB8AC3E}">
        <p14:creationId xmlns:p14="http://schemas.microsoft.com/office/powerpoint/2010/main" val="15573118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9"/>
          <p:cNvSpPr/>
          <p:nvPr/>
        </p:nvSpPr>
        <p:spPr>
          <a:xfrm>
            <a:off x="251537" y="555542"/>
            <a:ext cx="2923573" cy="1392689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algn="ctr" defTabSz="911678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РЕГИОНАЛЬНАЯ МОДЕЛЬ ИННОВАЦИОННОЙ </a:t>
            </a:r>
          </a:p>
          <a:p>
            <a:pPr algn="ctr" defTabSz="911678">
              <a:spcAft>
                <a:spcPts val="600"/>
              </a:spcAft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СОЦИАЛЬНОЙ ЭКОСИСТЕМЫ РЕСПУБЛИКИ ТАТАРСТАН</a:t>
            </a:r>
          </a:p>
          <a:p>
            <a:pPr algn="ctr" defTabSz="911678"/>
            <a:r>
              <a:rPr lang="ru-RU" sz="1400" dirty="0">
                <a:solidFill>
                  <a:schemeClr val="accent6">
                    <a:lumMod val="75000"/>
                  </a:schemeClr>
                </a:solidFill>
              </a:rPr>
              <a:t>на интеллектуальной платформе</a:t>
            </a:r>
          </a:p>
          <a:p>
            <a:pPr algn="ctr" defTabSz="911678"/>
            <a:r>
              <a:rPr lang="ru-RU" sz="1400" dirty="0">
                <a:solidFill>
                  <a:schemeClr val="accent6">
                    <a:lumMod val="75000"/>
                  </a:schemeClr>
                </a:solidFill>
              </a:rPr>
              <a:t>КФУ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08231" y="2499760"/>
            <a:ext cx="3139651" cy="1130864"/>
          </a:xfrm>
          <a:prstGeom prst="rect">
            <a:avLst/>
          </a:prstGeom>
          <a:noFill/>
        </p:spPr>
        <p:txBody>
          <a:bodyPr wrap="square" lIns="91198" tIns="45599" rIns="91198" bIns="45599" rtlCol="0">
            <a:spAutoFit/>
          </a:bodyPr>
          <a:lstStyle/>
          <a:p>
            <a:pPr defTabSz="911678"/>
            <a:r>
              <a:rPr lang="ru-RU" sz="1100" b="1" dirty="0">
                <a:solidFill>
                  <a:srgbClr val="6585CF">
                    <a:lumMod val="50000"/>
                  </a:srgbClr>
                </a:solidFill>
              </a:rPr>
              <a:t>Объект инфраструктуры поддержки субъектов социального  предпринимательства, финансируемый из регионального бюджета и наделенный полномочиями межмуниципального ресурсного центра поддержки СО НКО </a:t>
            </a: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301948" y="3534112"/>
            <a:ext cx="3054794" cy="0"/>
          </a:xfrm>
          <a:prstGeom prst="line">
            <a:avLst/>
          </a:prstGeom>
          <a:ln w="63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179513" y="3651874"/>
            <a:ext cx="3352701" cy="1303988"/>
          </a:xfrm>
          <a:prstGeom prst="rect">
            <a:avLst/>
          </a:prstGeom>
          <a:noFill/>
        </p:spPr>
        <p:txBody>
          <a:bodyPr wrap="square" lIns="91198" tIns="45599" rIns="91198" bIns="45599" rtlCol="0">
            <a:spAutoFit/>
          </a:bodyPr>
          <a:lstStyle/>
          <a:p>
            <a:pPr defTabSz="911678"/>
            <a:r>
              <a:rPr lang="ru-RU" sz="1100" b="1" dirty="0">
                <a:solidFill>
                  <a:srgbClr val="A379BB">
                    <a:lumMod val="50000"/>
                  </a:srgbClr>
                </a:solidFill>
              </a:rPr>
              <a:t>Координационно-контрольный орган в сфере управления проектной деятельностью, использующий интеллектуальную платформу социальной экосистемы, центр мониторинга-анализа социальных показателей и моделирования управленческих решений социальной сферы Республики Татарстан</a:t>
            </a: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>
            <a:off x="301950" y="4963427"/>
            <a:ext cx="3083878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17" t="16351" r="12813" b="6667"/>
          <a:stretch/>
        </p:blipFill>
        <p:spPr bwMode="auto">
          <a:xfrm>
            <a:off x="3572466" y="177443"/>
            <a:ext cx="5239444" cy="4850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1" name="Прямая соединительная линия 50"/>
          <p:cNvCxnSpPr/>
          <p:nvPr/>
        </p:nvCxnSpPr>
        <p:spPr>
          <a:xfrm flipV="1">
            <a:off x="3319242" y="2646152"/>
            <a:ext cx="2333011" cy="888031"/>
          </a:xfrm>
          <a:prstGeom prst="line">
            <a:avLst/>
          </a:prstGeom>
          <a:ln w="63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V="1">
            <a:off x="3356743" y="3291832"/>
            <a:ext cx="2439393" cy="169205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C:\Users\EHamidullina\Desktop\26-11-2015_15-13-58\Логотип¦1\KFU_logo_geral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715766"/>
            <a:ext cx="224092" cy="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35496" y="-20532"/>
            <a:ext cx="8229600" cy="5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080" tIns="45540" rIns="91080" bIns="4554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6494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3073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69594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6144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defTabSz="911678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СОЦИАЛЬНОГО РАЗВИТИЯ</a:t>
            </a:r>
          </a:p>
        </p:txBody>
      </p:sp>
    </p:spTree>
    <p:extLst>
      <p:ext uri="{BB962C8B-B14F-4D97-AF65-F5344CB8AC3E}">
        <p14:creationId xmlns:p14="http://schemas.microsoft.com/office/powerpoint/2010/main" val="38836493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TextBox 2"/>
          <p:cNvSpPr txBox="1">
            <a:spLocks noChangeArrowheads="1"/>
          </p:cNvSpPr>
          <p:nvPr/>
        </p:nvSpPr>
        <p:spPr bwMode="auto">
          <a:xfrm>
            <a:off x="107487" y="51505"/>
            <a:ext cx="8857001" cy="399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080" tIns="45540" rIns="91080" bIns="4554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ВЗАИМОДЕЙСТВИЕ КФУ С ПРОМЫШЛЕННЫМИ ПРЕДПРИЯТИЯМИ </a:t>
            </a:r>
          </a:p>
        </p:txBody>
      </p:sp>
      <p:pic>
        <p:nvPicPr>
          <p:cNvPr id="50180" name="Picture 2" descr="Картинки по запросу нижнекамскнефтехим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1003519"/>
            <a:ext cx="2125418" cy="836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8" descr="Картинки по запросу казанский завод ск лог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50" y="2641429"/>
            <a:ext cx="1156204" cy="873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2" name="Picture 10" descr="Картинки по запросу татнефть лог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73" y="2569419"/>
            <a:ext cx="2209902" cy="718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3" name="TextBox 12"/>
          <p:cNvSpPr txBox="1">
            <a:spLocks noChangeArrowheads="1"/>
          </p:cNvSpPr>
          <p:nvPr/>
        </p:nvSpPr>
        <p:spPr bwMode="auto">
          <a:xfrm>
            <a:off x="262202" y="1860549"/>
            <a:ext cx="2428875" cy="707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80" tIns="45540" rIns="91080" bIns="4554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ru-RU" altLang="ru-RU" sz="1000" dirty="0">
                <a:solidFill>
                  <a:srgbClr val="000000"/>
                </a:solidFill>
                <a:latin typeface="Calibri"/>
              </a:rPr>
              <a:t>Разработка и внедрение катализаторов и адсорбентов для нефтехимии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000" dirty="0">
                <a:solidFill>
                  <a:srgbClr val="000000"/>
                </a:solidFill>
                <a:latin typeface="Calibri"/>
              </a:rPr>
              <a:t>2010-2012 – 600 млн </a:t>
            </a:r>
            <a:r>
              <a:rPr lang="ru-RU" altLang="ru-RU" sz="1000" dirty="0" err="1">
                <a:solidFill>
                  <a:srgbClr val="000000"/>
                </a:solidFill>
                <a:latin typeface="Calibri"/>
              </a:rPr>
              <a:t>руб</a:t>
            </a:r>
            <a:endParaRPr lang="ru-RU" altLang="ru-RU" sz="1000" dirty="0">
              <a:solidFill>
                <a:srgbClr val="000000"/>
              </a:solidFill>
              <a:latin typeface="Calibri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000" dirty="0">
                <a:solidFill>
                  <a:srgbClr val="000000"/>
                </a:solidFill>
                <a:latin typeface="Calibri"/>
              </a:rPr>
              <a:t>2013-2015 – 600 млн руб</a:t>
            </a:r>
          </a:p>
        </p:txBody>
      </p:sp>
      <p:sp>
        <p:nvSpPr>
          <p:cNvPr id="50184" name="TextBox 16"/>
          <p:cNvSpPr txBox="1">
            <a:spLocks noChangeArrowheads="1"/>
          </p:cNvSpPr>
          <p:nvPr/>
        </p:nvSpPr>
        <p:spPr bwMode="auto">
          <a:xfrm>
            <a:off x="2627831" y="3577643"/>
            <a:ext cx="2786131" cy="553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080" tIns="45540" rIns="91080" bIns="4554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000" dirty="0">
                <a:solidFill>
                  <a:srgbClr val="000000"/>
                </a:solidFill>
                <a:latin typeface="Calibri"/>
              </a:rPr>
              <a:t>Разработка отечественных катализаторов для получения силиконовых резин различного назначения 2015-2016 – 150 млн руб</a:t>
            </a:r>
          </a:p>
        </p:txBody>
      </p:sp>
      <p:sp>
        <p:nvSpPr>
          <p:cNvPr id="50185" name="TextBox 17"/>
          <p:cNvSpPr txBox="1">
            <a:spLocks noChangeArrowheads="1"/>
          </p:cNvSpPr>
          <p:nvPr/>
        </p:nvSpPr>
        <p:spPr bwMode="auto">
          <a:xfrm>
            <a:off x="425109" y="3325929"/>
            <a:ext cx="1870298" cy="707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080" tIns="45540" rIns="91080" bIns="4554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ru-RU" altLang="ru-RU" sz="1000" dirty="0">
                <a:solidFill>
                  <a:srgbClr val="000000"/>
                </a:solidFill>
                <a:latin typeface="Calibri"/>
              </a:rPr>
              <a:t>Разработка технологии управления процессом добычи </a:t>
            </a:r>
            <a:r>
              <a:rPr lang="ru-RU" altLang="ru-RU" sz="1000" dirty="0" err="1">
                <a:solidFill>
                  <a:srgbClr val="000000"/>
                </a:solidFill>
                <a:latin typeface="Calibri"/>
              </a:rPr>
              <a:t>сверхвязкой</a:t>
            </a:r>
            <a:r>
              <a:rPr lang="ru-RU" altLang="ru-RU" sz="1000" dirty="0">
                <a:solidFill>
                  <a:srgbClr val="000000"/>
                </a:solidFill>
                <a:latin typeface="Calibri"/>
              </a:rPr>
              <a:t> нефти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000" dirty="0">
                <a:solidFill>
                  <a:srgbClr val="000000"/>
                </a:solidFill>
                <a:latin typeface="Calibri"/>
              </a:rPr>
              <a:t>2016-2018 годы – 320 млн </a:t>
            </a:r>
            <a:r>
              <a:rPr lang="ru-RU" altLang="ru-RU" sz="1000" dirty="0" err="1">
                <a:solidFill>
                  <a:srgbClr val="000000"/>
                </a:solidFill>
                <a:latin typeface="Calibri"/>
              </a:rPr>
              <a:t>руб</a:t>
            </a:r>
            <a:endParaRPr lang="ru-RU" altLang="ru-RU" sz="10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0186" name="TextBox 18"/>
          <p:cNvSpPr txBox="1">
            <a:spLocks noChangeArrowheads="1"/>
          </p:cNvSpPr>
          <p:nvPr/>
        </p:nvSpPr>
        <p:spPr bwMode="auto">
          <a:xfrm>
            <a:off x="2708524" y="1651444"/>
            <a:ext cx="2428875" cy="1015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80" tIns="45540" rIns="91080" bIns="4554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ru-RU" altLang="ru-RU" sz="1000" dirty="0">
                <a:solidFill>
                  <a:srgbClr val="000000"/>
                </a:solidFill>
                <a:latin typeface="Calibri"/>
              </a:rPr>
              <a:t>Разработка приборов, методов и технологий для поиска, разведки, контроля за разработкой залежей нефти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000" dirty="0">
                <a:solidFill>
                  <a:srgbClr val="000000"/>
                </a:solidFill>
                <a:latin typeface="Calibri"/>
              </a:rPr>
              <a:t>2010-2012 – 560 млн </a:t>
            </a:r>
            <a:r>
              <a:rPr lang="ru-RU" altLang="ru-RU" sz="1000" dirty="0" err="1">
                <a:solidFill>
                  <a:srgbClr val="000000"/>
                </a:solidFill>
                <a:latin typeface="Calibri"/>
              </a:rPr>
              <a:t>руб</a:t>
            </a:r>
            <a:endParaRPr lang="ru-RU" altLang="ru-RU" sz="1000" dirty="0">
              <a:solidFill>
                <a:srgbClr val="000000"/>
              </a:solidFill>
              <a:latin typeface="Calibri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000" dirty="0">
                <a:solidFill>
                  <a:srgbClr val="000000"/>
                </a:solidFill>
                <a:latin typeface="Calibri"/>
              </a:rPr>
              <a:t>2013-2015 – 600 млн </a:t>
            </a:r>
            <a:r>
              <a:rPr lang="ru-RU" altLang="ru-RU" sz="1000" dirty="0" err="1">
                <a:solidFill>
                  <a:srgbClr val="000000"/>
                </a:solidFill>
                <a:latin typeface="Calibri"/>
              </a:rPr>
              <a:t>руб</a:t>
            </a:r>
            <a:endParaRPr lang="ru-RU" altLang="ru-RU" sz="1000" dirty="0">
              <a:solidFill>
                <a:srgbClr val="000000"/>
              </a:solidFill>
              <a:latin typeface="Calibri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000" dirty="0">
                <a:solidFill>
                  <a:srgbClr val="000000"/>
                </a:solidFill>
                <a:latin typeface="Calibri"/>
              </a:rPr>
              <a:t>2016-2018 – </a:t>
            </a:r>
            <a:r>
              <a:rPr lang="en-US" altLang="ru-RU" sz="1000" dirty="0">
                <a:solidFill>
                  <a:srgbClr val="000000"/>
                </a:solidFill>
                <a:latin typeface="Calibri"/>
              </a:rPr>
              <a:t>320 </a:t>
            </a:r>
            <a:r>
              <a:rPr lang="ru-RU" altLang="ru-RU" sz="1000" dirty="0">
                <a:solidFill>
                  <a:srgbClr val="000000"/>
                </a:solidFill>
                <a:latin typeface="Calibri"/>
              </a:rPr>
              <a:t>млн </a:t>
            </a:r>
            <a:r>
              <a:rPr lang="ru-RU" altLang="ru-RU" sz="1000" dirty="0" err="1">
                <a:solidFill>
                  <a:srgbClr val="000000"/>
                </a:solidFill>
                <a:latin typeface="Calibri"/>
              </a:rPr>
              <a:t>руб</a:t>
            </a:r>
            <a:endParaRPr lang="ru-RU" altLang="ru-RU" sz="10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0187" name="TextBox 21"/>
          <p:cNvSpPr txBox="1">
            <a:spLocks noChangeArrowheads="1"/>
          </p:cNvSpPr>
          <p:nvPr/>
        </p:nvSpPr>
        <p:spPr bwMode="auto">
          <a:xfrm>
            <a:off x="755579" y="492858"/>
            <a:ext cx="2934919" cy="311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080" tIns="45540" rIns="91080" bIns="4554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b="1" u="sng" dirty="0" err="1">
                <a:solidFill>
                  <a:schemeClr val="tx2">
                    <a:lumMod val="75000"/>
                  </a:schemeClr>
                </a:solidFill>
                <a:latin typeface="Calibri"/>
              </a:rPr>
              <a:t>Мегагранты</a:t>
            </a:r>
            <a:r>
              <a:rPr lang="ru-RU" altLang="ru-RU" sz="1400" b="1" u="sng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 в рамках ППР 218</a:t>
            </a:r>
          </a:p>
        </p:txBody>
      </p:sp>
      <p:sp>
        <p:nvSpPr>
          <p:cNvPr id="50188" name="AutoShape 22" descr="&amp;Kcy;&amp;acy;&amp;rcy;&amp;tcy;&amp;icy;&amp;ncy;&amp;kcy;&amp;icy; &amp;pcy;&amp;ocy; &amp;zcy;&amp;acy;&amp;pcy;&amp;rcy;&amp;ocy;&amp;scy;&amp;ucy; &amp;Tcy;&amp;Ncy;&amp;Gcy;-&amp;gcy;&amp;rcy;&amp;ucy;&amp;pcy;&amp;pcy;  &amp;lcy;&amp;ocy;&amp;gcy;&amp;o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80" tIns="45540" rIns="91080" bIns="4554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80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0189" name="Picture 2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50" y="728385"/>
            <a:ext cx="1156204" cy="922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73727" y="1845753"/>
            <a:ext cx="3502741" cy="784541"/>
          </a:xfrm>
          <a:prstGeom prst="rect">
            <a:avLst/>
          </a:prstGeom>
        </p:spPr>
        <p:txBody>
          <a:bodyPr wrap="square" lIns="91122" tIns="45561" rIns="91122" bIns="45561">
            <a:spAutoFit/>
          </a:bodyPr>
          <a:lstStyle/>
          <a:p>
            <a:r>
              <a:rPr lang="ru-RU" sz="1100" dirty="0">
                <a:solidFill>
                  <a:prstClr val="black"/>
                </a:solidFill>
              </a:rPr>
              <a:t>Проект по созданию беспилотного автомобиля, базовые кафедры, образовательные программы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100" dirty="0">
                <a:solidFill>
                  <a:srgbClr val="000000"/>
                </a:solidFill>
              </a:rPr>
              <a:t>2016 – 70 млн руб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100" dirty="0">
                <a:solidFill>
                  <a:srgbClr val="000000"/>
                </a:solidFill>
              </a:rPr>
              <a:t>2017 – 134 млн руб</a:t>
            </a:r>
          </a:p>
        </p:txBody>
      </p:sp>
      <p:pic>
        <p:nvPicPr>
          <p:cNvPr id="4102" name="Picture 6" descr="http://www.automotonews.ru/wp-content/uploads/2012/11/kamaz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82" y="555530"/>
            <a:ext cx="751291" cy="106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529442" y="3433594"/>
            <a:ext cx="3024336" cy="611417"/>
          </a:xfrm>
          <a:prstGeom prst="rect">
            <a:avLst/>
          </a:prstGeom>
        </p:spPr>
        <p:txBody>
          <a:bodyPr wrap="square" lIns="91122" tIns="45561" rIns="91122" bIns="45561">
            <a:spAutoFit/>
          </a:bodyPr>
          <a:lstStyle/>
          <a:p>
            <a:pPr algn="ctr" defTabSz="341192"/>
            <a:r>
              <a:rPr lang="ru-RU" sz="1100" dirty="0">
                <a:solidFill>
                  <a:prstClr val="black"/>
                </a:solidFill>
              </a:rPr>
              <a:t>Научно-учебные  центры с компаниями  ГК «РОСТЕХ», «Роде и Шварц», «Кейсайт-</a:t>
            </a:r>
            <a:r>
              <a:rPr lang="ru-RU" sz="1100" dirty="0" err="1">
                <a:solidFill>
                  <a:prstClr val="black"/>
                </a:solidFill>
              </a:rPr>
              <a:t>технолоджис</a:t>
            </a:r>
            <a:r>
              <a:rPr lang="ru-RU" sz="1100" dirty="0">
                <a:solidFill>
                  <a:prstClr val="black"/>
                </a:solidFill>
              </a:rPr>
              <a:t>» и «</a:t>
            </a:r>
            <a:r>
              <a:rPr lang="ru-RU" sz="1100" dirty="0" err="1">
                <a:solidFill>
                  <a:prstClr val="black"/>
                </a:solidFill>
              </a:rPr>
              <a:t>Нэшнл</a:t>
            </a:r>
            <a:r>
              <a:rPr lang="ru-RU" sz="1100" dirty="0">
                <a:solidFill>
                  <a:prstClr val="black"/>
                </a:solidFill>
              </a:rPr>
              <a:t> </a:t>
            </a:r>
            <a:r>
              <a:rPr lang="ru-RU" sz="1100" dirty="0" err="1">
                <a:solidFill>
                  <a:prstClr val="black"/>
                </a:solidFill>
              </a:rPr>
              <a:t>Инструментс</a:t>
            </a:r>
            <a:r>
              <a:rPr lang="ru-RU" sz="1100" dirty="0">
                <a:solidFill>
                  <a:prstClr val="black"/>
                </a:solidFill>
              </a:rPr>
              <a:t>»</a:t>
            </a:r>
          </a:p>
        </p:txBody>
      </p:sp>
      <p:pic>
        <p:nvPicPr>
          <p:cNvPr id="4104" name="Picture 8" descr="https://yt3.ggpht.com/-5F1RJWLJkgs/AAAAAAAAAAI/AAAAAAAAAAA/vfoeQw8DzgE/s900-c-k-no-mo-rj-c0xffffff/phot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041" y="2641472"/>
            <a:ext cx="717757" cy="717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://profcon.by/wp-content/uploads/2015/07/Keysight-Technologies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087" y="2692004"/>
            <a:ext cx="1964582" cy="461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8" y="2670233"/>
            <a:ext cx="505526" cy="688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7"/>
          <p:cNvSpPr txBox="1">
            <a:spLocks noChangeArrowheads="1"/>
          </p:cNvSpPr>
          <p:nvPr/>
        </p:nvSpPr>
        <p:spPr bwMode="auto">
          <a:xfrm>
            <a:off x="478633" y="4057974"/>
            <a:ext cx="4298304" cy="984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080" tIns="45540" rIns="91080" bIns="4554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ru-RU" altLang="ru-RU" sz="1400" b="1" u="sng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Общий объем хозяйственных договоров с предприятиями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sz="1000" b="1" dirty="0">
                <a:solidFill>
                  <a:schemeClr val="tx2">
                    <a:lumMod val="75000"/>
                  </a:schemeClr>
                </a:solidFill>
              </a:rPr>
              <a:t>В 2015 году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000" b="1" dirty="0">
                <a:solidFill>
                  <a:schemeClr val="tx2">
                    <a:lumMod val="75000"/>
                  </a:schemeClr>
                </a:solidFill>
              </a:rPr>
              <a:t>272 работы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</a:rPr>
              <a:t> на сумму </a:t>
            </a:r>
            <a:r>
              <a:rPr lang="ru-RU" sz="1000" b="1" dirty="0">
                <a:solidFill>
                  <a:schemeClr val="tx2">
                    <a:lumMod val="75000"/>
                  </a:schemeClr>
                </a:solidFill>
              </a:rPr>
              <a:t>370 млн. руб.,</a:t>
            </a:r>
            <a:endParaRPr lang="ru-RU" sz="1000" dirty="0">
              <a:solidFill>
                <a:schemeClr val="tx2">
                  <a:lumMod val="75000"/>
                </a:schemeClr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sz="1000" b="1" dirty="0">
                <a:solidFill>
                  <a:schemeClr val="tx2">
                    <a:lumMod val="75000"/>
                  </a:schemeClr>
                </a:solidFill>
              </a:rPr>
              <a:t>В 2016 году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000" b="1" dirty="0">
                <a:solidFill>
                  <a:schemeClr val="tx2">
                    <a:lumMod val="75000"/>
                  </a:schemeClr>
                </a:solidFill>
              </a:rPr>
              <a:t>270 научных работ 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</a:rPr>
              <a:t>на сумму </a:t>
            </a:r>
            <a:r>
              <a:rPr lang="ru-RU" sz="1000" b="1" dirty="0">
                <a:solidFill>
                  <a:schemeClr val="tx2">
                    <a:lumMod val="75000"/>
                  </a:schemeClr>
                </a:solidFill>
              </a:rPr>
              <a:t>452,5 млн.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sz="1000" b="1" dirty="0">
                <a:solidFill>
                  <a:schemeClr val="tx2">
                    <a:lumMod val="75000"/>
                  </a:schemeClr>
                </a:solidFill>
              </a:rPr>
              <a:t>на август 2017 года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000" b="1" dirty="0">
                <a:solidFill>
                  <a:schemeClr val="tx2">
                    <a:lumMod val="75000"/>
                  </a:schemeClr>
                </a:solidFill>
              </a:rPr>
              <a:t>109 работ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</a:rPr>
              <a:t> на сумму </a:t>
            </a:r>
            <a:r>
              <a:rPr lang="ru-RU" sz="1000" b="1" dirty="0">
                <a:solidFill>
                  <a:schemeClr val="tx2">
                    <a:lumMod val="75000"/>
                  </a:schemeClr>
                </a:solidFill>
              </a:rPr>
              <a:t>582,3 млн. руб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</a:rPr>
              <a:t>., </a:t>
            </a:r>
            <a:endParaRPr lang="ru-RU" altLang="ru-RU" sz="1000" dirty="0">
              <a:solidFill>
                <a:schemeClr val="tx2">
                  <a:lumMod val="75000"/>
                </a:schemeClr>
              </a:solidFill>
              <a:latin typeface="Calibri"/>
            </a:endParaRPr>
          </a:p>
        </p:txBody>
      </p:sp>
      <p:pic>
        <p:nvPicPr>
          <p:cNvPr id="21" name="Picture 6" descr="http://www.automotonews.ru/wp-content/uploads/2012/11/kamaz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539" y="570605"/>
            <a:ext cx="751291" cy="106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54925" y="4300028"/>
            <a:ext cx="4337571" cy="646099"/>
          </a:xfrm>
          <a:prstGeom prst="rect">
            <a:avLst/>
          </a:prstGeom>
        </p:spPr>
        <p:txBody>
          <a:bodyPr wrap="square" lIns="91176" tIns="45588" rIns="91176" bIns="45588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chemeClr val="tx2"/>
                </a:solidFill>
              </a:rPr>
              <a:t>Всего за 2,5 года выполнено договоров на общую сумму 1 404,8 млн. руб.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9996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図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65" y="764341"/>
            <a:ext cx="216217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タイトル 1"/>
          <p:cNvSpPr txBox="1">
            <a:spLocks/>
          </p:cNvSpPr>
          <p:nvPr/>
        </p:nvSpPr>
        <p:spPr>
          <a:xfrm>
            <a:off x="1348795" y="105066"/>
            <a:ext cx="6854572" cy="882508"/>
          </a:xfrm>
          <a:prstGeom prst="rect">
            <a:avLst/>
          </a:prstGeom>
        </p:spPr>
        <p:txBody>
          <a:bodyPr vert="horz" lIns="68342" tIns="34289" rIns="68342" bIns="34289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ja-JP" sz="2000" b="1" spc="-9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КФУ КАК ИНТЕГРАТОР ВНЕДРЕНИЯ ТЕХНОЛОГИЙ</a:t>
            </a:r>
          </a:p>
          <a:p>
            <a:endParaRPr lang="ru-RU" altLang="ja-JP" sz="1800" b="1" spc="-9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ja-JP" sz="1800" b="1" spc="-9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Инженерия и машиностроение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4678" y="1416266"/>
            <a:ext cx="2952328" cy="3539111"/>
          </a:xfrm>
          <a:prstGeom prst="rect">
            <a:avLst/>
          </a:prstGeom>
        </p:spPr>
        <p:txBody>
          <a:bodyPr wrap="square" lIns="91124" tIns="45562" rIns="91124" bIns="45562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Компания </a:t>
            </a:r>
            <a:r>
              <a:rPr lang="ru-RU" sz="1400" dirty="0" err="1">
                <a:solidFill>
                  <a:srgbClr val="002060"/>
                </a:solidFill>
              </a:rPr>
              <a:t>Язаки</a:t>
            </a:r>
            <a:r>
              <a:rPr lang="ru-RU" sz="1400" dirty="0">
                <a:solidFill>
                  <a:srgbClr val="002060"/>
                </a:solidFill>
              </a:rPr>
              <a:t> - крупная международная корпорация, существующая на мировом рынке уже более 75 лет. Основное направление деятельности - производство компонентов электрооборудования для автомобилестроения. В корпорации по всему миру занято 290 тысяч работников.</a:t>
            </a:r>
          </a:p>
          <a:p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Дизайн и синтез новых материалов, тонкопленочных систем, разработки интеллектуальных систем помощи водителям. </a:t>
            </a:r>
          </a:p>
          <a:p>
            <a:pPr algn="just"/>
            <a:r>
              <a:rPr lang="ru-RU" sz="1400" dirty="0">
                <a:solidFill>
                  <a:srgbClr val="002060"/>
                </a:solidFill>
              </a:rPr>
              <a:t>	</a:t>
            </a:r>
          </a:p>
        </p:txBody>
      </p:sp>
      <p:pic>
        <p:nvPicPr>
          <p:cNvPr id="16387" name="Picture 3" descr="C:\Users\AXA\Desktop\17.09.01. Визит Л.М.Огородовой\Слайды\Форд-Соллерс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818" y="2787830"/>
            <a:ext cx="1595885" cy="116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://www.automotonews.ru/wp-content/uploads/2012/11/kamaz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2826" y="888507"/>
            <a:ext cx="1039323" cy="1473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3">
            <a:extLst>
              <a:ext uri="{FF2B5EF4-FFF2-40B4-BE49-F238E27FC236}">
                <a16:creationId xmlns:a16="http://schemas.microsoft.com/office/drawing/2014/main" id="{0FEADBFF-2FCA-458A-A69F-9A9CF67B533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75" y="1728844"/>
            <a:ext cx="1269049" cy="1145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Двойная стрелка влево/вправо 3"/>
          <p:cNvSpPr/>
          <p:nvPr/>
        </p:nvSpPr>
        <p:spPr>
          <a:xfrm>
            <a:off x="5790790" y="1378111"/>
            <a:ext cx="864096" cy="2880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74" tIns="45587" rIns="91174" bIns="45587" rtlCol="0" anchor="ctr"/>
          <a:lstStyle/>
          <a:p>
            <a:pPr algn="ctr"/>
            <a:endParaRPr lang="ru-RU"/>
          </a:p>
        </p:txBody>
      </p:sp>
      <p:sp>
        <p:nvSpPr>
          <p:cNvPr id="15" name="Двойная стрелка влево/вправо 14"/>
          <p:cNvSpPr/>
          <p:nvPr/>
        </p:nvSpPr>
        <p:spPr>
          <a:xfrm>
            <a:off x="5790790" y="2897842"/>
            <a:ext cx="864096" cy="2880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74" tIns="45587" rIns="91174" bIns="45587" rtlCol="0" anchor="ctr"/>
          <a:lstStyle/>
          <a:p>
            <a:pPr algn="ctr"/>
            <a:endParaRPr lang="ru-RU"/>
          </a:p>
        </p:txBody>
      </p:sp>
      <p:sp>
        <p:nvSpPr>
          <p:cNvPr id="17" name="Двойная стрелка влево/вправо 16"/>
          <p:cNvSpPr/>
          <p:nvPr/>
        </p:nvSpPr>
        <p:spPr>
          <a:xfrm>
            <a:off x="2915816" y="2203333"/>
            <a:ext cx="864096" cy="2880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74" tIns="45587" rIns="91174" bIns="45587" rtlCol="0" anchor="ctr"/>
          <a:lstStyle/>
          <a:p>
            <a:pPr algn="ctr"/>
            <a:endParaRPr lang="ru-RU"/>
          </a:p>
        </p:txBody>
      </p:sp>
      <p:sp>
        <p:nvSpPr>
          <p:cNvPr id="8" name="Двойная стрелка влево/вправо 7"/>
          <p:cNvSpPr/>
          <p:nvPr/>
        </p:nvSpPr>
        <p:spPr>
          <a:xfrm>
            <a:off x="2987842" y="3955495"/>
            <a:ext cx="4204983" cy="720080"/>
          </a:xfrm>
          <a:prstGeom prst="left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174" tIns="45587" rIns="91174" bIns="45587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0497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otched Right Arrow 9"/>
          <p:cNvSpPr/>
          <p:nvPr/>
        </p:nvSpPr>
        <p:spPr>
          <a:xfrm rot="10800000">
            <a:off x="2189458" y="3002677"/>
            <a:ext cx="4218140" cy="231951"/>
          </a:xfrm>
          <a:prstGeom prst="notchedRight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81" tIns="34289" rIns="68381" bIns="34289" rtlCol="0" anchor="ctr"/>
          <a:lstStyle/>
          <a:p>
            <a:pPr algn="ctr" defTabSz="683539"/>
            <a:endParaRPr lang="en-US" sz="1400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6353" y="1901705"/>
            <a:ext cx="2097029" cy="1100940"/>
          </a:xfrm>
          <a:prstGeom prst="rect">
            <a:avLst/>
          </a:prstGeom>
        </p:spPr>
      </p:pic>
      <p:sp>
        <p:nvSpPr>
          <p:cNvPr id="9" name="Notched Right Arrow 8"/>
          <p:cNvSpPr/>
          <p:nvPr/>
        </p:nvSpPr>
        <p:spPr>
          <a:xfrm>
            <a:off x="2189458" y="2177966"/>
            <a:ext cx="4218140" cy="231951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81" tIns="34289" rIns="68381" bIns="34289" rtlCol="0" anchor="ctr"/>
          <a:lstStyle/>
          <a:p>
            <a:pPr algn="ctr" defTabSz="683539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8" name="Notched Right Arrow 7"/>
          <p:cNvSpPr/>
          <p:nvPr/>
        </p:nvSpPr>
        <p:spPr>
          <a:xfrm rot="10800000">
            <a:off x="2189461" y="1511858"/>
            <a:ext cx="4218140" cy="231951"/>
          </a:xfrm>
          <a:prstGeom prst="notched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81" tIns="34289" rIns="68381" bIns="34289" rtlCol="0" anchor="ctr"/>
          <a:lstStyle/>
          <a:p>
            <a:pPr algn="ctr" defTabSz="683539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9" y="120532"/>
            <a:ext cx="8695421" cy="931022"/>
          </a:xfrm>
          <a:prstGeom prst="rect">
            <a:avLst/>
          </a:prstGeom>
          <a:noFill/>
        </p:spPr>
        <p:txBody>
          <a:bodyPr wrap="square" lIns="68381" tIns="34289" rIns="68381" bIns="34289" rtlCol="0">
            <a:spAutoFit/>
          </a:bodyPr>
          <a:lstStyle/>
          <a:p>
            <a:pPr lvl="0" algn="ctr"/>
            <a:r>
              <a:rPr lang="ru-RU" altLang="ja-JP" sz="2000" b="1" spc="-9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КФУ КАК ИНТЕГРАТОР ВНЕДРЕНИЯ ТЕХНОЛОГИЙ </a:t>
            </a:r>
          </a:p>
          <a:p>
            <a:pPr lvl="0" algn="ctr"/>
            <a:endParaRPr lang="ru-RU" altLang="ja-JP" b="1" spc="-9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altLang="ja-JP" b="1" spc="-9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Область живых систем</a:t>
            </a:r>
          </a:p>
        </p:txBody>
      </p:sp>
      <p:pic>
        <p:nvPicPr>
          <p:cNvPr id="14" name="Shape 1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79372" y="1511824"/>
            <a:ext cx="765287" cy="34886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/>
          <p:cNvSpPr txBox="1"/>
          <p:nvPr/>
        </p:nvSpPr>
        <p:spPr>
          <a:xfrm>
            <a:off x="420445" y="1322702"/>
            <a:ext cx="1570220" cy="727119"/>
          </a:xfrm>
          <a:prstGeom prst="rect">
            <a:avLst/>
          </a:prstGeom>
          <a:noFill/>
        </p:spPr>
        <p:txBody>
          <a:bodyPr wrap="none" lIns="68381" tIns="34289" rIns="68381" bIns="34289" rtlCol="0">
            <a:spAutoFit/>
          </a:bodyPr>
          <a:lstStyle/>
          <a:p>
            <a:pPr defTabSz="683539"/>
            <a:r>
              <a:rPr lang="ru-RU" sz="1400" b="1" dirty="0">
                <a:solidFill>
                  <a:srgbClr val="002060"/>
                </a:solidFill>
              </a:rPr>
              <a:t>Республиканский </a:t>
            </a:r>
          </a:p>
          <a:p>
            <a:pPr defTabSz="683539"/>
            <a:r>
              <a:rPr lang="ru-RU" sz="1400" b="1" dirty="0">
                <a:solidFill>
                  <a:srgbClr val="002060"/>
                </a:solidFill>
              </a:rPr>
              <a:t>Онкологический </a:t>
            </a:r>
          </a:p>
          <a:p>
            <a:pPr defTabSz="683539"/>
            <a:r>
              <a:rPr lang="ru-RU" sz="1400" b="1" dirty="0">
                <a:solidFill>
                  <a:srgbClr val="002060"/>
                </a:solidFill>
              </a:rPr>
              <a:t>диспансер</a:t>
            </a:r>
            <a:endParaRPr lang="en-US" sz="1400" b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23728" y="1182996"/>
            <a:ext cx="4608512" cy="288538"/>
          </a:xfrm>
          <a:prstGeom prst="rect">
            <a:avLst/>
          </a:prstGeom>
          <a:noFill/>
        </p:spPr>
        <p:txBody>
          <a:bodyPr wrap="square" lIns="68381" tIns="34289" rIns="68381" bIns="34289" rtlCol="0">
            <a:spAutoFit/>
          </a:bodyPr>
          <a:lstStyle/>
          <a:p>
            <a:pPr algn="ctr" defTabSz="683539"/>
            <a:r>
              <a:rPr lang="ru-RU" sz="1400" i="1" dirty="0">
                <a:solidFill>
                  <a:srgbClr val="002060"/>
                </a:solidFill>
              </a:rPr>
              <a:t>Геномные технологии прогноза, диагностики  и лечения</a:t>
            </a:r>
            <a:endParaRPr lang="en-US" sz="1400" i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0478" y="2067695"/>
            <a:ext cx="1772631" cy="507828"/>
          </a:xfrm>
          <a:prstGeom prst="rect">
            <a:avLst/>
          </a:prstGeom>
          <a:noFill/>
        </p:spPr>
        <p:txBody>
          <a:bodyPr wrap="none" lIns="68381" tIns="34289" rIns="68381" bIns="34289" rtlCol="0">
            <a:spAutoFit/>
          </a:bodyPr>
          <a:lstStyle/>
          <a:p>
            <a:pPr defTabSz="683539"/>
            <a:r>
              <a:rPr lang="ru-RU" sz="1400" b="1" dirty="0">
                <a:solidFill>
                  <a:srgbClr val="4472C4">
                    <a:lumMod val="75000"/>
                  </a:srgbClr>
                </a:solidFill>
              </a:rPr>
              <a:t>РИЦ </a:t>
            </a:r>
          </a:p>
          <a:p>
            <a:pPr defTabSz="683539"/>
            <a:r>
              <a:rPr lang="ru-RU" sz="1400" b="1" dirty="0">
                <a:solidFill>
                  <a:srgbClr val="4472C4">
                    <a:lumMod val="75000"/>
                  </a:srgbClr>
                </a:solidFill>
              </a:rPr>
              <a:t>Медицинской науки</a:t>
            </a:r>
            <a:endParaRPr lang="en-US" sz="1400" b="1" dirty="0">
              <a:solidFill>
                <a:srgbClr val="4472C4">
                  <a:lumMod val="75000"/>
                </a:srgb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21615" y="1880649"/>
            <a:ext cx="1162560" cy="288538"/>
          </a:xfrm>
          <a:prstGeom prst="rect">
            <a:avLst/>
          </a:prstGeom>
          <a:noFill/>
        </p:spPr>
        <p:txBody>
          <a:bodyPr wrap="none" lIns="68381" tIns="34289" rIns="68381" bIns="34289" rtlCol="0">
            <a:spAutoFit/>
          </a:bodyPr>
          <a:lstStyle/>
          <a:p>
            <a:pPr defTabSz="683539"/>
            <a:r>
              <a:rPr lang="ru-RU" sz="1400" i="1" dirty="0">
                <a:solidFill>
                  <a:srgbClr val="002060"/>
                </a:solidFill>
              </a:rPr>
              <a:t>Симуляторы</a:t>
            </a:r>
            <a:endParaRPr lang="en-US" sz="1400" i="1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0444" y="2787776"/>
            <a:ext cx="1512704" cy="727119"/>
          </a:xfrm>
          <a:prstGeom prst="rect">
            <a:avLst/>
          </a:prstGeom>
          <a:noFill/>
        </p:spPr>
        <p:txBody>
          <a:bodyPr wrap="none" lIns="68381" tIns="34289" rIns="68381" bIns="34289" rtlCol="0">
            <a:spAutoFit/>
          </a:bodyPr>
          <a:lstStyle/>
          <a:p>
            <a:pPr defTabSz="683539"/>
            <a:r>
              <a:rPr lang="ru-RU" sz="1400" b="1" dirty="0">
                <a:solidFill>
                  <a:srgbClr val="002060"/>
                </a:solidFill>
              </a:rPr>
              <a:t>Университетская </a:t>
            </a:r>
          </a:p>
          <a:p>
            <a:pPr defTabSz="683539"/>
            <a:r>
              <a:rPr lang="ru-RU" sz="1400" b="1" dirty="0">
                <a:solidFill>
                  <a:srgbClr val="002060"/>
                </a:solidFill>
              </a:rPr>
              <a:t>клиника КФУ,</a:t>
            </a:r>
          </a:p>
          <a:p>
            <a:pPr defTabSz="683539"/>
            <a:r>
              <a:rPr lang="ru-RU" sz="1400" b="1" dirty="0">
                <a:solidFill>
                  <a:srgbClr val="002060"/>
                </a:solidFill>
              </a:rPr>
              <a:t>клиники РТ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157455" y="3240359"/>
            <a:ext cx="4250209" cy="507828"/>
          </a:xfrm>
          <a:prstGeom prst="rect">
            <a:avLst/>
          </a:prstGeom>
          <a:noFill/>
        </p:spPr>
        <p:txBody>
          <a:bodyPr wrap="square" lIns="68381" tIns="34289" rIns="68381" bIns="34289" rtlCol="0">
            <a:spAutoFit/>
          </a:bodyPr>
          <a:lstStyle/>
          <a:p>
            <a:pPr algn="ctr" defTabSz="683539"/>
            <a:r>
              <a:rPr lang="ru-RU" sz="1400" i="1" dirty="0">
                <a:solidFill>
                  <a:srgbClr val="002060"/>
                </a:solidFill>
              </a:rPr>
              <a:t>Новые клеточные и </a:t>
            </a:r>
            <a:r>
              <a:rPr lang="ru-RU" sz="1400" i="1" dirty="0" err="1">
                <a:solidFill>
                  <a:srgbClr val="002060"/>
                </a:solidFill>
              </a:rPr>
              <a:t>омиксные</a:t>
            </a:r>
            <a:r>
              <a:rPr lang="ru-RU" sz="1400" i="1" dirty="0">
                <a:solidFill>
                  <a:srgbClr val="002060"/>
                </a:solidFill>
              </a:rPr>
              <a:t> технологии диагностики, лечения и реабилитации</a:t>
            </a:r>
            <a:endParaRPr lang="en-US" sz="1400" i="1" dirty="0">
              <a:solidFill>
                <a:srgbClr val="002060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0055" y="2019952"/>
            <a:ext cx="948909" cy="81124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489" y="3790715"/>
            <a:ext cx="1550635" cy="692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6" name="Picture 2" descr="C:\Users\AXA\Desktop\17.09.01. Визит Л.М.Огородовой\Слайды\Cochrane_Logo_Stacked_RGB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498" y="537849"/>
            <a:ext cx="838069" cy="960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Картинки по запросу русфонд логотип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528" y="3118636"/>
            <a:ext cx="1658051" cy="387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Картинки по запросу RASA думаем по русски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1336" y="3701163"/>
            <a:ext cx="771927" cy="803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0466" y="1743900"/>
            <a:ext cx="1336122" cy="120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42792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артинки по запросу Ближневосточный технический университе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151" y="4583324"/>
            <a:ext cx="500539" cy="500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7" y="3826400"/>
            <a:ext cx="1489280" cy="6106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32" t="66712" r="35331" b="8314"/>
          <a:stretch/>
        </p:blipFill>
        <p:spPr>
          <a:xfrm>
            <a:off x="7092280" y="445762"/>
            <a:ext cx="1930560" cy="2301158"/>
          </a:xfrm>
          <a:prstGeom prst="rect">
            <a:avLst/>
          </a:prstGeom>
        </p:spPr>
      </p:pic>
      <p:pic>
        <p:nvPicPr>
          <p:cNvPr id="7" name="Picture 8" descr="Картинки по запросу Техасский университет A&amp;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953" y="3475526"/>
            <a:ext cx="952040" cy="782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Картинки по запросу South west petroleum university chin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087" y="4397045"/>
            <a:ext cx="748823" cy="752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2040" y="2746921"/>
            <a:ext cx="694952" cy="702986"/>
          </a:xfrm>
          <a:prstGeom prst="rect">
            <a:avLst/>
          </a:prstGeom>
        </p:spPr>
      </p:pic>
      <p:pic>
        <p:nvPicPr>
          <p:cNvPr id="10" name="Picture 2" descr="Картинки по запросу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854" y="4432849"/>
            <a:ext cx="652364" cy="651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90" y="2637225"/>
            <a:ext cx="792165" cy="1056221"/>
          </a:xfrm>
          <a:prstGeom prst="rect">
            <a:avLst/>
          </a:prstGeom>
        </p:spPr>
      </p:pic>
      <p:pic>
        <p:nvPicPr>
          <p:cNvPr id="13" name="Picture 4" descr="https://photos-3.dropbox.com/t/2/AACjkLOnHI6Lj3r8gGD4ZGXbs7OtItkEWMoBKhSvUbzysA/12/583060908/jpeg/32x32/3/1476190800/0/2/DSC_3310.jpg/EJ6vwdgEGNwOIAIoAg/HRRo3MFIi3RgUD_HfqdMLKtOiSAV2uX6GOu021G6BWI?size_mode=5&amp;dl=0&amp;size=32x3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97"/>
          <a:stretch/>
        </p:blipFill>
        <p:spPr bwMode="auto">
          <a:xfrm>
            <a:off x="466837" y="2997567"/>
            <a:ext cx="3317726" cy="1886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UACOLOUR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422" y="4706276"/>
            <a:ext cx="1086185" cy="254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32" b="34334"/>
          <a:stretch>
            <a:fillRect/>
          </a:stretch>
        </p:blipFill>
        <p:spPr bwMode="auto">
          <a:xfrm>
            <a:off x="7683597" y="3691069"/>
            <a:ext cx="1046927" cy="239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976853"/>
            <a:ext cx="1221148" cy="52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" descr="stanford-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728" y="2823510"/>
            <a:ext cx="726554" cy="549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 descr="http://petroleo360.com/sites/default/files/styles/img_900x500/public/descarga_0.jpg?itok=OYomxOAm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9816" y="2773893"/>
            <a:ext cx="981234" cy="545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&amp;Kcy;&amp;acy;&amp;rcy;&amp;tcy;&amp;icy;&amp;ncy;&amp;kcy;&amp;icy; &amp;pcy;&amp;ocy; &amp;zcy;&amp;acy;&amp;pcy;&amp;rcy;&amp;ocy;&amp;scy;&amp;ucy; CuPet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280" y="3406492"/>
            <a:ext cx="1049073" cy="710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466838" y="123488"/>
            <a:ext cx="7740122" cy="953875"/>
          </a:xfrm>
          <a:prstGeom prst="rect">
            <a:avLst/>
          </a:prstGeom>
        </p:spPr>
        <p:txBody>
          <a:bodyPr wrap="square" lIns="91176" tIns="45588" rIns="91176" bIns="45588">
            <a:spAutoFit/>
          </a:bodyPr>
          <a:lstStyle/>
          <a:p>
            <a:pPr lvl="0" algn="ctr"/>
            <a:r>
              <a:rPr lang="ru-RU" altLang="ja-JP" sz="2000" b="1" spc="-90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КФУ КАК ИНТЕГРАТОР ВНЕДРЕНИЯ ТЕХНОЛОГИЙ</a:t>
            </a:r>
          </a:p>
          <a:p>
            <a:pPr lvl="0" algn="ctr"/>
            <a:r>
              <a:rPr lang="ru-RU" altLang="ja-JP" b="1" spc="-90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ru-RU" altLang="ja-JP" b="1" spc="-9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Нефтяная отрасль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9552" y="1131591"/>
            <a:ext cx="6552730" cy="1815882"/>
          </a:xfrm>
          <a:prstGeom prst="rect">
            <a:avLst/>
          </a:prstGeom>
          <a:noFill/>
        </p:spPr>
        <p:txBody>
          <a:bodyPr wrap="square" lIns="91406" tIns="45703" rIns="91406" bIns="45703" rtlCol="0">
            <a:spAutoFit/>
          </a:bodyPr>
          <a:lstStyle/>
          <a:p>
            <a:pPr algn="just"/>
            <a:r>
              <a:rPr lang="ru-RU" sz="1600" b="1" dirty="0">
                <a:solidFill>
                  <a:srgbClr val="002060"/>
                </a:solidFill>
              </a:rPr>
              <a:t>Международная площадка </a:t>
            </a:r>
            <a:r>
              <a:rPr lang="ru-RU" sz="1600" dirty="0">
                <a:solidFill>
                  <a:srgbClr val="002060"/>
                </a:solidFill>
              </a:rPr>
              <a:t>«Термические методы увеличения </a:t>
            </a:r>
            <a:r>
              <a:rPr lang="ru-RU" sz="1600" dirty="0" err="1">
                <a:solidFill>
                  <a:srgbClr val="002060"/>
                </a:solidFill>
              </a:rPr>
              <a:t>нефтеотдачи</a:t>
            </a:r>
            <a:r>
              <a:rPr lang="ru-RU" sz="1600" dirty="0">
                <a:solidFill>
                  <a:srgbClr val="002060"/>
                </a:solidFill>
              </a:rPr>
              <a:t>: лабораторные исследования, моделирование и промысловые применения». За два года его посетило более </a:t>
            </a:r>
            <a:r>
              <a:rPr lang="ru-RU" sz="1600" b="1" dirty="0">
                <a:solidFill>
                  <a:srgbClr val="002060"/>
                </a:solidFill>
              </a:rPr>
              <a:t>500 специалистов</a:t>
            </a:r>
            <a:r>
              <a:rPr lang="ru-RU" sz="1600" dirty="0">
                <a:solidFill>
                  <a:srgbClr val="002060"/>
                </a:solidFill>
              </a:rPr>
              <a:t> из </a:t>
            </a:r>
            <a:r>
              <a:rPr lang="ru-RU" sz="1600" b="1" dirty="0">
                <a:solidFill>
                  <a:srgbClr val="002060"/>
                </a:solidFill>
              </a:rPr>
              <a:t>47 стран мира</a:t>
            </a:r>
            <a:r>
              <a:rPr lang="ru-RU" sz="1600" dirty="0">
                <a:solidFill>
                  <a:srgbClr val="002060"/>
                </a:solidFill>
              </a:rPr>
              <a:t>, представлены все крупнейшие страны-экспортеры нефти и крупнейшие нефтяные компании. 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</a:rPr>
              <a:t>С 2018 года мероприятие под брендом КФУ будет проводиться в Китае, Турции, Колумбии.</a:t>
            </a:r>
          </a:p>
        </p:txBody>
      </p:sp>
    </p:spTree>
    <p:extLst>
      <p:ext uri="{BB962C8B-B14F-4D97-AF65-F5344CB8AC3E}">
        <p14:creationId xmlns:p14="http://schemas.microsoft.com/office/powerpoint/2010/main" val="24831807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695225" y="123480"/>
            <a:ext cx="7800109" cy="464044"/>
          </a:xfrm>
          <a:prstGeom prst="rect">
            <a:avLst/>
          </a:prstGeom>
          <a:noFill/>
        </p:spPr>
        <p:txBody>
          <a:bodyPr wrap="square" lIns="91226" tIns="45611" rIns="91226" bIns="45611" rtlCol="0">
            <a:spAutoFit/>
          </a:bodyPr>
          <a:lstStyle/>
          <a:p>
            <a:pPr algn="ctr" defTabSz="910575" fontAlgn="base">
              <a:lnSpc>
                <a:spcPts val="29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spc="-90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ДВИЖЕНИЕ К ЦЕЛЕВОЙ МОДЕЛИ И ЭФФЕКТИВНОСТЬ</a:t>
            </a:r>
          </a:p>
        </p:txBody>
      </p:sp>
      <p:sp>
        <p:nvSpPr>
          <p:cNvPr id="2" name="AutoShape 10"/>
          <p:cNvSpPr>
            <a:spLocks noChangeAspect="1" noChangeArrowheads="1"/>
          </p:cNvSpPr>
          <p:nvPr/>
        </p:nvSpPr>
        <p:spPr bwMode="auto">
          <a:xfrm>
            <a:off x="63500" y="-136524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226" tIns="45611" rIns="91226" bIns="45611" numCol="1" anchor="t" anchorCtr="0" compatLnSpc="1">
            <a:prstTxWarp prst="textNoShape">
              <a:avLst/>
            </a:prstTxWarp>
          </a:bodyPr>
          <a:lstStyle/>
          <a:p>
            <a:pPr defTabSz="912044"/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AutoShape 12"/>
          <p:cNvSpPr>
            <a:spLocks noChangeAspect="1" noChangeArrowheads="1"/>
          </p:cNvSpPr>
          <p:nvPr/>
        </p:nvSpPr>
        <p:spPr bwMode="auto">
          <a:xfrm>
            <a:off x="215900" y="1587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226" tIns="45611" rIns="91226" bIns="45611" numCol="1" anchor="t" anchorCtr="0" compatLnSpc="1">
            <a:prstTxWarp prst="textNoShape">
              <a:avLst/>
            </a:prstTxWarp>
          </a:bodyPr>
          <a:lstStyle/>
          <a:p>
            <a:pPr defTabSz="912044"/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AutoShape 15" descr="https://mail.tatar.ru/owa/service.svc/s/GetFileAttachment?id=AAMkAGJmYmRmNDk5LTIxNzMtNGZlYS04YzU0LTk0YWY0MWExYWQ1NQBGAAAAAACZZgYEOSjWRZwr0CJZMlXvBwDPF2o4GXOpTpu2JdjfNEI9AAAAMy2cAAA10hLQ%2FSPkQaT%2BRNeUDf7SAAIKaXsAAAABEgAQAJei51ia7yZEv%2Br7ypD%2Bb9M%3D&amp;isImagePreview=True&amp;X-OWA-CANARY=LOdMpShwKUyRoGT76ZBDy7w_Xd-fRtMIO6g2ucuslRxd5x53aKnEZKaT2FZ3o0pUGbWJxII2lY4.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226" tIns="45611" rIns="91226" bIns="45611" numCol="1" anchor="t" anchorCtr="0" compatLnSpc="1">
            <a:prstTxWarp prst="textNoShape">
              <a:avLst/>
            </a:prstTxWarp>
          </a:bodyPr>
          <a:lstStyle/>
          <a:p>
            <a:pPr defTabSz="912044"/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AutoShape 17" descr="https://mail.tatar.ru/owa/service.svc/s/GetFileAttachment?id=AAMkAGJmYmRmNDk5LTIxNzMtNGZlYS04YzU0LTk0YWY0MWExYWQ1NQBGAAAAAACZZgYEOSjWRZwr0CJZMlXvBwDPF2o4GXOpTpu2JdjfNEI9AAAAMy2cAAA10hLQ%2FSPkQaT%2BRNeUDf7SAAIKaXsAAAABEgAQAJei51ia7yZEv%2Br7ypD%2Bb9M%3D&amp;isImagePreview=True&amp;X-OWA-CANARY=LOdMpShwKUyRoGT76ZBDy7w_Xd-fRtMIO6g2ucuslRxd5x53aKnEZKaT2FZ3o0pUGbWJxII2lY4."/>
          <p:cNvSpPr>
            <a:spLocks noChangeAspect="1" noChangeArrowheads="1"/>
          </p:cNvSpPr>
          <p:nvPr/>
        </p:nvSpPr>
        <p:spPr bwMode="auto">
          <a:xfrm>
            <a:off x="520700" y="32068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226" tIns="45611" rIns="91226" bIns="45611" numCol="1" anchor="t" anchorCtr="0" compatLnSpc="1">
            <a:prstTxWarp prst="textNoShape">
              <a:avLst/>
            </a:prstTxWarp>
          </a:bodyPr>
          <a:lstStyle/>
          <a:p>
            <a:pPr defTabSz="912044"/>
            <a:endParaRPr lang="ru-RU">
              <a:solidFill>
                <a:prstClr val="black"/>
              </a:solidFill>
            </a:endParaRPr>
          </a:p>
        </p:txBody>
      </p:sp>
      <p:graphicFrame>
        <p:nvGraphicFramePr>
          <p:cNvPr id="66" name="Объект 7"/>
          <p:cNvGraphicFramePr>
            <a:graphicFrameLocks/>
          </p:cNvGraphicFramePr>
          <p:nvPr>
            <p:extLst/>
          </p:nvPr>
        </p:nvGraphicFramePr>
        <p:xfrm>
          <a:off x="765333" y="3329030"/>
          <a:ext cx="3936638" cy="1352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4" name="Прямоугольник 83"/>
          <p:cNvSpPr/>
          <p:nvPr/>
        </p:nvSpPr>
        <p:spPr>
          <a:xfrm>
            <a:off x="1154273" y="3043738"/>
            <a:ext cx="3045823" cy="376988"/>
          </a:xfrm>
          <a:prstGeom prst="rect">
            <a:avLst/>
          </a:prstGeom>
        </p:spPr>
        <p:txBody>
          <a:bodyPr wrap="square" lIns="68420" tIns="34271" rIns="68420" bIns="34271">
            <a:spAutoFit/>
          </a:bodyPr>
          <a:lstStyle/>
          <a:p>
            <a:pPr algn="ctr" defTabSz="683464"/>
            <a:r>
              <a:rPr lang="ru-RU" sz="1000" b="1" cap="all" dirty="0">
                <a:solidFill>
                  <a:srgbClr val="4F81BD">
                    <a:lumMod val="75000"/>
                  </a:srgbClr>
                </a:solidFill>
              </a:rPr>
              <a:t>В области трансфера </a:t>
            </a:r>
          </a:p>
          <a:p>
            <a:pPr algn="ctr" defTabSz="683464"/>
            <a:r>
              <a:rPr lang="ru-RU" sz="1000" b="1" cap="all" dirty="0">
                <a:solidFill>
                  <a:srgbClr val="4F81BD">
                    <a:lumMod val="75000"/>
                  </a:srgbClr>
                </a:solidFill>
              </a:rPr>
              <a:t>преодолено в среднем 74 % разрыва</a:t>
            </a:r>
          </a:p>
        </p:txBody>
      </p:sp>
      <p:graphicFrame>
        <p:nvGraphicFramePr>
          <p:cNvPr id="86" name="Объект 7"/>
          <p:cNvGraphicFramePr>
            <a:graphicFrameLocks/>
          </p:cNvGraphicFramePr>
          <p:nvPr>
            <p:extLst/>
          </p:nvPr>
        </p:nvGraphicFramePr>
        <p:xfrm>
          <a:off x="368302" y="967810"/>
          <a:ext cx="4249220" cy="2140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7" name="Прямоугольник 86"/>
          <p:cNvSpPr/>
          <p:nvPr/>
        </p:nvSpPr>
        <p:spPr>
          <a:xfrm>
            <a:off x="825500" y="550404"/>
            <a:ext cx="3124404" cy="376988"/>
          </a:xfrm>
          <a:prstGeom prst="rect">
            <a:avLst/>
          </a:prstGeom>
        </p:spPr>
        <p:txBody>
          <a:bodyPr wrap="square" lIns="68420" tIns="34271" rIns="68420" bIns="34271">
            <a:spAutoFit/>
          </a:bodyPr>
          <a:lstStyle/>
          <a:p>
            <a:pPr algn="ctr" defTabSz="683464"/>
            <a:r>
              <a:rPr lang="ru-RU" sz="1000" b="1" cap="all" dirty="0">
                <a:solidFill>
                  <a:srgbClr val="4F81BD">
                    <a:lumMod val="75000"/>
                  </a:srgbClr>
                </a:solidFill>
              </a:rPr>
              <a:t>В области исследований и образования преодолено в среднем  67 % разрыва</a:t>
            </a:r>
          </a:p>
        </p:txBody>
      </p:sp>
      <p:graphicFrame>
        <p:nvGraphicFramePr>
          <p:cNvPr id="12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1977013"/>
              </p:ext>
            </p:extLst>
          </p:nvPr>
        </p:nvGraphicFramePr>
        <p:xfrm>
          <a:off x="4825335" y="978695"/>
          <a:ext cx="4068635" cy="2129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503723"/>
              </p:ext>
            </p:extLst>
          </p:nvPr>
        </p:nvGraphicFramePr>
        <p:xfrm>
          <a:off x="4829500" y="3164717"/>
          <a:ext cx="3971600" cy="1423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611598" y="4729245"/>
            <a:ext cx="131605" cy="10001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20" tIns="34271" rIns="68420" bIns="34271" rtlCol="0" anchor="ctr"/>
          <a:lstStyle/>
          <a:p>
            <a:pPr algn="ctr" defTabSz="683464"/>
            <a:endParaRPr lang="ru-RU" sz="140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43075" y="4681100"/>
            <a:ext cx="514350" cy="207711"/>
          </a:xfrm>
          <a:prstGeom prst="rect">
            <a:avLst/>
          </a:prstGeom>
          <a:noFill/>
        </p:spPr>
        <p:txBody>
          <a:bodyPr wrap="square" lIns="68420" tIns="34271" rIns="68420" bIns="34271" rtlCol="0">
            <a:spAutoFit/>
          </a:bodyPr>
          <a:lstStyle/>
          <a:p>
            <a:pPr defTabSz="683464"/>
            <a:r>
              <a:rPr lang="ru-RU" sz="900" dirty="0">
                <a:solidFill>
                  <a:srgbClr val="002060"/>
                </a:solidFill>
              </a:rPr>
              <a:t>2013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225861" y="4729245"/>
            <a:ext cx="131605" cy="10001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20" tIns="34271" rIns="68420" bIns="34271" rtlCol="0" anchor="ctr"/>
          <a:lstStyle/>
          <a:p>
            <a:pPr algn="ctr" defTabSz="683464"/>
            <a:endParaRPr lang="ru-RU" sz="1400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57438" y="4681100"/>
            <a:ext cx="514350" cy="207711"/>
          </a:xfrm>
          <a:prstGeom prst="rect">
            <a:avLst/>
          </a:prstGeom>
          <a:noFill/>
        </p:spPr>
        <p:txBody>
          <a:bodyPr wrap="square" lIns="68420" tIns="34271" rIns="68420" bIns="34271" rtlCol="0">
            <a:spAutoFit/>
          </a:bodyPr>
          <a:lstStyle/>
          <a:p>
            <a:pPr defTabSz="683464"/>
            <a:r>
              <a:rPr lang="ru-RU" sz="900" dirty="0">
                <a:solidFill>
                  <a:srgbClr val="002060"/>
                </a:solidFill>
              </a:rPr>
              <a:t>2017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818811" y="4729245"/>
            <a:ext cx="131605" cy="1000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20" tIns="34271" rIns="68420" bIns="34271" rtlCol="0" anchor="ctr"/>
          <a:lstStyle/>
          <a:p>
            <a:pPr algn="ctr" defTabSz="683464"/>
            <a:endParaRPr lang="ru-RU" sz="1400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950369" y="4681100"/>
            <a:ext cx="514350" cy="207711"/>
          </a:xfrm>
          <a:prstGeom prst="rect">
            <a:avLst/>
          </a:prstGeom>
          <a:noFill/>
        </p:spPr>
        <p:txBody>
          <a:bodyPr wrap="square" lIns="68420" tIns="34271" rIns="68420" bIns="34271" rtlCol="0">
            <a:spAutoFit/>
          </a:bodyPr>
          <a:lstStyle/>
          <a:p>
            <a:pPr defTabSz="683464"/>
            <a:r>
              <a:rPr lang="ru-RU" sz="900" dirty="0">
                <a:solidFill>
                  <a:srgbClr val="002060"/>
                </a:solidFill>
              </a:rPr>
              <a:t>2020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C6137E8-3D24-4F71-8EE3-DEF9C13B2635}"/>
              </a:ext>
            </a:extLst>
          </p:cNvPr>
          <p:cNvSpPr/>
          <p:nvPr/>
        </p:nvSpPr>
        <p:spPr>
          <a:xfrm>
            <a:off x="4939771" y="755953"/>
            <a:ext cx="3751058" cy="223100"/>
          </a:xfrm>
          <a:prstGeom prst="rect">
            <a:avLst/>
          </a:prstGeom>
        </p:spPr>
        <p:txBody>
          <a:bodyPr wrap="square" lIns="68420" tIns="34271" rIns="68420" bIns="34271">
            <a:spAutoFit/>
          </a:bodyPr>
          <a:lstStyle/>
          <a:p>
            <a:pPr algn="ctr" defTabSz="683464"/>
            <a:r>
              <a:rPr lang="ru-RU" sz="1000" b="1" cap="all" dirty="0">
                <a:solidFill>
                  <a:srgbClr val="4F81BD">
                    <a:lumMod val="75000"/>
                  </a:srgbClr>
                </a:solidFill>
              </a:rPr>
              <a:t>Выполнение </a:t>
            </a:r>
            <a:r>
              <a:rPr lang="en-US" sz="1000" b="1" cap="all" dirty="0">
                <a:solidFill>
                  <a:srgbClr val="4F81BD">
                    <a:lumMod val="75000"/>
                  </a:srgbClr>
                </a:solidFill>
              </a:rPr>
              <a:t>KPI</a:t>
            </a:r>
            <a:endParaRPr lang="ru-RU" sz="1000" b="1" cap="all" dirty="0"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143492" y="4751859"/>
            <a:ext cx="2057400" cy="273844"/>
          </a:xfrm>
        </p:spPr>
        <p:txBody>
          <a:bodyPr/>
          <a:lstStyle/>
          <a:p>
            <a:fld id="{F335D259-F416-4168-8539-B35F5979D1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6495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Box 54"/>
          <p:cNvSpPr txBox="1"/>
          <p:nvPr/>
        </p:nvSpPr>
        <p:spPr>
          <a:xfrm>
            <a:off x="1395393" y="280857"/>
            <a:ext cx="6632992" cy="441144"/>
          </a:xfrm>
          <a:prstGeom prst="rect">
            <a:avLst/>
          </a:prstGeom>
          <a:noFill/>
        </p:spPr>
        <p:txBody>
          <a:bodyPr wrap="square" lIns="68327" tIns="34289" rIns="68327" bIns="34289">
            <a:spAutoFit/>
          </a:bodyPr>
          <a:lstStyle/>
          <a:p>
            <a:pPr algn="ctr" defTabSz="910575" fontAlgn="base">
              <a:lnSpc>
                <a:spcPts val="29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spc="-90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ПОЗИЦИИ КФУ В МИРОВЫХ РЕЙТИНГАХ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670057" y="937076"/>
            <a:ext cx="1989267" cy="3218881"/>
            <a:chOff x="5199498" y="685648"/>
            <a:chExt cx="2433472" cy="3484126"/>
          </a:xfrm>
        </p:grpSpPr>
        <p:sp>
          <p:nvSpPr>
            <p:cNvPr id="67" name="Shape 66"/>
            <p:cNvSpPr/>
            <p:nvPr/>
          </p:nvSpPr>
          <p:spPr>
            <a:xfrm rot="16200000" flipV="1">
              <a:off x="5111744" y="2039480"/>
              <a:ext cx="2522158" cy="1738429"/>
            </a:xfrm>
            <a:prstGeom prst="swooshArrow">
              <a:avLst>
                <a:gd name="adj1" fmla="val 19670"/>
                <a:gd name="adj2" fmla="val 24520"/>
              </a:avLst>
            </a:prstGeom>
            <a:solidFill>
              <a:srgbClr val="00E600">
                <a:alpha val="18824"/>
              </a:srgb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pPr defTabSz="912623"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5778936" y="1785301"/>
              <a:ext cx="1854034" cy="33980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06221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600" dirty="0">
                  <a:solidFill>
                    <a:srgbClr val="4F81BD">
                      <a:lumMod val="50000"/>
                    </a:srgbClr>
                  </a:solidFill>
                  <a:cs typeface="Times New Roman" panose="02020603050405020304" pitchFamily="18" charset="0"/>
                </a:rPr>
                <a:t>401–500</a:t>
              </a:r>
            </a:p>
          </p:txBody>
        </p:sp>
        <p:pic>
          <p:nvPicPr>
            <p:cNvPr id="58" name="Picture 276" descr="F:\temp\brics-logo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9091" y="2660659"/>
              <a:ext cx="837815" cy="34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9" name="Прямоугольник 58"/>
            <p:cNvSpPr/>
            <p:nvPr/>
          </p:nvSpPr>
          <p:spPr>
            <a:xfrm>
              <a:off x="5778936" y="3036424"/>
              <a:ext cx="1067153" cy="36645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0575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1600" dirty="0">
                  <a:solidFill>
                    <a:srgbClr val="4F81BD">
                      <a:lumMod val="50000"/>
                    </a:srgbClr>
                  </a:solidFill>
                </a:rPr>
                <a:t>441-450</a:t>
              </a:r>
              <a:endParaRPr lang="ru-RU" sz="1600" dirty="0">
                <a:solidFill>
                  <a:srgbClr val="4F81BD">
                    <a:lumMod val="50000"/>
                  </a:srgbClr>
                </a:solidFill>
              </a:endParaRPr>
            </a:p>
          </p:txBody>
        </p:sp>
        <p:pic>
          <p:nvPicPr>
            <p:cNvPr id="61" name="Picture 3" descr="F:\temp\kwgv0xmm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460" r="1314" b="9490"/>
            <a:stretch/>
          </p:blipFill>
          <p:spPr bwMode="auto">
            <a:xfrm>
              <a:off x="5276275" y="1758313"/>
              <a:ext cx="454663" cy="3826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2" name="Picture 4" descr="F:\temp\qs_logo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29863" y="3084866"/>
              <a:ext cx="408132" cy="3826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4" name="Прямоугольник 63"/>
            <p:cNvSpPr/>
            <p:nvPr/>
          </p:nvSpPr>
          <p:spPr>
            <a:xfrm>
              <a:off x="6086807" y="2584963"/>
              <a:ext cx="480826" cy="36645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0575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1600" dirty="0">
                  <a:solidFill>
                    <a:srgbClr val="4F81BD">
                      <a:lumMod val="50000"/>
                    </a:srgbClr>
                  </a:solidFill>
                </a:rPr>
                <a:t>66</a:t>
              </a:r>
              <a:endParaRPr lang="ru-RU" sz="1600" dirty="0">
                <a:solidFill>
                  <a:srgbClr val="4F81BD">
                    <a:lumMod val="50000"/>
                  </a:srgbClr>
                </a:solidFill>
              </a:endParaRPr>
            </a:p>
          </p:txBody>
        </p:sp>
        <p:pic>
          <p:nvPicPr>
            <p:cNvPr id="65" name="Рисунок 6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43850" y="3560008"/>
              <a:ext cx="973148" cy="382623"/>
            </a:xfrm>
            <a:prstGeom prst="rect">
              <a:avLst/>
            </a:prstGeom>
          </p:spPr>
        </p:pic>
        <p:sp>
          <p:nvSpPr>
            <p:cNvPr id="66" name="Прямоугольник 65"/>
            <p:cNvSpPr/>
            <p:nvPr/>
          </p:nvSpPr>
          <p:spPr>
            <a:xfrm>
              <a:off x="6306994" y="3515301"/>
              <a:ext cx="480826" cy="36645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0575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600" dirty="0">
                  <a:solidFill>
                    <a:srgbClr val="4F81BD">
                      <a:lumMod val="50000"/>
                    </a:srgbClr>
                  </a:solidFill>
                </a:rPr>
                <a:t>59</a:t>
              </a:r>
            </a:p>
          </p:txBody>
        </p:sp>
        <p:pic>
          <p:nvPicPr>
            <p:cNvPr id="43" name="Picture 3" descr="F:\temp\kwgv0xmm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460" r="1314" b="9490"/>
            <a:stretch/>
          </p:blipFill>
          <p:spPr bwMode="auto">
            <a:xfrm>
              <a:off x="5283062" y="2211135"/>
              <a:ext cx="454663" cy="3826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Прямоугольник 44"/>
            <p:cNvSpPr/>
            <p:nvPr/>
          </p:nvSpPr>
          <p:spPr>
            <a:xfrm>
              <a:off x="5767755" y="2173924"/>
              <a:ext cx="1626024" cy="36645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0575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1600" dirty="0">
                  <a:solidFill>
                    <a:srgbClr val="4F81BD">
                      <a:lumMod val="50000"/>
                    </a:srgbClr>
                  </a:solidFill>
                </a:rPr>
                <a:t>201-250 </a:t>
              </a:r>
              <a:r>
                <a:rPr lang="en-US" altLang="ru-RU" sz="1100" dirty="0">
                  <a:solidFill>
                    <a:srgbClr val="4F81BD">
                      <a:lumMod val="50000"/>
                    </a:srgbClr>
                  </a:solidFill>
                </a:rPr>
                <a:t>Europe</a:t>
              </a:r>
              <a:endParaRPr lang="ru-RU" sz="1600" dirty="0">
                <a:solidFill>
                  <a:srgbClr val="4F81BD">
                    <a:lumMod val="50000"/>
                  </a:srgbClr>
                </a:solidFill>
              </a:endParaRPr>
            </a:p>
          </p:txBody>
        </p:sp>
        <p:sp>
          <p:nvSpPr>
            <p:cNvPr id="53" name="TextBox 1"/>
            <p:cNvSpPr txBox="1">
              <a:spLocks noChangeArrowheads="1"/>
            </p:cNvSpPr>
            <p:nvPr/>
          </p:nvSpPr>
          <p:spPr bwMode="auto">
            <a:xfrm>
              <a:off x="5199498" y="685648"/>
              <a:ext cx="2226028" cy="699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defTabSz="910575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b="1" cap="all" dirty="0">
                  <a:solidFill>
                    <a:srgbClr val="4F81BD">
                      <a:lumMod val="75000"/>
                    </a:srgbClr>
                  </a:solidFill>
                  <a:latin typeface="Calibri"/>
                </a:rPr>
                <a:t>Мировые рейтинги</a:t>
              </a:r>
            </a:p>
          </p:txBody>
        </p:sp>
      </p:grpSp>
      <p:graphicFrame>
        <p:nvGraphicFramePr>
          <p:cNvPr id="74" name="Таблица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711327"/>
              </p:ext>
            </p:extLst>
          </p:nvPr>
        </p:nvGraphicFramePr>
        <p:xfrm>
          <a:off x="5759842" y="1679661"/>
          <a:ext cx="3084126" cy="2774609"/>
        </p:xfrm>
        <a:graphic>
          <a:graphicData uri="http://schemas.openxmlformats.org/drawingml/2006/table">
            <a:tbl>
              <a:tblPr>
                <a:tableStyleId>{5FD0F851-EC5A-4D38-B0AD-8093EC10F338}</a:tableStyleId>
              </a:tblPr>
              <a:tblGrid>
                <a:gridCol w="612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13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02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925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rgbClr val="002060"/>
                          </a:solidFill>
                          <a:effectLst/>
                        </a:rPr>
                        <a:t>Мировой ранг </a:t>
                      </a:r>
                      <a:endParaRPr lang="ru-RU" sz="10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rgbClr val="002060"/>
                          </a:solidFill>
                          <a:effectLst/>
                        </a:rPr>
                        <a:t>Россия</a:t>
                      </a:r>
                      <a:endParaRPr lang="ru-RU" sz="10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</a:rPr>
                        <a:t>Филология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</a:rPr>
                        <a:t>101-150 </a:t>
                      </a:r>
                      <a:endParaRPr lang="ru-RU" sz="11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ru-RU" sz="11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Коммуникации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медиа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151-200</a:t>
                      </a:r>
                      <a:endParaRPr lang="ru-RU" sz="11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Археология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151-200</a:t>
                      </a:r>
                      <a:endParaRPr lang="ru-RU" sz="11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</a:rPr>
                        <a:t>Образование</a:t>
                      </a:r>
                      <a:endParaRPr lang="ru-RU" sz="11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251-300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Английский язык и литература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251-300</a:t>
                      </a:r>
                      <a:endParaRPr lang="ru-RU" sz="11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68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Экономика и эконометрика</a:t>
                      </a:r>
                      <a:r>
                        <a:rPr lang="ru-RU" sz="1100" kern="12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1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301-350</a:t>
                      </a:r>
                      <a:endParaRPr lang="ru-RU" sz="11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Физика и астрономия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351-400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Химия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401-450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5" name="TextBox 1"/>
          <p:cNvSpPr txBox="1">
            <a:spLocks noChangeArrowheads="1"/>
          </p:cNvSpPr>
          <p:nvPr/>
        </p:nvSpPr>
        <p:spPr bwMode="auto">
          <a:xfrm>
            <a:off x="6497659" y="944329"/>
            <a:ext cx="2065357" cy="623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327" tIns="34289" rIns="68327" bIns="34289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910575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cap="all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Предметные  рейтинги </a:t>
            </a:r>
            <a:r>
              <a:rPr lang="en-US" altLang="ru-RU" b="1" cap="all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QS</a:t>
            </a:r>
            <a:endParaRPr lang="ru-RU" altLang="ru-RU" b="1" cap="all" dirty="0">
              <a:solidFill>
                <a:srgbClr val="4F81BD">
                  <a:lumMod val="75000"/>
                </a:srgbClr>
              </a:solidFill>
              <a:latin typeface="Calibri"/>
            </a:endParaRPr>
          </a:p>
        </p:txBody>
      </p:sp>
      <p:pic>
        <p:nvPicPr>
          <p:cNvPr id="76" name="Picture 14" descr="F:\temp\145730447280390 (5)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555" y="2120898"/>
            <a:ext cx="216000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2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025" y="2400885"/>
            <a:ext cx="216000" cy="2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8" name="Picture 3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657" y="2988635"/>
            <a:ext cx="265186" cy="1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" name="Рисунок 78"/>
          <p:cNvPicPr>
            <a:picLocks noChangeAspect="1"/>
          </p:cNvPicPr>
          <p:nvPr/>
        </p:nvPicPr>
        <p:blipFill>
          <a:blip r:embed="rId10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656" y="3235788"/>
            <a:ext cx="216000" cy="216000"/>
          </a:xfrm>
          <a:prstGeom prst="rect">
            <a:avLst/>
          </a:prstGeom>
        </p:spPr>
      </p:pic>
      <p:pic>
        <p:nvPicPr>
          <p:cNvPr id="80" name="Picture 4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8843" y="2691768"/>
            <a:ext cx="216000" cy="2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" name="Рисунок 80" descr="Калькулятор"/>
          <p:cNvPicPr>
            <a:picLocks noChangeAspect="1"/>
          </p:cNvPicPr>
          <p:nvPr/>
        </p:nvPicPr>
        <p:blipFill>
          <a:blip r:embed="rId1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110025" y="3579862"/>
            <a:ext cx="216000" cy="216000"/>
          </a:xfrm>
          <a:prstGeom prst="rect">
            <a:avLst/>
          </a:prstGeom>
        </p:spPr>
      </p:pic>
      <p:pic>
        <p:nvPicPr>
          <p:cNvPr id="82" name="Picture 5"/>
          <p:cNvPicPr>
            <a:picLocks noChangeAspect="1" noChangeArrowheads="1"/>
          </p:cNvPicPr>
          <p:nvPr/>
        </p:nvPicPr>
        <p:blipFill>
          <a:blip r:embed="rId1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555" y="3939926"/>
            <a:ext cx="216000" cy="2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3" name="Picture 6"/>
          <p:cNvPicPr>
            <a:picLocks noChangeAspect="1" noChangeArrowheads="1"/>
          </p:cNvPicPr>
          <p:nvPr/>
        </p:nvPicPr>
        <p:blipFill>
          <a:blip r:embed="rId1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271" y="4155950"/>
            <a:ext cx="216000" cy="2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TextBox 1"/>
          <p:cNvSpPr txBox="1">
            <a:spLocks noChangeArrowheads="1"/>
          </p:cNvSpPr>
          <p:nvPr/>
        </p:nvSpPr>
        <p:spPr bwMode="auto">
          <a:xfrm>
            <a:off x="3352425" y="944329"/>
            <a:ext cx="2065357" cy="623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327" tIns="34289" rIns="68327" bIns="34289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910575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cap="all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Предметные  рейтинги </a:t>
            </a:r>
            <a:r>
              <a:rPr lang="en-US" altLang="ru-RU" b="1" cap="all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THE</a:t>
            </a:r>
            <a:endParaRPr lang="ru-RU" altLang="ru-RU" b="1" cap="all" dirty="0">
              <a:solidFill>
                <a:srgbClr val="4F81BD">
                  <a:lumMod val="75000"/>
                </a:srgbClr>
              </a:solidFill>
              <a:latin typeface="Calibri"/>
            </a:endParaRPr>
          </a:p>
        </p:txBody>
      </p:sp>
      <p:graphicFrame>
        <p:nvGraphicFramePr>
          <p:cNvPr id="31" name="Таблица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6051629"/>
              </p:ext>
            </p:extLst>
          </p:nvPr>
        </p:nvGraphicFramePr>
        <p:xfrm>
          <a:off x="2915815" y="1733852"/>
          <a:ext cx="2868102" cy="2062014"/>
        </p:xfrm>
        <a:graphic>
          <a:graphicData uri="http://schemas.openxmlformats.org/drawingml/2006/table">
            <a:tbl>
              <a:tblPr>
                <a:tableStyleId>{5FD0F851-EC5A-4D38-B0AD-8093EC10F338}</a:tableStyleId>
              </a:tblPr>
              <a:tblGrid>
                <a:gridCol w="504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2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13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02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340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Мировой ранг </a:t>
                      </a:r>
                      <a:endParaRPr lang="ru-RU" sz="10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Россия</a:t>
                      </a:r>
                      <a:endParaRPr lang="ru-RU" sz="10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52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Бизнес и экономика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176-200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164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/>
                        </a:rPr>
                        <a:t>Гуманитарные науки и искусство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201-250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414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Общественные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науки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201-250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164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Физические науки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301-400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164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Науки о жизни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401-500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347" y="2859785"/>
            <a:ext cx="336531" cy="303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7608" y="2505780"/>
            <a:ext cx="213685" cy="2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4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477" y="2211734"/>
            <a:ext cx="216000" cy="2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5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598" y="3544530"/>
            <a:ext cx="216000" cy="2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6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503" y="3275912"/>
            <a:ext cx="270237" cy="231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4" descr="C:\Users\JAShakirova\Pictures\world-reputation-rankings-logo.jp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136" y="1662492"/>
            <a:ext cx="1451221" cy="419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158" y="1615210"/>
            <a:ext cx="1636391" cy="42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44" t="53363" r="2" b="1"/>
          <a:stretch/>
        </p:blipFill>
        <p:spPr>
          <a:xfrm>
            <a:off x="52901" y="4177438"/>
            <a:ext cx="702675" cy="914594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1403653" y="4155947"/>
            <a:ext cx="4168233" cy="89627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lIns="70686" tIns="35354" rIns="70686" bIns="35354" rtlCol="0">
            <a:spAutoFit/>
          </a:bodyPr>
          <a:lstStyle/>
          <a:p>
            <a:pPr algn="ctr" defTabSz="706859"/>
            <a:r>
              <a:rPr lang="ru-RU" sz="1600" b="1" kern="0" dirty="0">
                <a:solidFill>
                  <a:schemeClr val="accent6">
                    <a:lumMod val="50000"/>
                  </a:schemeClr>
                </a:solidFill>
              </a:rPr>
              <a:t>3 место </a:t>
            </a:r>
          </a:p>
          <a:p>
            <a:pPr defTabSz="706859"/>
            <a:r>
              <a:rPr lang="ru-RU" sz="1600" b="1" kern="0" dirty="0">
                <a:solidFill>
                  <a:schemeClr val="accent6">
                    <a:lumMod val="50000"/>
                  </a:schemeClr>
                </a:solidFill>
              </a:rPr>
              <a:t>среди вузов России по представленности в </a:t>
            </a:r>
            <a:r>
              <a:rPr lang="en-US" sz="1600" b="1" kern="0" dirty="0">
                <a:solidFill>
                  <a:schemeClr val="accent6">
                    <a:lumMod val="50000"/>
                  </a:schemeClr>
                </a:solidFill>
              </a:rPr>
              <a:t>	</a:t>
            </a:r>
            <a:r>
              <a:rPr lang="ru-RU" sz="1600" b="1" kern="0" dirty="0">
                <a:solidFill>
                  <a:schemeClr val="accent6">
                    <a:lumMod val="50000"/>
                  </a:schemeClr>
                </a:solidFill>
              </a:rPr>
              <a:t>предметных рейтингах </a:t>
            </a:r>
            <a:r>
              <a:rPr lang="en-US" sz="1600" b="1" kern="0" dirty="0">
                <a:solidFill>
                  <a:schemeClr val="accent6">
                    <a:lumMod val="50000"/>
                  </a:schemeClr>
                </a:solidFill>
              </a:rPr>
              <a:t>QS</a:t>
            </a:r>
            <a:r>
              <a:rPr lang="ru-RU" sz="1600" b="1" kern="0" dirty="0">
                <a:solidFill>
                  <a:schemeClr val="accent6">
                    <a:lumMod val="50000"/>
                  </a:schemeClr>
                </a:solidFill>
              </a:rPr>
              <a:t> и </a:t>
            </a:r>
            <a:r>
              <a:rPr lang="en-US" sz="1600" b="1" kern="0" dirty="0">
                <a:solidFill>
                  <a:schemeClr val="accent6">
                    <a:lumMod val="50000"/>
                  </a:schemeClr>
                </a:solidFill>
              </a:rPr>
              <a:t>THE</a:t>
            </a:r>
            <a:endParaRPr lang="ru-RU" sz="1600" b="1" kern="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792" y="4072031"/>
            <a:ext cx="823140" cy="10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016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AutoShape 91" descr="qs_2015"/>
          <p:cNvSpPr>
            <a:spLocks noChangeAspect="1" noChangeArrowheads="1"/>
          </p:cNvSpPr>
          <p:nvPr/>
        </p:nvSpPr>
        <p:spPr bwMode="auto">
          <a:xfrm>
            <a:off x="2295525" y="347446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0698" tIns="60383" rIns="120698" bIns="60383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1206994"/>
            <a:endParaRPr lang="ru-RU" altLang="ru-RU" sz="2400">
              <a:solidFill>
                <a:prstClr val="black"/>
              </a:solidFill>
            </a:endParaRPr>
          </a:p>
        </p:txBody>
      </p:sp>
      <p:sp>
        <p:nvSpPr>
          <p:cNvPr id="1029" name="AutoShape 94" descr="ANd9GcSXuVtC_SS2L5mPuydTa-w7IDWgd7y515qPw8TraJmS16-rrHKK"/>
          <p:cNvSpPr>
            <a:spLocks noChangeAspect="1" noChangeArrowheads="1"/>
          </p:cNvSpPr>
          <p:nvPr/>
        </p:nvSpPr>
        <p:spPr bwMode="auto">
          <a:xfrm>
            <a:off x="2295525" y="347446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0698" tIns="60383" rIns="120698" bIns="60383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1206994"/>
            <a:endParaRPr lang="ru-RU" altLang="ru-RU" sz="2400">
              <a:solidFill>
                <a:prstClr val="black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99927" y="118665"/>
            <a:ext cx="8343252" cy="622133"/>
          </a:xfrm>
          <a:prstGeom prst="rect">
            <a:avLst/>
          </a:prstGeom>
          <a:noFill/>
        </p:spPr>
        <p:txBody>
          <a:bodyPr wrap="square" lIns="120698" tIns="60383" rIns="120698" bIns="60383">
            <a:spAutoFit/>
          </a:bodyPr>
          <a:lstStyle/>
          <a:p>
            <a:pPr defTabSz="905418">
              <a:lnSpc>
                <a:spcPts val="3866"/>
              </a:lnSpc>
              <a:spcBef>
                <a:spcPct val="0"/>
              </a:spcBef>
              <a:defRPr/>
            </a:pPr>
            <a:r>
              <a:rPr lang="ru-RU" sz="2000" b="1" dirty="0">
                <a:solidFill>
                  <a:srgbClr val="4472C4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КАЧЕСТВЕННЫЕ СДВИГИ В ПУБЛИКАЦИОННОЙ АКТИВНОСТИ</a:t>
            </a:r>
          </a:p>
        </p:txBody>
      </p:sp>
      <p:sp>
        <p:nvSpPr>
          <p:cNvPr id="68" name="TextBox 1"/>
          <p:cNvSpPr txBox="1">
            <a:spLocks noChangeArrowheads="1"/>
          </p:cNvSpPr>
          <p:nvPr/>
        </p:nvSpPr>
        <p:spPr bwMode="auto">
          <a:xfrm>
            <a:off x="800749" y="829968"/>
            <a:ext cx="1366754" cy="341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0698" tIns="60383" rIns="120698" bIns="60383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1206994"/>
            <a:r>
              <a:rPr lang="ru-RU" altLang="ru-RU" sz="1400" b="1" cap="all" dirty="0">
                <a:solidFill>
                  <a:srgbClr val="002060"/>
                </a:solidFill>
                <a:latin typeface="Calibri"/>
              </a:rPr>
              <a:t>ПУБЛИКАЦИИ</a:t>
            </a:r>
          </a:p>
        </p:txBody>
      </p:sp>
      <p:sp>
        <p:nvSpPr>
          <p:cNvPr id="69" name="TextBox 36"/>
          <p:cNvSpPr txBox="1">
            <a:spLocks noChangeArrowheads="1"/>
          </p:cNvSpPr>
          <p:nvPr/>
        </p:nvSpPr>
        <p:spPr bwMode="auto">
          <a:xfrm>
            <a:off x="3775863" y="754291"/>
            <a:ext cx="1591384" cy="5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0698" tIns="60383" rIns="120698" bIns="60383">
            <a:spAutoFit/>
          </a:bodyPr>
          <a:lstStyle>
            <a:defPPr>
              <a:defRPr lang="ru-RU"/>
            </a:defPPr>
            <a:lvl1pPr>
              <a:defRPr sz="1000" b="1"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742950" indent="-285750">
              <a:defRPr>
                <a:latin typeface="Calibri" pitchFamily="34" charset="0"/>
              </a:defRPr>
            </a:lvl2pPr>
            <a:lvl3pPr marL="1143000" indent="-228600">
              <a:defRPr>
                <a:latin typeface="Calibri" pitchFamily="34" charset="0"/>
              </a:defRPr>
            </a:lvl3pPr>
            <a:lvl4pPr marL="1600200" indent="-228600">
              <a:defRPr>
                <a:latin typeface="Calibri" pitchFamily="34" charset="0"/>
              </a:defRPr>
            </a:lvl4pPr>
            <a:lvl5pPr marL="2057400" indent="-228600">
              <a:defRPr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9pPr>
          </a:lstStyle>
          <a:p>
            <a:pPr algn="ctr" defTabSz="1206994"/>
            <a:r>
              <a:rPr lang="ru-RU" altLang="ru-RU" sz="1400" dirty="0">
                <a:solidFill>
                  <a:srgbClr val="002060"/>
                </a:solidFill>
              </a:rPr>
              <a:t>ПУБЛИКАЦИИ</a:t>
            </a:r>
          </a:p>
          <a:p>
            <a:pPr algn="ctr" defTabSz="1206994"/>
            <a:r>
              <a:rPr lang="en-US" altLang="ru-RU" sz="1400" dirty="0">
                <a:solidFill>
                  <a:srgbClr val="002060"/>
                </a:solidFill>
              </a:rPr>
              <a:t>Top-10 &amp; Top-25 </a:t>
            </a:r>
            <a:endParaRPr lang="ru-RU" altLang="ru-RU" sz="1400" dirty="0">
              <a:solidFill>
                <a:srgbClr val="002060"/>
              </a:solidFill>
            </a:endParaRPr>
          </a:p>
        </p:txBody>
      </p:sp>
      <p:sp>
        <p:nvSpPr>
          <p:cNvPr id="70" name="TextBox 37"/>
          <p:cNvSpPr txBox="1">
            <a:spLocks noChangeArrowheads="1"/>
          </p:cNvSpPr>
          <p:nvPr/>
        </p:nvSpPr>
        <p:spPr bwMode="auto">
          <a:xfrm>
            <a:off x="6615486" y="754094"/>
            <a:ext cx="2081710" cy="5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0698" tIns="60383" rIns="120698" bIns="60383">
            <a:spAutoFit/>
          </a:bodyPr>
          <a:lstStyle>
            <a:defPPr>
              <a:defRPr lang="ru-RU"/>
            </a:defPPr>
            <a:lvl1pPr>
              <a:defRPr sz="1000" b="1"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742950" indent="-285750">
              <a:defRPr>
                <a:latin typeface="Calibri" pitchFamily="34" charset="0"/>
              </a:defRPr>
            </a:lvl2pPr>
            <a:lvl3pPr marL="1143000" indent="-228600">
              <a:defRPr>
                <a:latin typeface="Calibri" pitchFamily="34" charset="0"/>
              </a:defRPr>
            </a:lvl3pPr>
            <a:lvl4pPr marL="1600200" indent="-228600">
              <a:defRPr>
                <a:latin typeface="Calibri" pitchFamily="34" charset="0"/>
              </a:defRPr>
            </a:lvl4pPr>
            <a:lvl5pPr marL="2057400" indent="-228600">
              <a:defRPr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9pPr>
          </a:lstStyle>
          <a:p>
            <a:pPr algn="ctr" defTabSz="1206994"/>
            <a:r>
              <a:rPr lang="ru-RU" altLang="ru-RU" sz="1400" dirty="0">
                <a:solidFill>
                  <a:srgbClr val="002060"/>
                </a:solidFill>
              </a:rPr>
              <a:t>Доля ПУБЛИКАЦИЙ</a:t>
            </a:r>
          </a:p>
          <a:p>
            <a:pPr algn="ctr" defTabSz="1206994"/>
            <a:r>
              <a:rPr lang="ru-RU" altLang="ru-RU" sz="1400" dirty="0">
                <a:solidFill>
                  <a:srgbClr val="002060"/>
                </a:solidFill>
              </a:rPr>
              <a:t>по квартилям в WOS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6244837" y="1238389"/>
            <a:ext cx="2551628" cy="1734494"/>
            <a:chOff x="5796136" y="1338078"/>
            <a:chExt cx="3024336" cy="2204508"/>
          </a:xfrm>
        </p:grpSpPr>
        <p:graphicFrame>
          <p:nvGraphicFramePr>
            <p:cNvPr id="12" name="Диаграмма 11"/>
            <p:cNvGraphicFramePr/>
            <p:nvPr>
              <p:extLst>
                <p:ext uri="{D42A27DB-BD31-4B8C-83A1-F6EECF244321}">
                  <p14:modId xmlns:p14="http://schemas.microsoft.com/office/powerpoint/2010/main" val="619330874"/>
                </p:ext>
              </p:extLst>
            </p:nvPr>
          </p:nvGraphicFramePr>
          <p:xfrm>
            <a:off x="5796136" y="1338078"/>
            <a:ext cx="3024336" cy="220450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3" name="TextBox 12"/>
            <p:cNvSpPr txBox="1"/>
            <p:nvPr/>
          </p:nvSpPr>
          <p:spPr>
            <a:xfrm>
              <a:off x="8323190" y="1577634"/>
              <a:ext cx="438151" cy="13495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07235"/>
              <a:r>
                <a:rPr lang="en-US" sz="1200" b="1" kern="0" dirty="0">
                  <a:solidFill>
                    <a:srgbClr val="4472C4">
                      <a:lumMod val="75000"/>
                    </a:srgbClr>
                  </a:solidFill>
                </a:rPr>
                <a:t>Q1</a:t>
              </a:r>
              <a:endParaRPr lang="ru-RU" sz="1200" b="1" kern="0" dirty="0">
                <a:solidFill>
                  <a:srgbClr val="4472C4">
                    <a:lumMod val="75000"/>
                  </a:srgbClr>
                </a:solidFill>
              </a:endParaRPr>
            </a:p>
            <a:p>
              <a:pPr defTabSz="907235"/>
              <a:endParaRPr lang="ru-RU" sz="700" b="1" kern="0" dirty="0">
                <a:solidFill>
                  <a:srgbClr val="4472C4">
                    <a:lumMod val="75000"/>
                  </a:srgbClr>
                </a:solidFill>
              </a:endParaRPr>
            </a:p>
            <a:p>
              <a:pPr defTabSz="907235"/>
              <a:r>
                <a:rPr lang="en-US" sz="1200" b="1" kern="0" dirty="0">
                  <a:solidFill>
                    <a:srgbClr val="FFC000"/>
                  </a:solidFill>
                </a:rPr>
                <a:t>Q2</a:t>
              </a:r>
            </a:p>
            <a:p>
              <a:pPr defTabSz="907235"/>
              <a:endParaRPr lang="en-US" sz="800" b="1" kern="0" dirty="0">
                <a:solidFill>
                  <a:srgbClr val="FFC000"/>
                </a:solidFill>
              </a:endParaRPr>
            </a:p>
            <a:p>
              <a:pPr defTabSz="907235"/>
              <a:r>
                <a:rPr lang="en-US" sz="1200" b="1" kern="0" dirty="0">
                  <a:solidFill>
                    <a:srgbClr val="ED7D31">
                      <a:lumMod val="75000"/>
                    </a:srgbClr>
                  </a:solidFill>
                </a:rPr>
                <a:t>Q4</a:t>
              </a:r>
            </a:p>
            <a:p>
              <a:pPr defTabSz="907235"/>
              <a:r>
                <a:rPr lang="en-US" sz="1200" b="1" kern="0" dirty="0">
                  <a:solidFill>
                    <a:srgbClr val="E7E6E6">
                      <a:lumMod val="50000"/>
                    </a:srgbClr>
                  </a:solidFill>
                </a:rPr>
                <a:t>Q3</a:t>
              </a:r>
              <a:endParaRPr lang="ru-RU" sz="1200" b="1" kern="0" dirty="0">
                <a:solidFill>
                  <a:srgbClr val="E7E6E6">
                    <a:lumMod val="50000"/>
                  </a:srgbClr>
                </a:solidFill>
              </a:endParaRPr>
            </a:p>
          </p:txBody>
        </p:sp>
      </p:grp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2160498056"/>
              </p:ext>
            </p:extLst>
          </p:nvPr>
        </p:nvGraphicFramePr>
        <p:xfrm>
          <a:off x="251520" y="3391146"/>
          <a:ext cx="2960549" cy="16690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2758708301"/>
              </p:ext>
            </p:extLst>
          </p:nvPr>
        </p:nvGraphicFramePr>
        <p:xfrm>
          <a:off x="2915818" y="3391146"/>
          <a:ext cx="3312368" cy="16690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TextBox 1"/>
          <p:cNvSpPr txBox="1">
            <a:spLocks noChangeArrowheads="1"/>
          </p:cNvSpPr>
          <p:nvPr/>
        </p:nvSpPr>
        <p:spPr bwMode="auto">
          <a:xfrm>
            <a:off x="1547669" y="3252949"/>
            <a:ext cx="4544731" cy="310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746" tIns="45367" rIns="90746" bIns="45367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1209556"/>
            <a:r>
              <a:rPr lang="ru-RU" altLang="ru-RU" sz="1400" b="1" cap="all" dirty="0">
                <a:solidFill>
                  <a:srgbClr val="002060"/>
                </a:solidFill>
                <a:latin typeface="Calibri" panose="020F0502020204030204"/>
              </a:rPr>
              <a:t>Доля самоцитирования публикаций (за 5 лет)</a:t>
            </a:r>
          </a:p>
        </p:txBody>
      </p:sp>
      <p:sp>
        <p:nvSpPr>
          <p:cNvPr id="19" name="AutoShape 91" descr="qs_2015"/>
          <p:cNvSpPr>
            <a:spLocks noChangeAspect="1" noChangeArrowheads="1"/>
          </p:cNvSpPr>
          <p:nvPr/>
        </p:nvSpPr>
        <p:spPr bwMode="auto">
          <a:xfrm>
            <a:off x="2335450" y="2657957"/>
            <a:ext cx="293876" cy="252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53" tIns="60926" rIns="121853" bIns="60926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1218509"/>
            <a:endParaRPr lang="ru-RU" altLang="ru-RU" sz="2400">
              <a:solidFill>
                <a:prstClr val="black"/>
              </a:solidFill>
            </a:endParaRPr>
          </a:p>
        </p:txBody>
      </p:sp>
      <p:sp>
        <p:nvSpPr>
          <p:cNvPr id="20" name="AutoShape 94" descr="ANd9GcSXuVtC_SS2L5mPuydTa-w7IDWgd7y515qPw8TraJmS16-rrHKK"/>
          <p:cNvSpPr>
            <a:spLocks noChangeAspect="1" noChangeArrowheads="1"/>
          </p:cNvSpPr>
          <p:nvPr/>
        </p:nvSpPr>
        <p:spPr bwMode="auto">
          <a:xfrm>
            <a:off x="2335450" y="2657957"/>
            <a:ext cx="293876" cy="252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53" tIns="60926" rIns="121853" bIns="60926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1218509"/>
            <a:endParaRPr lang="ru-RU" altLang="ru-RU" sz="2400">
              <a:solidFill>
                <a:prstClr val="black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326254" y="1030640"/>
            <a:ext cx="2252523" cy="2249883"/>
            <a:chOff x="611560" y="1114500"/>
            <a:chExt cx="2252523" cy="2499870"/>
          </a:xfrm>
        </p:grpSpPr>
        <p:graphicFrame>
          <p:nvGraphicFramePr>
            <p:cNvPr id="21" name="Диаграмма 20"/>
            <p:cNvGraphicFramePr/>
            <p:nvPr>
              <p:extLst>
                <p:ext uri="{D42A27DB-BD31-4B8C-83A1-F6EECF244321}">
                  <p14:modId xmlns:p14="http://schemas.microsoft.com/office/powerpoint/2010/main" val="1559017510"/>
                </p:ext>
              </p:extLst>
            </p:nvPr>
          </p:nvGraphicFramePr>
          <p:xfrm>
            <a:off x="611560" y="1370094"/>
            <a:ext cx="2252523" cy="224427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22" name="Прямоугольник 21"/>
            <p:cNvSpPr/>
            <p:nvPr/>
          </p:nvSpPr>
          <p:spPr>
            <a:xfrm>
              <a:off x="2524903" y="1297370"/>
              <a:ext cx="102881" cy="1260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5418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360319" y="1114500"/>
              <a:ext cx="432048" cy="256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05418"/>
              <a:r>
                <a:rPr lang="ru-RU" sz="900" dirty="0">
                  <a:solidFill>
                    <a:prstClr val="black"/>
                  </a:solidFill>
                </a:rPr>
                <a:t>3200</a:t>
              </a: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3203852" y="1059583"/>
            <a:ext cx="2232213" cy="2102426"/>
            <a:chOff x="3347879" y="1312532"/>
            <a:chExt cx="2232213" cy="2193040"/>
          </a:xfrm>
        </p:grpSpPr>
        <p:graphicFrame>
          <p:nvGraphicFramePr>
            <p:cNvPr id="51" name="Диаграмма 50"/>
            <p:cNvGraphicFramePr/>
            <p:nvPr>
              <p:extLst>
                <p:ext uri="{D42A27DB-BD31-4B8C-83A1-F6EECF244321}">
                  <p14:modId xmlns:p14="http://schemas.microsoft.com/office/powerpoint/2010/main" val="986457766"/>
                </p:ext>
              </p:extLst>
            </p:nvPr>
          </p:nvGraphicFramePr>
          <p:xfrm>
            <a:off x="3347879" y="1312532"/>
            <a:ext cx="2232213" cy="219304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5" name="Прямоугольник 4"/>
            <p:cNvSpPr/>
            <p:nvPr/>
          </p:nvSpPr>
          <p:spPr>
            <a:xfrm>
              <a:off x="5276903" y="2209508"/>
              <a:ext cx="79200" cy="720000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44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018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5372739" y="1521226"/>
              <a:ext cx="79200" cy="864000"/>
            </a:xfrm>
            <a:prstGeom prst="rect">
              <a:avLst/>
            </a:prstGeom>
            <a:solidFill>
              <a:schemeClr val="accent1">
                <a:lumMod val="50000"/>
                <a:alpha val="65000"/>
              </a:schemeClr>
            </a:solidFill>
            <a:ln>
              <a:solidFill>
                <a:schemeClr val="accent1">
                  <a:shade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018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23" name="TextBox 37"/>
          <p:cNvSpPr txBox="1">
            <a:spLocks noChangeArrowheads="1"/>
          </p:cNvSpPr>
          <p:nvPr/>
        </p:nvSpPr>
        <p:spPr bwMode="auto">
          <a:xfrm>
            <a:off x="6498450" y="3031745"/>
            <a:ext cx="2315813" cy="5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0698" tIns="60383" rIns="120698" bIns="60383">
            <a:spAutoFit/>
          </a:bodyPr>
          <a:lstStyle>
            <a:defPPr>
              <a:defRPr lang="ru-RU"/>
            </a:defPPr>
            <a:lvl1pPr>
              <a:defRPr sz="1000" b="1"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742950" indent="-285750">
              <a:defRPr>
                <a:latin typeface="Calibri" pitchFamily="34" charset="0"/>
              </a:defRPr>
            </a:lvl2pPr>
            <a:lvl3pPr marL="1143000" indent="-228600">
              <a:defRPr>
                <a:latin typeface="Calibri" pitchFamily="34" charset="0"/>
              </a:defRPr>
            </a:lvl3pPr>
            <a:lvl4pPr marL="1600200" indent="-228600">
              <a:defRPr>
                <a:latin typeface="Calibri" pitchFamily="34" charset="0"/>
              </a:defRPr>
            </a:lvl4pPr>
            <a:lvl5pPr marL="2057400" indent="-228600">
              <a:defRPr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9pPr>
          </a:lstStyle>
          <a:p>
            <a:pPr algn="ctr" defTabSz="1206994"/>
            <a:r>
              <a:rPr lang="ru-RU" altLang="ru-RU" sz="1400" dirty="0">
                <a:solidFill>
                  <a:srgbClr val="002060"/>
                </a:solidFill>
              </a:rPr>
              <a:t>Доля ПУБЛИКАЦИЙ</a:t>
            </a:r>
          </a:p>
          <a:p>
            <a:pPr algn="ctr" defTabSz="1206994"/>
            <a:r>
              <a:rPr lang="ru-RU" altLang="ru-RU" sz="1400" dirty="0">
                <a:solidFill>
                  <a:srgbClr val="002060"/>
                </a:solidFill>
              </a:rPr>
              <a:t>по квартилям в </a:t>
            </a:r>
            <a:r>
              <a:rPr lang="en-US" altLang="ru-RU" sz="1400" dirty="0">
                <a:solidFill>
                  <a:srgbClr val="002060"/>
                </a:solidFill>
              </a:rPr>
              <a:t>SCOPUS</a:t>
            </a:r>
            <a:endParaRPr lang="ru-RU" altLang="ru-RU" sz="1400" dirty="0">
              <a:solidFill>
                <a:srgbClr val="002060"/>
              </a:solidFill>
            </a:endParaRP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291185508"/>
              </p:ext>
            </p:extLst>
          </p:nvPr>
        </p:nvGraphicFramePr>
        <p:xfrm>
          <a:off x="6228184" y="3474469"/>
          <a:ext cx="2845518" cy="15843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622257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F6A1F7-28CC-4EE3-B175-450E3FDF0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1470"/>
            <a:ext cx="8229600" cy="857250"/>
          </a:xfrm>
        </p:spPr>
        <p:txBody>
          <a:bodyPr>
            <a:noAutofit/>
          </a:bodyPr>
          <a:lstStyle/>
          <a:p>
            <a:r>
              <a:rPr lang="ru-RU" sz="2000" b="1" cap="all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Взаимосвязь и логика программ КФУ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FB42495-4738-4B04-B633-A52C3C147006}"/>
              </a:ext>
            </a:extLst>
          </p:cNvPr>
          <p:cNvSpPr/>
          <p:nvPr/>
        </p:nvSpPr>
        <p:spPr>
          <a:xfrm>
            <a:off x="395537" y="1131590"/>
            <a:ext cx="2218910" cy="10759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81" tIns="34289" rIns="68381" bIns="34289" rtlCol="0" anchor="ctr"/>
          <a:lstStyle/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Программа развития </a:t>
            </a:r>
          </a:p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2010-2014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8D45ED2-F590-441B-818C-F06701ECA232}"/>
              </a:ext>
            </a:extLst>
          </p:cNvPr>
          <p:cNvSpPr/>
          <p:nvPr/>
        </p:nvSpPr>
        <p:spPr>
          <a:xfrm>
            <a:off x="395536" y="2355809"/>
            <a:ext cx="2218912" cy="10759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81" tIns="34289" rIns="68381" bIns="34289" rtlCol="0" anchor="ctr"/>
          <a:lstStyle/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Программа развития </a:t>
            </a:r>
          </a:p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2015-2019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F704530-5218-458E-BF32-554306062AE7}"/>
              </a:ext>
            </a:extLst>
          </p:cNvPr>
          <p:cNvSpPr/>
          <p:nvPr/>
        </p:nvSpPr>
        <p:spPr>
          <a:xfrm>
            <a:off x="395536" y="3580031"/>
            <a:ext cx="2218912" cy="10759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81" tIns="34289" rIns="68381" bIns="34289" rtlCol="0" anchor="ctr"/>
          <a:lstStyle/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Программа 5/100 </a:t>
            </a:r>
          </a:p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2013-2019</a:t>
            </a:r>
          </a:p>
        </p:txBody>
      </p:sp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55ABB481-F3F2-47C1-82B0-FC0D74384839}"/>
              </a:ext>
            </a:extLst>
          </p:cNvPr>
          <p:cNvSpPr/>
          <p:nvPr/>
        </p:nvSpPr>
        <p:spPr>
          <a:xfrm>
            <a:off x="2711356" y="2685115"/>
            <a:ext cx="633618" cy="417443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81" tIns="34289" rIns="68381" bIns="34289" rtlCol="0" anchor="ctr"/>
          <a:lstStyle/>
          <a:p>
            <a:pPr algn="ctr"/>
            <a:endParaRPr lang="ru-RU"/>
          </a:p>
        </p:txBody>
      </p:sp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id="{7E7582E7-24E4-4079-9310-6F51EEBF288B}"/>
              </a:ext>
            </a:extLst>
          </p:cNvPr>
          <p:cNvSpPr/>
          <p:nvPr/>
        </p:nvSpPr>
        <p:spPr>
          <a:xfrm rot="2364792">
            <a:off x="2759670" y="1736084"/>
            <a:ext cx="633618" cy="417443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81" tIns="34289" rIns="68381" bIns="34289" rtlCol="0" anchor="ctr"/>
          <a:lstStyle/>
          <a:p>
            <a:pPr algn="ctr"/>
            <a:endParaRPr lang="ru-RU"/>
          </a:p>
        </p:txBody>
      </p:sp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DB1F1ED7-7E1E-40D4-BCC8-EE4F9FE545B5}"/>
              </a:ext>
            </a:extLst>
          </p:cNvPr>
          <p:cNvSpPr/>
          <p:nvPr/>
        </p:nvSpPr>
        <p:spPr>
          <a:xfrm rot="19288568">
            <a:off x="2754948" y="3627406"/>
            <a:ext cx="633618" cy="417443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81" tIns="34289" rIns="68381" bIns="34289"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A227FAB-5FAA-4E7B-8308-7D239D459B51}"/>
              </a:ext>
            </a:extLst>
          </p:cNvPr>
          <p:cNvSpPr/>
          <p:nvPr/>
        </p:nvSpPr>
        <p:spPr>
          <a:xfrm>
            <a:off x="3438151" y="2324906"/>
            <a:ext cx="2218912" cy="107591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81" tIns="34289" rIns="68381" bIns="34289" rtlCol="0" anchor="ctr"/>
          <a:lstStyle/>
          <a:p>
            <a:pPr algn="ctr"/>
            <a:r>
              <a:rPr lang="ru-RU" dirty="0"/>
              <a:t>Общая стратегия 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8FBF7E4-7559-424A-957D-FE78EBE0AFE9}"/>
              </a:ext>
            </a:extLst>
          </p:cNvPr>
          <p:cNvSpPr/>
          <p:nvPr/>
        </p:nvSpPr>
        <p:spPr>
          <a:xfrm>
            <a:off x="6480770" y="1131590"/>
            <a:ext cx="2218910" cy="10759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81" tIns="34289" rIns="68381" bIns="34289" rtlCol="0" anchor="ctr"/>
          <a:lstStyle/>
          <a:p>
            <a:pPr algn="ctr"/>
            <a:r>
              <a:rPr lang="ru-RU" b="1" cap="all" dirty="0">
                <a:solidFill>
                  <a:schemeClr val="accent5">
                    <a:lumMod val="50000"/>
                  </a:schemeClr>
                </a:solidFill>
              </a:rPr>
              <a:t>Глобальные вызовы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9DBD709-8F3D-4F1F-BB94-CFFBDC8B689C}"/>
              </a:ext>
            </a:extLst>
          </p:cNvPr>
          <p:cNvSpPr/>
          <p:nvPr/>
        </p:nvSpPr>
        <p:spPr>
          <a:xfrm>
            <a:off x="6480769" y="2355809"/>
            <a:ext cx="2218912" cy="10759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81" tIns="34289" rIns="68381" bIns="34289" rtlCol="0" anchor="ctr"/>
          <a:lstStyle/>
          <a:p>
            <a:pPr algn="ctr"/>
            <a:r>
              <a:rPr lang="ru-RU" b="1" cap="all" dirty="0">
                <a:solidFill>
                  <a:schemeClr val="accent5">
                    <a:lumMod val="50000"/>
                  </a:schemeClr>
                </a:solidFill>
              </a:rPr>
              <a:t>Большие вызовы (Российская Федерация)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488A433-AF7D-4DA4-A838-CAAFF998647B}"/>
              </a:ext>
            </a:extLst>
          </p:cNvPr>
          <p:cNvSpPr/>
          <p:nvPr/>
        </p:nvSpPr>
        <p:spPr>
          <a:xfrm>
            <a:off x="6480769" y="3580031"/>
            <a:ext cx="2218912" cy="10759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81" tIns="34289" rIns="68381" bIns="34289" rtlCol="0" anchor="ctr"/>
          <a:lstStyle/>
          <a:p>
            <a:pPr algn="ctr"/>
            <a:r>
              <a:rPr lang="ru-RU" b="1" cap="all" dirty="0">
                <a:solidFill>
                  <a:schemeClr val="accent5">
                    <a:lumMod val="50000"/>
                  </a:schemeClr>
                </a:solidFill>
              </a:rPr>
              <a:t>Региональные вызовы</a:t>
            </a:r>
          </a:p>
        </p:txBody>
      </p:sp>
      <p:sp>
        <p:nvSpPr>
          <p:cNvPr id="22" name="Стрелка: вправо 21">
            <a:extLst>
              <a:ext uri="{FF2B5EF4-FFF2-40B4-BE49-F238E27FC236}">
                <a16:creationId xmlns:a16="http://schemas.microsoft.com/office/drawing/2014/main" id="{74EDBF48-341D-4151-896B-13A22C6EBDD5}"/>
              </a:ext>
            </a:extLst>
          </p:cNvPr>
          <p:cNvSpPr/>
          <p:nvPr/>
        </p:nvSpPr>
        <p:spPr>
          <a:xfrm>
            <a:off x="5738364" y="2685115"/>
            <a:ext cx="633618" cy="417443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81" tIns="34289" rIns="68381" bIns="34289" rtlCol="0" anchor="ctr"/>
          <a:lstStyle/>
          <a:p>
            <a:pPr algn="ctr"/>
            <a:endParaRPr lang="ru-RU"/>
          </a:p>
        </p:txBody>
      </p:sp>
      <p:sp>
        <p:nvSpPr>
          <p:cNvPr id="23" name="Стрелка: вправо 22">
            <a:extLst>
              <a:ext uri="{FF2B5EF4-FFF2-40B4-BE49-F238E27FC236}">
                <a16:creationId xmlns:a16="http://schemas.microsoft.com/office/drawing/2014/main" id="{E590D6F4-0F4A-452A-9387-F287671AF924}"/>
              </a:ext>
            </a:extLst>
          </p:cNvPr>
          <p:cNvSpPr/>
          <p:nvPr/>
        </p:nvSpPr>
        <p:spPr>
          <a:xfrm rot="19413772">
            <a:off x="5786678" y="1736084"/>
            <a:ext cx="633618" cy="417443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81" tIns="34289" rIns="68381" bIns="34289" rtlCol="0" anchor="ctr"/>
          <a:lstStyle/>
          <a:p>
            <a:pPr algn="ctr"/>
            <a:endParaRPr lang="ru-RU"/>
          </a:p>
        </p:txBody>
      </p:sp>
      <p:sp>
        <p:nvSpPr>
          <p:cNvPr id="24" name="Стрелка: вправо 23">
            <a:extLst>
              <a:ext uri="{FF2B5EF4-FFF2-40B4-BE49-F238E27FC236}">
                <a16:creationId xmlns:a16="http://schemas.microsoft.com/office/drawing/2014/main" id="{BA31A51C-1A2E-4F2B-B2A9-CC221984EEE6}"/>
              </a:ext>
            </a:extLst>
          </p:cNvPr>
          <p:cNvSpPr/>
          <p:nvPr/>
        </p:nvSpPr>
        <p:spPr>
          <a:xfrm rot="2576313">
            <a:off x="5781957" y="3627406"/>
            <a:ext cx="633618" cy="417443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81" tIns="34289" rIns="68381" bIns="34289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78509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8EA8CE-91D4-46E0-A1E8-8D852D1FC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1470"/>
            <a:ext cx="7886700" cy="994172"/>
          </a:xfrm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ru-RU" sz="2000" b="1" cap="all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ТРАНСФОРМАЦИИ</a:t>
            </a:r>
          </a:p>
        </p:txBody>
      </p:sp>
      <p:graphicFrame>
        <p:nvGraphicFramePr>
          <p:cNvPr id="28675" name="Объект 7">
            <a:extLst>
              <a:ext uri="{FF2B5EF4-FFF2-40B4-BE49-F238E27FC236}">
                <a16:creationId xmlns:a16="http://schemas.microsoft.com/office/drawing/2014/main" id="{27034C9B-F498-49AB-99BB-6D7D42D135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987642"/>
              </p:ext>
            </p:extLst>
          </p:nvPr>
        </p:nvGraphicFramePr>
        <p:xfrm>
          <a:off x="1043608" y="915567"/>
          <a:ext cx="2540175" cy="21264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2" r:id="rId3" imgW="2676376" imgH="2280102" progId="Excel.Chart.8">
                  <p:embed/>
                </p:oleObj>
              </mc:Choice>
              <mc:Fallback>
                <p:oleObj r:id="rId3" imgW="2676376" imgH="2280102" progId="Excel.Chart.8">
                  <p:embed/>
                  <p:pic>
                    <p:nvPicPr>
                      <p:cNvPr id="28675" name="Объект 7">
                        <a:extLst>
                          <a:ext uri="{FF2B5EF4-FFF2-40B4-BE49-F238E27FC236}">
                            <a16:creationId xmlns:a16="http://schemas.microsoft.com/office/drawing/2014/main" id="{27034C9B-F498-49AB-99BB-6D7D42D135B8}"/>
                          </a:ext>
                        </a:extLst>
                      </p:cNvPr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915567"/>
                        <a:ext cx="2540175" cy="21264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4" name="Дата 3">
            <a:extLst>
              <a:ext uri="{FF2B5EF4-FFF2-40B4-BE49-F238E27FC236}">
                <a16:creationId xmlns:a16="http://schemas.microsoft.com/office/drawing/2014/main" id="{88E647F4-6066-4CAF-9217-8419D4C5113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555351" indent="-213648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854456" indent="-170918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196160" indent="-170918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537865" indent="-170918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1879699" indent="-17091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221469" indent="-17091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2563238" indent="-17091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2905073" indent="-17091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F4534F0-52E8-4804-A22A-1441C976F495}" type="datetime1">
              <a:rPr lang="ru-RU" altLang="ru-RU" smtClean="0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14.12.2017</a:t>
            </a:fld>
            <a:endParaRPr lang="ru-RU" altLang="ru-RU">
              <a:solidFill>
                <a:srgbClr val="898989"/>
              </a:solidFill>
            </a:endParaRPr>
          </a:p>
        </p:txBody>
      </p:sp>
      <p:sp>
        <p:nvSpPr>
          <p:cNvPr id="28677" name="Номер слайда 4">
            <a:extLst>
              <a:ext uri="{FF2B5EF4-FFF2-40B4-BE49-F238E27FC236}">
                <a16:creationId xmlns:a16="http://schemas.microsoft.com/office/drawing/2014/main" id="{7A6B3878-BEF1-44AC-87EF-F7FE4D204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55351" indent="-213648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4456" indent="-170918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196160" indent="-170918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37865" indent="-170918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879699" indent="-170918" eaLnBrk="0" fontAlgn="base" hangingPunct="0">
              <a:lnSpc>
                <a:spcPct val="90000"/>
              </a:lnSpc>
              <a:spcBef>
                <a:spcPts val="281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221469" indent="-170918" eaLnBrk="0" fontAlgn="base" hangingPunct="0">
              <a:lnSpc>
                <a:spcPct val="90000"/>
              </a:lnSpc>
              <a:spcBef>
                <a:spcPts val="281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563238" indent="-170918" eaLnBrk="0" fontAlgn="base" hangingPunct="0">
              <a:lnSpc>
                <a:spcPct val="90000"/>
              </a:lnSpc>
              <a:spcBef>
                <a:spcPts val="281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905073" indent="-170918" eaLnBrk="0" fontAlgn="base" hangingPunct="0">
              <a:lnSpc>
                <a:spcPct val="90000"/>
              </a:lnSpc>
              <a:spcBef>
                <a:spcPts val="281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F49C2532-E780-4366-B058-B6434623C0F2}" type="slidenum">
              <a:rPr lang="ru-RU" altLang="ru-RU" sz="70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30</a:t>
            </a:fld>
            <a:endParaRPr lang="ru-RU" altLang="ru-RU" sz="700">
              <a:solidFill>
                <a:srgbClr val="898989"/>
              </a:solidFill>
            </a:endParaRPr>
          </a:p>
        </p:txBody>
      </p:sp>
      <p:graphicFrame>
        <p:nvGraphicFramePr>
          <p:cNvPr id="28678" name="Объект 7">
            <a:extLst>
              <a:ext uri="{FF2B5EF4-FFF2-40B4-BE49-F238E27FC236}">
                <a16:creationId xmlns:a16="http://schemas.microsoft.com/office/drawing/2014/main" id="{FA43A91D-9F75-4600-A424-920A8EE33E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5352388"/>
              </p:ext>
            </p:extLst>
          </p:nvPr>
        </p:nvGraphicFramePr>
        <p:xfrm>
          <a:off x="759100" y="2859783"/>
          <a:ext cx="2419533" cy="21157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3" name="Chart" r:id="rId5" imgW="2469094" imgH="2286198" progId="Excel.Chart.8">
                  <p:embed/>
                </p:oleObj>
              </mc:Choice>
              <mc:Fallback>
                <p:oleObj name="Chart" r:id="rId5" imgW="2469094" imgH="2286198" progId="Excel.Chart.8">
                  <p:embed/>
                  <p:pic>
                    <p:nvPicPr>
                      <p:cNvPr id="28678" name="Объект 7">
                        <a:extLst>
                          <a:ext uri="{FF2B5EF4-FFF2-40B4-BE49-F238E27FC236}">
                            <a16:creationId xmlns:a16="http://schemas.microsoft.com/office/drawing/2014/main" id="{FA43A91D-9F75-4600-A424-920A8EE33EBE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9100" y="2859783"/>
                        <a:ext cx="2419533" cy="211574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9" name="Объект 7">
            <a:extLst>
              <a:ext uri="{FF2B5EF4-FFF2-40B4-BE49-F238E27FC236}">
                <a16:creationId xmlns:a16="http://schemas.microsoft.com/office/drawing/2014/main" id="{8617EDAB-A206-465A-B70C-7A074BDB55D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5605946"/>
              </p:ext>
            </p:extLst>
          </p:nvPr>
        </p:nvGraphicFramePr>
        <p:xfrm>
          <a:off x="3656192" y="915566"/>
          <a:ext cx="2283960" cy="2160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4" name="Chart" r:id="rId7" imgW="2462997" imgH="2286198" progId="Excel.Chart.8">
                  <p:embed/>
                </p:oleObj>
              </mc:Choice>
              <mc:Fallback>
                <p:oleObj name="Chart" r:id="rId7" imgW="2462997" imgH="2286198" progId="Excel.Chart.8">
                  <p:embed/>
                  <p:pic>
                    <p:nvPicPr>
                      <p:cNvPr id="28679" name="Объект 7">
                        <a:extLst>
                          <a:ext uri="{FF2B5EF4-FFF2-40B4-BE49-F238E27FC236}">
                            <a16:creationId xmlns:a16="http://schemas.microsoft.com/office/drawing/2014/main" id="{8617EDAB-A206-465A-B70C-7A074BDB55D3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6192" y="915566"/>
                        <a:ext cx="2283960" cy="216024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0" name="Объект 7">
            <a:extLst>
              <a:ext uri="{FF2B5EF4-FFF2-40B4-BE49-F238E27FC236}">
                <a16:creationId xmlns:a16="http://schemas.microsoft.com/office/drawing/2014/main" id="{333D32FD-5BB0-49C8-B09F-6612523760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2236446"/>
              </p:ext>
            </p:extLst>
          </p:nvPr>
        </p:nvGraphicFramePr>
        <p:xfrm>
          <a:off x="3707913" y="2950697"/>
          <a:ext cx="2178815" cy="20690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5" r:id="rId9" imgW="2462997" imgH="2280102" progId="Excel.Chart.8">
                  <p:embed/>
                </p:oleObj>
              </mc:Choice>
              <mc:Fallback>
                <p:oleObj r:id="rId9" imgW="2462997" imgH="2280102" progId="Excel.Chart.8">
                  <p:embed/>
                  <p:pic>
                    <p:nvPicPr>
                      <p:cNvPr id="28680" name="Объект 7">
                        <a:extLst>
                          <a:ext uri="{FF2B5EF4-FFF2-40B4-BE49-F238E27FC236}">
                            <a16:creationId xmlns:a16="http://schemas.microsoft.com/office/drawing/2014/main" id="{333D32FD-5BB0-49C8-B09F-6612523760AF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7913" y="2950697"/>
                        <a:ext cx="2178815" cy="20690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1" name="Объект 7">
            <a:extLst>
              <a:ext uri="{FF2B5EF4-FFF2-40B4-BE49-F238E27FC236}">
                <a16:creationId xmlns:a16="http://schemas.microsoft.com/office/drawing/2014/main" id="{D275B041-DD6E-4AAD-95FE-A095980818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5869283"/>
              </p:ext>
            </p:extLst>
          </p:nvPr>
        </p:nvGraphicFramePr>
        <p:xfrm>
          <a:off x="5868144" y="898631"/>
          <a:ext cx="2592288" cy="2177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6" r:id="rId11" imgW="2645893" imgH="2280102" progId="Excel.Chart.8">
                  <p:embed/>
                </p:oleObj>
              </mc:Choice>
              <mc:Fallback>
                <p:oleObj r:id="rId11" imgW="2645893" imgH="2280102" progId="Excel.Chart.8">
                  <p:embed/>
                  <p:pic>
                    <p:nvPicPr>
                      <p:cNvPr id="28681" name="Объект 7">
                        <a:extLst>
                          <a:ext uri="{FF2B5EF4-FFF2-40B4-BE49-F238E27FC236}">
                            <a16:creationId xmlns:a16="http://schemas.microsoft.com/office/drawing/2014/main" id="{D275B041-DD6E-4AAD-95FE-A09598081879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8144" y="898631"/>
                        <a:ext cx="2592288" cy="21771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2" name="Объект 7">
            <a:extLst>
              <a:ext uri="{FF2B5EF4-FFF2-40B4-BE49-F238E27FC236}">
                <a16:creationId xmlns:a16="http://schemas.microsoft.com/office/drawing/2014/main" id="{6C306AF7-90E5-4482-9D1F-AB1B21F69E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94502894"/>
              </p:ext>
            </p:extLst>
          </p:nvPr>
        </p:nvGraphicFramePr>
        <p:xfrm>
          <a:off x="6080187" y="2931792"/>
          <a:ext cx="2164222" cy="20882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7" name="Chart" r:id="rId13" imgW="2469094" imgH="2286198" progId="Excel.Chart.8">
                  <p:embed/>
                </p:oleObj>
              </mc:Choice>
              <mc:Fallback>
                <p:oleObj name="Chart" r:id="rId13" imgW="2469094" imgH="2286198" progId="Excel.Chart.8">
                  <p:embed/>
                  <p:pic>
                    <p:nvPicPr>
                      <p:cNvPr id="28682" name="Объект 7">
                        <a:extLst>
                          <a:ext uri="{FF2B5EF4-FFF2-40B4-BE49-F238E27FC236}">
                            <a16:creationId xmlns:a16="http://schemas.microsoft.com/office/drawing/2014/main" id="{6C306AF7-90E5-4482-9D1F-AB1B21F69EF8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0187" y="2931792"/>
                        <a:ext cx="2164222" cy="208823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3" name="TextBox 13">
            <a:extLst>
              <a:ext uri="{FF2B5EF4-FFF2-40B4-BE49-F238E27FC236}">
                <a16:creationId xmlns:a16="http://schemas.microsoft.com/office/drawing/2014/main" id="{50B0401E-BD0B-4AE3-9688-C280007F9A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649" y="1719193"/>
            <a:ext cx="756047" cy="284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381" tIns="34289" rIns="68381" bIns="34289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dirty="0">
                <a:solidFill>
                  <a:srgbClr val="2F5597"/>
                </a:solidFill>
                <a:latin typeface="Arial" panose="020B0604020202020204" pitchFamily="34" charset="0"/>
              </a:rPr>
              <a:t>2,9 </a:t>
            </a:r>
            <a:r>
              <a:rPr lang="ru-RU" altLang="ru-RU" sz="1200" dirty="0">
                <a:solidFill>
                  <a:srgbClr val="2F5597"/>
                </a:solidFill>
                <a:latin typeface="Arial" panose="020B0604020202020204" pitchFamily="34" charset="0"/>
              </a:rPr>
              <a:t>раза</a:t>
            </a:r>
            <a:endParaRPr lang="ru-RU" altLang="ru-RU" sz="1400" dirty="0">
              <a:solidFill>
                <a:srgbClr val="2F5597"/>
              </a:solidFill>
              <a:latin typeface="Arial" panose="020B0604020202020204" pitchFamily="34" charset="0"/>
            </a:endParaRPr>
          </a:p>
        </p:txBody>
      </p:sp>
      <p:sp>
        <p:nvSpPr>
          <p:cNvPr id="28684" name="TextBox 14">
            <a:extLst>
              <a:ext uri="{FF2B5EF4-FFF2-40B4-BE49-F238E27FC236}">
                <a16:creationId xmlns:a16="http://schemas.microsoft.com/office/drawing/2014/main" id="{5ED304F2-637D-44C7-8F45-01907E640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4030" y="1713827"/>
            <a:ext cx="756047" cy="284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381" tIns="34289" rIns="68381" bIns="34289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1400" dirty="0">
                <a:solidFill>
                  <a:srgbClr val="2F5597"/>
                </a:solidFill>
                <a:latin typeface="Arial" panose="020B0604020202020204" pitchFamily="34" charset="0"/>
              </a:rPr>
              <a:t>5</a:t>
            </a:r>
            <a:r>
              <a:rPr lang="ru-RU" altLang="ru-RU" sz="1400" dirty="0">
                <a:solidFill>
                  <a:srgbClr val="2F5597"/>
                </a:solidFill>
                <a:latin typeface="Arial" panose="020B0604020202020204" pitchFamily="34" charset="0"/>
              </a:rPr>
              <a:t>,</a:t>
            </a:r>
            <a:r>
              <a:rPr lang="en-US" altLang="ru-RU" sz="1400" dirty="0">
                <a:solidFill>
                  <a:srgbClr val="2F5597"/>
                </a:solidFill>
                <a:latin typeface="Arial" panose="020B0604020202020204" pitchFamily="34" charset="0"/>
              </a:rPr>
              <a:t>5</a:t>
            </a:r>
            <a:r>
              <a:rPr lang="ru-RU" altLang="ru-RU" sz="1400" dirty="0">
                <a:solidFill>
                  <a:srgbClr val="2F5597"/>
                </a:solidFill>
                <a:latin typeface="Arial" panose="020B0604020202020204" pitchFamily="34" charset="0"/>
              </a:rPr>
              <a:t> </a:t>
            </a:r>
            <a:r>
              <a:rPr lang="ru-RU" altLang="ru-RU" sz="1200" dirty="0">
                <a:solidFill>
                  <a:srgbClr val="2F5597"/>
                </a:solidFill>
                <a:latin typeface="Arial" panose="020B0604020202020204" pitchFamily="34" charset="0"/>
              </a:rPr>
              <a:t>раза</a:t>
            </a:r>
            <a:endParaRPr lang="ru-RU" altLang="ru-RU" sz="1400" dirty="0">
              <a:solidFill>
                <a:srgbClr val="2F5597"/>
              </a:solidFill>
              <a:latin typeface="Arial" panose="020B0604020202020204" pitchFamily="34" charset="0"/>
            </a:endParaRPr>
          </a:p>
        </p:txBody>
      </p:sp>
      <p:sp>
        <p:nvSpPr>
          <p:cNvPr id="28685" name="TextBox 15">
            <a:extLst>
              <a:ext uri="{FF2B5EF4-FFF2-40B4-BE49-F238E27FC236}">
                <a16:creationId xmlns:a16="http://schemas.microsoft.com/office/drawing/2014/main" id="{97EE30DF-C759-4FBB-94A4-E27860169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8243" y="1719193"/>
            <a:ext cx="756047" cy="284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381" tIns="34289" rIns="68381" bIns="34289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dirty="0">
                <a:solidFill>
                  <a:srgbClr val="2F5597"/>
                </a:solidFill>
                <a:latin typeface="Arial" panose="020B0604020202020204" pitchFamily="34" charset="0"/>
              </a:rPr>
              <a:t>1,8 </a:t>
            </a:r>
            <a:r>
              <a:rPr lang="ru-RU" altLang="ru-RU" sz="1200" dirty="0">
                <a:solidFill>
                  <a:srgbClr val="2F5597"/>
                </a:solidFill>
                <a:latin typeface="Arial" panose="020B0604020202020204" pitchFamily="34" charset="0"/>
              </a:rPr>
              <a:t>раза</a:t>
            </a:r>
            <a:endParaRPr lang="ru-RU" altLang="ru-RU" sz="1400" dirty="0">
              <a:solidFill>
                <a:srgbClr val="2F5597"/>
              </a:solidFill>
              <a:latin typeface="Arial" panose="020B0604020202020204" pitchFamily="34" charset="0"/>
            </a:endParaRPr>
          </a:p>
        </p:txBody>
      </p:sp>
      <p:sp>
        <p:nvSpPr>
          <p:cNvPr id="28686" name="TextBox 16">
            <a:extLst>
              <a:ext uri="{FF2B5EF4-FFF2-40B4-BE49-F238E27FC236}">
                <a16:creationId xmlns:a16="http://schemas.microsoft.com/office/drawing/2014/main" id="{F75ADEC5-67AD-4C70-BDDA-F6717C53EC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616" y="3731494"/>
            <a:ext cx="756047" cy="284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381" tIns="34289" rIns="68381" bIns="34289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dirty="0">
                <a:solidFill>
                  <a:srgbClr val="2F5597"/>
                </a:solidFill>
                <a:latin typeface="Arial" panose="020B0604020202020204" pitchFamily="34" charset="0"/>
              </a:rPr>
              <a:t>2,5 </a:t>
            </a:r>
            <a:r>
              <a:rPr lang="ru-RU" altLang="ru-RU" sz="1200" dirty="0">
                <a:solidFill>
                  <a:srgbClr val="2F5597"/>
                </a:solidFill>
                <a:latin typeface="Arial" panose="020B0604020202020204" pitchFamily="34" charset="0"/>
              </a:rPr>
              <a:t>раза</a:t>
            </a:r>
            <a:endParaRPr lang="ru-RU" altLang="ru-RU" sz="1400" dirty="0">
              <a:solidFill>
                <a:srgbClr val="2F5597"/>
              </a:solidFill>
              <a:latin typeface="Arial" panose="020B0604020202020204" pitchFamily="34" charset="0"/>
            </a:endParaRPr>
          </a:p>
        </p:txBody>
      </p:sp>
      <p:sp>
        <p:nvSpPr>
          <p:cNvPr id="28687" name="TextBox 17">
            <a:extLst>
              <a:ext uri="{FF2B5EF4-FFF2-40B4-BE49-F238E27FC236}">
                <a16:creationId xmlns:a16="http://schemas.microsoft.com/office/drawing/2014/main" id="{2F4823DB-E993-4AB3-B7A4-880578DC88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0208" y="3731496"/>
            <a:ext cx="883444" cy="28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381" tIns="34289" rIns="68381" bIns="34289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dirty="0">
                <a:solidFill>
                  <a:srgbClr val="2F5597"/>
                </a:solidFill>
                <a:latin typeface="Arial" panose="020B0604020202020204" pitchFamily="34" charset="0"/>
              </a:rPr>
              <a:t>14,6 </a:t>
            </a:r>
            <a:r>
              <a:rPr lang="ru-RU" altLang="ru-RU" sz="1200" dirty="0">
                <a:solidFill>
                  <a:srgbClr val="2F5597"/>
                </a:solidFill>
                <a:latin typeface="Arial" panose="020B0604020202020204" pitchFamily="34" charset="0"/>
              </a:rPr>
              <a:t>раза</a:t>
            </a:r>
            <a:endParaRPr lang="ru-RU" altLang="ru-RU" sz="1400" dirty="0">
              <a:solidFill>
                <a:srgbClr val="2F5597"/>
              </a:solidFill>
              <a:latin typeface="Arial" panose="020B0604020202020204" pitchFamily="34" charset="0"/>
            </a:endParaRPr>
          </a:p>
        </p:txBody>
      </p:sp>
      <p:sp>
        <p:nvSpPr>
          <p:cNvPr id="28688" name="TextBox 18">
            <a:extLst>
              <a:ext uri="{FF2B5EF4-FFF2-40B4-BE49-F238E27FC236}">
                <a16:creationId xmlns:a16="http://schemas.microsoft.com/office/drawing/2014/main" id="{6BFDC12A-F90C-4B4F-9FCF-CB6A7336DF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6305" y="3731494"/>
            <a:ext cx="756047" cy="284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381" tIns="34289" rIns="68381" bIns="34289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dirty="0">
                <a:solidFill>
                  <a:srgbClr val="2F5597"/>
                </a:solidFill>
                <a:latin typeface="Arial" panose="020B0604020202020204" pitchFamily="34" charset="0"/>
              </a:rPr>
              <a:t>4,3 </a:t>
            </a:r>
            <a:r>
              <a:rPr lang="ru-RU" altLang="ru-RU" sz="1200" dirty="0">
                <a:solidFill>
                  <a:srgbClr val="2F5597"/>
                </a:solidFill>
                <a:latin typeface="Arial" panose="020B0604020202020204" pitchFamily="34" charset="0"/>
              </a:rPr>
              <a:t>раза</a:t>
            </a:r>
            <a:endParaRPr lang="ru-RU" altLang="ru-RU" sz="1400" dirty="0">
              <a:solidFill>
                <a:srgbClr val="2F5597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0971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Номер слайда 3">
            <a:extLst>
              <a:ext uri="{FF2B5EF4-FFF2-40B4-BE49-F238E27FC236}">
                <a16:creationId xmlns:a16="http://schemas.microsoft.com/office/drawing/2014/main" id="{D3D21FDD-EDDC-486F-B8F7-45F844DC5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56107" indent="-213918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5590" indent="-171134">
              <a:spcBef>
                <a:spcPct val="200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197780" indent="-171134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39971" indent="-171134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882237" indent="-171134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224466" indent="-171134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566694" indent="-171134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908961" indent="-171134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fld id="{D2528DA1-CB7A-485B-9732-17F32054922C}" type="slidenum">
              <a:rPr lang="ru-RU" altLang="ru-RU" sz="900">
                <a:solidFill>
                  <a:srgbClr val="000000"/>
                </a:solidFill>
                <a:latin typeface="Georgia" panose="02040502050405020303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t>31</a:t>
            </a:fld>
            <a:endParaRPr lang="ru-RU" altLang="ru-RU" sz="90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3" name="Диаграмма 5">
            <a:extLst>
              <a:ext uri="{FF2B5EF4-FFF2-40B4-BE49-F238E27FC236}">
                <a16:creationId xmlns:a16="http://schemas.microsoft.com/office/drawing/2014/main" id="{FD1461DD-78EF-4918-87DB-26A7C917E5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3266529"/>
              </p:ext>
            </p:extLst>
          </p:nvPr>
        </p:nvGraphicFramePr>
        <p:xfrm>
          <a:off x="467544" y="927793"/>
          <a:ext cx="8352928" cy="36513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C7C5C770-9430-4301-9C30-C6C55B028B35}"/>
              </a:ext>
            </a:extLst>
          </p:cNvPr>
          <p:cNvSpPr txBox="1">
            <a:spLocks/>
          </p:cNvSpPr>
          <p:nvPr/>
        </p:nvSpPr>
        <p:spPr>
          <a:xfrm>
            <a:off x="526976" y="339502"/>
            <a:ext cx="7992888" cy="438160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spcAft>
                <a:spcPct val="0"/>
              </a:spcAft>
              <a:defRPr/>
            </a:pPr>
            <a:r>
              <a:rPr lang="ru-RU" sz="2000" b="1" cap="all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Уровень и динамика средней заработной платы</a:t>
            </a:r>
            <a:endParaRPr lang="ru-RU" sz="2000" b="1" dirty="0">
              <a:solidFill>
                <a:srgbClr val="4F81B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C3F2961A-909E-4638-898F-BEDC57CAE7C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7ADC8E-1216-4278-A0DB-2242D4B8201F}" type="datetime1">
              <a:rPr lang="ru-RU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14.12.2017</a:t>
            </a:fld>
            <a:endParaRPr lang="ru-RU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071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2877" y="600076"/>
            <a:ext cx="2905125" cy="4662812"/>
          </a:xfrm>
          <a:prstGeom prst="rect">
            <a:avLst/>
          </a:prstGeom>
          <a:noFill/>
        </p:spPr>
        <p:txBody>
          <a:bodyPr lIns="68525" tIns="34289" rIns="68525" bIns="34289">
            <a:spAutoFit/>
          </a:bodyPr>
          <a:lstStyle/>
          <a:p>
            <a:pPr defTabSz="342569">
              <a:defRPr/>
            </a:pPr>
            <a:r>
              <a:rPr lang="ru-RU" sz="1400" b="1" cap="all" dirty="0">
                <a:solidFill>
                  <a:schemeClr val="accent1">
                    <a:lumMod val="75000"/>
                  </a:schemeClr>
                </a:solidFill>
                <a:latin typeface="Calibri Light"/>
                <a:cs typeface="Arial" pitchFamily="34" charset="0"/>
              </a:rPr>
              <a:t>Большие вызовы </a:t>
            </a:r>
          </a:p>
          <a:p>
            <a:pPr defTabSz="342569">
              <a:defRPr/>
            </a:pPr>
            <a:r>
              <a:rPr lang="ru-RU" sz="1400" b="1" cap="all" dirty="0">
                <a:solidFill>
                  <a:schemeClr val="accent1">
                    <a:lumMod val="75000"/>
                  </a:schemeClr>
                </a:solidFill>
                <a:latin typeface="Calibri Light"/>
                <a:cs typeface="Arial" pitchFamily="34" charset="0"/>
              </a:rPr>
              <a:t>(Российская Федерация)</a:t>
            </a:r>
          </a:p>
          <a:p>
            <a:pPr indent="-80926" algn="just" defTabSz="342569">
              <a:buFont typeface="Arial" panose="020B0604020202020204" pitchFamily="34" charset="0"/>
              <a:buChar char="•"/>
              <a:defRPr/>
            </a:pPr>
            <a:r>
              <a:rPr lang="ru-RU" sz="1100" dirty="0">
                <a:solidFill>
                  <a:srgbClr val="002060"/>
                </a:solidFill>
                <a:cs typeface="Arial" pitchFamily="34" charset="0"/>
              </a:rPr>
              <a:t>Демографический переход, обусловленный увеличением продолжительности жизни людей, изменением их образа жизни, и связанное с этим старение населения, угрозы глобальных пандемий, увеличение риска появления новых и возврата исчезнувших инфекций.</a:t>
            </a:r>
          </a:p>
          <a:p>
            <a:pPr indent="-80926" algn="just" defTabSz="342569">
              <a:buFont typeface="Arial" panose="020B0604020202020204" pitchFamily="34" charset="0"/>
              <a:buChar char="•"/>
              <a:defRPr/>
            </a:pPr>
            <a:r>
              <a:rPr lang="ru-RU" sz="1100" dirty="0">
                <a:solidFill>
                  <a:srgbClr val="002060"/>
                </a:solidFill>
                <a:cs typeface="Arial" pitchFamily="34" charset="0"/>
              </a:rPr>
              <a:t>Рост рисков для жизни и здоровья граждан в результате неэффективного использования природных ресурсов и возрастания антропогенных нагрузок на окружающую среду.</a:t>
            </a:r>
          </a:p>
          <a:p>
            <a:pPr indent="-80926" algn="just" defTabSz="342569">
              <a:buFont typeface="Arial" panose="020B0604020202020204" pitchFamily="34" charset="0"/>
              <a:buChar char="•"/>
              <a:defRPr/>
            </a:pPr>
            <a:r>
              <a:rPr lang="ru-RU" sz="1100" dirty="0">
                <a:solidFill>
                  <a:srgbClr val="002060"/>
                </a:solidFill>
                <a:cs typeface="Arial" pitchFamily="34" charset="0"/>
              </a:rPr>
              <a:t>Качественное изменение характера глобальных и локальных энергетических систем.</a:t>
            </a:r>
          </a:p>
          <a:p>
            <a:pPr indent="-80926" algn="just" defTabSz="342569">
              <a:buFont typeface="Arial" panose="020B0604020202020204" pitchFamily="34" charset="0"/>
              <a:buChar char="•"/>
              <a:defRPr/>
            </a:pPr>
            <a:r>
              <a:rPr lang="ru-RU" sz="1100" dirty="0">
                <a:solidFill>
                  <a:srgbClr val="002060"/>
                </a:solidFill>
                <a:cs typeface="Arial" pitchFamily="34" charset="0"/>
              </a:rPr>
              <a:t>Необходимость эффективного освоения пространства, в том числе путем преодоления диспропорций социально-экономического развития территорий страны, а также укрепление позиций России в области экономического, научного и военного освоения космического и воздушного пространства, Мирового океана, Арктики и Антарктики.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34150" y="678663"/>
            <a:ext cx="2562225" cy="4362731"/>
          </a:xfrm>
          <a:prstGeom prst="rect">
            <a:avLst/>
          </a:prstGeom>
          <a:noFill/>
        </p:spPr>
        <p:txBody>
          <a:bodyPr lIns="68525" tIns="34289" rIns="68525" bIns="34289">
            <a:spAutoFit/>
          </a:bodyPr>
          <a:lstStyle/>
          <a:p>
            <a:pPr defTabSz="342569">
              <a:defRPr/>
            </a:pPr>
            <a:r>
              <a:rPr lang="ru-RU" sz="1400" b="1" cap="all" dirty="0">
                <a:solidFill>
                  <a:schemeClr val="accent1">
                    <a:lumMod val="75000"/>
                  </a:schemeClr>
                </a:solidFill>
                <a:latin typeface="Calibri Light"/>
                <a:cs typeface="Arial" pitchFamily="34" charset="0"/>
              </a:rPr>
              <a:t>Глобальные вызовы</a:t>
            </a:r>
          </a:p>
          <a:p>
            <a:pPr algn="just" defTabSz="342569">
              <a:defRPr/>
            </a:pPr>
            <a:r>
              <a:rPr lang="ru-RU" sz="1100" cap="all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ЗДРАВООХРАНЕНИЕ, МЕДИЦИНА</a:t>
            </a:r>
          </a:p>
          <a:p>
            <a:pPr marL="214128" indent="-214128" algn="just" defTabSz="342569">
              <a:buFont typeface="Arial" panose="020B0604020202020204" pitchFamily="34" charset="0"/>
              <a:buChar char="•"/>
              <a:defRPr/>
            </a:pPr>
            <a:r>
              <a:rPr lang="ru-RU" sz="1000" dirty="0">
                <a:solidFill>
                  <a:srgbClr val="002060"/>
                </a:solidFill>
                <a:cs typeface="Arial" pitchFamily="34" charset="0"/>
              </a:rPr>
              <a:t>Рост заболеваний, связанных с увеличением продолжительности жизни</a:t>
            </a:r>
          </a:p>
          <a:p>
            <a:pPr marL="214128" indent="-214128" algn="just" defTabSz="342569">
              <a:buFont typeface="Arial" panose="020B0604020202020204" pitchFamily="34" charset="0"/>
              <a:buChar char="•"/>
              <a:defRPr/>
            </a:pPr>
            <a:r>
              <a:rPr lang="ru-RU" sz="1000" dirty="0">
                <a:solidFill>
                  <a:srgbClr val="002060"/>
                </a:solidFill>
                <a:cs typeface="Arial" pitchFamily="34" charset="0"/>
              </a:rPr>
              <a:t>Новые инфекции</a:t>
            </a:r>
          </a:p>
          <a:p>
            <a:pPr marL="214128" indent="-214128" algn="just" defTabSz="342569">
              <a:buFont typeface="Arial" panose="020B0604020202020204" pitchFamily="34" charset="0"/>
              <a:buChar char="•"/>
              <a:defRPr/>
            </a:pPr>
            <a:r>
              <a:rPr lang="ru-RU" sz="1000" dirty="0">
                <a:solidFill>
                  <a:srgbClr val="002060"/>
                </a:solidFill>
                <a:cs typeface="Arial" pitchFamily="34" charset="0"/>
              </a:rPr>
              <a:t>Глобальная безопасность в области здравоохранения</a:t>
            </a:r>
          </a:p>
          <a:p>
            <a:pPr marL="214128" indent="-214128" algn="just" defTabSz="342569">
              <a:buFont typeface="Arial" panose="020B0604020202020204" pitchFamily="34" charset="0"/>
              <a:buChar char="•"/>
              <a:defRPr/>
            </a:pPr>
            <a:r>
              <a:rPr lang="ru-RU" sz="1000" dirty="0">
                <a:solidFill>
                  <a:srgbClr val="002060"/>
                </a:solidFill>
                <a:cs typeface="Arial" pitchFamily="34" charset="0"/>
              </a:rPr>
              <a:t>Изменения окружающей среды и климата</a:t>
            </a:r>
          </a:p>
          <a:p>
            <a:pPr algn="just" defTabSz="342569">
              <a:defRPr/>
            </a:pPr>
            <a:r>
              <a:rPr lang="ru-RU" sz="11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ЗЕМЛЯ, РЕСУРСЫ, ЭНЕРГИЯ</a:t>
            </a:r>
          </a:p>
          <a:p>
            <a:pPr marL="214128" indent="-214128" algn="just" defTabSz="342569">
              <a:buFont typeface="Arial" panose="020B0604020202020204" pitchFamily="34" charset="0"/>
              <a:buChar char="•"/>
              <a:defRPr/>
            </a:pPr>
            <a:r>
              <a:rPr lang="ru-RU" sz="1000" dirty="0">
                <a:solidFill>
                  <a:srgbClr val="002060"/>
                </a:solidFill>
                <a:cs typeface="Arial" pitchFamily="34" charset="0"/>
              </a:rPr>
              <a:t>Глобальное потепление</a:t>
            </a:r>
          </a:p>
          <a:p>
            <a:pPr marL="214128" indent="-214128" algn="just" defTabSz="342569">
              <a:buFont typeface="Arial" panose="020B0604020202020204" pitchFamily="34" charset="0"/>
              <a:buChar char="•"/>
              <a:defRPr/>
            </a:pPr>
            <a:r>
              <a:rPr lang="ru-RU" sz="1000" dirty="0">
                <a:solidFill>
                  <a:srgbClr val="002060"/>
                </a:solidFill>
                <a:cs typeface="Arial" pitchFamily="34" charset="0"/>
              </a:rPr>
              <a:t>Рост мирового потребления энергии</a:t>
            </a:r>
          </a:p>
          <a:p>
            <a:pPr marL="214128" indent="-214128" algn="just" defTabSz="342569">
              <a:buFont typeface="Arial" panose="020B0604020202020204" pitchFamily="34" charset="0"/>
              <a:buChar char="•"/>
              <a:defRPr/>
            </a:pPr>
            <a:r>
              <a:rPr lang="ru-RU" sz="1000" dirty="0">
                <a:solidFill>
                  <a:srgbClr val="002060"/>
                </a:solidFill>
                <a:cs typeface="Arial" pitchFamily="34" charset="0"/>
              </a:rPr>
              <a:t>Экологические проблемы</a:t>
            </a:r>
          </a:p>
          <a:p>
            <a:pPr marL="214128" indent="-214128" algn="just" defTabSz="342569">
              <a:buFont typeface="Arial" panose="020B0604020202020204" pitchFamily="34" charset="0"/>
              <a:buChar char="•"/>
              <a:defRPr/>
            </a:pPr>
            <a:r>
              <a:rPr lang="ru-RU" sz="1000" dirty="0">
                <a:solidFill>
                  <a:srgbClr val="002060"/>
                </a:solidFill>
                <a:cs typeface="Arial" pitchFamily="34" charset="0"/>
              </a:rPr>
              <a:t>Снижение цен на углеводороды</a:t>
            </a:r>
          </a:p>
          <a:p>
            <a:pPr algn="just" defTabSz="342569">
              <a:defRPr/>
            </a:pPr>
            <a:r>
              <a:rPr lang="ru-RU" sz="11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КОСМОС, ВСЕЛЕННАЯ</a:t>
            </a:r>
          </a:p>
          <a:p>
            <a:pPr marL="214128" indent="-214128" algn="just" defTabSz="342569">
              <a:buFont typeface="Arial" panose="020B0604020202020204" pitchFamily="34" charset="0"/>
              <a:buChar char="•"/>
              <a:defRPr/>
            </a:pPr>
            <a:r>
              <a:rPr lang="ru-RU" sz="1000" dirty="0">
                <a:solidFill>
                  <a:srgbClr val="002060"/>
                </a:solidFill>
                <a:cs typeface="Arial" pitchFamily="34" charset="0"/>
              </a:rPr>
              <a:t>Космические угрозы</a:t>
            </a:r>
          </a:p>
          <a:p>
            <a:pPr marL="214128" indent="-214128" algn="just" defTabSz="342569">
              <a:buFont typeface="Arial" panose="020B0604020202020204" pitchFamily="34" charset="0"/>
              <a:buChar char="•"/>
              <a:defRPr/>
            </a:pPr>
            <a:r>
              <a:rPr lang="ru-RU" sz="1000" dirty="0">
                <a:solidFill>
                  <a:srgbClr val="002060"/>
                </a:solidFill>
                <a:cs typeface="Arial" pitchFamily="34" charset="0"/>
              </a:rPr>
              <a:t>Эффективность космических программ</a:t>
            </a:r>
          </a:p>
          <a:p>
            <a:pPr marL="214128" indent="-214128" algn="just" defTabSz="342569">
              <a:buFont typeface="Arial" panose="020B0604020202020204" pitchFamily="34" charset="0"/>
              <a:buChar char="•"/>
              <a:defRPr/>
            </a:pPr>
            <a:r>
              <a:rPr lang="ru-RU" sz="1000" dirty="0">
                <a:solidFill>
                  <a:srgbClr val="002060"/>
                </a:solidFill>
                <a:cs typeface="Arial" pitchFamily="34" charset="0"/>
              </a:rPr>
              <a:t>Изменения окружающей среды и климата</a:t>
            </a:r>
          </a:p>
          <a:p>
            <a:pPr algn="just" defTabSz="342569">
              <a:defRPr/>
            </a:pPr>
            <a:r>
              <a:rPr lang="ru-RU" sz="11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ОБРАЗОВАНИЕ, ЧЕЛОВЕЧЕСКИЕ РЕСУРСЫ</a:t>
            </a:r>
          </a:p>
          <a:p>
            <a:pPr marL="214128" indent="-214128" algn="just" defTabSz="342569">
              <a:buFont typeface="Arial" panose="020B0604020202020204" pitchFamily="34" charset="0"/>
              <a:buChar char="•"/>
              <a:defRPr/>
            </a:pPr>
            <a:r>
              <a:rPr lang="ru-RU" sz="1000" dirty="0">
                <a:solidFill>
                  <a:srgbClr val="002060"/>
                </a:solidFill>
                <a:cs typeface="Arial" pitchFamily="34" charset="0"/>
              </a:rPr>
              <a:t>Изменяющаяся форма знаний</a:t>
            </a:r>
          </a:p>
          <a:p>
            <a:pPr marL="214128" indent="-214128" algn="just" defTabSz="342569">
              <a:buFont typeface="Arial" panose="020B0604020202020204" pitchFamily="34" charset="0"/>
              <a:buChar char="•"/>
              <a:defRPr/>
            </a:pPr>
            <a:r>
              <a:rPr lang="ru-RU" sz="1000" dirty="0">
                <a:solidFill>
                  <a:srgbClr val="002060"/>
                </a:solidFill>
                <a:cs typeface="Arial" pitchFamily="34" charset="0"/>
              </a:rPr>
              <a:t>Быстрое развитие технологий</a:t>
            </a:r>
          </a:p>
          <a:p>
            <a:pPr marL="214128" indent="-214128" algn="just" defTabSz="342569">
              <a:buFont typeface="Arial" panose="020B0604020202020204" pitchFamily="34" charset="0"/>
              <a:buChar char="•"/>
              <a:defRPr/>
            </a:pPr>
            <a:r>
              <a:rPr lang="ru-RU" sz="1000" dirty="0">
                <a:solidFill>
                  <a:srgbClr val="002060"/>
                </a:solidFill>
                <a:cs typeface="Arial" pitchFamily="34" charset="0"/>
              </a:rPr>
              <a:t>Быстрое устаревание навыков</a:t>
            </a:r>
          </a:p>
          <a:p>
            <a:pPr marL="214128" indent="-214128" algn="just" defTabSz="342569">
              <a:buFont typeface="Arial" panose="020B0604020202020204" pitchFamily="34" charset="0"/>
              <a:buChar char="•"/>
              <a:defRPr/>
            </a:pPr>
            <a:r>
              <a:rPr lang="ru-RU" sz="1000" dirty="0">
                <a:solidFill>
                  <a:srgbClr val="002060"/>
                </a:solidFill>
                <a:cs typeface="Arial" pitchFamily="34" charset="0"/>
              </a:rPr>
              <a:t>Миграция и мобильность человеческих потоков</a:t>
            </a:r>
            <a:endParaRPr lang="ru-RU" sz="1200" b="1" dirty="0">
              <a:solidFill>
                <a:srgbClr val="002060"/>
              </a:solidFill>
              <a:latin typeface="Calibri Light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102257" y="2571752"/>
            <a:ext cx="2009775" cy="507828"/>
          </a:xfrm>
          <a:prstGeom prst="rect">
            <a:avLst/>
          </a:prstGeom>
          <a:noFill/>
        </p:spPr>
        <p:txBody>
          <a:bodyPr lIns="68525" tIns="34289" rIns="68525" bIns="34289">
            <a:spAutoFit/>
          </a:bodyPr>
          <a:lstStyle/>
          <a:p>
            <a:pPr algn="ctr" defTabSz="342569">
              <a:defRPr/>
            </a:pPr>
            <a:r>
              <a:rPr lang="ru-RU" sz="1400" b="1" cap="all" dirty="0">
                <a:solidFill>
                  <a:schemeClr val="accent1">
                    <a:lumMod val="75000"/>
                  </a:schemeClr>
                </a:solidFill>
                <a:latin typeface="Calibri Light"/>
                <a:cs typeface="Arial" pitchFamily="34" charset="0"/>
              </a:rPr>
              <a:t>Региональные вызовы</a:t>
            </a:r>
          </a:p>
        </p:txBody>
      </p:sp>
      <p:sp>
        <p:nvSpPr>
          <p:cNvPr id="100357" name="Прямоугольник 86"/>
          <p:cNvSpPr>
            <a:spLocks noChangeArrowheads="1"/>
          </p:cNvSpPr>
          <p:nvPr/>
        </p:nvSpPr>
        <p:spPr bwMode="auto">
          <a:xfrm>
            <a:off x="3105151" y="3118449"/>
            <a:ext cx="3348038" cy="1973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25" tIns="34289" rIns="68525" bIns="34289">
            <a:spAutoFit/>
          </a:bodyPr>
          <a:lstStyle>
            <a:lvl1pPr marL="71438" indent="-71438"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5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5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5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5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defTabSz="341414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100" dirty="0">
                <a:solidFill>
                  <a:srgbClr val="002060"/>
                </a:solidFill>
                <a:cs typeface="Arial" pitchFamily="34" charset="0"/>
              </a:rPr>
              <a:t>Недостаточная глобальная конкурентоспособность обрабатывающей промышленности, недостаток сырья для нефтегазохимии; экологические проблемы.</a:t>
            </a:r>
          </a:p>
          <a:p>
            <a:pPr algn="just" defTabSz="341414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100" dirty="0">
                <a:solidFill>
                  <a:srgbClr val="002060"/>
                </a:solidFill>
                <a:cs typeface="Arial" pitchFamily="34" charset="0"/>
              </a:rPr>
              <a:t>Несоответствие квалификации работников осуществляемой профессиональной деятельности; дефицит квалифицированных кадров для инновационной экономики.</a:t>
            </a:r>
          </a:p>
          <a:p>
            <a:pPr algn="just" defTabSz="341414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100" dirty="0">
                <a:solidFill>
                  <a:srgbClr val="002060"/>
                </a:solidFill>
                <a:cs typeface="Arial" pitchFamily="34" charset="0"/>
              </a:rPr>
              <a:t>Развитие прорывных технологий: искусственный интеллект; биотехнологии; информационные, когнитивные и  аддитивные технологии</a:t>
            </a:r>
          </a:p>
        </p:txBody>
      </p:sp>
      <p:sp>
        <p:nvSpPr>
          <p:cNvPr id="100358" name="TextBox 19"/>
          <p:cNvSpPr txBox="1">
            <a:spLocks noChangeArrowheads="1"/>
          </p:cNvSpPr>
          <p:nvPr/>
        </p:nvSpPr>
        <p:spPr bwMode="auto">
          <a:xfrm>
            <a:off x="5769773" y="1009649"/>
            <a:ext cx="664369" cy="253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25" tIns="34289" rIns="68525" bIns="34289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5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5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5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5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341414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200">
                <a:solidFill>
                  <a:srgbClr val="002060"/>
                </a:solidFill>
                <a:cs typeface="Arial" pitchFamily="34" charset="0"/>
              </a:rPr>
              <a:t>ответы</a:t>
            </a:r>
          </a:p>
        </p:txBody>
      </p:sp>
      <p:sp>
        <p:nvSpPr>
          <p:cNvPr id="21" name="Стрелка вверх 20"/>
          <p:cNvSpPr/>
          <p:nvPr/>
        </p:nvSpPr>
        <p:spPr>
          <a:xfrm rot="5400000">
            <a:off x="5669758" y="1191817"/>
            <a:ext cx="479822" cy="63222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25" tIns="34289" rIns="68525" bIns="34289" anchor="ctr"/>
          <a:lstStyle/>
          <a:p>
            <a:pPr algn="ctr" defTabSz="342569">
              <a:defRPr/>
            </a:pPr>
            <a:endParaRPr lang="ru-RU" sz="1400">
              <a:solidFill>
                <a:prstClr val="white"/>
              </a:solidFill>
            </a:endParaRPr>
          </a:p>
        </p:txBody>
      </p:sp>
      <p:sp>
        <p:nvSpPr>
          <p:cNvPr id="22" name="Стрелка вверх 21"/>
          <p:cNvSpPr/>
          <p:nvPr/>
        </p:nvSpPr>
        <p:spPr>
          <a:xfrm rot="10800000">
            <a:off x="3613596" y="2025302"/>
            <a:ext cx="481013" cy="54649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25" tIns="34289" rIns="68525" bIns="34289" anchor="ctr"/>
          <a:lstStyle/>
          <a:p>
            <a:pPr algn="ctr" defTabSz="342569">
              <a:defRPr/>
            </a:pPr>
            <a:endParaRPr lang="ru-RU" sz="1400">
              <a:solidFill>
                <a:prstClr val="white"/>
              </a:solidFill>
            </a:endParaRPr>
          </a:p>
        </p:txBody>
      </p:sp>
      <p:sp>
        <p:nvSpPr>
          <p:cNvPr id="23" name="Стрелка вверх 22"/>
          <p:cNvSpPr/>
          <p:nvPr/>
        </p:nvSpPr>
        <p:spPr>
          <a:xfrm rot="10800000">
            <a:off x="5505504" y="2030065"/>
            <a:ext cx="481013" cy="54649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25" tIns="34289" rIns="68525" bIns="34289" anchor="ctr"/>
          <a:lstStyle/>
          <a:p>
            <a:pPr algn="ctr" defTabSz="342569">
              <a:defRPr/>
            </a:pPr>
            <a:endParaRPr lang="ru-RU" sz="1400">
              <a:solidFill>
                <a:prstClr val="white"/>
              </a:solidFill>
            </a:endParaRPr>
          </a:p>
        </p:txBody>
      </p:sp>
      <p:sp>
        <p:nvSpPr>
          <p:cNvPr id="100362" name="TextBox 23"/>
          <p:cNvSpPr txBox="1">
            <a:spLocks noChangeArrowheads="1"/>
          </p:cNvSpPr>
          <p:nvPr/>
        </p:nvSpPr>
        <p:spPr bwMode="auto">
          <a:xfrm>
            <a:off x="4508897" y="2128836"/>
            <a:ext cx="664369" cy="253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25" tIns="34289" rIns="68525" bIns="34289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5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5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5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5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341414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200" dirty="0">
                <a:solidFill>
                  <a:srgbClr val="002060"/>
                </a:solidFill>
                <a:cs typeface="Arial" pitchFamily="34" charset="0"/>
              </a:rPr>
              <a:t>ответы</a:t>
            </a:r>
          </a:p>
        </p:txBody>
      </p:sp>
      <p:sp>
        <p:nvSpPr>
          <p:cNvPr id="100363" name="TextBox 25"/>
          <p:cNvSpPr txBox="1">
            <a:spLocks noChangeArrowheads="1"/>
          </p:cNvSpPr>
          <p:nvPr/>
        </p:nvSpPr>
        <p:spPr bwMode="auto">
          <a:xfrm>
            <a:off x="3201625" y="1009649"/>
            <a:ext cx="664369" cy="253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25" tIns="34289" rIns="68525" bIns="34289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5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5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5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5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341414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200">
                <a:solidFill>
                  <a:srgbClr val="002060"/>
                </a:solidFill>
                <a:cs typeface="Arial" pitchFamily="34" charset="0"/>
              </a:rPr>
              <a:t>ответы</a:t>
            </a:r>
          </a:p>
        </p:txBody>
      </p:sp>
      <p:sp>
        <p:nvSpPr>
          <p:cNvPr id="27" name="Стрелка вверх 26"/>
          <p:cNvSpPr/>
          <p:nvPr/>
        </p:nvSpPr>
        <p:spPr>
          <a:xfrm rot="16200000">
            <a:off x="3230803" y="1195984"/>
            <a:ext cx="481013" cy="63222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25" tIns="34289" rIns="68525" bIns="34289" anchor="ctr"/>
          <a:lstStyle/>
          <a:p>
            <a:pPr algn="ctr" defTabSz="342569">
              <a:defRPr/>
            </a:pPr>
            <a:endParaRPr lang="ru-RU" sz="1400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7544" y="69056"/>
            <a:ext cx="7760867" cy="441144"/>
          </a:xfrm>
          <a:prstGeom prst="rect">
            <a:avLst/>
          </a:prstGeom>
          <a:noFill/>
        </p:spPr>
        <p:txBody>
          <a:bodyPr wrap="square" lIns="68525" tIns="34289" rIns="68525" bIns="34289">
            <a:spAutoFit/>
          </a:bodyPr>
          <a:lstStyle/>
          <a:p>
            <a:pPr defTabSz="913545">
              <a:lnSpc>
                <a:spcPts val="2900"/>
              </a:lnSpc>
              <a:defRPr/>
            </a:pPr>
            <a:r>
              <a:rPr lang="ru-RU" sz="2000" b="1" kern="0" cap="all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ИЕРАРХИЯ «ВЫЗОВОВ» И ПРИОРИТЕТЫ РАЗВИТИЯ КФУ  </a:t>
            </a:r>
          </a:p>
        </p:txBody>
      </p:sp>
      <p:pic>
        <p:nvPicPr>
          <p:cNvPr id="100366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8468" y="166694"/>
            <a:ext cx="767953" cy="511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586" y="1798485"/>
            <a:ext cx="212732" cy="177049"/>
          </a:xfrm>
          <a:prstGeom prst="rect">
            <a:avLst/>
          </a:prstGeom>
        </p:spPr>
      </p:pic>
      <p:pic>
        <p:nvPicPr>
          <p:cNvPr id="100368" name="Рисунок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583" y="1571637"/>
            <a:ext cx="213122" cy="17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586" y="1366115"/>
            <a:ext cx="212732" cy="177049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4171950" y="882254"/>
            <a:ext cx="1599010" cy="990600"/>
          </a:xfrm>
          <a:prstGeom prst="rect">
            <a:avLst/>
          </a:prstGeom>
        </p:spPr>
        <p:txBody>
          <a:bodyPr lIns="68525" tIns="34289" rIns="68525" bIns="34289"/>
          <a:lstStyle/>
          <a:p>
            <a:pPr marL="0" lvl="1" defTabSz="913545">
              <a:defRPr/>
            </a:pPr>
            <a:r>
              <a:rPr lang="ru-RU" sz="1500" b="1" cap="all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       САЕ КФУ</a:t>
            </a:r>
          </a:p>
          <a:p>
            <a:pPr defTabSz="913545">
              <a:defRPr/>
            </a:pPr>
            <a:r>
              <a:rPr lang="ru-RU" sz="1400" dirty="0">
                <a:solidFill>
                  <a:srgbClr val="FF0000"/>
                </a:solidFill>
                <a:cs typeface="Arial" pitchFamily="34" charset="0"/>
              </a:rPr>
              <a:t>«</a:t>
            </a:r>
            <a:r>
              <a:rPr lang="ru-RU" sz="1400" dirty="0" err="1">
                <a:solidFill>
                  <a:srgbClr val="FF0000"/>
                </a:solidFill>
                <a:cs typeface="Arial" pitchFamily="34" charset="0"/>
              </a:rPr>
              <a:t>Трансмед</a:t>
            </a:r>
            <a:r>
              <a:rPr lang="ru-RU" sz="1400" dirty="0">
                <a:solidFill>
                  <a:srgbClr val="FF0000"/>
                </a:solidFill>
                <a:cs typeface="Arial" pitchFamily="34" charset="0"/>
              </a:rPr>
              <a:t>»</a:t>
            </a:r>
          </a:p>
          <a:p>
            <a:pPr defTabSz="913545">
              <a:defRPr/>
            </a:pPr>
            <a:r>
              <a:rPr lang="ru-RU" sz="1400" dirty="0">
                <a:solidFill>
                  <a:srgbClr val="00B050"/>
                </a:solidFill>
                <a:cs typeface="Arial" pitchFamily="34" charset="0"/>
              </a:rPr>
              <a:t>«</a:t>
            </a:r>
            <a:r>
              <a:rPr lang="ru-RU" sz="1400" dirty="0" err="1">
                <a:solidFill>
                  <a:srgbClr val="00B050"/>
                </a:solidFill>
                <a:cs typeface="Arial" pitchFamily="34" charset="0"/>
              </a:rPr>
              <a:t>ЭкоНефть</a:t>
            </a:r>
            <a:r>
              <a:rPr lang="ru-RU" sz="1400" dirty="0">
                <a:solidFill>
                  <a:srgbClr val="00B050"/>
                </a:solidFill>
                <a:cs typeface="Arial" pitchFamily="34" charset="0"/>
              </a:rPr>
              <a:t>»</a:t>
            </a:r>
          </a:p>
          <a:p>
            <a:pPr defTabSz="913545">
              <a:defRPr/>
            </a:pPr>
            <a:r>
              <a:rPr lang="ru-RU" sz="1400" dirty="0">
                <a:solidFill>
                  <a:srgbClr val="4F81BD">
                    <a:lumMod val="75000"/>
                  </a:srgbClr>
                </a:solidFill>
                <a:cs typeface="Arial" pitchFamily="34" charset="0"/>
              </a:rPr>
              <a:t>«</a:t>
            </a:r>
            <a:r>
              <a:rPr lang="ru-RU" sz="1400" dirty="0" err="1">
                <a:solidFill>
                  <a:srgbClr val="4F81BD">
                    <a:lumMod val="75000"/>
                  </a:srgbClr>
                </a:solidFill>
                <a:cs typeface="Arial" pitchFamily="34" charset="0"/>
              </a:rPr>
              <a:t>АстроВызов</a:t>
            </a:r>
            <a:r>
              <a:rPr lang="ru-RU" sz="1400" dirty="0">
                <a:solidFill>
                  <a:srgbClr val="4F81BD">
                    <a:lumMod val="75000"/>
                  </a:srgbClr>
                </a:solidFill>
                <a:cs typeface="Arial" pitchFamily="34" charset="0"/>
              </a:rPr>
              <a:t>»</a:t>
            </a:r>
          </a:p>
          <a:p>
            <a:pPr defTabSz="913545">
              <a:defRPr/>
            </a:pPr>
            <a:r>
              <a:rPr lang="ru-RU" sz="1400" dirty="0">
                <a:solidFill>
                  <a:srgbClr val="ED8D4D"/>
                </a:solidFill>
                <a:cs typeface="Arial" pitchFamily="34" charset="0"/>
              </a:rPr>
              <a:t>«Учитель </a:t>
            </a:r>
            <a:r>
              <a:rPr lang="en-US" sz="1400" dirty="0">
                <a:solidFill>
                  <a:srgbClr val="ED8D4D"/>
                </a:solidFill>
                <a:cs typeface="Arial" pitchFamily="34" charset="0"/>
              </a:rPr>
              <a:t>XXI </a:t>
            </a:r>
            <a:r>
              <a:rPr lang="ru-RU" sz="1400" dirty="0">
                <a:solidFill>
                  <a:srgbClr val="ED8D4D"/>
                </a:solidFill>
                <a:cs typeface="Arial" pitchFamily="34" charset="0"/>
              </a:rPr>
              <a:t>века»</a:t>
            </a:r>
          </a:p>
        </p:txBody>
      </p:sp>
      <p:pic>
        <p:nvPicPr>
          <p:cNvPr id="100371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860" y="555528"/>
            <a:ext cx="789384" cy="494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72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793" y="2594373"/>
            <a:ext cx="783431" cy="521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73" name="Рисунок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583" y="1158480"/>
            <a:ext cx="213122" cy="205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3251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F91E6F-E54D-4709-9D5A-B192A9737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102" y="51471"/>
            <a:ext cx="8172354" cy="758974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sz="2000" b="1" cap="all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КФУ И Приволжский федеральный округ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822F90C-29A4-4D6E-AA3D-6898D15F8590}"/>
              </a:ext>
            </a:extLst>
          </p:cNvPr>
          <p:cNvSpPr/>
          <p:nvPr/>
        </p:nvSpPr>
        <p:spPr>
          <a:xfrm>
            <a:off x="251520" y="987594"/>
            <a:ext cx="1692138" cy="100633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81" tIns="34289" rIns="68381" bIns="34289"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  <a:p>
            <a:pPr algn="ctr"/>
            <a:endParaRPr lang="ru-RU" dirty="0">
              <a:solidFill>
                <a:prstClr val="white"/>
              </a:solidFill>
            </a:endParaRPr>
          </a:p>
          <a:p>
            <a:pPr algn="ctr"/>
            <a:r>
              <a:rPr lang="ru-RU" sz="1600" dirty="0">
                <a:solidFill>
                  <a:prstClr val="white"/>
                </a:solidFill>
              </a:rPr>
              <a:t>Удмуртия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12E102B-D3B4-42FD-9AF2-BD6D36567162}"/>
              </a:ext>
            </a:extLst>
          </p:cNvPr>
          <p:cNvSpPr/>
          <p:nvPr/>
        </p:nvSpPr>
        <p:spPr>
          <a:xfrm>
            <a:off x="251520" y="2145531"/>
            <a:ext cx="1692138" cy="100633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81" tIns="34289" rIns="68381" bIns="34289"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  <a:p>
            <a:pPr algn="ctr"/>
            <a:endParaRPr lang="ru-RU" dirty="0">
              <a:solidFill>
                <a:prstClr val="white"/>
              </a:solidFill>
            </a:endParaRPr>
          </a:p>
          <a:p>
            <a:pPr algn="ctr"/>
            <a:r>
              <a:rPr lang="ru-RU" sz="1600" dirty="0">
                <a:solidFill>
                  <a:prstClr val="white"/>
                </a:solidFill>
              </a:rPr>
              <a:t>Марий Эл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1AB2506-10A0-40D1-B693-FAF93E75E0A7}"/>
              </a:ext>
            </a:extLst>
          </p:cNvPr>
          <p:cNvSpPr/>
          <p:nvPr/>
        </p:nvSpPr>
        <p:spPr>
          <a:xfrm>
            <a:off x="251520" y="3303516"/>
            <a:ext cx="1692138" cy="10063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81" tIns="34289" rIns="68381" bIns="34289"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  <a:p>
            <a:pPr algn="ctr"/>
            <a:endParaRPr lang="ru-RU" dirty="0">
              <a:solidFill>
                <a:prstClr val="white"/>
              </a:solidFill>
            </a:endParaRPr>
          </a:p>
          <a:p>
            <a:pPr algn="ctr"/>
            <a:r>
              <a:rPr lang="ru-RU" sz="1400" dirty="0">
                <a:solidFill>
                  <a:prstClr val="white"/>
                </a:solidFill>
              </a:rPr>
              <a:t>Пензенская область</a:t>
            </a:r>
          </a:p>
        </p:txBody>
      </p:sp>
      <p:pic>
        <p:nvPicPr>
          <p:cNvPr id="8" name="Рисунок 3">
            <a:extLst>
              <a:ext uri="{FF2B5EF4-FFF2-40B4-BE49-F238E27FC236}">
                <a16:creationId xmlns:a16="http://schemas.microsoft.com/office/drawing/2014/main" id="{0FEADBFF-2FCA-458A-A69F-9A9CF67B53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080" y="2503922"/>
            <a:ext cx="998371" cy="901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8D3FEC5-BD20-474E-9AE8-47AAC093AFFD}"/>
              </a:ext>
            </a:extLst>
          </p:cNvPr>
          <p:cNvSpPr/>
          <p:nvPr/>
        </p:nvSpPr>
        <p:spPr>
          <a:xfrm>
            <a:off x="4811097" y="987594"/>
            <a:ext cx="1702078" cy="10063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81" tIns="34289" rIns="68381" bIns="34289"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  <a:p>
            <a:pPr algn="ctr"/>
            <a:endParaRPr lang="ru-RU" dirty="0">
              <a:solidFill>
                <a:prstClr val="white"/>
              </a:solidFill>
            </a:endParaRPr>
          </a:p>
          <a:p>
            <a:pPr algn="ctr"/>
            <a:r>
              <a:rPr lang="ru-RU" sz="1600" dirty="0">
                <a:solidFill>
                  <a:prstClr val="white"/>
                </a:solidFill>
              </a:rPr>
              <a:t>Чувашия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6EB089E-4285-4BB3-8068-5CA65FF72293}"/>
              </a:ext>
            </a:extLst>
          </p:cNvPr>
          <p:cNvSpPr/>
          <p:nvPr/>
        </p:nvSpPr>
        <p:spPr>
          <a:xfrm>
            <a:off x="4811097" y="2145531"/>
            <a:ext cx="1702078" cy="10063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81" tIns="34289" rIns="68381" bIns="34289" rtlCol="0" anchor="ctr"/>
          <a:lstStyle/>
          <a:p>
            <a:pPr algn="ctr"/>
            <a:endParaRPr lang="ru-RU" sz="1600" dirty="0">
              <a:solidFill>
                <a:prstClr val="white"/>
              </a:solidFill>
            </a:endParaRPr>
          </a:p>
          <a:p>
            <a:pPr algn="ctr"/>
            <a:endParaRPr lang="ru-RU" sz="1600" dirty="0">
              <a:solidFill>
                <a:prstClr val="white"/>
              </a:solidFill>
            </a:endParaRPr>
          </a:p>
          <a:p>
            <a:pPr algn="ctr"/>
            <a:r>
              <a:rPr lang="ru-RU" sz="1400" dirty="0">
                <a:solidFill>
                  <a:prstClr val="white"/>
                </a:solidFill>
              </a:rPr>
              <a:t>Кировская область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E5A92D2-2870-42F2-B569-66D650C7D7A2}"/>
              </a:ext>
            </a:extLst>
          </p:cNvPr>
          <p:cNvSpPr/>
          <p:nvPr/>
        </p:nvSpPr>
        <p:spPr>
          <a:xfrm>
            <a:off x="4811097" y="3303516"/>
            <a:ext cx="1702078" cy="10063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81" tIns="34289" rIns="68381" bIns="34289" rtlCol="0" anchor="ctr"/>
          <a:lstStyle/>
          <a:p>
            <a:pPr algn="ctr"/>
            <a:endParaRPr lang="ru-RU" sz="1400" dirty="0">
              <a:solidFill>
                <a:prstClr val="white"/>
              </a:solidFill>
            </a:endParaRPr>
          </a:p>
          <a:p>
            <a:pPr algn="ctr"/>
            <a:endParaRPr lang="ru-RU" sz="1400" dirty="0">
              <a:solidFill>
                <a:prstClr val="white"/>
              </a:solidFill>
            </a:endParaRPr>
          </a:p>
          <a:p>
            <a:pPr algn="ctr"/>
            <a:endParaRPr lang="ru-RU" sz="1300" dirty="0">
              <a:solidFill>
                <a:prstClr val="white"/>
              </a:solidFill>
            </a:endParaRPr>
          </a:p>
          <a:p>
            <a:pPr algn="ctr"/>
            <a:r>
              <a:rPr lang="ru-RU" sz="1300" dirty="0">
                <a:solidFill>
                  <a:prstClr val="white"/>
                </a:solidFill>
              </a:rPr>
              <a:t>Ульяновская область</a:t>
            </a:r>
          </a:p>
        </p:txBody>
      </p:sp>
      <p:sp>
        <p:nvSpPr>
          <p:cNvPr id="12" name="Стрелка: влево-вправо 11">
            <a:extLst>
              <a:ext uri="{FF2B5EF4-FFF2-40B4-BE49-F238E27FC236}">
                <a16:creationId xmlns:a16="http://schemas.microsoft.com/office/drawing/2014/main" id="{F821887D-149E-4760-900B-BCF538A4EB02}"/>
              </a:ext>
            </a:extLst>
          </p:cNvPr>
          <p:cNvSpPr/>
          <p:nvPr/>
        </p:nvSpPr>
        <p:spPr>
          <a:xfrm>
            <a:off x="2071624" y="2529349"/>
            <a:ext cx="342900" cy="238539"/>
          </a:xfrm>
          <a:prstGeom prst="leftRightArrow">
            <a:avLst>
              <a:gd name="adj1" fmla="val 3125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81" tIns="34289" rIns="68381" bIns="34289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Стрелка: влево-вправо 12">
            <a:extLst>
              <a:ext uri="{FF2B5EF4-FFF2-40B4-BE49-F238E27FC236}">
                <a16:creationId xmlns:a16="http://schemas.microsoft.com/office/drawing/2014/main" id="{CE4996C7-51C1-4845-82E2-EE0F0F95C356}"/>
              </a:ext>
            </a:extLst>
          </p:cNvPr>
          <p:cNvSpPr/>
          <p:nvPr/>
        </p:nvSpPr>
        <p:spPr>
          <a:xfrm>
            <a:off x="4340229" y="2505742"/>
            <a:ext cx="342900" cy="238539"/>
          </a:xfrm>
          <a:prstGeom prst="leftRightArrow">
            <a:avLst>
              <a:gd name="adj1" fmla="val 3125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81" tIns="34289" rIns="68381" bIns="34289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Стрелка: влево-вправо 13">
            <a:extLst>
              <a:ext uri="{FF2B5EF4-FFF2-40B4-BE49-F238E27FC236}">
                <a16:creationId xmlns:a16="http://schemas.microsoft.com/office/drawing/2014/main" id="{9E13FD7C-C27C-4854-9D59-5FBDEEC200EA}"/>
              </a:ext>
            </a:extLst>
          </p:cNvPr>
          <p:cNvSpPr/>
          <p:nvPr/>
        </p:nvSpPr>
        <p:spPr>
          <a:xfrm rot="19334391">
            <a:off x="2047495" y="3381400"/>
            <a:ext cx="841616" cy="268064"/>
          </a:xfrm>
          <a:prstGeom prst="leftRightArrow">
            <a:avLst>
              <a:gd name="adj1" fmla="val 3125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81" tIns="34289" rIns="68381" bIns="34289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Стрелка: влево-вправо 14">
            <a:extLst>
              <a:ext uri="{FF2B5EF4-FFF2-40B4-BE49-F238E27FC236}">
                <a16:creationId xmlns:a16="http://schemas.microsoft.com/office/drawing/2014/main" id="{2D708A1B-AC39-439F-BD13-CFB2A4F143D9}"/>
              </a:ext>
            </a:extLst>
          </p:cNvPr>
          <p:cNvSpPr/>
          <p:nvPr/>
        </p:nvSpPr>
        <p:spPr>
          <a:xfrm rot="18590304">
            <a:off x="4012315" y="1782265"/>
            <a:ext cx="841616" cy="268064"/>
          </a:xfrm>
          <a:prstGeom prst="leftRightArrow">
            <a:avLst>
              <a:gd name="adj1" fmla="val 3125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81" tIns="34289" rIns="68381" bIns="34289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Стрелка: влево-вправо 15">
            <a:extLst>
              <a:ext uri="{FF2B5EF4-FFF2-40B4-BE49-F238E27FC236}">
                <a16:creationId xmlns:a16="http://schemas.microsoft.com/office/drawing/2014/main" id="{BE9EF78A-BDFD-4626-8E9D-8C664B08D1F7}"/>
              </a:ext>
            </a:extLst>
          </p:cNvPr>
          <p:cNvSpPr/>
          <p:nvPr/>
        </p:nvSpPr>
        <p:spPr>
          <a:xfrm rot="2331160">
            <a:off x="3975529" y="3407086"/>
            <a:ext cx="841616" cy="268064"/>
          </a:xfrm>
          <a:prstGeom prst="leftRightArrow">
            <a:avLst>
              <a:gd name="adj1" fmla="val 3125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81" tIns="34289" rIns="68381" bIns="34289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Стрелка: влево-вправо 16">
            <a:extLst>
              <a:ext uri="{FF2B5EF4-FFF2-40B4-BE49-F238E27FC236}">
                <a16:creationId xmlns:a16="http://schemas.microsoft.com/office/drawing/2014/main" id="{CFE35C69-27D3-4034-9C8B-70D50C51697C}"/>
              </a:ext>
            </a:extLst>
          </p:cNvPr>
          <p:cNvSpPr/>
          <p:nvPr/>
        </p:nvSpPr>
        <p:spPr>
          <a:xfrm rot="3215824">
            <a:off x="1858753" y="1785130"/>
            <a:ext cx="841616" cy="268064"/>
          </a:xfrm>
          <a:prstGeom prst="leftRightArrow">
            <a:avLst>
              <a:gd name="adj1" fmla="val 3125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81" tIns="34289" rIns="68381" bIns="34289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0" name="Picture 6">
            <a:extLst>
              <a:ext uri="{FF2B5EF4-FFF2-40B4-BE49-F238E27FC236}">
                <a16:creationId xmlns:a16="http://schemas.microsoft.com/office/drawing/2014/main" id="{60425F04-355F-4E00-8F9D-CE5CBB9C5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0030" y="2158036"/>
            <a:ext cx="423042" cy="64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7">
            <a:extLst>
              <a:ext uri="{FF2B5EF4-FFF2-40B4-BE49-F238E27FC236}">
                <a16:creationId xmlns:a16="http://schemas.microsoft.com/office/drawing/2014/main" id="{F4158AE6-A8F8-4B7B-A3A8-29E8D65BE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023" y="3349534"/>
            <a:ext cx="623060" cy="675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8">
            <a:extLst>
              <a:ext uri="{FF2B5EF4-FFF2-40B4-BE49-F238E27FC236}">
                <a16:creationId xmlns:a16="http://schemas.microsoft.com/office/drawing/2014/main" id="{5789A013-8532-487A-B018-25D491EC1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00" y="3405224"/>
            <a:ext cx="523443" cy="564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644FF2A8-498C-475A-9B22-95A0FBBBD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265" y="1061216"/>
            <a:ext cx="789816" cy="579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BC5061BF-1D69-42B5-82CA-3451072554C6}"/>
              </a:ext>
            </a:extLst>
          </p:cNvPr>
          <p:cNvSpPr/>
          <p:nvPr/>
        </p:nvSpPr>
        <p:spPr>
          <a:xfrm>
            <a:off x="2542490" y="987594"/>
            <a:ext cx="1692138" cy="10063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81" tIns="34289" rIns="68381" bIns="34289" rtlCol="0" anchor="ctr"/>
          <a:lstStyle/>
          <a:p>
            <a:pPr algn="ctr"/>
            <a:endParaRPr lang="ru-RU" sz="1600" dirty="0">
              <a:solidFill>
                <a:prstClr val="white"/>
              </a:solidFill>
            </a:endParaRPr>
          </a:p>
          <a:p>
            <a:pPr algn="ctr"/>
            <a:endParaRPr lang="ru-RU" sz="1600" dirty="0">
              <a:solidFill>
                <a:prstClr val="white"/>
              </a:solidFill>
            </a:endParaRPr>
          </a:p>
          <a:p>
            <a:pPr algn="ctr"/>
            <a:r>
              <a:rPr lang="ru-RU" sz="1600" dirty="0">
                <a:solidFill>
                  <a:prstClr val="white"/>
                </a:solidFill>
              </a:rPr>
              <a:t>Татарстан</a:t>
            </a:r>
          </a:p>
        </p:txBody>
      </p:sp>
      <p:pic>
        <p:nvPicPr>
          <p:cNvPr id="26" name="Рисунок 25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B69DE0CA-9407-4CC4-AB0C-9A01894A321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589" y="1028294"/>
            <a:ext cx="609940" cy="609940"/>
          </a:xfrm>
          <a:prstGeom prst="rect">
            <a:avLst/>
          </a:prstGeom>
        </p:spPr>
      </p:pic>
      <p:pic>
        <p:nvPicPr>
          <p:cNvPr id="28" name="Рисунок 27" descr="Изображение выглядит как текс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7602667D-BB30-4BD7-B358-D85B57DDF4E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56" y="2158038"/>
            <a:ext cx="435070" cy="691762"/>
          </a:xfrm>
          <a:prstGeom prst="rect">
            <a:avLst/>
          </a:prstGeom>
        </p:spPr>
      </p:pic>
      <p:sp>
        <p:nvSpPr>
          <p:cNvPr id="29" name="Стрелка: влево-вправо 28">
            <a:extLst>
              <a:ext uri="{FF2B5EF4-FFF2-40B4-BE49-F238E27FC236}">
                <a16:creationId xmlns:a16="http://schemas.microsoft.com/office/drawing/2014/main" id="{6C82AFBB-697A-4F62-99E3-98ED784E4652}"/>
              </a:ext>
            </a:extLst>
          </p:cNvPr>
          <p:cNvSpPr/>
          <p:nvPr/>
        </p:nvSpPr>
        <p:spPr>
          <a:xfrm rot="5400000">
            <a:off x="3204912" y="2081129"/>
            <a:ext cx="342900" cy="238539"/>
          </a:xfrm>
          <a:prstGeom prst="leftRightArrow">
            <a:avLst>
              <a:gd name="adj1" fmla="val 3125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81" tIns="34289" rIns="68381" bIns="34289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31" name="Рисунок 30" descr="Изображение выглядит как коллекция картинок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24551E08-0FFE-46B3-8AAC-2D26D5BA738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65" y="1050147"/>
            <a:ext cx="577195" cy="588137"/>
          </a:xfrm>
          <a:prstGeom prst="rect">
            <a:avLst/>
          </a:prstGeom>
        </p:spPr>
      </p:pic>
      <p:sp>
        <p:nvSpPr>
          <p:cNvPr id="7" name="AutoShape 4" descr="&amp;Vcy;&amp;scy;&amp;tcy;&amp;rcy;&amp;ocy;&amp;iecy;&amp;ncy;&amp;ncy;&amp;ocy;&amp;iecy; &amp;icy;&amp;zcy;&amp;ocy;&amp;bcy;&amp;rcy;&amp;acy;&amp;zhcy;&amp;iecy;&amp;ncy;&amp;icy;&amp;iecy; 2"/>
          <p:cNvSpPr>
            <a:spLocks noChangeAspect="1" noChangeArrowheads="1"/>
          </p:cNvSpPr>
          <p:nvPr/>
        </p:nvSpPr>
        <p:spPr bwMode="auto">
          <a:xfrm>
            <a:off x="307975" y="-1500188"/>
            <a:ext cx="5181600" cy="345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176" tIns="45588" rIns="91176" bIns="45588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031" y="987577"/>
            <a:ext cx="1737113" cy="1157925"/>
          </a:xfrm>
          <a:prstGeom prst="rect">
            <a:avLst/>
          </a:prstGeom>
        </p:spPr>
      </p:pic>
      <p:sp>
        <p:nvSpPr>
          <p:cNvPr id="19" name="AutoShape 2" descr="&amp;Vcy;&amp;scy;&amp;tcy;&amp;rcy;&amp;ocy;&amp;iecy;&amp;ncy;&amp;ncy;&amp;ocy;&amp;iecy; &amp;icy;&amp;zcy;&amp;ocy;&amp;bcy;&amp;rcy;&amp;acy;&amp;zhcy;&amp;iecy;&amp;ncy;&amp;icy;&amp;iecy; 1"/>
          <p:cNvSpPr>
            <a:spLocks noChangeAspect="1" noChangeArrowheads="1"/>
          </p:cNvSpPr>
          <p:nvPr/>
        </p:nvSpPr>
        <p:spPr bwMode="auto">
          <a:xfrm>
            <a:off x="460375" y="-1347787"/>
            <a:ext cx="5181600" cy="345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176" tIns="45588" rIns="91176" bIns="45588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5" name="AutoShape 4" descr="&amp;Vcy;&amp;scy;&amp;tcy;&amp;rcy;&amp;ocy;&amp;iecy;&amp;ncy;&amp;ncy;&amp;ocy;&amp;iecy; &amp;icy;&amp;zcy;&amp;ocy;&amp;bcy;&amp;rcy;&amp;acy;&amp;zhcy;&amp;iecy;&amp;ncy;&amp;icy;&amp;iecy; 1"/>
          <p:cNvSpPr>
            <a:spLocks noChangeAspect="1" noChangeArrowheads="1"/>
          </p:cNvSpPr>
          <p:nvPr/>
        </p:nvSpPr>
        <p:spPr bwMode="auto">
          <a:xfrm>
            <a:off x="612775" y="-1195388"/>
            <a:ext cx="5181600" cy="345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176" tIns="45588" rIns="91176" bIns="45588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735353" y="2202412"/>
            <a:ext cx="2231446" cy="892320"/>
          </a:xfrm>
          <a:prstGeom prst="rect">
            <a:avLst/>
          </a:prstGeom>
        </p:spPr>
        <p:txBody>
          <a:bodyPr wrap="square" lIns="91176" tIns="45588" rIns="91176" bIns="45588">
            <a:spAutoFit/>
          </a:bodyPr>
          <a:lstStyle/>
          <a:p>
            <a:pPr algn="just" defTabSz="911430">
              <a:defRPr/>
            </a:pPr>
            <a:r>
              <a:rPr lang="ru-RU" sz="1300" b="1" kern="0" dirty="0">
                <a:solidFill>
                  <a:srgbClr val="7030A0"/>
                </a:solidFill>
              </a:rPr>
              <a:t>Чебоксары, 9 августа 2017 г.</a:t>
            </a:r>
          </a:p>
          <a:p>
            <a:pPr algn="just" defTabSz="911430">
              <a:defRPr/>
            </a:pPr>
            <a:r>
              <a:rPr lang="ru-RU" sz="1300" b="1" kern="0" dirty="0">
                <a:solidFill>
                  <a:srgbClr val="002060"/>
                </a:solidFill>
              </a:rPr>
              <a:t>Подписание Соглашения о сотрудничестве между КФУ и </a:t>
            </a:r>
            <a:r>
              <a:rPr lang="ru-RU" sz="1300" b="1" kern="0" dirty="0">
                <a:solidFill>
                  <a:schemeClr val="accent4">
                    <a:lumMod val="50000"/>
                  </a:schemeClr>
                </a:solidFill>
              </a:rPr>
              <a:t>Чувашской республикой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6735354" y="3063347"/>
            <a:ext cx="2304256" cy="1092375"/>
          </a:xfrm>
          <a:prstGeom prst="rect">
            <a:avLst/>
          </a:prstGeom>
        </p:spPr>
        <p:txBody>
          <a:bodyPr wrap="square" lIns="91176" tIns="45588" rIns="91176" bIns="45588">
            <a:spAutoFit/>
          </a:bodyPr>
          <a:lstStyle/>
          <a:p>
            <a:pPr defTabSz="911430">
              <a:defRPr/>
            </a:pPr>
            <a:r>
              <a:rPr lang="ru-RU" sz="1300" b="1" kern="0" dirty="0">
                <a:solidFill>
                  <a:srgbClr val="7030A0"/>
                </a:solidFill>
              </a:rPr>
              <a:t>Казань,</a:t>
            </a:r>
            <a:r>
              <a:rPr lang="ru-RU" sz="1300" kern="0" dirty="0">
                <a:solidFill>
                  <a:srgbClr val="002060"/>
                </a:solidFill>
              </a:rPr>
              <a:t> </a:t>
            </a:r>
            <a:r>
              <a:rPr lang="ru-RU" sz="1300" b="1" kern="0" dirty="0">
                <a:solidFill>
                  <a:srgbClr val="7030A0"/>
                </a:solidFill>
              </a:rPr>
              <a:t>30 ноября 2017 г.</a:t>
            </a:r>
          </a:p>
          <a:p>
            <a:pPr defTabSz="911430">
              <a:defRPr/>
            </a:pPr>
            <a:r>
              <a:rPr lang="ru-RU" sz="1300" b="1" kern="0" dirty="0">
                <a:solidFill>
                  <a:srgbClr val="002060"/>
                </a:solidFill>
              </a:rPr>
              <a:t>Подписано Дополнительное Соглашение о сотрудничестве между КФУ и </a:t>
            </a:r>
            <a:r>
              <a:rPr lang="ru-RU" sz="1300" b="1" kern="0" dirty="0">
                <a:solidFill>
                  <a:schemeClr val="accent4">
                    <a:lumMod val="50000"/>
                  </a:schemeClr>
                </a:solidFill>
              </a:rPr>
              <a:t>Пензенской областью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6753168" y="4127595"/>
            <a:ext cx="2304256" cy="892320"/>
          </a:xfrm>
          <a:prstGeom prst="rect">
            <a:avLst/>
          </a:prstGeom>
        </p:spPr>
        <p:txBody>
          <a:bodyPr wrap="square" lIns="91176" tIns="45588" rIns="91176" bIns="45588">
            <a:spAutoFit/>
          </a:bodyPr>
          <a:lstStyle/>
          <a:p>
            <a:pPr defTabSz="911430">
              <a:defRPr/>
            </a:pPr>
            <a:r>
              <a:rPr lang="ru-RU" sz="1300" b="1" kern="0" dirty="0">
                <a:solidFill>
                  <a:srgbClr val="7030A0"/>
                </a:solidFill>
              </a:rPr>
              <a:t>Киров,</a:t>
            </a:r>
            <a:r>
              <a:rPr lang="ru-RU" sz="1300" kern="0" dirty="0">
                <a:solidFill>
                  <a:srgbClr val="002060"/>
                </a:solidFill>
              </a:rPr>
              <a:t> </a:t>
            </a:r>
            <a:r>
              <a:rPr lang="ru-RU" sz="1300" b="1" kern="0" dirty="0">
                <a:solidFill>
                  <a:srgbClr val="7030A0"/>
                </a:solidFill>
              </a:rPr>
              <a:t>13 декабря 2017 г.</a:t>
            </a:r>
          </a:p>
          <a:p>
            <a:pPr defTabSz="911430">
              <a:defRPr/>
            </a:pPr>
            <a:r>
              <a:rPr lang="ru-RU" sz="1300" b="1" kern="0" dirty="0">
                <a:solidFill>
                  <a:srgbClr val="002060"/>
                </a:solidFill>
              </a:rPr>
              <a:t>Подписано Соглашение о сотрудничестве между КФУ и </a:t>
            </a:r>
            <a:r>
              <a:rPr lang="ru-RU" sz="1300" b="1" kern="0" dirty="0">
                <a:solidFill>
                  <a:schemeClr val="accent4">
                    <a:lumMod val="50000"/>
                  </a:schemeClr>
                </a:solidFill>
              </a:rPr>
              <a:t>Кировской областью</a:t>
            </a: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6735484" y="3075806"/>
            <a:ext cx="223144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6732362" y="4155926"/>
            <a:ext cx="223144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7532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Содержимое 2"/>
          <p:cNvSpPr>
            <a:spLocks noGrp="1"/>
          </p:cNvSpPr>
          <p:nvPr>
            <p:ph idx="1"/>
          </p:nvPr>
        </p:nvSpPr>
        <p:spPr>
          <a:xfrm>
            <a:off x="-14288" y="141296"/>
            <a:ext cx="9158288" cy="338137"/>
          </a:xfrm>
        </p:spPr>
        <p:txBody>
          <a:bodyPr>
            <a:no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ПРИОРИТЕТНЫЕ НАПРАВЛЕНИЯ РАЗВИТИЯ КФУ</a:t>
            </a:r>
          </a:p>
        </p:txBody>
      </p:sp>
      <p:graphicFrame>
        <p:nvGraphicFramePr>
          <p:cNvPr id="18" name="Схема 17"/>
          <p:cNvGraphicFramePr/>
          <p:nvPr>
            <p:extLst>
              <p:ext uri="{D42A27DB-BD31-4B8C-83A1-F6EECF244321}">
                <p14:modId xmlns:p14="http://schemas.microsoft.com/office/powerpoint/2010/main" val="1141677550"/>
              </p:ext>
            </p:extLst>
          </p:nvPr>
        </p:nvGraphicFramePr>
        <p:xfrm>
          <a:off x="251520" y="771552"/>
          <a:ext cx="7704856" cy="3384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884368" y="843561"/>
            <a:ext cx="648072" cy="369100"/>
          </a:xfrm>
          <a:prstGeom prst="rect">
            <a:avLst/>
          </a:prstGeom>
          <a:noFill/>
        </p:spPr>
        <p:txBody>
          <a:bodyPr wrap="square" lIns="91176" tIns="45588" rIns="91176" bIns="45588" rtlCol="0">
            <a:spAutoFit/>
          </a:bodyPr>
          <a:lstStyle/>
          <a:p>
            <a:pPr defTabSz="910373"/>
            <a:r>
              <a:rPr lang="ru-RU" b="1" dirty="0">
                <a:solidFill>
                  <a:srgbClr val="1F497D">
                    <a:lumMod val="75000"/>
                  </a:srgbClr>
                </a:solidFill>
              </a:rPr>
              <a:t>21 %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88726" y="1563642"/>
            <a:ext cx="648072" cy="369100"/>
          </a:xfrm>
          <a:prstGeom prst="rect">
            <a:avLst/>
          </a:prstGeom>
          <a:noFill/>
        </p:spPr>
        <p:txBody>
          <a:bodyPr wrap="square" lIns="91176" tIns="45588" rIns="91176" bIns="45588" rtlCol="0">
            <a:spAutoFit/>
          </a:bodyPr>
          <a:lstStyle/>
          <a:p>
            <a:pPr defTabSz="910373"/>
            <a:r>
              <a:rPr lang="ru-RU" b="1" dirty="0">
                <a:solidFill>
                  <a:srgbClr val="1F497D">
                    <a:lumMod val="75000"/>
                  </a:srgbClr>
                </a:solidFill>
              </a:rPr>
              <a:t>14 %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28384" y="2283723"/>
            <a:ext cx="648072" cy="369100"/>
          </a:xfrm>
          <a:prstGeom prst="rect">
            <a:avLst/>
          </a:prstGeom>
          <a:noFill/>
        </p:spPr>
        <p:txBody>
          <a:bodyPr wrap="square" lIns="91176" tIns="45588" rIns="91176" bIns="45588" rtlCol="0">
            <a:spAutoFit/>
          </a:bodyPr>
          <a:lstStyle/>
          <a:p>
            <a:pPr defTabSz="910373"/>
            <a:r>
              <a:rPr lang="ru-RU" b="1" dirty="0">
                <a:solidFill>
                  <a:srgbClr val="1F497D">
                    <a:lumMod val="75000"/>
                  </a:srgbClr>
                </a:solidFill>
              </a:rPr>
              <a:t>11 %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28384" y="3003803"/>
            <a:ext cx="648072" cy="369100"/>
          </a:xfrm>
          <a:prstGeom prst="rect">
            <a:avLst/>
          </a:prstGeom>
          <a:noFill/>
        </p:spPr>
        <p:txBody>
          <a:bodyPr wrap="square" lIns="91176" tIns="45588" rIns="91176" bIns="45588" rtlCol="0">
            <a:spAutoFit/>
          </a:bodyPr>
          <a:lstStyle/>
          <a:p>
            <a:pPr defTabSz="910373"/>
            <a:r>
              <a:rPr lang="ru-RU" b="1" dirty="0">
                <a:solidFill>
                  <a:srgbClr val="1F497D">
                    <a:lumMod val="75000"/>
                  </a:srgbClr>
                </a:solidFill>
              </a:rPr>
              <a:t>9 %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84368" y="3651876"/>
            <a:ext cx="648072" cy="369100"/>
          </a:xfrm>
          <a:prstGeom prst="rect">
            <a:avLst/>
          </a:prstGeom>
          <a:noFill/>
        </p:spPr>
        <p:txBody>
          <a:bodyPr wrap="square" lIns="91176" tIns="45588" rIns="91176" bIns="45588" rtlCol="0">
            <a:spAutoFit/>
          </a:bodyPr>
          <a:lstStyle/>
          <a:p>
            <a:pPr defTabSz="910373"/>
            <a:r>
              <a:rPr lang="ru-RU" b="1" dirty="0">
                <a:solidFill>
                  <a:srgbClr val="1F497D">
                    <a:lumMod val="75000"/>
                  </a:srgbClr>
                </a:solidFill>
              </a:rPr>
              <a:t>33 %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03648" y="4200075"/>
            <a:ext cx="6480720" cy="369100"/>
          </a:xfrm>
          <a:prstGeom prst="rect">
            <a:avLst/>
          </a:prstGeom>
          <a:noFill/>
        </p:spPr>
        <p:txBody>
          <a:bodyPr wrap="square" lIns="91176" tIns="45588" rIns="91176" bIns="45588" rtlCol="0">
            <a:spAutoFit/>
          </a:bodyPr>
          <a:lstStyle/>
          <a:p>
            <a:pPr algn="r" defTabSz="910373"/>
            <a:r>
              <a:rPr lang="ru-RU" dirty="0">
                <a:solidFill>
                  <a:srgbClr val="1F497D">
                    <a:lumMod val="75000"/>
                  </a:srgbClr>
                </a:solidFill>
              </a:rPr>
              <a:t>Общая вовлеченность в приоритетные направления составляет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88726" y="4218651"/>
            <a:ext cx="648072" cy="369100"/>
          </a:xfrm>
          <a:prstGeom prst="rect">
            <a:avLst/>
          </a:prstGeom>
          <a:noFill/>
        </p:spPr>
        <p:txBody>
          <a:bodyPr wrap="square" lIns="91176" tIns="45588" rIns="91176" bIns="45588" rtlCol="0">
            <a:spAutoFit/>
          </a:bodyPr>
          <a:lstStyle/>
          <a:p>
            <a:pPr defTabSz="910373"/>
            <a:r>
              <a:rPr lang="ru-RU" b="1" dirty="0">
                <a:solidFill>
                  <a:srgbClr val="1F497D">
                    <a:lumMod val="75000"/>
                  </a:srgbClr>
                </a:solidFill>
              </a:rPr>
              <a:t>88 %</a:t>
            </a:r>
          </a:p>
        </p:txBody>
      </p:sp>
    </p:spTree>
    <p:extLst>
      <p:ext uri="{BB962C8B-B14F-4D97-AF65-F5344CB8AC3E}">
        <p14:creationId xmlns:p14="http://schemas.microsoft.com/office/powerpoint/2010/main" val="440087515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27F2BC-826E-4CE0-975E-B25D47196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77" y="-129388"/>
            <a:ext cx="7821581" cy="994172"/>
          </a:xfrm>
        </p:spPr>
        <p:txBody>
          <a:bodyPr>
            <a:normAutofit/>
          </a:bodyPr>
          <a:lstStyle/>
          <a:p>
            <a:r>
              <a:rPr lang="ru-RU" sz="2000" b="1" cap="all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Университета 2.0 к УНИВЕРСИТЕТУ 4.0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180A813-B360-4D24-904B-ED8BB96149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7" t="35797" r="7091" b="47859"/>
          <a:stretch/>
        </p:blipFill>
        <p:spPr>
          <a:xfrm>
            <a:off x="628650" y="644827"/>
            <a:ext cx="2118616" cy="405200"/>
          </a:xfrm>
        </p:spPr>
      </p:pic>
      <p:pic>
        <p:nvPicPr>
          <p:cNvPr id="7" name="Рисунок 6" descr="Изображение выглядит как канцелярские товары, письменная принадлежность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485BFC8C-62F7-41AA-8EEA-B916FC4A1EC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4" t="30371" r="12667" b="28889"/>
          <a:stretch/>
        </p:blipFill>
        <p:spPr>
          <a:xfrm>
            <a:off x="7006491" y="189492"/>
            <a:ext cx="1824990" cy="1009804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29B004D-25A1-45CF-9390-0FAE368D2896}"/>
              </a:ext>
            </a:extLst>
          </p:cNvPr>
          <p:cNvSpPr/>
          <p:nvPr/>
        </p:nvSpPr>
        <p:spPr>
          <a:xfrm>
            <a:off x="564387" y="4341888"/>
            <a:ext cx="8128786" cy="669412"/>
          </a:xfrm>
          <a:prstGeom prst="rect">
            <a:avLst/>
          </a:prstGeom>
        </p:spPr>
        <p:txBody>
          <a:bodyPr wrap="square" lIns="68501" tIns="34289" rIns="68501" bIns="34289">
            <a:spAutoFit/>
          </a:bodyPr>
          <a:lstStyle/>
          <a:p>
            <a:pPr marL="0" lvl="1" algn="ctr" defTabSz="913185">
              <a:defRPr/>
            </a:pPr>
            <a:r>
              <a:rPr lang="ru-RU" sz="1500" b="1" cap="all" dirty="0">
                <a:solidFill>
                  <a:schemeClr val="accent1">
                    <a:lumMod val="75000"/>
                  </a:schemeClr>
                </a:solidFill>
              </a:rPr>
              <a:t>Технологии 4 промышленной революции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  <a:p>
            <a:pPr algn="ctr" defTabSz="684899"/>
            <a:r>
              <a:rPr lang="ru-RU" sz="1200" i="1" dirty="0">
                <a:solidFill>
                  <a:schemeClr val="accent1">
                    <a:lumMod val="75000"/>
                  </a:schemeClr>
                </a:solidFill>
              </a:rPr>
              <a:t>Большие данные, интернет вещей, виртуальная и дополненная реальность, 3D-печать, печатная электроника, квантовые вычисления, распределённые реестры (</a:t>
            </a:r>
            <a:r>
              <a:rPr lang="ru-RU" sz="1200" i="1" dirty="0" err="1">
                <a:solidFill>
                  <a:schemeClr val="accent1">
                    <a:lumMod val="75000"/>
                  </a:schemeClr>
                </a:solidFill>
              </a:rPr>
              <a:t>блокчейн</a:t>
            </a:r>
            <a:r>
              <a:rPr lang="ru-RU" sz="1200" i="1" dirty="0">
                <a:solidFill>
                  <a:schemeClr val="accent1">
                    <a:lumMod val="75000"/>
                  </a:schemeClr>
                </a:solidFill>
              </a:rPr>
              <a:t>-технологии), искусственный интеллект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4D98BCF-720E-4E2E-8C8D-F590A21F4C80}"/>
              </a:ext>
            </a:extLst>
          </p:cNvPr>
          <p:cNvSpPr/>
          <p:nvPr/>
        </p:nvSpPr>
        <p:spPr>
          <a:xfrm>
            <a:off x="628651" y="1381357"/>
            <a:ext cx="2484000" cy="56169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68501" tIns="34289" rIns="68501" bIns="34289" anchor="ctr">
            <a:spAutoFit/>
          </a:bodyPr>
          <a:lstStyle/>
          <a:p>
            <a:pPr algn="ctr" defTabSz="684899"/>
            <a:r>
              <a:rPr lang="ru-RU" b="1" dirty="0">
                <a:solidFill>
                  <a:prstClr val="white"/>
                </a:solidFill>
              </a:rPr>
              <a:t>Университет 2.0</a:t>
            </a:r>
          </a:p>
          <a:p>
            <a:pPr algn="ctr" defTabSz="684899"/>
            <a:r>
              <a:rPr lang="ru-RU" sz="1400" dirty="0">
                <a:solidFill>
                  <a:prstClr val="white"/>
                </a:solidFill>
              </a:rPr>
              <a:t>Образование + Наука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D601F99-8C74-4C5C-A919-776CA1D89A7D}"/>
              </a:ext>
            </a:extLst>
          </p:cNvPr>
          <p:cNvSpPr/>
          <p:nvPr/>
        </p:nvSpPr>
        <p:spPr>
          <a:xfrm>
            <a:off x="3659059" y="1269791"/>
            <a:ext cx="2484000" cy="78482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 lIns="68501" tIns="34289" rIns="68501" bIns="34289" anchor="ctr">
            <a:spAutoFit/>
          </a:bodyPr>
          <a:lstStyle/>
          <a:p>
            <a:pPr algn="ctr" defTabSz="684899"/>
            <a:r>
              <a:rPr lang="ru-RU" b="1" dirty="0">
                <a:solidFill>
                  <a:prstClr val="white"/>
                </a:solidFill>
              </a:rPr>
              <a:t>Университет 3.0</a:t>
            </a:r>
            <a:r>
              <a:rPr lang="en-US" b="1" dirty="0">
                <a:solidFill>
                  <a:prstClr val="white"/>
                </a:solidFill>
              </a:rPr>
              <a:t> </a:t>
            </a:r>
            <a:endParaRPr lang="ru-RU" b="1" dirty="0">
              <a:solidFill>
                <a:prstClr val="white"/>
              </a:solidFill>
            </a:endParaRPr>
          </a:p>
          <a:p>
            <a:pPr algn="ctr" defTabSz="684899"/>
            <a:r>
              <a:rPr lang="ru-RU" sz="1400" dirty="0">
                <a:solidFill>
                  <a:prstClr val="white"/>
                </a:solidFill>
              </a:rPr>
              <a:t>Образование + Наука </a:t>
            </a:r>
          </a:p>
          <a:p>
            <a:pPr algn="ctr" defTabSz="684899"/>
            <a:r>
              <a:rPr lang="ru-RU" sz="1400" dirty="0">
                <a:solidFill>
                  <a:prstClr val="white"/>
                </a:solidFill>
              </a:rPr>
              <a:t>+ Трансфер технологий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E8123C5-CA99-4A3A-9453-DD6F8A132493}"/>
              </a:ext>
            </a:extLst>
          </p:cNvPr>
          <p:cNvSpPr/>
          <p:nvPr/>
        </p:nvSpPr>
        <p:spPr>
          <a:xfrm>
            <a:off x="6546586" y="1381357"/>
            <a:ext cx="2215166" cy="56169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68501" tIns="34289" rIns="68501" bIns="34289" anchor="ctr">
            <a:spAutoFit/>
          </a:bodyPr>
          <a:lstStyle/>
          <a:p>
            <a:pPr algn="ctr" defTabSz="684899"/>
            <a:r>
              <a:rPr lang="ru-RU" b="1" dirty="0">
                <a:solidFill>
                  <a:prstClr val="white"/>
                </a:solidFill>
              </a:rPr>
              <a:t>Университет 4.0</a:t>
            </a:r>
          </a:p>
          <a:p>
            <a:pPr algn="ctr" defTabSz="684899"/>
            <a:r>
              <a:rPr lang="en-US" sz="1400" dirty="0">
                <a:solidFill>
                  <a:prstClr val="white"/>
                </a:solidFill>
              </a:rPr>
              <a:t>C</a:t>
            </a:r>
            <a:r>
              <a:rPr lang="ru-RU" sz="1400" dirty="0">
                <a:solidFill>
                  <a:prstClr val="white"/>
                </a:solidFill>
              </a:rPr>
              <a:t>март Университет</a:t>
            </a:r>
          </a:p>
        </p:txBody>
      </p:sp>
      <p:sp>
        <p:nvSpPr>
          <p:cNvPr id="15" name="Стрелка: вправо 14">
            <a:extLst>
              <a:ext uri="{FF2B5EF4-FFF2-40B4-BE49-F238E27FC236}">
                <a16:creationId xmlns:a16="http://schemas.microsoft.com/office/drawing/2014/main" id="{DB95FEBD-1B3F-439D-83F8-61424CCF5B89}"/>
              </a:ext>
            </a:extLst>
          </p:cNvPr>
          <p:cNvSpPr/>
          <p:nvPr/>
        </p:nvSpPr>
        <p:spPr>
          <a:xfrm>
            <a:off x="2956565" y="633434"/>
            <a:ext cx="3953523" cy="473697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68501" tIns="34289" rIns="68501" bIns="34289" rtlCol="0" anchor="ctr"/>
          <a:lstStyle/>
          <a:p>
            <a:pPr algn="ctr" defTabSz="684899"/>
            <a:r>
              <a:rPr lang="ru-RU" sz="1400" i="1" dirty="0">
                <a:solidFill>
                  <a:prstClr val="white"/>
                </a:solidFill>
              </a:rPr>
              <a:t>индивидуальное мировое разделение труда</a:t>
            </a:r>
          </a:p>
        </p:txBody>
      </p:sp>
      <p:sp>
        <p:nvSpPr>
          <p:cNvPr id="17" name="Стрелка: вправо 16">
            <a:extLst>
              <a:ext uri="{FF2B5EF4-FFF2-40B4-BE49-F238E27FC236}">
                <a16:creationId xmlns:a16="http://schemas.microsoft.com/office/drawing/2014/main" id="{6E2E76F2-ABF6-4837-BB8F-F89D0013C149}"/>
              </a:ext>
            </a:extLst>
          </p:cNvPr>
          <p:cNvSpPr/>
          <p:nvPr/>
        </p:nvSpPr>
        <p:spPr>
          <a:xfrm>
            <a:off x="3291780" y="1438834"/>
            <a:ext cx="149873" cy="446773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68501" tIns="34289" rIns="68501" bIns="34289" rtlCol="0" anchor="ctr"/>
          <a:lstStyle/>
          <a:p>
            <a:pPr algn="ctr" defTabSz="684899"/>
            <a:endParaRPr lang="ru-RU" sz="1400">
              <a:solidFill>
                <a:prstClr val="white"/>
              </a:solidFill>
            </a:endParaRPr>
          </a:p>
        </p:txBody>
      </p:sp>
      <p:sp>
        <p:nvSpPr>
          <p:cNvPr id="20" name="Стрелка: вправо 19">
            <a:extLst>
              <a:ext uri="{FF2B5EF4-FFF2-40B4-BE49-F238E27FC236}">
                <a16:creationId xmlns:a16="http://schemas.microsoft.com/office/drawing/2014/main" id="{FF67D1DF-1911-45C6-BE8F-010F7FADA749}"/>
              </a:ext>
            </a:extLst>
          </p:cNvPr>
          <p:cNvSpPr/>
          <p:nvPr/>
        </p:nvSpPr>
        <p:spPr>
          <a:xfrm>
            <a:off x="6283060" y="1438834"/>
            <a:ext cx="149873" cy="446773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68501" tIns="34289" rIns="68501" bIns="34289" rtlCol="0" anchor="ctr"/>
          <a:lstStyle/>
          <a:p>
            <a:pPr algn="ctr" defTabSz="684899"/>
            <a:endParaRPr lang="ru-RU" sz="1400">
              <a:solidFill>
                <a:prstClr val="white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80156367-2EE4-43A2-84A8-00098BFC7885}"/>
              </a:ext>
            </a:extLst>
          </p:cNvPr>
          <p:cNvSpPr/>
          <p:nvPr/>
        </p:nvSpPr>
        <p:spPr>
          <a:xfrm>
            <a:off x="3624396" y="2541644"/>
            <a:ext cx="2547968" cy="990457"/>
          </a:xfrm>
          <a:prstGeom prst="rect">
            <a:avLst/>
          </a:prstGeom>
        </p:spPr>
        <p:txBody>
          <a:bodyPr lIns="68501" tIns="34289" rIns="68501" bIns="34289"/>
          <a:lstStyle/>
          <a:p>
            <a:pPr marL="0" lvl="1" defTabSz="913185">
              <a:defRPr/>
            </a:pPr>
            <a:r>
              <a:rPr lang="ru-RU" sz="1500" b="1" cap="all" dirty="0">
                <a:solidFill>
                  <a:schemeClr val="accent1">
                    <a:lumMod val="75000"/>
                  </a:schemeClr>
                </a:solidFill>
              </a:rPr>
              <a:t>САЕ</a:t>
            </a:r>
          </a:p>
          <a:p>
            <a:pPr marL="214223" indent="-214223" defTabSz="913185">
              <a:buFont typeface="Wingdings" pitchFamily="2" charset="2"/>
              <a:buChar char="v"/>
              <a:defRPr/>
            </a:pPr>
            <a:r>
              <a:rPr lang="ru-RU" sz="1200" dirty="0">
                <a:solidFill>
                  <a:srgbClr val="FF0000"/>
                </a:solidFill>
              </a:rPr>
              <a:t>Трансляционная 7П медицина</a:t>
            </a:r>
          </a:p>
          <a:p>
            <a:pPr marL="214223" indent="-214223" defTabSz="913185">
              <a:buFont typeface="Wingdings" pitchFamily="2" charset="2"/>
              <a:buChar char="v"/>
              <a:defRPr/>
            </a:pPr>
            <a:r>
              <a:rPr lang="ru-RU" sz="1200" dirty="0" err="1">
                <a:solidFill>
                  <a:srgbClr val="00B050"/>
                </a:solidFill>
              </a:rPr>
              <a:t>ЭкоНефть</a:t>
            </a:r>
            <a:r>
              <a:rPr lang="ru-RU" sz="1200" dirty="0">
                <a:solidFill>
                  <a:srgbClr val="00B050"/>
                </a:solidFill>
              </a:rPr>
              <a:t> – глобальная энергия и ресурсы будущего</a:t>
            </a:r>
          </a:p>
          <a:p>
            <a:pPr marL="214223" indent="-214223" defTabSz="913185">
              <a:buFont typeface="Wingdings" pitchFamily="2" charset="2"/>
              <a:buChar char="v"/>
              <a:defRPr/>
            </a:pPr>
            <a:r>
              <a:rPr lang="ru-RU" sz="1200" dirty="0" err="1">
                <a:solidFill>
                  <a:srgbClr val="4F81BD">
                    <a:lumMod val="75000"/>
                  </a:srgbClr>
                </a:solidFill>
              </a:rPr>
              <a:t>АстроВызов</a:t>
            </a:r>
            <a:endParaRPr lang="ru-RU" sz="1200" dirty="0">
              <a:solidFill>
                <a:srgbClr val="4F81BD">
                  <a:lumMod val="75000"/>
                </a:srgbClr>
              </a:solidFill>
            </a:endParaRPr>
          </a:p>
          <a:p>
            <a:pPr marL="214223" indent="-214223" defTabSz="913185">
              <a:buFont typeface="Wingdings" pitchFamily="2" charset="2"/>
              <a:buChar char="v"/>
              <a:defRPr/>
            </a:pPr>
            <a:r>
              <a:rPr lang="ru-RU" sz="1200" dirty="0">
                <a:solidFill>
                  <a:srgbClr val="ED8D4D"/>
                </a:solidFill>
              </a:rPr>
              <a:t>Учитель </a:t>
            </a:r>
            <a:r>
              <a:rPr lang="en-US" sz="1200" dirty="0">
                <a:solidFill>
                  <a:srgbClr val="ED8D4D"/>
                </a:solidFill>
              </a:rPr>
              <a:t>XXI </a:t>
            </a:r>
            <a:r>
              <a:rPr lang="ru-RU" sz="1200" dirty="0">
                <a:solidFill>
                  <a:srgbClr val="ED8D4D"/>
                </a:solidFill>
              </a:rPr>
              <a:t>века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096B0914-3892-4DB1-9346-A6670B808684}"/>
              </a:ext>
            </a:extLst>
          </p:cNvPr>
          <p:cNvSpPr/>
          <p:nvPr/>
        </p:nvSpPr>
        <p:spPr>
          <a:xfrm>
            <a:off x="547466" y="2275312"/>
            <a:ext cx="2732055" cy="1592742"/>
          </a:xfrm>
          <a:prstGeom prst="rect">
            <a:avLst/>
          </a:prstGeom>
        </p:spPr>
        <p:txBody>
          <a:bodyPr wrap="square" lIns="68501" tIns="34289" rIns="68501" bIns="34289">
            <a:spAutoFit/>
          </a:bodyPr>
          <a:lstStyle/>
          <a:p>
            <a:pPr marL="0" lvl="1" defTabSz="913185">
              <a:defRPr/>
            </a:pPr>
            <a:r>
              <a:rPr lang="ru-RU" altLang="ru-RU" sz="1500" b="1" cap="all" dirty="0">
                <a:solidFill>
                  <a:schemeClr val="accent1">
                    <a:lumMod val="75000"/>
                  </a:schemeClr>
                </a:solidFill>
              </a:rPr>
              <a:t>ПРИОРИТЕТЫ</a:t>
            </a:r>
            <a:endParaRPr lang="en-US" altLang="ru-RU" sz="1500" dirty="0">
              <a:solidFill>
                <a:schemeClr val="accent1">
                  <a:lumMod val="75000"/>
                </a:schemeClr>
              </a:solidFill>
            </a:endParaRPr>
          </a:p>
          <a:p>
            <a:pPr marL="214223" lvl="1" indent="-214223" defTabSz="913185">
              <a:buFont typeface="Wingdings" pitchFamily="2" charset="2"/>
              <a:buChar char="ü"/>
              <a:defRPr/>
            </a:pPr>
            <a:r>
              <a:rPr lang="ru-RU" altLang="ru-RU" sz="1200" dirty="0">
                <a:solidFill>
                  <a:srgbClr val="4F81BD">
                    <a:lumMod val="75000"/>
                  </a:srgbClr>
                </a:solidFill>
              </a:rPr>
              <a:t>Биомедицина и фармацевтика</a:t>
            </a:r>
          </a:p>
          <a:p>
            <a:pPr marL="214223" lvl="1" indent="-214223" defTabSz="913185">
              <a:buFont typeface="Wingdings" pitchFamily="2" charset="2"/>
              <a:buChar char="ü"/>
              <a:defRPr/>
            </a:pPr>
            <a:r>
              <a:rPr lang="ru-RU" altLang="ru-RU" sz="1200" dirty="0">
                <a:solidFill>
                  <a:srgbClr val="4F81BD">
                    <a:lumMod val="75000"/>
                  </a:srgbClr>
                </a:solidFill>
              </a:rPr>
              <a:t>Нефтедобыча, нефтепереработка и нефтехимия</a:t>
            </a:r>
          </a:p>
          <a:p>
            <a:pPr marL="214223" lvl="1" indent="-214223" defTabSz="913185">
              <a:buFont typeface="Wingdings" pitchFamily="2" charset="2"/>
              <a:buChar char="ü"/>
              <a:defRPr/>
            </a:pPr>
            <a:r>
              <a:rPr lang="ru-RU" altLang="ru-RU" sz="1200" dirty="0">
                <a:solidFill>
                  <a:srgbClr val="4F81BD">
                    <a:lumMod val="75000"/>
                  </a:srgbClr>
                </a:solidFill>
              </a:rPr>
              <a:t>Новые материалы</a:t>
            </a:r>
          </a:p>
          <a:p>
            <a:pPr marL="214223" lvl="1" indent="-214223" defTabSz="913185">
              <a:buFont typeface="Wingdings" pitchFamily="2" charset="2"/>
              <a:buChar char="ü"/>
              <a:defRPr/>
            </a:pPr>
            <a:r>
              <a:rPr lang="ru-RU" altLang="ru-RU" sz="1200" dirty="0">
                <a:solidFill>
                  <a:srgbClr val="4F81BD">
                    <a:lumMod val="75000"/>
                  </a:srgbClr>
                </a:solidFill>
              </a:rPr>
              <a:t>Инфокоммуникационные и </a:t>
            </a:r>
          </a:p>
          <a:p>
            <a:pPr marL="0" lvl="1" defTabSz="913185">
              <a:defRPr/>
            </a:pPr>
            <a:r>
              <a:rPr lang="ru-RU" altLang="ru-RU" sz="1200" dirty="0">
                <a:solidFill>
                  <a:srgbClr val="4F81BD">
                    <a:lumMod val="75000"/>
                  </a:srgbClr>
                </a:solidFill>
              </a:rPr>
              <a:t>космические технологии</a:t>
            </a:r>
          </a:p>
          <a:p>
            <a:pPr marL="214223" lvl="1" indent="-214223" defTabSz="913185">
              <a:buFont typeface="Wingdings" pitchFamily="2" charset="2"/>
              <a:buChar char="ü"/>
              <a:defRPr/>
            </a:pPr>
            <a:r>
              <a:rPr lang="ru-RU" altLang="ru-RU" sz="1200" dirty="0" err="1">
                <a:solidFill>
                  <a:srgbClr val="4F81BD">
                    <a:lumMod val="75000"/>
                  </a:srgbClr>
                </a:solidFill>
              </a:rPr>
              <a:t>Социогуманитарное</a:t>
            </a:r>
            <a:r>
              <a:rPr lang="ru-RU" altLang="ru-RU" sz="1200" dirty="0">
                <a:solidFill>
                  <a:srgbClr val="4F81BD">
                    <a:lumMod val="75000"/>
                  </a:srgbClr>
                </a:solidFill>
              </a:rPr>
              <a:t> направление</a:t>
            </a:r>
          </a:p>
        </p:txBody>
      </p:sp>
      <p:sp>
        <p:nvSpPr>
          <p:cNvPr id="26" name="Стрелка: вправо 25">
            <a:extLst>
              <a:ext uri="{FF2B5EF4-FFF2-40B4-BE49-F238E27FC236}">
                <a16:creationId xmlns:a16="http://schemas.microsoft.com/office/drawing/2014/main" id="{ACB64D8E-9197-45AF-8336-906ABC3F5DE6}"/>
              </a:ext>
            </a:extLst>
          </p:cNvPr>
          <p:cNvSpPr/>
          <p:nvPr/>
        </p:nvSpPr>
        <p:spPr>
          <a:xfrm>
            <a:off x="3293272" y="2952208"/>
            <a:ext cx="123512" cy="36819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68501" tIns="34289" rIns="68501" bIns="34289" rtlCol="0" anchor="ctr"/>
          <a:lstStyle/>
          <a:p>
            <a:pPr algn="ctr" defTabSz="684899"/>
            <a:endParaRPr lang="ru-RU" sz="1400">
              <a:solidFill>
                <a:prstClr val="white"/>
              </a:solidFill>
            </a:endParaRPr>
          </a:p>
        </p:txBody>
      </p:sp>
      <p:sp>
        <p:nvSpPr>
          <p:cNvPr id="27" name="Стрелка: вправо 26">
            <a:extLst>
              <a:ext uri="{FF2B5EF4-FFF2-40B4-BE49-F238E27FC236}">
                <a16:creationId xmlns:a16="http://schemas.microsoft.com/office/drawing/2014/main" id="{627EE30A-5612-468A-A304-9E30659E8103}"/>
              </a:ext>
            </a:extLst>
          </p:cNvPr>
          <p:cNvSpPr/>
          <p:nvPr/>
        </p:nvSpPr>
        <p:spPr>
          <a:xfrm>
            <a:off x="6300823" y="2952208"/>
            <a:ext cx="123512" cy="36819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68501" tIns="34289" rIns="68501" bIns="34289" rtlCol="0" anchor="ctr"/>
          <a:lstStyle/>
          <a:p>
            <a:pPr algn="ctr" defTabSz="684899"/>
            <a:endParaRPr lang="ru-RU" sz="1400">
              <a:solidFill>
                <a:prstClr val="white"/>
              </a:solidFill>
            </a:endParaRPr>
          </a:p>
        </p:txBody>
      </p:sp>
      <p:sp>
        <p:nvSpPr>
          <p:cNvPr id="28" name="Стрелка: вправо 27">
            <a:extLst>
              <a:ext uri="{FF2B5EF4-FFF2-40B4-BE49-F238E27FC236}">
                <a16:creationId xmlns:a16="http://schemas.microsoft.com/office/drawing/2014/main" id="{B9C4BD22-EC19-4AB8-A78C-B5FCB8BE7E16}"/>
              </a:ext>
            </a:extLst>
          </p:cNvPr>
          <p:cNvSpPr/>
          <p:nvPr/>
        </p:nvSpPr>
        <p:spPr>
          <a:xfrm rot="16200000">
            <a:off x="6254740" y="3965896"/>
            <a:ext cx="323492" cy="230954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01" tIns="34289" rIns="68501" bIns="34289" rtlCol="0" anchor="ctr"/>
          <a:lstStyle/>
          <a:p>
            <a:pPr algn="ctr" defTabSz="684899"/>
            <a:endParaRPr lang="ru-RU" sz="1400">
              <a:solidFill>
                <a:prstClr val="white"/>
              </a:solidFill>
            </a:endParaRPr>
          </a:p>
        </p:txBody>
      </p:sp>
      <p:sp>
        <p:nvSpPr>
          <p:cNvPr id="39" name="Стрелка: вправо 27">
            <a:extLst>
              <a:ext uri="{FF2B5EF4-FFF2-40B4-BE49-F238E27FC236}">
                <a16:creationId xmlns:a16="http://schemas.microsoft.com/office/drawing/2014/main" id="{B9C4BD22-EC19-4AB8-A78C-B5FCB8BE7E16}"/>
              </a:ext>
            </a:extLst>
          </p:cNvPr>
          <p:cNvSpPr/>
          <p:nvPr/>
        </p:nvSpPr>
        <p:spPr>
          <a:xfrm rot="16200000">
            <a:off x="3233253" y="3991864"/>
            <a:ext cx="323494" cy="230954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01" tIns="34289" rIns="68501" bIns="34289" rtlCol="0" anchor="ctr"/>
          <a:lstStyle/>
          <a:p>
            <a:pPr algn="ctr" defTabSz="684899"/>
            <a:endParaRPr lang="ru-RU" sz="1400">
              <a:solidFill>
                <a:prstClr val="white"/>
              </a:solidFill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6655752" y="2214235"/>
            <a:ext cx="2106000" cy="2052000"/>
            <a:chOff x="8874336" y="2830393"/>
            <a:chExt cx="2808000" cy="2736000"/>
          </a:xfrm>
        </p:grpSpPr>
        <p:sp>
          <p:nvSpPr>
            <p:cNvPr id="3" name="Овал 2"/>
            <p:cNvSpPr/>
            <p:nvPr/>
          </p:nvSpPr>
          <p:spPr>
            <a:xfrm>
              <a:off x="8874336" y="2830393"/>
              <a:ext cx="2808000" cy="2736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4899"/>
              <a:endParaRPr lang="ru-RU" sz="1400">
                <a:solidFill>
                  <a:prstClr val="white"/>
                </a:solidFill>
              </a:endParaRPr>
            </a:p>
          </p:txBody>
        </p:sp>
        <p:sp>
          <p:nvSpPr>
            <p:cNvPr id="4" name="Овал 3"/>
            <p:cNvSpPr/>
            <p:nvPr/>
          </p:nvSpPr>
          <p:spPr>
            <a:xfrm>
              <a:off x="9198336" y="3173443"/>
              <a:ext cx="2160000" cy="2088000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0" scaled="1"/>
              <a:tileRect/>
            </a:gra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4899"/>
              <a:endParaRPr lang="ru-RU" sz="1400">
                <a:solidFill>
                  <a:prstClr val="white"/>
                </a:solidFill>
              </a:endParaRPr>
            </a:p>
          </p:txBody>
        </p:sp>
        <p:sp>
          <p:nvSpPr>
            <p:cNvPr id="10" name="Овал 9"/>
            <p:cNvSpPr/>
            <p:nvPr/>
          </p:nvSpPr>
          <p:spPr>
            <a:xfrm>
              <a:off x="9468336" y="3461443"/>
              <a:ext cx="1620000" cy="1512000"/>
            </a:xfrm>
            <a:prstGeom prst="ellipse">
              <a:avLst/>
            </a:pr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4899"/>
              <a:endParaRPr lang="ru-RU" sz="1400" dirty="0">
                <a:solidFill>
                  <a:prstClr val="white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9640904" y="3723204"/>
              <a:ext cx="1274864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4899"/>
              <a:r>
                <a:rPr lang="ru-RU" sz="1400" b="1" dirty="0">
                  <a:solidFill>
                    <a:prstClr val="white"/>
                  </a:solidFill>
                </a:rPr>
                <a:t>Наука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9640904" y="3193105"/>
              <a:ext cx="1274864" cy="2872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4899"/>
              <a:r>
                <a:rPr lang="ru-RU" sz="800" b="1" dirty="0">
                  <a:solidFill>
                    <a:srgbClr val="002060"/>
                  </a:solidFill>
                </a:rPr>
                <a:t>Инновации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9640904" y="2900700"/>
              <a:ext cx="1274864" cy="2872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4899"/>
              <a:r>
                <a:rPr lang="ru-RU" sz="800" b="1" dirty="0">
                  <a:solidFill>
                    <a:srgbClr val="002060"/>
                  </a:solidFill>
                </a:rPr>
                <a:t>Цифровизация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705975" y="4315437"/>
              <a:ext cx="1274864" cy="5745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4899"/>
              <a:r>
                <a:rPr lang="ru-RU" sz="1100" b="1" dirty="0">
                  <a:solidFill>
                    <a:prstClr val="white"/>
                  </a:solidFill>
                </a:rPr>
                <a:t>Образование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9640904" y="4973444"/>
              <a:ext cx="1274864" cy="2872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4899"/>
              <a:r>
                <a:rPr lang="ru-RU" sz="800" b="1" dirty="0">
                  <a:solidFill>
                    <a:srgbClr val="002060"/>
                  </a:solidFill>
                </a:rPr>
                <a:t>Инновации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9640904" y="5250293"/>
              <a:ext cx="1274864" cy="2872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4899"/>
              <a:r>
                <a:rPr lang="ru-RU" sz="800" b="1" dirty="0">
                  <a:solidFill>
                    <a:srgbClr val="002060"/>
                  </a:solidFill>
                </a:rPr>
                <a:t>Цифровизация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 rot="16200000">
              <a:off x="8702372" y="4073814"/>
              <a:ext cx="1274864" cy="2872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4899"/>
              <a:r>
                <a:rPr lang="ru-RU" sz="800" b="1" dirty="0">
                  <a:solidFill>
                    <a:srgbClr val="002060"/>
                  </a:solidFill>
                </a:rPr>
                <a:t>Инновации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 rot="5400000">
              <a:off x="10581709" y="4073814"/>
              <a:ext cx="1274864" cy="2872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4899"/>
              <a:r>
                <a:rPr lang="ru-RU" sz="800" b="1" dirty="0">
                  <a:solidFill>
                    <a:srgbClr val="002060"/>
                  </a:solidFill>
                </a:rPr>
                <a:t>Инновации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 rot="5400000">
              <a:off x="10847132" y="4073814"/>
              <a:ext cx="1274864" cy="2872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4899"/>
              <a:r>
                <a:rPr lang="ru-RU" sz="800" b="1" dirty="0">
                  <a:solidFill>
                    <a:srgbClr val="002060"/>
                  </a:solidFill>
                </a:rPr>
                <a:t>Цифровизация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 rot="16200000">
              <a:off x="8435047" y="4073814"/>
              <a:ext cx="1274864" cy="2872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4899"/>
              <a:r>
                <a:rPr lang="ru-RU" sz="800" b="1" dirty="0">
                  <a:solidFill>
                    <a:srgbClr val="002060"/>
                  </a:solidFill>
                </a:rPr>
                <a:t>Цифровизация</a:t>
              </a:r>
            </a:p>
          </p:txBody>
        </p:sp>
        <p:sp>
          <p:nvSpPr>
            <p:cNvPr id="11" name="Хорда 10"/>
            <p:cNvSpPr/>
            <p:nvPr/>
          </p:nvSpPr>
          <p:spPr>
            <a:xfrm rot="16200000">
              <a:off x="9522336" y="3407442"/>
              <a:ext cx="1512000" cy="1620000"/>
            </a:xfrm>
            <a:prstGeom prst="chord">
              <a:avLst>
                <a:gd name="adj1" fmla="val 5397080"/>
                <a:gd name="adj2" fmla="val 16200000"/>
              </a:avLst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4899"/>
              <a:endParaRPr lang="ru-RU" sz="1400" dirty="0">
                <a:solidFill>
                  <a:prstClr val="white"/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9510964" y="4253561"/>
              <a:ext cx="1534745" cy="6976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4899"/>
              <a:r>
                <a:rPr lang="ru-RU" sz="1400" b="1" dirty="0">
                  <a:solidFill>
                    <a:prstClr val="white"/>
                  </a:solidFill>
                </a:rPr>
                <a:t>Образование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5338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706" y="683421"/>
            <a:ext cx="3040856" cy="4460081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ru-RU" sz="1800" dirty="0">
                <a:solidFill>
                  <a:schemeClr val="accent5">
                    <a:lumMod val="50000"/>
                  </a:schemeClr>
                </a:solidFill>
              </a:rPr>
              <a:t>2013 (11)</a:t>
            </a:r>
          </a:p>
          <a:p>
            <a:pPr marL="171002" indent="-171002" eaLnBrk="1" hangingPunct="1">
              <a:spcBef>
                <a:spcPts val="600"/>
              </a:spcBef>
              <a:defRPr/>
            </a:pPr>
            <a:r>
              <a:rPr lang="ru-RU" sz="1300" dirty="0">
                <a:solidFill>
                  <a:schemeClr val="accent1">
                    <a:lumMod val="75000"/>
                  </a:schemeClr>
                </a:solidFill>
              </a:rPr>
              <a:t>Лицей 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</a:rPr>
              <a:t>им.Н.И.Лобачевского</a:t>
            </a:r>
            <a:endParaRPr lang="ru-RU" sz="1300" dirty="0">
              <a:solidFill>
                <a:schemeClr val="accent1">
                  <a:lumMod val="75000"/>
                </a:schemeClr>
              </a:solidFill>
            </a:endParaRPr>
          </a:p>
          <a:p>
            <a:pPr marL="171002" indent="-171002" eaLnBrk="1" hangingPunct="1">
              <a:spcBef>
                <a:spcPts val="600"/>
              </a:spcBef>
              <a:defRPr/>
            </a:pPr>
            <a:r>
              <a:rPr lang="en-US" sz="1300" dirty="0">
                <a:solidFill>
                  <a:schemeClr val="accent1">
                    <a:lumMod val="75000"/>
                  </a:schemeClr>
                </a:solidFill>
              </a:rPr>
              <a:t>IT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</a:rPr>
              <a:t>-лицей</a:t>
            </a:r>
          </a:p>
          <a:p>
            <a:pPr marL="171002" indent="-171002" eaLnBrk="1" hangingPunct="1">
              <a:spcBef>
                <a:spcPts val="600"/>
              </a:spcBef>
              <a:defRPr/>
            </a:pPr>
            <a:r>
              <a:rPr lang="ru-RU" sz="1300" dirty="0">
                <a:solidFill>
                  <a:schemeClr val="accent1">
                    <a:lumMod val="75000"/>
                  </a:schemeClr>
                </a:solidFill>
              </a:rPr>
              <a:t>Приволжский межрегиональный центр повышения квалификации и профессиональной переподготовки работников образования</a:t>
            </a:r>
          </a:p>
          <a:p>
            <a:pPr marL="171002" indent="-171002" eaLnBrk="1" hangingPunct="1">
              <a:spcBef>
                <a:spcPts val="600"/>
              </a:spcBef>
              <a:defRPr/>
            </a:pPr>
            <a:r>
              <a:rPr lang="ru-RU" sz="1300" dirty="0">
                <a:solidFill>
                  <a:schemeClr val="accent1">
                    <a:lumMod val="75000"/>
                  </a:schemeClr>
                </a:solidFill>
              </a:rPr>
              <a:t>ВШГМУ</a:t>
            </a:r>
          </a:p>
          <a:p>
            <a:pPr marL="171002" indent="-171002" eaLnBrk="1" hangingPunct="1">
              <a:spcBef>
                <a:spcPts val="600"/>
              </a:spcBef>
              <a:defRPr/>
            </a:pPr>
            <a:r>
              <a:rPr lang="ru-RU" sz="1300" dirty="0">
                <a:solidFill>
                  <a:schemeClr val="accent1">
                    <a:lumMod val="75000"/>
                  </a:schemeClr>
                </a:solidFill>
              </a:rPr>
              <a:t>ВШБ</a:t>
            </a:r>
          </a:p>
          <a:p>
            <a:pPr marL="171002" indent="-171002" eaLnBrk="1" hangingPunct="1">
              <a:spcBef>
                <a:spcPts val="600"/>
              </a:spcBef>
              <a:defRPr/>
            </a:pPr>
            <a:r>
              <a:rPr lang="ru-RU" sz="1300" dirty="0">
                <a:solidFill>
                  <a:schemeClr val="accent1">
                    <a:lumMod val="75000"/>
                  </a:schemeClr>
                </a:solidFill>
              </a:rPr>
              <a:t>Малый университет</a:t>
            </a:r>
          </a:p>
          <a:p>
            <a:pPr marL="171002" indent="-171002" eaLnBrk="1" hangingPunct="1">
              <a:spcBef>
                <a:spcPts val="600"/>
              </a:spcBef>
              <a:defRPr/>
            </a:pPr>
            <a:r>
              <a:rPr lang="ru-RU" sz="1300" dirty="0">
                <a:solidFill>
                  <a:schemeClr val="accent1">
                    <a:lumMod val="75000"/>
                  </a:schemeClr>
                </a:solidFill>
              </a:rPr>
              <a:t>Планетарий</a:t>
            </a:r>
            <a:endParaRPr lang="en-US" sz="1300" dirty="0">
              <a:solidFill>
                <a:schemeClr val="accent1">
                  <a:lumMod val="75000"/>
                </a:schemeClr>
              </a:solidFill>
            </a:endParaRPr>
          </a:p>
          <a:p>
            <a:pPr marL="171002" indent="-171002" eaLnBrk="1" hangingPunct="1">
              <a:spcBef>
                <a:spcPts val="600"/>
              </a:spcBef>
              <a:defRPr/>
            </a:pPr>
            <a:r>
              <a:rPr lang="ru-RU" sz="1300" dirty="0">
                <a:solidFill>
                  <a:schemeClr val="accent1">
                    <a:lumMod val="75000"/>
                  </a:schemeClr>
                </a:solidFill>
              </a:rPr>
              <a:t>РТТ-150</a:t>
            </a:r>
          </a:p>
          <a:p>
            <a:pPr marL="171002" indent="-171002" eaLnBrk="1" hangingPunct="1">
              <a:spcBef>
                <a:spcPts val="600"/>
              </a:spcBef>
              <a:defRPr/>
            </a:pPr>
            <a:r>
              <a:rPr lang="ru-RU" sz="1300" dirty="0">
                <a:solidFill>
                  <a:schemeClr val="accent1">
                    <a:lumMod val="75000"/>
                  </a:schemeClr>
                </a:solidFill>
              </a:rPr>
              <a:t>Астрономическая обсерватория им. В.П. Энгельгардта</a:t>
            </a:r>
          </a:p>
          <a:p>
            <a:pPr marL="171002" indent="-171002" eaLnBrk="1" hangingPunct="1">
              <a:spcBef>
                <a:spcPts val="600"/>
              </a:spcBef>
              <a:defRPr/>
            </a:pPr>
            <a:r>
              <a:rPr lang="ru-RU" sz="1300" dirty="0">
                <a:solidFill>
                  <a:schemeClr val="accent1">
                    <a:lumMod val="75000"/>
                  </a:schemeClr>
                </a:solidFill>
              </a:rPr>
              <a:t>Северо-Кавказская астрономическая станция</a:t>
            </a:r>
          </a:p>
          <a:p>
            <a:pPr marL="171002" indent="-171002" eaLnBrk="1" hangingPunct="1">
              <a:spcBef>
                <a:spcPts val="600"/>
              </a:spcBef>
              <a:defRPr/>
            </a:pPr>
            <a:r>
              <a:rPr lang="ru-RU" sz="1300" dirty="0">
                <a:solidFill>
                  <a:schemeClr val="accent1">
                    <a:lumMod val="75000"/>
                  </a:schemeClr>
                </a:solidFill>
              </a:rPr>
              <a:t>Центр дополнительного образования, менеджмента качества и маркетинга в нефтегазовой сфере</a:t>
            </a:r>
          </a:p>
          <a:p>
            <a:pPr marL="171002" indent="-171002" eaLnBrk="1" hangingPunct="1">
              <a:spcBef>
                <a:spcPts val="450"/>
              </a:spcBef>
              <a:defRPr/>
            </a:pPr>
            <a:endParaRPr lang="ru-RU" sz="1500" dirty="0">
              <a:solidFill>
                <a:schemeClr val="accent1">
                  <a:lumMod val="75000"/>
                </a:schemeClr>
              </a:solidFill>
            </a:endParaRPr>
          </a:p>
          <a:p>
            <a:pPr marL="171002" indent="-171002" eaLnBrk="1" hangingPunct="1">
              <a:spcBef>
                <a:spcPts val="450"/>
              </a:spcBef>
              <a:defRPr/>
            </a:pPr>
            <a:endParaRPr lang="ru-RU" sz="1500" dirty="0">
              <a:solidFill>
                <a:schemeClr val="accent1">
                  <a:lumMod val="75000"/>
                </a:schemeClr>
              </a:solidFill>
            </a:endParaRPr>
          </a:p>
          <a:p>
            <a:pPr marL="171002" indent="-171002" eaLnBrk="1" hangingPunct="1">
              <a:buFont typeface="Arial" charset="0"/>
              <a:buChar char="•"/>
              <a:defRPr/>
            </a:pP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89477" y="114958"/>
            <a:ext cx="6369844" cy="441144"/>
          </a:xfrm>
          <a:prstGeom prst="rect">
            <a:avLst/>
          </a:prstGeom>
          <a:noFill/>
        </p:spPr>
        <p:txBody>
          <a:bodyPr wrap="square" lIns="68412" tIns="34289" rIns="68412" bIns="34289">
            <a:spAutoFit/>
          </a:bodyPr>
          <a:lstStyle/>
          <a:p>
            <a:pPr algn="ctr" defTabSz="911858">
              <a:lnSpc>
                <a:spcPts val="2900"/>
              </a:lnSpc>
              <a:defRPr/>
            </a:pPr>
            <a:r>
              <a:rPr lang="ru-RU" sz="2000" b="1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ПЛОЩАДОК ТРАНСФЕРА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 bwMode="auto">
          <a:xfrm>
            <a:off x="3332560" y="683433"/>
            <a:ext cx="2884884" cy="3920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412" tIns="34289" rIns="68412" bIns="34289"/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3896">
              <a:buNone/>
              <a:defRPr/>
            </a:pPr>
            <a:r>
              <a:rPr lang="ru-RU" sz="1800" dirty="0">
                <a:solidFill>
                  <a:srgbClr val="4472C4">
                    <a:lumMod val="50000"/>
                  </a:srgbClr>
                </a:solidFill>
              </a:rPr>
              <a:t>2017 (+10)</a:t>
            </a:r>
          </a:p>
          <a:p>
            <a:pPr defTabSz="683896">
              <a:spcBef>
                <a:spcPts val="450"/>
              </a:spcBef>
              <a:defRPr/>
            </a:pPr>
            <a:r>
              <a:rPr lang="ru-RU" sz="1400" dirty="0">
                <a:solidFill>
                  <a:srgbClr val="5B9BD5">
                    <a:lumMod val="75000"/>
                  </a:srgbClr>
                </a:solidFill>
              </a:rPr>
              <a:t>Университетская клиника </a:t>
            </a:r>
          </a:p>
          <a:p>
            <a:pPr defTabSz="683896">
              <a:spcBef>
                <a:spcPts val="450"/>
              </a:spcBef>
              <a:defRPr/>
            </a:pPr>
            <a:r>
              <a:rPr lang="ru-RU" sz="1400" dirty="0" err="1">
                <a:solidFill>
                  <a:srgbClr val="5B9BD5">
                    <a:lumMod val="75000"/>
                  </a:srgbClr>
                </a:solidFill>
              </a:rPr>
              <a:t>Симуляционный</a:t>
            </a:r>
            <a:r>
              <a:rPr lang="ru-RU" sz="1400" dirty="0">
                <a:solidFill>
                  <a:srgbClr val="5B9BD5">
                    <a:lumMod val="75000"/>
                  </a:srgbClr>
                </a:solidFill>
              </a:rPr>
              <a:t> центр</a:t>
            </a:r>
          </a:p>
          <a:p>
            <a:pPr defTabSz="683896">
              <a:spcBef>
                <a:spcPts val="450"/>
              </a:spcBef>
              <a:defRPr/>
            </a:pPr>
            <a:r>
              <a:rPr lang="ru-RU" sz="1400" dirty="0">
                <a:solidFill>
                  <a:srgbClr val="5B9BD5">
                    <a:lumMod val="75000"/>
                  </a:srgbClr>
                </a:solidFill>
              </a:rPr>
              <a:t>Центр трансляционной медицины КФУ-</a:t>
            </a:r>
            <a:r>
              <a:rPr lang="en-US" sz="1400" dirty="0">
                <a:solidFill>
                  <a:srgbClr val="5B9BD5">
                    <a:lumMod val="75000"/>
                  </a:srgbClr>
                </a:solidFill>
              </a:rPr>
              <a:t>RASA</a:t>
            </a:r>
            <a:endParaRPr lang="ru-RU" sz="1400" dirty="0">
              <a:solidFill>
                <a:srgbClr val="5B9BD5">
                  <a:lumMod val="75000"/>
                </a:srgbClr>
              </a:solidFill>
            </a:endParaRPr>
          </a:p>
          <a:p>
            <a:pPr defTabSz="683896">
              <a:spcBef>
                <a:spcPts val="450"/>
              </a:spcBef>
              <a:defRPr/>
            </a:pPr>
            <a:r>
              <a:rPr lang="ru-RU" sz="1400" dirty="0">
                <a:solidFill>
                  <a:srgbClr val="5B9BD5">
                    <a:lumMod val="75000"/>
                  </a:srgbClr>
                </a:solidFill>
              </a:rPr>
              <a:t>Фабрика катализаторов</a:t>
            </a:r>
          </a:p>
          <a:p>
            <a:pPr defTabSz="683896">
              <a:spcBef>
                <a:spcPts val="600"/>
              </a:spcBef>
              <a:defRPr/>
            </a:pPr>
            <a:r>
              <a:rPr lang="ru-RU" sz="1400" dirty="0">
                <a:solidFill>
                  <a:srgbClr val="5B9BD5">
                    <a:lumMod val="75000"/>
                  </a:srgbClr>
                </a:solidFill>
              </a:rPr>
              <a:t>Творческие мастерские учителя по физике, химии, начальных классов и дошкольного образования</a:t>
            </a:r>
            <a:endParaRPr lang="en-US" sz="1400" dirty="0">
              <a:solidFill>
                <a:srgbClr val="5B9BD5">
                  <a:lumMod val="75000"/>
                </a:srgbClr>
              </a:solidFill>
            </a:endParaRPr>
          </a:p>
          <a:p>
            <a:pPr defTabSz="683896">
              <a:defRPr/>
            </a:pPr>
            <a:r>
              <a:rPr lang="ru-RU" sz="1400" dirty="0">
                <a:solidFill>
                  <a:srgbClr val="5B9BD5">
                    <a:lumMod val="75000"/>
                  </a:srgbClr>
                </a:solidFill>
              </a:rPr>
              <a:t>Детский университет </a:t>
            </a:r>
          </a:p>
          <a:p>
            <a:pPr defTabSz="683896">
              <a:defRPr/>
            </a:pPr>
            <a:r>
              <a:rPr lang="ru-RU" sz="1400" dirty="0">
                <a:solidFill>
                  <a:srgbClr val="5B9BD5">
                    <a:lumMod val="75000"/>
                  </a:srgbClr>
                </a:solidFill>
              </a:rPr>
              <a:t>Фабрика предпринимательства</a:t>
            </a:r>
          </a:p>
          <a:p>
            <a:pPr defTabSz="683896">
              <a:defRPr/>
            </a:pPr>
            <a:r>
              <a:rPr lang="ru-RU" sz="1400" dirty="0">
                <a:solidFill>
                  <a:srgbClr val="5B9BD5">
                    <a:lumMod val="75000"/>
                  </a:srgbClr>
                </a:solidFill>
              </a:rPr>
              <a:t>РИЦ гибких производственных систем</a:t>
            </a:r>
          </a:p>
          <a:p>
            <a:pPr defTabSz="683896">
              <a:defRPr/>
            </a:pPr>
            <a:r>
              <a:rPr lang="ru-RU" sz="1400" dirty="0">
                <a:solidFill>
                  <a:srgbClr val="5B9BD5">
                    <a:lumMod val="75000"/>
                  </a:srgbClr>
                </a:solidFill>
              </a:rPr>
              <a:t>РИЦ «Центр медицинской науки»</a:t>
            </a:r>
          </a:p>
          <a:p>
            <a:pPr defTabSz="683896">
              <a:defRPr/>
            </a:pPr>
            <a:r>
              <a:rPr lang="ru-RU" sz="1400" dirty="0">
                <a:solidFill>
                  <a:srgbClr val="5B9BD5">
                    <a:lumMod val="75000"/>
                  </a:srgbClr>
                </a:solidFill>
              </a:rPr>
              <a:t>РИЦ химических технологий 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 bwMode="auto">
          <a:xfrm>
            <a:off x="6217444" y="685800"/>
            <a:ext cx="2857500" cy="4273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412" tIns="34289" rIns="68412" bIns="34289"/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3896">
              <a:buNone/>
              <a:defRPr/>
            </a:pPr>
            <a:r>
              <a:rPr lang="ru-RU" sz="1800" dirty="0">
                <a:solidFill>
                  <a:srgbClr val="4472C4">
                    <a:lumMod val="50000"/>
                  </a:srgbClr>
                </a:solidFill>
              </a:rPr>
              <a:t>2018-2020 (+11)</a:t>
            </a:r>
          </a:p>
          <a:p>
            <a:pPr defTabSz="683896">
              <a:spcBef>
                <a:spcPts val="450"/>
              </a:spcBef>
              <a:defRPr/>
            </a:pPr>
            <a:r>
              <a:rPr lang="en-US" sz="1300" dirty="0">
                <a:solidFill>
                  <a:srgbClr val="5B9BD5">
                    <a:lumMod val="75000"/>
                  </a:srgbClr>
                </a:solidFill>
              </a:rPr>
              <a:t>IT-</a:t>
            </a:r>
            <a:r>
              <a:rPr lang="ru-RU" sz="1300" dirty="0">
                <a:solidFill>
                  <a:srgbClr val="5B9BD5">
                    <a:lumMod val="75000"/>
                  </a:srgbClr>
                </a:solidFill>
              </a:rPr>
              <a:t>клиника</a:t>
            </a:r>
          </a:p>
          <a:p>
            <a:pPr defTabSz="683896">
              <a:spcBef>
                <a:spcPts val="450"/>
              </a:spcBef>
              <a:defRPr/>
            </a:pPr>
            <a:r>
              <a:rPr lang="ru-RU" sz="1300" dirty="0">
                <a:solidFill>
                  <a:srgbClr val="5B9BD5">
                    <a:lumMod val="75000"/>
                  </a:srgbClr>
                </a:solidFill>
              </a:rPr>
              <a:t>Центр клинических исследований</a:t>
            </a:r>
          </a:p>
          <a:p>
            <a:pPr defTabSz="683896">
              <a:spcBef>
                <a:spcPts val="450"/>
              </a:spcBef>
              <a:defRPr/>
            </a:pPr>
            <a:r>
              <a:rPr lang="ru-RU" sz="1300" dirty="0">
                <a:solidFill>
                  <a:srgbClr val="5B9BD5">
                    <a:lumMod val="75000"/>
                  </a:srgbClr>
                </a:solidFill>
              </a:rPr>
              <a:t>Опытное производство лекарственных препаратов</a:t>
            </a:r>
          </a:p>
          <a:p>
            <a:pPr defTabSz="683896">
              <a:spcBef>
                <a:spcPts val="450"/>
              </a:spcBef>
              <a:defRPr/>
            </a:pPr>
            <a:r>
              <a:rPr lang="ru-RU" sz="1300" dirty="0">
                <a:solidFill>
                  <a:srgbClr val="5B9BD5">
                    <a:lumMod val="75000"/>
                  </a:srgbClr>
                </a:solidFill>
              </a:rPr>
              <a:t>Опытный нефтяной полигон</a:t>
            </a:r>
          </a:p>
          <a:p>
            <a:pPr defTabSz="683896">
              <a:spcBef>
                <a:spcPts val="450"/>
              </a:spcBef>
              <a:defRPr/>
            </a:pPr>
            <a:r>
              <a:rPr lang="ru-RU" sz="1300" dirty="0">
                <a:solidFill>
                  <a:srgbClr val="5B9BD5">
                    <a:lumMod val="75000"/>
                  </a:srgbClr>
                </a:solidFill>
              </a:rPr>
              <a:t>РИЦ «Катализаторы для нефтехимии»</a:t>
            </a:r>
          </a:p>
          <a:p>
            <a:pPr defTabSz="683896">
              <a:spcBef>
                <a:spcPts val="450"/>
              </a:spcBef>
              <a:defRPr/>
            </a:pPr>
            <a:r>
              <a:rPr lang="ru-RU" sz="1300" dirty="0">
                <a:solidFill>
                  <a:srgbClr val="5B9BD5">
                    <a:lumMod val="75000"/>
                  </a:srgbClr>
                </a:solidFill>
              </a:rPr>
              <a:t>РИЦ моделирования залежей нефти и газа</a:t>
            </a:r>
          </a:p>
          <a:p>
            <a:pPr defTabSz="683896">
              <a:spcBef>
                <a:spcPts val="450"/>
              </a:spcBef>
              <a:defRPr/>
            </a:pPr>
            <a:r>
              <a:rPr lang="ru-RU" sz="1300" dirty="0">
                <a:solidFill>
                  <a:srgbClr val="5B9BD5">
                    <a:lumMod val="75000"/>
                  </a:srgbClr>
                </a:solidFill>
              </a:rPr>
              <a:t>Учебный центр </a:t>
            </a:r>
            <a:r>
              <a:rPr lang="ru-RU" sz="1300" dirty="0" err="1">
                <a:solidFill>
                  <a:srgbClr val="5B9BD5">
                    <a:lumMod val="75000"/>
                  </a:srgbClr>
                </a:solidFill>
              </a:rPr>
              <a:t>Ростех</a:t>
            </a:r>
            <a:r>
              <a:rPr lang="ru-RU" sz="1300" dirty="0">
                <a:solidFill>
                  <a:srgbClr val="5B9BD5">
                    <a:lumMod val="75000"/>
                  </a:srgbClr>
                </a:solidFill>
              </a:rPr>
              <a:t>-КФУ</a:t>
            </a:r>
          </a:p>
          <a:p>
            <a:pPr defTabSz="683896">
              <a:spcBef>
                <a:spcPts val="450"/>
              </a:spcBef>
              <a:defRPr/>
            </a:pPr>
            <a:r>
              <a:rPr lang="ru-RU" sz="1300" dirty="0">
                <a:solidFill>
                  <a:srgbClr val="5B9BD5">
                    <a:lumMod val="75000"/>
                  </a:srgbClr>
                </a:solidFill>
              </a:rPr>
              <a:t>Центр трансфера космических технологий</a:t>
            </a:r>
          </a:p>
          <a:p>
            <a:pPr defTabSz="683896">
              <a:spcBef>
                <a:spcPts val="450"/>
              </a:spcBef>
              <a:defRPr/>
            </a:pPr>
            <a:r>
              <a:rPr lang="ru-RU" sz="1300" dirty="0">
                <a:solidFill>
                  <a:srgbClr val="5B9BD5">
                    <a:lumMod val="75000"/>
                  </a:srgbClr>
                </a:solidFill>
              </a:rPr>
              <a:t>УЦИРР в области трансляционной персонализированной медицины</a:t>
            </a:r>
          </a:p>
          <a:p>
            <a:pPr defTabSz="683896">
              <a:spcBef>
                <a:spcPts val="450"/>
              </a:spcBef>
              <a:defRPr/>
            </a:pPr>
            <a:r>
              <a:rPr lang="ru-RU" sz="1300" dirty="0">
                <a:solidFill>
                  <a:srgbClr val="5B9BD5">
                    <a:lumMod val="75000"/>
                  </a:srgbClr>
                </a:solidFill>
              </a:rPr>
              <a:t>УЦТРР в области нефтедобычи, нефтепереработки, нефтехимии</a:t>
            </a:r>
          </a:p>
          <a:p>
            <a:pPr defTabSz="683896">
              <a:spcBef>
                <a:spcPts val="450"/>
              </a:spcBef>
              <a:defRPr/>
            </a:pPr>
            <a:r>
              <a:rPr lang="ru-RU" sz="1300" dirty="0">
                <a:solidFill>
                  <a:srgbClr val="5B9BD5">
                    <a:lumMod val="75000"/>
                  </a:srgbClr>
                </a:solidFill>
              </a:rPr>
              <a:t>УЦ социального развития региона </a:t>
            </a:r>
          </a:p>
        </p:txBody>
      </p:sp>
      <p:pic>
        <p:nvPicPr>
          <p:cNvPr id="91143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6" y="3114506"/>
            <a:ext cx="213122" cy="177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095" y="2250806"/>
            <a:ext cx="212732" cy="177049"/>
          </a:xfrm>
          <a:prstGeom prst="rect">
            <a:avLst/>
          </a:prstGeom>
        </p:spPr>
      </p:pic>
      <p:pic>
        <p:nvPicPr>
          <p:cNvPr id="91145" name="Рисунок 11"/>
          <p:cNvPicPr>
            <a:picLocks noChangeAspect="1"/>
          </p:cNvPicPr>
          <p:nvPr/>
        </p:nvPicPr>
        <p:blipFill>
          <a:blip r:embed="rId4" cstate="print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710" y="3723969"/>
            <a:ext cx="211931" cy="17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6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701" y="1006080"/>
            <a:ext cx="184547" cy="178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7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701" y="1275606"/>
            <a:ext cx="184547" cy="178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8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701" y="1563639"/>
            <a:ext cx="184547" cy="178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095" y="1962774"/>
            <a:ext cx="212732" cy="17704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16" y="4483054"/>
            <a:ext cx="212732" cy="17704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410" y="1944413"/>
            <a:ext cx="212732" cy="17704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410" y="2209188"/>
            <a:ext cx="212732" cy="17704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410" y="2574521"/>
            <a:ext cx="212732" cy="177049"/>
          </a:xfrm>
          <a:prstGeom prst="rect">
            <a:avLst/>
          </a:prstGeom>
        </p:spPr>
      </p:pic>
      <p:pic>
        <p:nvPicPr>
          <p:cNvPr id="91155" name="Рисунок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5" y="3021816"/>
            <a:ext cx="213122" cy="17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56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5" y="3290887"/>
            <a:ext cx="213122" cy="177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59" name="Рисунок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2" y="994172"/>
            <a:ext cx="185738" cy="17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60" name="Рисунок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2" y="1257308"/>
            <a:ext cx="185738" cy="179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61" name="Рисунок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2" y="1529061"/>
            <a:ext cx="185738" cy="178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16" y="1059703"/>
            <a:ext cx="212732" cy="177049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16" y="1314602"/>
            <a:ext cx="212732" cy="177049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16" y="1563677"/>
            <a:ext cx="212732" cy="177049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16" y="2322814"/>
            <a:ext cx="212732" cy="177049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16" y="2571776"/>
            <a:ext cx="212732" cy="177049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16" y="2826836"/>
            <a:ext cx="212732" cy="177049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095" y="3114809"/>
            <a:ext cx="212732" cy="177049"/>
          </a:xfrm>
          <a:prstGeom prst="rect">
            <a:avLst/>
          </a:prstGeom>
        </p:spPr>
      </p:pic>
      <p:pic>
        <p:nvPicPr>
          <p:cNvPr id="91169" name="Рисунок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6" y="3363932"/>
            <a:ext cx="213122" cy="177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70" name="Рисунок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6" y="3618577"/>
            <a:ext cx="213122" cy="177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71" name="Рисунок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6" y="4051812"/>
            <a:ext cx="213122" cy="17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трелка: вправо 1"/>
          <p:cNvSpPr/>
          <p:nvPr/>
        </p:nvSpPr>
        <p:spPr>
          <a:xfrm>
            <a:off x="1533525" y="758438"/>
            <a:ext cx="1585913" cy="158353"/>
          </a:xfrm>
          <a:prstGeom prst="rightArrow">
            <a:avLst/>
          </a:prstGeom>
          <a:solidFill>
            <a:srgbClr val="2E75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2" tIns="34289" rIns="68412" bIns="34289" anchor="ctr"/>
          <a:lstStyle/>
          <a:p>
            <a:pPr algn="ctr" defTabSz="341894">
              <a:defRPr/>
            </a:pPr>
            <a:endParaRPr lang="ru-RU" sz="1400">
              <a:solidFill>
                <a:prstClr val="white"/>
              </a:solidFill>
            </a:endParaRPr>
          </a:p>
        </p:txBody>
      </p:sp>
      <p:sp>
        <p:nvSpPr>
          <p:cNvPr id="40" name="Стрелка: вправо 39"/>
          <p:cNvSpPr/>
          <p:nvPr/>
        </p:nvSpPr>
        <p:spPr>
          <a:xfrm>
            <a:off x="4574403" y="758438"/>
            <a:ext cx="1585913" cy="158353"/>
          </a:xfrm>
          <a:prstGeom prst="rightArrow">
            <a:avLst/>
          </a:prstGeom>
          <a:solidFill>
            <a:srgbClr val="2E75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2" tIns="34289" rIns="68412" bIns="34289" anchor="ctr"/>
          <a:lstStyle/>
          <a:p>
            <a:pPr algn="ctr" defTabSz="341894">
              <a:defRPr/>
            </a:pPr>
            <a:endParaRPr lang="ru-RU" sz="1400">
              <a:solidFill>
                <a:prstClr val="white"/>
              </a:solidFill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095" y="3402934"/>
            <a:ext cx="212732" cy="177049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207E1F-6576-4FE2-B5A3-94E485EEA54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9" name="Рисунок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592" y="4155927"/>
            <a:ext cx="185738" cy="178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154" y="4516087"/>
            <a:ext cx="212732" cy="177049"/>
          </a:xfrm>
          <a:prstGeom prst="rect">
            <a:avLst/>
          </a:prstGeom>
        </p:spPr>
      </p:pic>
      <p:pic>
        <p:nvPicPr>
          <p:cNvPr id="43" name="Рисунок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6494" y="3704343"/>
            <a:ext cx="185738" cy="178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Рисунок 11"/>
          <p:cNvPicPr>
            <a:picLocks noChangeAspect="1"/>
          </p:cNvPicPr>
          <p:nvPr/>
        </p:nvPicPr>
        <p:blipFill>
          <a:blip r:embed="rId4" cstate="print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70" y="4516059"/>
            <a:ext cx="211931" cy="17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997" y="4084039"/>
            <a:ext cx="212732" cy="177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27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400"/>
            <a:ext cx="8229600" cy="565175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ПОДДЕРЖКА СО СТОРОНЫ РЕСПУБЛИКИ ТАТАРСТАН: ИНФРАСТРУКТУРА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67544" y="3288613"/>
            <a:ext cx="1123064" cy="11230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400720" y="3310381"/>
            <a:ext cx="1123064" cy="11230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349006" y="1343460"/>
            <a:ext cx="1123064" cy="132229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67544" y="1331889"/>
            <a:ext cx="1123064" cy="132229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33654" y="3560287"/>
            <a:ext cx="1658534" cy="623246"/>
          </a:xfrm>
          <a:prstGeom prst="rect">
            <a:avLst/>
          </a:prstGeom>
          <a:noFill/>
        </p:spPr>
        <p:txBody>
          <a:bodyPr wrap="square" lIns="68381" tIns="34289" rIns="68381" bIns="34289" rtlCol="0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42,8 тыс.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кв.м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.,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1 929 млн руб.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60412" y="1750633"/>
            <a:ext cx="1631776" cy="623246"/>
          </a:xfrm>
          <a:prstGeom prst="rect">
            <a:avLst/>
          </a:prstGeom>
          <a:noFill/>
        </p:spPr>
        <p:txBody>
          <a:bodyPr wrap="square" lIns="68381" tIns="34289" rIns="68381" bIns="34289" rtlCol="0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11,3 тыс. .м.,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511 млн. руб.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06618" y="1750633"/>
            <a:ext cx="1649615" cy="623246"/>
          </a:xfrm>
          <a:prstGeom prst="rect">
            <a:avLst/>
          </a:prstGeom>
          <a:noFill/>
        </p:spPr>
        <p:txBody>
          <a:bodyPr wrap="square" lIns="68381" tIns="34289" rIns="68381" bIns="34289" rtlCol="0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4 тыс.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кв.м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,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186,2 млн. руб.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83139" y="3538519"/>
            <a:ext cx="1662016" cy="623246"/>
          </a:xfrm>
          <a:prstGeom prst="rect">
            <a:avLst/>
          </a:prstGeom>
          <a:noFill/>
        </p:spPr>
        <p:txBody>
          <a:bodyPr wrap="square" lIns="68381" tIns="34289" rIns="68381" bIns="34289" rtlCol="0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10,7 тыс.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кв.м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., 482,8 млн руб.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143414" y="1318762"/>
            <a:ext cx="1258514" cy="12585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156178" y="2460583"/>
            <a:ext cx="2719334" cy="561690"/>
          </a:xfrm>
          <a:prstGeom prst="rect">
            <a:avLst/>
          </a:prstGeom>
          <a:noFill/>
        </p:spPr>
        <p:txBody>
          <a:bodyPr wrap="square" lIns="68381" tIns="34289" rIns="68381" bIns="34289" rtlCol="0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Центр переподготовки учителей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41533" y="2676076"/>
            <a:ext cx="2272322" cy="346247"/>
          </a:xfrm>
          <a:prstGeom prst="rect">
            <a:avLst/>
          </a:prstGeom>
        </p:spPr>
        <p:txBody>
          <a:bodyPr wrap="none" lIns="68381" tIns="34289" rIns="68381" bIns="34289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Академия госслужбы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203850" y="2623317"/>
            <a:ext cx="1702294" cy="561690"/>
          </a:xfrm>
          <a:prstGeom prst="rect">
            <a:avLst/>
          </a:prstGeom>
        </p:spPr>
        <p:txBody>
          <a:bodyPr wrap="none" lIns="68381" tIns="34289" rIns="68381" bIns="34289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Лицей имени </a:t>
            </a:r>
          </a:p>
          <a:p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</a:rPr>
              <a:t>Н.И.Лобачевского</a:t>
            </a:r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510534" y="1750633"/>
            <a:ext cx="1754574" cy="623246"/>
          </a:xfrm>
          <a:prstGeom prst="rect">
            <a:avLst/>
          </a:prstGeom>
        </p:spPr>
        <p:txBody>
          <a:bodyPr wrap="square" lIns="68381" tIns="34289" rIns="68381" bIns="34289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3 тыс.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кв.м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.,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135,5 млн руб.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400789" y="4617701"/>
            <a:ext cx="1019287" cy="346247"/>
          </a:xfrm>
          <a:prstGeom prst="rect">
            <a:avLst/>
          </a:prstGeom>
        </p:spPr>
        <p:txBody>
          <a:bodyPr wrap="none" lIns="68381" tIns="34289" rIns="68381" bIns="34289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IT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лицей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23185" y="4468004"/>
            <a:ext cx="2492647" cy="561690"/>
          </a:xfrm>
          <a:prstGeom prst="rect">
            <a:avLst/>
          </a:prstGeom>
        </p:spPr>
        <p:txBody>
          <a:bodyPr wrap="square" lIns="68381" tIns="34289" rIns="68381" bIns="34289">
            <a:spAutoFit/>
          </a:bodyPr>
          <a:lstStyle/>
          <a:p>
            <a:pPr lvl="0"/>
            <a:r>
              <a:rPr lang="ru-RU" sz="1600" dirty="0">
                <a:solidFill>
                  <a:srgbClr val="4F81BD">
                    <a:lumMod val="75000"/>
                  </a:srgbClr>
                </a:solidFill>
              </a:rPr>
              <a:t>Комплекс медицинских учреждений</a:t>
            </a:r>
          </a:p>
        </p:txBody>
      </p:sp>
      <p:pic>
        <p:nvPicPr>
          <p:cNvPr id="16386" name="Picture 2" descr="C:\Users\AXA\Desktop\17.09.01. Визит Л.М.Огородовой\Слайды\no-translate-detected_318-62517.jp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8343" y="3182045"/>
            <a:ext cx="1308211" cy="1308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64130" y="4379602"/>
            <a:ext cx="2775130" cy="749971"/>
          </a:xfrm>
          <a:prstGeom prst="rect">
            <a:avLst/>
          </a:prstGeom>
        </p:spPr>
        <p:txBody>
          <a:bodyPr wrap="square" lIns="91176" tIns="45588" rIns="91176" bIns="45588">
            <a:spAutoFit/>
          </a:bodyPr>
          <a:lstStyle/>
          <a:p>
            <a:pPr lvl="0"/>
            <a:r>
              <a:rPr lang="ru-RU" sz="1400" dirty="0">
                <a:solidFill>
                  <a:srgbClr val="4F81BD">
                    <a:lumMod val="75000"/>
                  </a:srgbClr>
                </a:solidFill>
              </a:rPr>
              <a:t>Новые учебно-лабораторные корпуса (Химический институт и Институт НГТ)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7537986" y="3487139"/>
            <a:ext cx="1892242" cy="646099"/>
          </a:xfrm>
          <a:prstGeom prst="rect">
            <a:avLst/>
          </a:prstGeom>
        </p:spPr>
        <p:txBody>
          <a:bodyPr wrap="square" lIns="91176" tIns="45588" rIns="91176" bIns="45588">
            <a:spAutoFit/>
          </a:bodyPr>
          <a:lstStyle/>
          <a:p>
            <a:pPr lvl="0"/>
            <a:r>
              <a:rPr lang="ru-RU" dirty="0">
                <a:solidFill>
                  <a:srgbClr val="4F81BD">
                    <a:lumMod val="75000"/>
                  </a:srgbClr>
                </a:solidFill>
              </a:rPr>
              <a:t>7,7 тыс. </a:t>
            </a:r>
            <a:r>
              <a:rPr lang="ru-RU" dirty="0" err="1">
                <a:solidFill>
                  <a:srgbClr val="4F81BD">
                    <a:lumMod val="75000"/>
                  </a:srgbClr>
                </a:solidFill>
              </a:rPr>
              <a:t>кв.м</a:t>
            </a:r>
            <a:r>
              <a:rPr lang="ru-RU" dirty="0">
                <a:solidFill>
                  <a:srgbClr val="4F81BD">
                    <a:lumMod val="75000"/>
                  </a:srgbClr>
                </a:solidFill>
              </a:rPr>
              <a:t>., 507 млн руб.</a:t>
            </a:r>
          </a:p>
        </p:txBody>
      </p:sp>
    </p:spTree>
    <p:extLst>
      <p:ext uri="{BB962C8B-B14F-4D97-AF65-F5344CB8AC3E}">
        <p14:creationId xmlns:p14="http://schemas.microsoft.com/office/powerpoint/2010/main" val="3435923833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Тема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Тема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Тема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Тема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AABE9F0481B7E345A461D6599873162B" ma:contentTypeVersion="0" ma:contentTypeDescription="Создание документа." ma:contentTypeScope="" ma:versionID="18b168df58e072511c7c60e1bd8cd47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89d58f4857a619b7c345529988bca39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4A74C10-604F-4D45-940B-D22B1443D7F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8207BB7-AA5A-4D5D-8E8E-C4BF84DA640B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purl.org/dc/elements/1.1/"/>
    <ds:schemaRef ds:uri="http://purl.org/dc/terms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4D488DC-2E10-43E4-9DA7-238B7A954E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1498</TotalTime>
  <Words>3079</Words>
  <Application>Microsoft Office PowerPoint</Application>
  <PresentationFormat>Экран (16:9)</PresentationFormat>
  <Paragraphs>704</Paragraphs>
  <Slides>31</Slides>
  <Notes>11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18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64" baseType="lpstr">
      <vt:lpstr>MS Mincho</vt:lpstr>
      <vt:lpstr>ＭＳ Ｐゴシック</vt:lpstr>
      <vt:lpstr>Yu Gothic</vt:lpstr>
      <vt:lpstr>Yu Gothic Light</vt:lpstr>
      <vt:lpstr>Arial</vt:lpstr>
      <vt:lpstr>Arial Narrow</vt:lpstr>
      <vt:lpstr>Calibri</vt:lpstr>
      <vt:lpstr>Calibri Light</vt:lpstr>
      <vt:lpstr>Gabriola</vt:lpstr>
      <vt:lpstr>Georgia</vt:lpstr>
      <vt:lpstr>Minion Pro</vt:lpstr>
      <vt:lpstr>Times New Roman</vt:lpstr>
      <vt:lpstr>Wingdings</vt:lpstr>
      <vt:lpstr>1_Тема Office</vt:lpstr>
      <vt:lpstr>2_Тема Office</vt:lpstr>
      <vt:lpstr>3_Тема Office</vt:lpstr>
      <vt:lpstr>14_Тема Office</vt:lpstr>
      <vt:lpstr>Office Theme</vt:lpstr>
      <vt:lpstr>1_Office Theme</vt:lpstr>
      <vt:lpstr>24_Тема Office</vt:lpstr>
      <vt:lpstr>15_Тема Office</vt:lpstr>
      <vt:lpstr>8_Тема Office</vt:lpstr>
      <vt:lpstr>4_Тема Office</vt:lpstr>
      <vt:lpstr>5_Тема Office</vt:lpstr>
      <vt:lpstr>11_Тема Office</vt:lpstr>
      <vt:lpstr>19_Тема Office</vt:lpstr>
      <vt:lpstr>12_Тема Office</vt:lpstr>
      <vt:lpstr>6_Тема Office</vt:lpstr>
      <vt:lpstr>9_Тема Office</vt:lpstr>
      <vt:lpstr>17_Тема Office</vt:lpstr>
      <vt:lpstr>Тема Office</vt:lpstr>
      <vt:lpstr>Microsoft Excel Chart</vt:lpstr>
      <vt:lpstr>Chart</vt:lpstr>
      <vt:lpstr>Презентация PowerPoint</vt:lpstr>
      <vt:lpstr>Презентация PowerPoint</vt:lpstr>
      <vt:lpstr>Взаимосвязь и логика программ КФУ</vt:lpstr>
      <vt:lpstr>Презентация PowerPoint</vt:lpstr>
      <vt:lpstr>КФУ И Приволжский федеральный округ</vt:lpstr>
      <vt:lpstr>Презентация PowerPoint</vt:lpstr>
      <vt:lpstr>ОТ Университета 2.0 к УНИВЕРСИТЕТУ 4.0</vt:lpstr>
      <vt:lpstr>Презентация PowerPoint</vt:lpstr>
      <vt:lpstr>ПОДДЕРЖКА СО СТОРОНЫ РЕСПУБЛИКИ ТАТАРСТАН: ИНФРАСТРУКТУРА</vt:lpstr>
      <vt:lpstr>УЧАСТИЕ В РЕСПУБЛИКАНСКИХ НАУЧНО-ОБРАЗОВАТЕЛЬНЫХ ПРОГРАММАХ</vt:lpstr>
      <vt:lpstr>ПОДДЕРЖКА СО СТОРОНЫ РЕСПУБЛИКИ ТАТАРСТАН: СОЗДАНИЕ УНИВЕРСИТЕТСКИХ ЦЕНТРОВ РАЗВИТИЯ РЕГИОНА</vt:lpstr>
      <vt:lpstr>МОДЕЛЬ ОБЪЕДИНЕННОГО УНИВЕРСИТЕТСКОГО  ЦЕНТРА РЕСПУБЛИКИ  ТАТАРСТАН</vt:lpstr>
      <vt:lpstr>Ведущие ученые САЕ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ТРАНСФОРМАЦИИ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Волчков Алексей Эдуардович</dc:creator>
  <cp:lastModifiedBy>Марат Сафиуллин</cp:lastModifiedBy>
  <cp:revision>134</cp:revision>
  <cp:lastPrinted>2017-09-01T08:22:50Z</cp:lastPrinted>
  <dcterms:created xsi:type="dcterms:W3CDTF">2017-08-31T09:18:04Z</dcterms:created>
  <dcterms:modified xsi:type="dcterms:W3CDTF">2017-12-14T09:35:53Z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0x010100AABE9F0481B7E345A461D6599873162B</vt:lpwstr>
  </property>
</Properties>
</file>