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310" r:id="rId3"/>
    <p:sldId id="309" r:id="rId4"/>
    <p:sldId id="313" r:id="rId5"/>
    <p:sldId id="314" r:id="rId6"/>
    <p:sldId id="315" r:id="rId7"/>
    <p:sldId id="326" r:id="rId8"/>
    <p:sldId id="327" r:id="rId9"/>
    <p:sldId id="330" r:id="rId10"/>
    <p:sldId id="325" r:id="rId11"/>
    <p:sldId id="329" r:id="rId12"/>
    <p:sldId id="32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599" autoAdjust="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FF326-C922-472F-894D-9959160B1905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C93F35-9223-4C3C-8621-ECE997F9706B}">
      <dgm:prSet phldrT="[Текст]" custT="1"/>
      <dgm:spPr/>
      <dgm:t>
        <a:bodyPr/>
        <a:lstStyle/>
        <a:p>
          <a:r>
            <a:rPr lang="ru-RU" sz="1200" dirty="0" smtClean="0"/>
            <a:t>УМНИК</a:t>
          </a:r>
          <a:endParaRPr lang="ru-RU" sz="1200" dirty="0"/>
        </a:p>
      </dgm:t>
    </dgm:pt>
    <dgm:pt modelId="{93C0B727-2767-446E-A1B5-99C999C116CF}" type="parTrans" cxnId="{CC36DEDB-F721-4C75-A1D1-48052172B079}">
      <dgm:prSet/>
      <dgm:spPr/>
      <dgm:t>
        <a:bodyPr/>
        <a:lstStyle/>
        <a:p>
          <a:endParaRPr lang="ru-RU"/>
        </a:p>
      </dgm:t>
    </dgm:pt>
    <dgm:pt modelId="{C8B59D67-C03D-4BE7-9882-0AC0082ADF1B}" type="sibTrans" cxnId="{CC36DEDB-F721-4C75-A1D1-48052172B079}">
      <dgm:prSet/>
      <dgm:spPr/>
      <dgm:t>
        <a:bodyPr/>
        <a:lstStyle/>
        <a:p>
          <a:endParaRPr lang="ru-RU"/>
        </a:p>
      </dgm:t>
    </dgm:pt>
    <dgm:pt modelId="{F3A0BBE1-BE95-4BFC-ACA2-D3505C41B657}">
      <dgm:prSet phldrT="[Текст]" custT="1"/>
      <dgm:spPr/>
      <dgm:t>
        <a:bodyPr/>
        <a:lstStyle/>
        <a:p>
          <a:r>
            <a:rPr lang="ru-RU" sz="1050" dirty="0" smtClean="0"/>
            <a:t>ШТП </a:t>
          </a:r>
          <a:r>
            <a:rPr lang="ru-RU" sz="1050" dirty="0" err="1" smtClean="0"/>
            <a:t>Иннопорт</a:t>
          </a:r>
          <a:endParaRPr lang="ru-RU" sz="1050" dirty="0"/>
        </a:p>
      </dgm:t>
    </dgm:pt>
    <dgm:pt modelId="{51F80E4A-A51B-43E3-A453-A4ACA8ADEC1C}" type="parTrans" cxnId="{A02A773B-9431-4CF1-ACF2-576DABFA6697}">
      <dgm:prSet/>
      <dgm:spPr/>
      <dgm:t>
        <a:bodyPr/>
        <a:lstStyle/>
        <a:p>
          <a:endParaRPr lang="ru-RU"/>
        </a:p>
      </dgm:t>
    </dgm:pt>
    <dgm:pt modelId="{28FF54E2-3301-4FDD-B6DD-137DAA7E6945}" type="sibTrans" cxnId="{A02A773B-9431-4CF1-ACF2-576DABFA6697}">
      <dgm:prSet/>
      <dgm:spPr/>
      <dgm:t>
        <a:bodyPr/>
        <a:lstStyle/>
        <a:p>
          <a:endParaRPr lang="ru-RU"/>
        </a:p>
      </dgm:t>
    </dgm:pt>
    <dgm:pt modelId="{544A1124-E387-428F-B2D8-EDBA4CDFF82E}">
      <dgm:prSet phldrT="[Текст]"/>
      <dgm:spPr/>
      <dgm:t>
        <a:bodyPr/>
        <a:lstStyle/>
        <a:p>
          <a:r>
            <a:rPr lang="ru-RU" dirty="0" smtClean="0"/>
            <a:t>Инновационный дайвинг</a:t>
          </a:r>
          <a:endParaRPr lang="ru-RU" dirty="0"/>
        </a:p>
      </dgm:t>
    </dgm:pt>
    <dgm:pt modelId="{C3B50E65-68E5-4211-B532-F38473799113}" type="parTrans" cxnId="{4B358C3C-00AB-425E-B65A-284F36E184F6}">
      <dgm:prSet/>
      <dgm:spPr/>
      <dgm:t>
        <a:bodyPr/>
        <a:lstStyle/>
        <a:p>
          <a:endParaRPr lang="ru-RU"/>
        </a:p>
      </dgm:t>
    </dgm:pt>
    <dgm:pt modelId="{2F1564C8-3D10-4C0C-B363-88248F78072D}" type="sibTrans" cxnId="{4B358C3C-00AB-425E-B65A-284F36E184F6}">
      <dgm:prSet/>
      <dgm:spPr/>
      <dgm:t>
        <a:bodyPr/>
        <a:lstStyle/>
        <a:p>
          <a:endParaRPr lang="ru-RU"/>
        </a:p>
      </dgm:t>
    </dgm:pt>
    <dgm:pt modelId="{1D34D6FC-71CC-4020-BD5A-ED30CFE7C321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Акселератор </a:t>
          </a:r>
          <a:r>
            <a:rPr lang="ru-RU" b="1" dirty="0" err="1" smtClean="0">
              <a:solidFill>
                <a:srgbClr val="00B0F0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УрФУ</a:t>
          </a:r>
          <a:endParaRPr lang="ru-RU" b="1" dirty="0">
            <a:solidFill>
              <a:srgbClr val="00B0F0"/>
            </a:solidFill>
            <a:latin typeface="Arial Narrow" panose="020B0606020202030204" pitchFamily="34" charset="0"/>
            <a:cs typeface="Aharoni" panose="02010803020104030203" pitchFamily="2" charset="-79"/>
          </a:endParaRPr>
        </a:p>
      </dgm:t>
    </dgm:pt>
    <dgm:pt modelId="{8A27E683-391A-4AC9-B6BF-FAE8CD49687E}" type="parTrans" cxnId="{05BEDAA3-11B8-4048-9195-B7D5D79E696C}">
      <dgm:prSet/>
      <dgm:spPr/>
      <dgm:t>
        <a:bodyPr/>
        <a:lstStyle/>
        <a:p>
          <a:endParaRPr lang="ru-RU"/>
        </a:p>
      </dgm:t>
    </dgm:pt>
    <dgm:pt modelId="{33DEED70-2042-471B-93B4-8F8BEFB2377B}" type="sibTrans" cxnId="{05BEDAA3-11B8-4048-9195-B7D5D79E696C}">
      <dgm:prSet/>
      <dgm:spPr/>
      <dgm:t>
        <a:bodyPr/>
        <a:lstStyle/>
        <a:p>
          <a:endParaRPr lang="ru-RU"/>
        </a:p>
      </dgm:t>
    </dgm:pt>
    <dgm:pt modelId="{81F7F602-FB7C-4BFD-B2E3-E28283C548CA}" type="pres">
      <dgm:prSet presAssocID="{296FF326-C922-472F-894D-9959160B190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FA987-68C2-4EEE-86B8-203F7F8A5191}" type="pres">
      <dgm:prSet presAssocID="{296FF326-C922-472F-894D-9959160B1905}" presName="ellipse" presStyleLbl="trBgShp" presStyleIdx="0" presStyleCnt="1"/>
      <dgm:spPr/>
    </dgm:pt>
    <dgm:pt modelId="{DA63C812-ACA3-4A51-A1C6-CB8DE2591137}" type="pres">
      <dgm:prSet presAssocID="{296FF326-C922-472F-894D-9959160B1905}" presName="arrow1" presStyleLbl="fgShp" presStyleIdx="0" presStyleCnt="1" custScaleY="154299" custLinFactY="21915" custLinFactNeighborX="2248" custLinFactNeighborY="100000"/>
      <dgm:spPr/>
      <dgm:t>
        <a:bodyPr/>
        <a:lstStyle/>
        <a:p>
          <a:endParaRPr lang="ru-RU"/>
        </a:p>
      </dgm:t>
    </dgm:pt>
    <dgm:pt modelId="{86468071-3F42-4B1A-BE72-B0AC06E750BF}" type="pres">
      <dgm:prSet presAssocID="{296FF326-C922-472F-894D-9959160B1905}" presName="rectangle" presStyleLbl="revTx" presStyleIdx="0" presStyleCnt="1" custLinFactNeighborX="4920" custLinFactNeighborY="75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A499A-F4D9-46EF-9F13-7D92E737850B}" type="pres">
      <dgm:prSet presAssocID="{F3A0BBE1-BE95-4BFC-ACA2-D3505C41B65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DCD0-9AFE-4406-A2F8-44BFD664C674}" type="pres">
      <dgm:prSet presAssocID="{544A1124-E387-428F-B2D8-EDBA4CDFF82E}" presName="item2" presStyleLbl="node1" presStyleIdx="1" presStyleCnt="3" custScaleX="142695" custScaleY="127045" custLinFactNeighborX="-7113" custLinFactNeighborY="-27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1A924-D04D-45FB-AD17-1CD88D64ECE8}" type="pres">
      <dgm:prSet presAssocID="{1D34D6FC-71CC-4020-BD5A-ED30CFE7C321}" presName="item3" presStyleLbl="node1" presStyleIdx="2" presStyleCnt="3" custScaleX="106156" custScaleY="112362" custLinFactNeighborX="17877" custLinFactNeighborY="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548A6-9B21-436F-AB72-F59C64597CDB}" type="pres">
      <dgm:prSet presAssocID="{296FF326-C922-472F-894D-9959160B1905}" presName="funnel" presStyleLbl="trAlignAcc1" presStyleIdx="0" presStyleCnt="1" custAng="0" custScaleX="102539" custScaleY="128012"/>
      <dgm:spPr/>
    </dgm:pt>
  </dgm:ptLst>
  <dgm:cxnLst>
    <dgm:cxn modelId="{21FC46E0-C250-4E51-B1DF-734D3DEE6EE7}" type="presOf" srcId="{1D34D6FC-71CC-4020-BD5A-ED30CFE7C321}" destId="{86468071-3F42-4B1A-BE72-B0AC06E750BF}" srcOrd="0" destOrd="0" presId="urn:microsoft.com/office/officeart/2005/8/layout/funnel1"/>
    <dgm:cxn modelId="{668DEBDE-0E22-4E8F-937A-4E8787B7E44D}" type="presOf" srcId="{544A1124-E387-428F-B2D8-EDBA4CDFF82E}" destId="{9CDA499A-F4D9-46EF-9F13-7D92E737850B}" srcOrd="0" destOrd="0" presId="urn:microsoft.com/office/officeart/2005/8/layout/funnel1"/>
    <dgm:cxn modelId="{05BEDAA3-11B8-4048-9195-B7D5D79E696C}" srcId="{296FF326-C922-472F-894D-9959160B1905}" destId="{1D34D6FC-71CC-4020-BD5A-ED30CFE7C321}" srcOrd="3" destOrd="0" parTransId="{8A27E683-391A-4AC9-B6BF-FAE8CD49687E}" sibTransId="{33DEED70-2042-471B-93B4-8F8BEFB2377B}"/>
    <dgm:cxn modelId="{91726DFD-7A68-4247-B33F-9415D11987C8}" type="presOf" srcId="{296FF326-C922-472F-894D-9959160B1905}" destId="{81F7F602-FB7C-4BFD-B2E3-E28283C548CA}" srcOrd="0" destOrd="0" presId="urn:microsoft.com/office/officeart/2005/8/layout/funnel1"/>
    <dgm:cxn modelId="{32FDFAAB-643E-43A7-B8F5-2EF742B1E058}" type="presOf" srcId="{59C93F35-9223-4C3C-8621-ECE997F9706B}" destId="{98C1A924-D04D-45FB-AD17-1CD88D64ECE8}" srcOrd="0" destOrd="0" presId="urn:microsoft.com/office/officeart/2005/8/layout/funnel1"/>
    <dgm:cxn modelId="{F14AE4E5-12F1-4CB3-8FCF-A5E781C24E97}" type="presOf" srcId="{F3A0BBE1-BE95-4BFC-ACA2-D3505C41B657}" destId="{24C2DCD0-9AFE-4406-A2F8-44BFD664C674}" srcOrd="0" destOrd="0" presId="urn:microsoft.com/office/officeart/2005/8/layout/funnel1"/>
    <dgm:cxn modelId="{CC36DEDB-F721-4C75-A1D1-48052172B079}" srcId="{296FF326-C922-472F-894D-9959160B1905}" destId="{59C93F35-9223-4C3C-8621-ECE997F9706B}" srcOrd="0" destOrd="0" parTransId="{93C0B727-2767-446E-A1B5-99C999C116CF}" sibTransId="{C8B59D67-C03D-4BE7-9882-0AC0082ADF1B}"/>
    <dgm:cxn modelId="{4B358C3C-00AB-425E-B65A-284F36E184F6}" srcId="{296FF326-C922-472F-894D-9959160B1905}" destId="{544A1124-E387-428F-B2D8-EDBA4CDFF82E}" srcOrd="2" destOrd="0" parTransId="{C3B50E65-68E5-4211-B532-F38473799113}" sibTransId="{2F1564C8-3D10-4C0C-B363-88248F78072D}"/>
    <dgm:cxn modelId="{A02A773B-9431-4CF1-ACF2-576DABFA6697}" srcId="{296FF326-C922-472F-894D-9959160B1905}" destId="{F3A0BBE1-BE95-4BFC-ACA2-D3505C41B657}" srcOrd="1" destOrd="0" parTransId="{51F80E4A-A51B-43E3-A453-A4ACA8ADEC1C}" sibTransId="{28FF54E2-3301-4FDD-B6DD-137DAA7E6945}"/>
    <dgm:cxn modelId="{6673F837-F974-4CF6-84C7-C8C6B167E4BB}" type="presParOf" srcId="{81F7F602-FB7C-4BFD-B2E3-E28283C548CA}" destId="{01CFA987-68C2-4EEE-86B8-203F7F8A5191}" srcOrd="0" destOrd="0" presId="urn:microsoft.com/office/officeart/2005/8/layout/funnel1"/>
    <dgm:cxn modelId="{908051F3-2C6A-4C62-B8A6-E65C45932D9A}" type="presParOf" srcId="{81F7F602-FB7C-4BFD-B2E3-E28283C548CA}" destId="{DA63C812-ACA3-4A51-A1C6-CB8DE2591137}" srcOrd="1" destOrd="0" presId="urn:microsoft.com/office/officeart/2005/8/layout/funnel1"/>
    <dgm:cxn modelId="{80B46000-5D9F-4FFB-AFDA-96CEB4381BE7}" type="presParOf" srcId="{81F7F602-FB7C-4BFD-B2E3-E28283C548CA}" destId="{86468071-3F42-4B1A-BE72-B0AC06E750BF}" srcOrd="2" destOrd="0" presId="urn:microsoft.com/office/officeart/2005/8/layout/funnel1"/>
    <dgm:cxn modelId="{09692144-27E5-4015-B11A-59B39896536F}" type="presParOf" srcId="{81F7F602-FB7C-4BFD-B2E3-E28283C548CA}" destId="{9CDA499A-F4D9-46EF-9F13-7D92E737850B}" srcOrd="3" destOrd="0" presId="urn:microsoft.com/office/officeart/2005/8/layout/funnel1"/>
    <dgm:cxn modelId="{9DCB58C0-560B-4A76-8243-8AA725CB76E0}" type="presParOf" srcId="{81F7F602-FB7C-4BFD-B2E3-E28283C548CA}" destId="{24C2DCD0-9AFE-4406-A2F8-44BFD664C674}" srcOrd="4" destOrd="0" presId="urn:microsoft.com/office/officeart/2005/8/layout/funnel1"/>
    <dgm:cxn modelId="{1623CA93-E5A2-4397-8814-F5405DD9CD24}" type="presParOf" srcId="{81F7F602-FB7C-4BFD-B2E3-E28283C548CA}" destId="{98C1A924-D04D-45FB-AD17-1CD88D64ECE8}" srcOrd="5" destOrd="0" presId="urn:microsoft.com/office/officeart/2005/8/layout/funnel1"/>
    <dgm:cxn modelId="{CDCA5037-47CB-4373-B42F-58E09644458E}" type="presParOf" srcId="{81F7F602-FB7C-4BFD-B2E3-E28283C548CA}" destId="{4B0548A6-9B21-436F-AB72-F59C64597C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995F9-C4B5-4F73-80B9-4CC675E5E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C95816C-B262-49EC-B713-09EB61ED52A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ru-RU" sz="40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1798</a:t>
          </a:r>
          <a:endParaRPr lang="ru-RU" sz="4000" dirty="0"/>
        </a:p>
      </dgm:t>
    </dgm:pt>
    <dgm:pt modelId="{8B422A1E-BACF-408C-A75A-76052644027B}" type="parTrans" cxnId="{E5C8997C-7509-4531-9F1A-0F095DE8EC4B}">
      <dgm:prSet/>
      <dgm:spPr/>
      <dgm:t>
        <a:bodyPr/>
        <a:lstStyle/>
        <a:p>
          <a:endParaRPr lang="ru-RU" sz="4000"/>
        </a:p>
      </dgm:t>
    </dgm:pt>
    <dgm:pt modelId="{26B5C3AB-590B-44CB-8C1D-63FE48BA706C}" type="sibTrans" cxnId="{E5C8997C-7509-4531-9F1A-0F095DE8EC4B}">
      <dgm:prSet/>
      <dgm:spPr/>
      <dgm:t>
        <a:bodyPr/>
        <a:lstStyle/>
        <a:p>
          <a:endParaRPr lang="ru-RU" sz="4000"/>
        </a:p>
      </dgm:t>
    </dgm:pt>
    <dgm:pt modelId="{7B0B81E6-0384-4F2A-819E-BC2552B2F54A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0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613</a:t>
          </a:r>
          <a:endParaRPr lang="ru-RU" sz="4000" dirty="0"/>
        </a:p>
      </dgm:t>
    </dgm:pt>
    <dgm:pt modelId="{650E8063-353A-4A41-A0A4-F040B7E573AB}" type="parTrans" cxnId="{186A7BFB-569A-40F2-B115-B49871022476}">
      <dgm:prSet/>
      <dgm:spPr/>
      <dgm:t>
        <a:bodyPr/>
        <a:lstStyle/>
        <a:p>
          <a:endParaRPr lang="ru-RU" sz="4000"/>
        </a:p>
      </dgm:t>
    </dgm:pt>
    <dgm:pt modelId="{C26D8BD1-54BC-4671-BDDF-8AB282346ED5}" type="sibTrans" cxnId="{186A7BFB-569A-40F2-B115-B49871022476}">
      <dgm:prSet/>
      <dgm:spPr/>
      <dgm:t>
        <a:bodyPr/>
        <a:lstStyle/>
        <a:p>
          <a:endParaRPr lang="ru-RU" sz="4000"/>
        </a:p>
      </dgm:t>
    </dgm:pt>
    <dgm:pt modelId="{02AD038A-7F09-4B74-B83A-5D932E8A044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80</a:t>
          </a:r>
          <a:endParaRPr lang="ru-RU" sz="3600" dirty="0"/>
        </a:p>
      </dgm:t>
    </dgm:pt>
    <dgm:pt modelId="{DAC7D92A-BEE9-4310-B254-DA6EB058F587}" type="parTrans" cxnId="{9D5FB33A-D018-4F8D-A7E6-96AB86CE2E64}">
      <dgm:prSet/>
      <dgm:spPr/>
      <dgm:t>
        <a:bodyPr/>
        <a:lstStyle/>
        <a:p>
          <a:endParaRPr lang="ru-RU" sz="4000"/>
        </a:p>
      </dgm:t>
    </dgm:pt>
    <dgm:pt modelId="{AE439824-04D0-4411-9B22-19D4C5C2BDB1}" type="sibTrans" cxnId="{9D5FB33A-D018-4F8D-A7E6-96AB86CE2E64}">
      <dgm:prSet/>
      <dgm:spPr/>
      <dgm:t>
        <a:bodyPr/>
        <a:lstStyle/>
        <a:p>
          <a:endParaRPr lang="ru-RU" sz="4000"/>
        </a:p>
      </dgm:t>
    </dgm:pt>
    <dgm:pt modelId="{AA3304E6-5560-429D-B8ED-38DBF9703240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 tIns="0"/>
        <a:lstStyle/>
        <a:p>
          <a:pPr rtl="0"/>
          <a:r>
            <a:rPr lang="ru-RU" sz="3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64</a:t>
          </a:r>
          <a:endParaRPr lang="ru-RU" sz="3200" dirty="0">
            <a:solidFill>
              <a:schemeClr val="tx1"/>
            </a:solidFill>
            <a:latin typeface="Azoft Sans"/>
            <a:ea typeface="Calibri"/>
            <a:cs typeface="Times New Roman"/>
          </a:endParaRPr>
        </a:p>
      </dgm:t>
    </dgm:pt>
    <dgm:pt modelId="{51CFEA5F-4ADB-4D0D-A17C-D021F36506F2}" type="parTrans" cxnId="{D8ABF5C0-998D-4900-A5FF-DD08D222A609}">
      <dgm:prSet/>
      <dgm:spPr/>
      <dgm:t>
        <a:bodyPr/>
        <a:lstStyle/>
        <a:p>
          <a:endParaRPr lang="ru-RU" sz="4000"/>
        </a:p>
      </dgm:t>
    </dgm:pt>
    <dgm:pt modelId="{383A6FFD-78B6-4FB8-8794-F6654FC91924}" type="sibTrans" cxnId="{D8ABF5C0-998D-4900-A5FF-DD08D222A609}">
      <dgm:prSet/>
      <dgm:spPr/>
      <dgm:t>
        <a:bodyPr/>
        <a:lstStyle/>
        <a:p>
          <a:endParaRPr lang="ru-RU" sz="4000"/>
        </a:p>
      </dgm:t>
    </dgm:pt>
    <dgm:pt modelId="{F0F5AA96-C91D-4E0D-9F51-9BB9DE49C55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 lIns="0" tIns="72000" rIns="0" bIns="0" anchor="t" anchorCtr="1"/>
        <a:lstStyle/>
        <a:p>
          <a:pPr rtl="0"/>
          <a:r>
            <a:rPr lang="ru-RU" sz="3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10</a:t>
          </a:r>
          <a:endParaRPr lang="ru-RU" sz="3200" dirty="0">
            <a:solidFill>
              <a:schemeClr val="tx1"/>
            </a:solidFill>
            <a:latin typeface="Azoft Sans"/>
            <a:ea typeface="Calibri"/>
            <a:cs typeface="Times New Roman"/>
          </a:endParaRPr>
        </a:p>
      </dgm:t>
    </dgm:pt>
    <dgm:pt modelId="{64616997-44F9-4ECF-B066-738494B9F6B0}" type="parTrans" cxnId="{862A65B5-02F6-4196-92D1-DDE98C806738}">
      <dgm:prSet/>
      <dgm:spPr/>
      <dgm:t>
        <a:bodyPr/>
        <a:lstStyle/>
        <a:p>
          <a:endParaRPr lang="ru-RU"/>
        </a:p>
      </dgm:t>
    </dgm:pt>
    <dgm:pt modelId="{CD39A6BE-ED62-4A0B-ABD8-CEE539699494}" type="sibTrans" cxnId="{862A65B5-02F6-4196-92D1-DDE98C806738}">
      <dgm:prSet/>
      <dgm:spPr/>
      <dgm:t>
        <a:bodyPr/>
        <a:lstStyle/>
        <a:p>
          <a:endParaRPr lang="ru-RU"/>
        </a:p>
      </dgm:t>
    </dgm:pt>
    <dgm:pt modelId="{8F3661BE-8AA0-441C-BF18-3396189C687B}" type="pres">
      <dgm:prSet presAssocID="{071995F9-C4B5-4F73-80B9-4CC675E5E907}" presName="Name0" presStyleCnt="0">
        <dgm:presLayoutVars>
          <dgm:dir/>
          <dgm:animLvl val="lvl"/>
          <dgm:resizeHandles val="exact"/>
        </dgm:presLayoutVars>
      </dgm:prSet>
      <dgm:spPr/>
    </dgm:pt>
    <dgm:pt modelId="{475C3806-0354-4C38-AD01-BE8AE5E2E987}" type="pres">
      <dgm:prSet presAssocID="{DC95816C-B262-49EC-B713-09EB61ED52AE}" presName="Name8" presStyleCnt="0"/>
      <dgm:spPr/>
    </dgm:pt>
    <dgm:pt modelId="{F4FB2707-50FF-4A25-9973-3ED2719CD5AC}" type="pres">
      <dgm:prSet presAssocID="{DC95816C-B262-49EC-B713-09EB61ED52A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2A6E8-AE01-48F7-9ED5-23ED08263911}" type="pres">
      <dgm:prSet presAssocID="{DC95816C-B262-49EC-B713-09EB61ED52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A647-AE08-4CD9-B3E7-CBFEFB4DC73E}" type="pres">
      <dgm:prSet presAssocID="{7B0B81E6-0384-4F2A-819E-BC2552B2F54A}" presName="Name8" presStyleCnt="0"/>
      <dgm:spPr/>
    </dgm:pt>
    <dgm:pt modelId="{B3A2ED0A-6955-413D-8F9E-57E1221BF7C6}" type="pres">
      <dgm:prSet presAssocID="{7B0B81E6-0384-4F2A-819E-BC2552B2F54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B4D04-1A4B-49F7-A668-2762EE55E550}" type="pres">
      <dgm:prSet presAssocID="{7B0B81E6-0384-4F2A-819E-BC2552B2F5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6D879-A848-404A-815E-DFBDCF6D73F1}" type="pres">
      <dgm:prSet presAssocID="{02AD038A-7F09-4B74-B83A-5D932E8A0447}" presName="Name8" presStyleCnt="0"/>
      <dgm:spPr/>
    </dgm:pt>
    <dgm:pt modelId="{28FBC662-A7AB-4323-9781-AF9E2EDB6F52}" type="pres">
      <dgm:prSet presAssocID="{02AD038A-7F09-4B74-B83A-5D932E8A04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2C4EF-5320-499A-8C5A-92CF8251C1F5}" type="pres">
      <dgm:prSet presAssocID="{02AD038A-7F09-4B74-B83A-5D932E8A04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08983-85FF-4BC0-A772-0430AE67CFA2}" type="pres">
      <dgm:prSet presAssocID="{AA3304E6-5560-429D-B8ED-38DBF9703240}" presName="Name8" presStyleCnt="0"/>
      <dgm:spPr/>
    </dgm:pt>
    <dgm:pt modelId="{242FF0B9-FED8-45D9-A3F8-835115DFB669}" type="pres">
      <dgm:prSet presAssocID="{AA3304E6-5560-429D-B8ED-38DBF970324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D83A3-56EA-4A12-8EBD-C1B6632408C8}" type="pres">
      <dgm:prSet presAssocID="{AA3304E6-5560-429D-B8ED-38DBF9703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F73E-10FD-401C-A5D4-4AD2BCFFEC73}" type="pres">
      <dgm:prSet presAssocID="{F0F5AA96-C91D-4E0D-9F51-9BB9DE49C557}" presName="Name8" presStyleCnt="0"/>
      <dgm:spPr/>
    </dgm:pt>
    <dgm:pt modelId="{CDD9C016-E7D1-44BF-BA21-14C67F058DAB}" type="pres">
      <dgm:prSet presAssocID="{F0F5AA96-C91D-4E0D-9F51-9BB9DE49C55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2E2D8-F8CF-4C64-88DB-4DAAFE41BB4B}" type="pres">
      <dgm:prSet presAssocID="{F0F5AA96-C91D-4E0D-9F51-9BB9DE49C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0A3BB-0B11-4189-8FCC-97699C13F9DF}" type="presOf" srcId="{DC95816C-B262-49EC-B713-09EB61ED52AE}" destId="{F4FB2707-50FF-4A25-9973-3ED2719CD5AC}" srcOrd="0" destOrd="0" presId="urn:microsoft.com/office/officeart/2005/8/layout/pyramid3"/>
    <dgm:cxn modelId="{819F0396-CD41-4016-8C7E-93EB05099341}" type="presOf" srcId="{DC95816C-B262-49EC-B713-09EB61ED52AE}" destId="{26D2A6E8-AE01-48F7-9ED5-23ED08263911}" srcOrd="1" destOrd="0" presId="urn:microsoft.com/office/officeart/2005/8/layout/pyramid3"/>
    <dgm:cxn modelId="{1CE7FA75-3358-460B-9F13-D7C12EB2BA57}" type="presOf" srcId="{02AD038A-7F09-4B74-B83A-5D932E8A0447}" destId="{0812C4EF-5320-499A-8C5A-92CF8251C1F5}" srcOrd="1" destOrd="0" presId="urn:microsoft.com/office/officeart/2005/8/layout/pyramid3"/>
    <dgm:cxn modelId="{E6180B6A-3E60-48B4-8FF7-E8E6EAD273D4}" type="presOf" srcId="{F0F5AA96-C91D-4E0D-9F51-9BB9DE49C557}" destId="{A292E2D8-F8CF-4C64-88DB-4DAAFE41BB4B}" srcOrd="1" destOrd="0" presId="urn:microsoft.com/office/officeart/2005/8/layout/pyramid3"/>
    <dgm:cxn modelId="{7CE5CC9D-5528-429A-8BB9-09BCAF26844F}" type="presOf" srcId="{7B0B81E6-0384-4F2A-819E-BC2552B2F54A}" destId="{B3A2ED0A-6955-413D-8F9E-57E1221BF7C6}" srcOrd="0" destOrd="0" presId="urn:microsoft.com/office/officeart/2005/8/layout/pyramid3"/>
    <dgm:cxn modelId="{371CAEB2-E204-49A9-A8B5-85DA2B320925}" type="presOf" srcId="{071995F9-C4B5-4F73-80B9-4CC675E5E907}" destId="{8F3661BE-8AA0-441C-BF18-3396189C687B}" srcOrd="0" destOrd="0" presId="urn:microsoft.com/office/officeart/2005/8/layout/pyramid3"/>
    <dgm:cxn modelId="{49DAEAF1-2B77-45B9-838C-F95C07E5EC7C}" type="presOf" srcId="{F0F5AA96-C91D-4E0D-9F51-9BB9DE49C557}" destId="{CDD9C016-E7D1-44BF-BA21-14C67F058DAB}" srcOrd="0" destOrd="0" presId="urn:microsoft.com/office/officeart/2005/8/layout/pyramid3"/>
    <dgm:cxn modelId="{862A65B5-02F6-4196-92D1-DDE98C806738}" srcId="{071995F9-C4B5-4F73-80B9-4CC675E5E907}" destId="{F0F5AA96-C91D-4E0D-9F51-9BB9DE49C557}" srcOrd="4" destOrd="0" parTransId="{64616997-44F9-4ECF-B066-738494B9F6B0}" sibTransId="{CD39A6BE-ED62-4A0B-ABD8-CEE539699494}"/>
    <dgm:cxn modelId="{5EC9E4FD-7D44-4A2B-82CC-8A8F0B470F5D}" type="presOf" srcId="{AA3304E6-5560-429D-B8ED-38DBF9703240}" destId="{242FF0B9-FED8-45D9-A3F8-835115DFB669}" srcOrd="0" destOrd="0" presId="urn:microsoft.com/office/officeart/2005/8/layout/pyramid3"/>
    <dgm:cxn modelId="{186A7BFB-569A-40F2-B115-B49871022476}" srcId="{071995F9-C4B5-4F73-80B9-4CC675E5E907}" destId="{7B0B81E6-0384-4F2A-819E-BC2552B2F54A}" srcOrd="1" destOrd="0" parTransId="{650E8063-353A-4A41-A0A4-F040B7E573AB}" sibTransId="{C26D8BD1-54BC-4671-BDDF-8AB282346ED5}"/>
    <dgm:cxn modelId="{56AA6818-FC67-42A5-BD57-276EFF86C02A}" type="presOf" srcId="{02AD038A-7F09-4B74-B83A-5D932E8A0447}" destId="{28FBC662-A7AB-4323-9781-AF9E2EDB6F52}" srcOrd="0" destOrd="0" presId="urn:microsoft.com/office/officeart/2005/8/layout/pyramid3"/>
    <dgm:cxn modelId="{8658596A-5229-4D28-97B2-196FB627DCBE}" type="presOf" srcId="{AA3304E6-5560-429D-B8ED-38DBF9703240}" destId="{826D83A3-56EA-4A12-8EBD-C1B6632408C8}" srcOrd="1" destOrd="0" presId="urn:microsoft.com/office/officeart/2005/8/layout/pyramid3"/>
    <dgm:cxn modelId="{9D5FB33A-D018-4F8D-A7E6-96AB86CE2E64}" srcId="{071995F9-C4B5-4F73-80B9-4CC675E5E907}" destId="{02AD038A-7F09-4B74-B83A-5D932E8A0447}" srcOrd="2" destOrd="0" parTransId="{DAC7D92A-BEE9-4310-B254-DA6EB058F587}" sibTransId="{AE439824-04D0-4411-9B22-19D4C5C2BDB1}"/>
    <dgm:cxn modelId="{E5C8997C-7509-4531-9F1A-0F095DE8EC4B}" srcId="{071995F9-C4B5-4F73-80B9-4CC675E5E907}" destId="{DC95816C-B262-49EC-B713-09EB61ED52AE}" srcOrd="0" destOrd="0" parTransId="{8B422A1E-BACF-408C-A75A-76052644027B}" sibTransId="{26B5C3AB-590B-44CB-8C1D-63FE48BA706C}"/>
    <dgm:cxn modelId="{D8ABF5C0-998D-4900-A5FF-DD08D222A609}" srcId="{071995F9-C4B5-4F73-80B9-4CC675E5E907}" destId="{AA3304E6-5560-429D-B8ED-38DBF9703240}" srcOrd="3" destOrd="0" parTransId="{51CFEA5F-4ADB-4D0D-A17C-D021F36506F2}" sibTransId="{383A6FFD-78B6-4FB8-8794-F6654FC91924}"/>
    <dgm:cxn modelId="{436BA201-7233-4EB9-92F5-5B53D41ABE8A}" type="presOf" srcId="{7B0B81E6-0384-4F2A-819E-BC2552B2F54A}" destId="{841B4D04-1A4B-49F7-A668-2762EE55E550}" srcOrd="1" destOrd="0" presId="urn:microsoft.com/office/officeart/2005/8/layout/pyramid3"/>
    <dgm:cxn modelId="{A570D783-39EC-4735-94DF-F1B5FCBD81E0}" type="presParOf" srcId="{8F3661BE-8AA0-441C-BF18-3396189C687B}" destId="{475C3806-0354-4C38-AD01-BE8AE5E2E987}" srcOrd="0" destOrd="0" presId="urn:microsoft.com/office/officeart/2005/8/layout/pyramid3"/>
    <dgm:cxn modelId="{7CF2A084-0214-4173-9672-6D23667E3BAB}" type="presParOf" srcId="{475C3806-0354-4C38-AD01-BE8AE5E2E987}" destId="{F4FB2707-50FF-4A25-9973-3ED2719CD5AC}" srcOrd="0" destOrd="0" presId="urn:microsoft.com/office/officeart/2005/8/layout/pyramid3"/>
    <dgm:cxn modelId="{5FE95629-A4E7-463A-9DA5-4FE72777D92C}" type="presParOf" srcId="{475C3806-0354-4C38-AD01-BE8AE5E2E987}" destId="{26D2A6E8-AE01-48F7-9ED5-23ED08263911}" srcOrd="1" destOrd="0" presId="urn:microsoft.com/office/officeart/2005/8/layout/pyramid3"/>
    <dgm:cxn modelId="{392CB6FC-7293-46FF-9D10-C72610378964}" type="presParOf" srcId="{8F3661BE-8AA0-441C-BF18-3396189C687B}" destId="{3B38A647-AE08-4CD9-B3E7-CBFEFB4DC73E}" srcOrd="1" destOrd="0" presId="urn:microsoft.com/office/officeart/2005/8/layout/pyramid3"/>
    <dgm:cxn modelId="{8B76EBF9-F417-41EE-9060-C6C7849E1A4D}" type="presParOf" srcId="{3B38A647-AE08-4CD9-B3E7-CBFEFB4DC73E}" destId="{B3A2ED0A-6955-413D-8F9E-57E1221BF7C6}" srcOrd="0" destOrd="0" presId="urn:microsoft.com/office/officeart/2005/8/layout/pyramid3"/>
    <dgm:cxn modelId="{B49892D8-FAD9-4D3F-9E8F-BCA914716DCA}" type="presParOf" srcId="{3B38A647-AE08-4CD9-B3E7-CBFEFB4DC73E}" destId="{841B4D04-1A4B-49F7-A668-2762EE55E550}" srcOrd="1" destOrd="0" presId="urn:microsoft.com/office/officeart/2005/8/layout/pyramid3"/>
    <dgm:cxn modelId="{49A531C6-DF36-443C-89FF-D7C132BAD058}" type="presParOf" srcId="{8F3661BE-8AA0-441C-BF18-3396189C687B}" destId="{76B6D879-A848-404A-815E-DFBDCF6D73F1}" srcOrd="2" destOrd="0" presId="urn:microsoft.com/office/officeart/2005/8/layout/pyramid3"/>
    <dgm:cxn modelId="{44E45476-B5F6-4C73-8DF7-F07A3EAE9B82}" type="presParOf" srcId="{76B6D879-A848-404A-815E-DFBDCF6D73F1}" destId="{28FBC662-A7AB-4323-9781-AF9E2EDB6F52}" srcOrd="0" destOrd="0" presId="urn:microsoft.com/office/officeart/2005/8/layout/pyramid3"/>
    <dgm:cxn modelId="{DA2FF6AD-EC3E-465C-A533-D854BF49ABBA}" type="presParOf" srcId="{76B6D879-A848-404A-815E-DFBDCF6D73F1}" destId="{0812C4EF-5320-499A-8C5A-92CF8251C1F5}" srcOrd="1" destOrd="0" presId="urn:microsoft.com/office/officeart/2005/8/layout/pyramid3"/>
    <dgm:cxn modelId="{BECBF7A5-EE6C-446B-9A6C-FB132D071A4D}" type="presParOf" srcId="{8F3661BE-8AA0-441C-BF18-3396189C687B}" destId="{B7D08983-85FF-4BC0-A772-0430AE67CFA2}" srcOrd="3" destOrd="0" presId="urn:microsoft.com/office/officeart/2005/8/layout/pyramid3"/>
    <dgm:cxn modelId="{17F9EAE2-BB09-4D86-97F8-66B0FDD96FDB}" type="presParOf" srcId="{B7D08983-85FF-4BC0-A772-0430AE67CFA2}" destId="{242FF0B9-FED8-45D9-A3F8-835115DFB669}" srcOrd="0" destOrd="0" presId="urn:microsoft.com/office/officeart/2005/8/layout/pyramid3"/>
    <dgm:cxn modelId="{B8C66FFB-4F87-4B21-94A3-937BD6F36E85}" type="presParOf" srcId="{B7D08983-85FF-4BC0-A772-0430AE67CFA2}" destId="{826D83A3-56EA-4A12-8EBD-C1B6632408C8}" srcOrd="1" destOrd="0" presId="urn:microsoft.com/office/officeart/2005/8/layout/pyramid3"/>
    <dgm:cxn modelId="{B38CD73F-E02A-4195-B49D-C051E1F79F6E}" type="presParOf" srcId="{8F3661BE-8AA0-441C-BF18-3396189C687B}" destId="{A139F73E-10FD-401C-A5D4-4AD2BCFFEC73}" srcOrd="4" destOrd="0" presId="urn:microsoft.com/office/officeart/2005/8/layout/pyramid3"/>
    <dgm:cxn modelId="{4CE1EF2D-4644-4DDE-969E-5673596D9378}" type="presParOf" srcId="{A139F73E-10FD-401C-A5D4-4AD2BCFFEC73}" destId="{CDD9C016-E7D1-44BF-BA21-14C67F058DAB}" srcOrd="0" destOrd="0" presId="urn:microsoft.com/office/officeart/2005/8/layout/pyramid3"/>
    <dgm:cxn modelId="{EF76CFA5-A88E-4D43-9556-EF1D9A7CA9A2}" type="presParOf" srcId="{A139F73E-10FD-401C-A5D4-4AD2BCFFEC73}" destId="{A292E2D8-F8CF-4C64-88DB-4DAAFE41BB4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2707-50FF-4A25-9973-3ED2719CD5AC}">
      <dsp:nvSpPr>
        <dsp:cNvPr id="0" name=""/>
        <dsp:cNvSpPr/>
      </dsp:nvSpPr>
      <dsp:spPr>
        <a:xfrm rot="10800000">
          <a:off x="0" y="0"/>
          <a:ext cx="4104456" cy="734481"/>
        </a:xfrm>
        <a:prstGeom prst="trapezoid">
          <a:avLst>
            <a:gd name="adj" fmla="val 55882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4000" kern="1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1798</a:t>
          </a:r>
          <a:endParaRPr lang="ru-RU" sz="4000" kern="1200" dirty="0"/>
        </a:p>
      </dsp:txBody>
      <dsp:txXfrm rot="-10800000">
        <a:off x="718279" y="0"/>
        <a:ext cx="2667896" cy="734481"/>
      </dsp:txXfrm>
    </dsp:sp>
    <dsp:sp modelId="{B3A2ED0A-6955-413D-8F9E-57E1221BF7C6}">
      <dsp:nvSpPr>
        <dsp:cNvPr id="0" name=""/>
        <dsp:cNvSpPr/>
      </dsp:nvSpPr>
      <dsp:spPr>
        <a:xfrm rot="10800000">
          <a:off x="410445" y="734481"/>
          <a:ext cx="3283564" cy="734481"/>
        </a:xfrm>
        <a:prstGeom prst="trapezoid">
          <a:avLst>
            <a:gd name="adj" fmla="val 55882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613</a:t>
          </a:r>
          <a:endParaRPr lang="ru-RU" sz="4000" kern="1200" dirty="0"/>
        </a:p>
      </dsp:txBody>
      <dsp:txXfrm rot="-10800000">
        <a:off x="985069" y="734481"/>
        <a:ext cx="2134317" cy="734481"/>
      </dsp:txXfrm>
    </dsp:sp>
    <dsp:sp modelId="{28FBC662-A7AB-4323-9781-AF9E2EDB6F52}">
      <dsp:nvSpPr>
        <dsp:cNvPr id="0" name=""/>
        <dsp:cNvSpPr/>
      </dsp:nvSpPr>
      <dsp:spPr>
        <a:xfrm rot="10800000">
          <a:off x="820891" y="1468963"/>
          <a:ext cx="2462673" cy="734481"/>
        </a:xfrm>
        <a:prstGeom prst="trapezoid">
          <a:avLst>
            <a:gd name="adj" fmla="val 55882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80</a:t>
          </a:r>
          <a:endParaRPr lang="ru-RU" sz="3600" kern="1200" dirty="0"/>
        </a:p>
      </dsp:txBody>
      <dsp:txXfrm rot="-10800000">
        <a:off x="1251859" y="1468963"/>
        <a:ext cx="1600737" cy="734481"/>
      </dsp:txXfrm>
    </dsp:sp>
    <dsp:sp modelId="{242FF0B9-FED8-45D9-A3F8-835115DFB669}">
      <dsp:nvSpPr>
        <dsp:cNvPr id="0" name=""/>
        <dsp:cNvSpPr/>
      </dsp:nvSpPr>
      <dsp:spPr>
        <a:xfrm rot="10800000">
          <a:off x="1231336" y="2203444"/>
          <a:ext cx="1641782" cy="734481"/>
        </a:xfrm>
        <a:prstGeom prst="trapezoid">
          <a:avLst>
            <a:gd name="adj" fmla="val 55882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0640" tIns="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64</a:t>
          </a:r>
          <a:endParaRPr lang="ru-RU" sz="3200" kern="1200" dirty="0">
            <a:solidFill>
              <a:schemeClr val="tx1"/>
            </a:solidFill>
            <a:latin typeface="Azoft Sans"/>
            <a:ea typeface="Calibri"/>
            <a:cs typeface="Times New Roman"/>
          </a:endParaRPr>
        </a:p>
      </dsp:txBody>
      <dsp:txXfrm rot="-10800000">
        <a:off x="1518648" y="2203444"/>
        <a:ext cx="1067158" cy="734481"/>
      </dsp:txXfrm>
    </dsp:sp>
    <dsp:sp modelId="{CDD9C016-E7D1-44BF-BA21-14C67F058DAB}">
      <dsp:nvSpPr>
        <dsp:cNvPr id="0" name=""/>
        <dsp:cNvSpPr/>
      </dsp:nvSpPr>
      <dsp:spPr>
        <a:xfrm rot="10800000">
          <a:off x="1641782" y="2937926"/>
          <a:ext cx="820891" cy="734481"/>
        </a:xfrm>
        <a:prstGeom prst="trapezoid">
          <a:avLst>
            <a:gd name="adj" fmla="val 55882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72000" rIns="0" bIns="0" numCol="1" spcCol="1270" anchor="t" anchorCtr="1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zoft Sans"/>
              <a:ea typeface="Calibri"/>
              <a:cs typeface="Times New Roman"/>
            </a:rPr>
            <a:t>10</a:t>
          </a:r>
          <a:endParaRPr lang="ru-RU" sz="3200" kern="1200" dirty="0">
            <a:solidFill>
              <a:schemeClr val="tx1"/>
            </a:solidFill>
            <a:latin typeface="Azoft Sans"/>
            <a:ea typeface="Calibri"/>
            <a:cs typeface="Times New Roman"/>
          </a:endParaRPr>
        </a:p>
      </dsp:txBody>
      <dsp:txXfrm rot="-10800000">
        <a:off x="1641782" y="2937926"/>
        <a:ext cx="820891" cy="734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4EF5-C229-45E7-B7F0-4254F8E6FFA6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F01BE-67F8-4306-9955-3049512B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D150153-FE74-499B-A070-4D362711106B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C3638-08C8-4EED-82CD-145CF2AF31A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C3638-08C8-4EED-82CD-145CF2AF31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1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6ABB9-C3D2-4EEE-AB13-379A8B089DB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A3A23-3A98-4167-AE84-D8560467C5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6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3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1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1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6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4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8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8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8664-F812-43A2-9CCB-0F26FCA5386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AB58-CB99-4939-80FC-F7A0A9F5C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919536" y="2780929"/>
            <a:ext cx="835292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Механизмы реализации задач УрФУ как центра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инновационно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-технологического развития Свердловской области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6106855" y="5228829"/>
            <a:ext cx="43561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b="1" dirty="0">
                <a:latin typeface="Verdana" pitchFamily="34" charset="0"/>
              </a:rPr>
              <a:t>Сергей Всеволодович Кортов</a:t>
            </a:r>
            <a:r>
              <a:rPr lang="ru-RU" dirty="0">
                <a:latin typeface="Verdana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</a:pPr>
            <a:endParaRPr lang="ru-RU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dirty="0">
                <a:latin typeface="Verdana" pitchFamily="34" charset="0"/>
              </a:rPr>
              <a:t>первый проректор </a:t>
            </a:r>
            <a:r>
              <a:rPr lang="ru-RU" dirty="0" err="1">
                <a:latin typeface="Verdana" pitchFamily="34" charset="0"/>
              </a:rPr>
              <a:t>УрФУ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9901" y="5773341"/>
            <a:ext cx="1983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Белгород</a:t>
            </a:r>
            <a:endParaRPr lang="ru-RU" dirty="0"/>
          </a:p>
          <a:p>
            <a:r>
              <a:rPr lang="ru-RU" dirty="0" smtClean="0"/>
              <a:t>14 декабря 2017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486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609601" y="622300"/>
            <a:ext cx="10820400" cy="790476"/>
          </a:xfrm>
        </p:spPr>
        <p:txBody>
          <a:bodyPr/>
          <a:lstStyle/>
          <a:p>
            <a:pPr algn="ctr"/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 поддержки инноваций УрФУ: схема работы по коммерциализации активов УрФУ в МИП</a:t>
            </a:r>
          </a:p>
        </p:txBody>
      </p:sp>
      <p:sp>
        <p:nvSpPr>
          <p:cNvPr id="7" name="Rounded Rectangle 5"/>
          <p:cNvSpPr/>
          <p:nvPr/>
        </p:nvSpPr>
        <p:spPr bwMode="auto">
          <a:xfrm>
            <a:off x="2094441" y="3098175"/>
            <a:ext cx="2018773" cy="158597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44851" y="1338046"/>
            <a:ext cx="2066579" cy="914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10"/>
          <p:cNvSpPr/>
          <p:nvPr/>
        </p:nvSpPr>
        <p:spPr bwMode="auto">
          <a:xfrm>
            <a:off x="4946250" y="5536080"/>
            <a:ext cx="2359886" cy="914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9034" y="3475662"/>
            <a:ext cx="2116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«Управляющий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ФРИ УрФУ» </a:t>
            </a:r>
            <a:endParaRPr lang="en-US" sz="16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2351" y="3443581"/>
            <a:ext cx="8114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1628" y="1637905"/>
            <a:ext cx="8980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18" name="Straight Connector 22"/>
          <p:cNvCxnSpPr>
            <a:stCxn id="8" idx="2"/>
            <a:endCxn id="69" idx="0"/>
          </p:cNvCxnSpPr>
          <p:nvPr/>
        </p:nvCxnSpPr>
        <p:spPr bwMode="auto">
          <a:xfrm flipH="1">
            <a:off x="6078140" y="2252447"/>
            <a:ext cx="1" cy="178818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292756" y="5834404"/>
            <a:ext cx="1666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Инвесторы</a:t>
            </a:r>
            <a:endParaRPr lang="en-US" sz="16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2" name="Straight Connector 22"/>
          <p:cNvCxnSpPr/>
          <p:nvPr/>
        </p:nvCxnSpPr>
        <p:spPr bwMode="auto">
          <a:xfrm>
            <a:off x="4108924" y="4108288"/>
            <a:ext cx="833037" cy="33204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7" name="TextBox 29"/>
          <p:cNvSpPr txBox="1">
            <a:spLocks noChangeArrowheads="1"/>
          </p:cNvSpPr>
          <p:nvPr/>
        </p:nvSpPr>
        <p:spPr bwMode="auto">
          <a:xfrm>
            <a:off x="5003715" y="4252796"/>
            <a:ext cx="2148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101C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</a:t>
            </a:r>
          </a:p>
          <a:p>
            <a:pPr algn="ctr" eaLnBrk="1" hangingPunct="1"/>
            <a:r>
              <a:rPr lang="ru-RU" altLang="ru-RU" sz="1600" dirty="0">
                <a:solidFill>
                  <a:srgbClr val="101C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</a:t>
            </a:r>
            <a:endParaRPr lang="en-US" altLang="ru-RU" sz="1600" dirty="0">
              <a:solidFill>
                <a:srgbClr val="1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0439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29"/>
          <p:cNvSpPr txBox="1">
            <a:spLocks noChangeArrowheads="1"/>
          </p:cNvSpPr>
          <p:nvPr/>
        </p:nvSpPr>
        <p:spPr bwMode="auto">
          <a:xfrm>
            <a:off x="1796637" y="1419126"/>
            <a:ext cx="1935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 </a:t>
            </a:r>
          </a:p>
          <a:p>
            <a:pPr algn="r" eaLnBrk="1" hangingPunct="1"/>
            <a:r>
              <a: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товарищества</a:t>
            </a:r>
            <a:endParaRPr lang="en-US" altLang="ru-RU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3" name="Straight Connector 22"/>
          <p:cNvCxnSpPr/>
          <p:nvPr/>
        </p:nvCxnSpPr>
        <p:spPr bwMode="auto">
          <a:xfrm flipV="1">
            <a:off x="7152566" y="4040627"/>
            <a:ext cx="937791" cy="331158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25"/>
          <p:cNvCxnSpPr>
            <a:stCxn id="8" idx="1"/>
          </p:cNvCxnSpPr>
          <p:nvPr/>
        </p:nvCxnSpPr>
        <p:spPr bwMode="auto">
          <a:xfrm flipH="1">
            <a:off x="3736134" y="1795247"/>
            <a:ext cx="1308716" cy="1296779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863216" y="1948190"/>
            <a:ext cx="95571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38" name="Straight Connector 25"/>
          <p:cNvCxnSpPr/>
          <p:nvPr/>
        </p:nvCxnSpPr>
        <p:spPr bwMode="auto">
          <a:xfrm flipV="1">
            <a:off x="7290798" y="5807657"/>
            <a:ext cx="786619" cy="25978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25"/>
          <p:cNvCxnSpPr/>
          <p:nvPr/>
        </p:nvCxnSpPr>
        <p:spPr bwMode="auto">
          <a:xfrm>
            <a:off x="7139316" y="2242730"/>
            <a:ext cx="951040" cy="903807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Овал 68"/>
          <p:cNvSpPr/>
          <p:nvPr/>
        </p:nvSpPr>
        <p:spPr>
          <a:xfrm>
            <a:off x="4894985" y="4040628"/>
            <a:ext cx="2366309" cy="1089215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Rounded Rectangle 12"/>
          <p:cNvSpPr/>
          <p:nvPr/>
        </p:nvSpPr>
        <p:spPr bwMode="auto">
          <a:xfrm>
            <a:off x="8684223" y="4666439"/>
            <a:ext cx="1391840" cy="9525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" name="Rounded Rectangle 12"/>
          <p:cNvSpPr/>
          <p:nvPr/>
        </p:nvSpPr>
        <p:spPr bwMode="auto">
          <a:xfrm>
            <a:off x="8454033" y="4907969"/>
            <a:ext cx="1393031" cy="9525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Rounded Rectangle 12"/>
          <p:cNvSpPr/>
          <p:nvPr/>
        </p:nvSpPr>
        <p:spPr bwMode="auto">
          <a:xfrm>
            <a:off x="8097924" y="5094546"/>
            <a:ext cx="1393031" cy="914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454714" y="5495794"/>
            <a:ext cx="7954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МИП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13395" y="2555332"/>
            <a:ext cx="103857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ounded Rectangle 7"/>
          <p:cNvSpPr/>
          <p:nvPr/>
        </p:nvSpPr>
        <p:spPr bwMode="auto">
          <a:xfrm>
            <a:off x="2278095" y="5070516"/>
            <a:ext cx="2247346" cy="990799"/>
          </a:xfrm>
          <a:prstGeom prst="roundRect">
            <a:avLst/>
          </a:prstGeom>
          <a:noFill/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9617" y="5367081"/>
            <a:ext cx="1340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Эксперты</a:t>
            </a:r>
            <a:endParaRPr lang="en-US" sz="16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0" name="Straight Connector 22"/>
          <p:cNvCxnSpPr/>
          <p:nvPr/>
        </p:nvCxnSpPr>
        <p:spPr bwMode="auto">
          <a:xfrm flipV="1">
            <a:off x="4513518" y="4837905"/>
            <a:ext cx="531333" cy="304785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25"/>
          <p:cNvCxnSpPr/>
          <p:nvPr/>
        </p:nvCxnSpPr>
        <p:spPr bwMode="auto">
          <a:xfrm flipV="1">
            <a:off x="7152565" y="4252795"/>
            <a:ext cx="1331804" cy="1298952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Straight Connector 25"/>
          <p:cNvCxnSpPr/>
          <p:nvPr/>
        </p:nvCxnSpPr>
        <p:spPr bwMode="auto">
          <a:xfrm>
            <a:off x="4108924" y="3418360"/>
            <a:ext cx="3843439" cy="0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TextBox 190"/>
          <p:cNvSpPr txBox="1"/>
          <p:nvPr/>
        </p:nvSpPr>
        <p:spPr>
          <a:xfrm>
            <a:off x="6970988" y="3066648"/>
            <a:ext cx="76976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934705" y="4686814"/>
            <a:ext cx="311303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3" name="Straight Connector 25"/>
          <p:cNvCxnSpPr/>
          <p:nvPr/>
        </p:nvCxnSpPr>
        <p:spPr bwMode="auto">
          <a:xfrm flipH="1">
            <a:off x="4142386" y="3847519"/>
            <a:ext cx="3822424" cy="0"/>
          </a:xfrm>
          <a:prstGeom prst="line">
            <a:avLst/>
          </a:prstGeom>
          <a:noFill/>
          <a:ln w="34925" cap="flat" cmpd="sng" algn="ctr">
            <a:solidFill>
              <a:srgbClr val="72BF4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7" name="TextBox 196"/>
          <p:cNvSpPr txBox="1"/>
          <p:nvPr/>
        </p:nvSpPr>
        <p:spPr>
          <a:xfrm>
            <a:off x="6089176" y="3438644"/>
            <a:ext cx="19479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72BF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прибыли</a:t>
            </a:r>
            <a:r>
              <a:rPr lang="en-US" sz="1600" dirty="0">
                <a:solidFill>
                  <a:srgbClr val="72BF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647749" y="2242729"/>
            <a:ext cx="2044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72BF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прибыли</a:t>
            </a:r>
            <a:r>
              <a:rPr lang="en-US" sz="1600" dirty="0">
                <a:solidFill>
                  <a:srgbClr val="72BF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200" name="Straight Connector 25"/>
          <p:cNvCxnSpPr>
            <a:endCxn id="8" idx="3"/>
          </p:cNvCxnSpPr>
          <p:nvPr/>
        </p:nvCxnSpPr>
        <p:spPr bwMode="auto">
          <a:xfrm flipH="1" flipV="1">
            <a:off x="7111429" y="1795246"/>
            <a:ext cx="1145356" cy="1129418"/>
          </a:xfrm>
          <a:prstGeom prst="line">
            <a:avLst/>
          </a:prstGeom>
          <a:noFill/>
          <a:ln w="34925" cap="flat" cmpd="sng" algn="ctr">
            <a:solidFill>
              <a:srgbClr val="72BF4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2"/>
          <p:cNvCxnSpPr>
            <a:endCxn id="69" idx="4"/>
          </p:cNvCxnSpPr>
          <p:nvPr/>
        </p:nvCxnSpPr>
        <p:spPr bwMode="auto">
          <a:xfrm flipV="1">
            <a:off x="6066585" y="5129842"/>
            <a:ext cx="11555" cy="406238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Connector 25"/>
          <p:cNvCxnSpPr/>
          <p:nvPr/>
        </p:nvCxnSpPr>
        <p:spPr bwMode="auto">
          <a:xfrm flipH="1">
            <a:off x="9379469" y="3678676"/>
            <a:ext cx="674" cy="999221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Straight Connector 25"/>
          <p:cNvCxnSpPr/>
          <p:nvPr/>
        </p:nvCxnSpPr>
        <p:spPr bwMode="auto">
          <a:xfrm>
            <a:off x="9150547" y="3891160"/>
            <a:ext cx="0" cy="1010558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Straight Connector 25"/>
          <p:cNvCxnSpPr/>
          <p:nvPr/>
        </p:nvCxnSpPr>
        <p:spPr bwMode="auto">
          <a:xfrm>
            <a:off x="8935861" y="4096811"/>
            <a:ext cx="0" cy="991484"/>
          </a:xfrm>
          <a:prstGeom prst="line">
            <a:avLst/>
          </a:prstGeom>
          <a:noFill/>
          <a:ln w="349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5"/>
          <p:cNvCxnSpPr/>
          <p:nvPr/>
        </p:nvCxnSpPr>
        <p:spPr bwMode="auto">
          <a:xfrm flipH="1">
            <a:off x="6959631" y="4206206"/>
            <a:ext cx="1330460" cy="1289588"/>
          </a:xfrm>
          <a:prstGeom prst="line">
            <a:avLst/>
          </a:prstGeom>
          <a:noFill/>
          <a:ln w="34925" cap="flat" cmpd="sng" algn="ctr">
            <a:solidFill>
              <a:srgbClr val="72BF44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5"/>
          <p:cNvCxnSpPr/>
          <p:nvPr/>
        </p:nvCxnSpPr>
        <p:spPr bwMode="auto">
          <a:xfrm flipV="1">
            <a:off x="3982186" y="2132856"/>
            <a:ext cx="1062665" cy="1013566"/>
          </a:xfrm>
          <a:prstGeom prst="line">
            <a:avLst/>
          </a:prstGeom>
          <a:noFill/>
          <a:ln w="34925" cap="flat" cmpd="sng" algn="ctr">
            <a:solidFill>
              <a:srgbClr val="72BF4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Овал 1"/>
          <p:cNvSpPr/>
          <p:nvPr/>
        </p:nvSpPr>
        <p:spPr>
          <a:xfrm>
            <a:off x="7896549" y="2814196"/>
            <a:ext cx="1795779" cy="1500187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1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Дуга 15"/>
          <p:cNvSpPr/>
          <p:nvPr/>
        </p:nvSpPr>
        <p:spPr>
          <a:xfrm rot="16200000">
            <a:off x="3591695" y="1045865"/>
            <a:ext cx="2968833" cy="4152908"/>
          </a:xfrm>
          <a:prstGeom prst="arc">
            <a:avLst/>
          </a:prstGeom>
          <a:noFill/>
          <a:ln w="34925" algn="ctr">
            <a:solidFill>
              <a:srgbClr val="0070C0"/>
            </a:solidFill>
            <a:prstDash val="sysDash"/>
            <a:round/>
            <a:headEnd type="arrow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A9182-7033-4421-98C2-D3E382DB51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84223" y="1454618"/>
            <a:ext cx="32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Доход за 2017 г – 2 млн. руб.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5873" y="260468"/>
            <a:ext cx="11582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</a:pPr>
            <a:endParaRPr lang="ru-RU" b="1" cap="all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15000"/>
              </a:lnSpc>
            </a:pPr>
            <a:endParaRPr lang="ru-RU" b="1" cap="all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027" y="2318438"/>
            <a:ext cx="4288246" cy="330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21" y="6538913"/>
            <a:ext cx="9748349" cy="4755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27992" y="391588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Партнеры проекта</a:t>
            </a: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04" y="4296799"/>
            <a:ext cx="1025119" cy="9153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04" y="5354249"/>
            <a:ext cx="1169076" cy="756002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97745"/>
              </p:ext>
            </p:extLst>
          </p:nvPr>
        </p:nvGraphicFramePr>
        <p:xfrm>
          <a:off x="216976" y="1141196"/>
          <a:ext cx="7311016" cy="530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75"/>
                <a:gridCol w="5655691"/>
                <a:gridCol w="1103550"/>
              </a:tblGrid>
              <a:tr h="3667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школьников,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вовлеченных в конкурсный отбор (заочный и очный формат), 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</a:rPr>
                        <a:t>человек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1800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проведенных профильных смен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Количество субъектов Уральского региона, принявших участие в Уральской проектной смене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2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школьников,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прошедших обучение, 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</a:rPr>
                        <a:t>человек</a:t>
                      </a:r>
                      <a:endParaRPr lang="ru-R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разработанных программ ДПО</a:t>
                      </a:r>
                      <a:r>
                        <a:rPr lang="ru-RU" sz="1800" baseline="0" dirty="0" smtClean="0"/>
                        <a:t> для одаренных и талантливых школьников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стационарных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 мобильных лабораторий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педагогических работников, прошедших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повышение квалификации, 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</a:rPr>
                        <a:t>человек</a:t>
                      </a:r>
                      <a:endParaRPr lang="ru-R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мероприятий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 распространению опыта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94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привлеченных средств федерального и регионального бюджета, </a:t>
                      </a:r>
                      <a:r>
                        <a:rPr lang="ru-RU" sz="1800" i="1" baseline="0" dirty="0" err="1" smtClean="0"/>
                        <a:t>млн.руб</a:t>
                      </a:r>
                      <a:endParaRPr lang="ru-RU" sz="1800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/>
                        <a:t>17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0"/>
            <a:ext cx="10998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468" y="199400"/>
            <a:ext cx="1141480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Кейс 3. Работа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с талантами - УРАЛЬСКИЕ ПРОЕКТНЫЕ СМЕНЫ УрФУ (Сириус, </a:t>
            </a:r>
            <a:r>
              <a:rPr lang="ru-RU" sz="1600" b="1" dirty="0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Таватуй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lvl="1"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(проект «Вовлечение и сопровождение одаренных и талантливых </a:t>
            </a:r>
            <a:r>
              <a:rPr lang="ru-RU" sz="16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школьников </a:t>
            </a:r>
            <a:r>
              <a:rPr lang="ru-RU" sz="1600" b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Уральского </a:t>
            </a: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региона в научное и техническое творчество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0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4704"/>
            <a:ext cx="9144000" cy="51435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847528" y="908720"/>
            <a:ext cx="2871788" cy="1805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Целевая модель работы с талантами </a:t>
            </a:r>
            <a:r>
              <a:rPr lang="ru-RU" sz="2400" dirty="0">
                <a:latin typeface="Arial Narrow" pitchFamily="34" charset="0"/>
              </a:rPr>
              <a:t>– сопровождение от школы до индустрии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9953" y="3897923"/>
            <a:ext cx="201622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Инженерные классы в школах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7554" y="3428732"/>
            <a:ext cx="1652583" cy="757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Arial Narrow" pitchFamily="34" charset="0"/>
              </a:rPr>
              <a:t>Кружки технического творчества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2767" y="1621141"/>
            <a:ext cx="96646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STEM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5336" y="2636912"/>
            <a:ext cx="1986599" cy="8402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Arial Narrow" pitchFamily="34" charset="0"/>
              </a:rPr>
              <a:t>Элитные программы бакалавриата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6614" y="2961819"/>
            <a:ext cx="206800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Инженерная магистратура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4720" y="980669"/>
            <a:ext cx="218352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Инжиниринговые команды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3934" y="3969931"/>
            <a:ext cx="1541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Инженерные клубы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09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urfu.ru/typo3conf/ext/urfu/Resources/Public/images/header/logo_5-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19392"/>
            <a:ext cx="936104" cy="3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56178" y="4725145"/>
            <a:ext cx="317395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Конкурсы научного и технического творчества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0480" y="1899989"/>
            <a:ext cx="21577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Студенческие  конструкторские бюро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9856" y="836713"/>
            <a:ext cx="331236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Наука, техника, инжиниринг, математика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283" y="2592486"/>
            <a:ext cx="187220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Стандарты </a:t>
            </a:r>
            <a:r>
              <a:rPr lang="en-US" b="1" dirty="0">
                <a:latin typeface="Arial Narrow" pitchFamily="34" charset="0"/>
              </a:rPr>
              <a:t>CDIO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3512" y="5517232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Методология</a:t>
            </a:r>
          </a:p>
          <a:p>
            <a:pPr algn="ctr"/>
            <a:endParaRPr lang="ru-RU" dirty="0">
              <a:latin typeface="Arial Narrow" pitchFamily="34" charset="0"/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Arial Narrow" pitchFamily="34" charset="0"/>
              </a:rPr>
              <a:t>Контент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9682" y="5371475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Инфраструктура</a:t>
            </a:r>
          </a:p>
          <a:p>
            <a:pPr algn="ctr"/>
            <a:endParaRPr lang="ru-RU" dirty="0">
              <a:latin typeface="Arial Narrow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Кадры</a:t>
            </a:r>
          </a:p>
        </p:txBody>
      </p:sp>
      <p:sp>
        <p:nvSpPr>
          <p:cNvPr id="22" name="Стрелка углом 21"/>
          <p:cNvSpPr/>
          <p:nvPr/>
        </p:nvSpPr>
        <p:spPr>
          <a:xfrm>
            <a:off x="2135560" y="3284984"/>
            <a:ext cx="1080120" cy="2016224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9408368" y="3717032"/>
            <a:ext cx="360040" cy="1584176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8280" y="119392"/>
            <a:ext cx="5948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Целевая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модель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1588" y="6466710"/>
            <a:ext cx="2133600" cy="365125"/>
          </a:xfrm>
        </p:spPr>
        <p:txBody>
          <a:bodyPr/>
          <a:lstStyle/>
          <a:p>
            <a:fld id="{31EAA722-B366-4F20-9449-4C90EED7F9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11127"/>
            <a:ext cx="11856000" cy="8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0471" y="828776"/>
            <a:ext cx="9834148" cy="8720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Приоритетный проект Свердловской области</a:t>
            </a:r>
          </a:p>
          <a:p>
            <a:pPr algn="ctr"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«ВУЗы как центры пространства создания инноваций» </a:t>
            </a:r>
            <a:r>
              <a:rPr lang="ru-RU" sz="2667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054" y="1557927"/>
            <a:ext cx="10854531" cy="44012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ru-RU" sz="2000" b="1" u="sng" dirty="0">
                <a:latin typeface="Arial" pitchFamily="34" charset="0"/>
                <a:cs typeface="Arial" pitchFamily="34" charset="0"/>
              </a:rPr>
              <a:t>Цели проекта: 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Обеспечение к 2025 году интеграции научно-исследовательского 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и инновационного потенциала вузов в инновационную экосистему региона, способствующей росту инновационной активности 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и конкурентоспособности отраслей промышленности региона путем: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создания не менее 2 университетских центров инновационного, технологического и социального развития, реализующих технологические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социальные проекты;</a:t>
            </a:r>
          </a:p>
          <a:p>
            <a:pPr algn="just">
              <a:buFontTx/>
              <a:buChar char="-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включения не менее 2 вузов региона в ТОП-300 не менее чем 8 мировых предметных (научных) рейтингов, и не менее 1 вуза - в ТОП-100 не менее чем 1 мирового предметного (научного) рейтинга.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5414" y="5857286"/>
            <a:ext cx="10849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68"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Ключевая задача - диверсификация экономики региона за счет развития несырьевых, высокотехнологичных наукоемких секторов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89751" y="6492876"/>
            <a:ext cx="2844800" cy="365125"/>
          </a:xfrm>
        </p:spPr>
        <p:txBody>
          <a:bodyPr/>
          <a:lstStyle/>
          <a:p>
            <a:pPr>
              <a:defRPr/>
            </a:pPr>
            <a:fld id="{AD5BA122-928C-46E6-A8E8-AB66321E870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09801" y="54453"/>
            <a:ext cx="872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Кейс 1. Организационная модель управления взаимодействием УрФУ и правительства Свердловской области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5116"/>
            <a:ext cx="11856000" cy="8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5-конечная звезда 18"/>
          <p:cNvSpPr/>
          <p:nvPr/>
        </p:nvSpPr>
        <p:spPr>
          <a:xfrm>
            <a:off x="4717859" y="159877"/>
            <a:ext cx="4258461" cy="1962872"/>
          </a:xfrm>
          <a:custGeom>
            <a:avLst/>
            <a:gdLst>
              <a:gd name="connsiteX0" fmla="*/ 3 w 2950303"/>
              <a:gd name="connsiteY0" fmla="*/ 562313 h 1472158"/>
              <a:gd name="connsiteX1" fmla="*/ 1126922 w 2950303"/>
              <a:gd name="connsiteY1" fmla="*/ 562317 h 1472158"/>
              <a:gd name="connsiteX2" fmla="*/ 1475152 w 2950303"/>
              <a:gd name="connsiteY2" fmla="*/ 0 h 1472158"/>
              <a:gd name="connsiteX3" fmla="*/ 1823381 w 2950303"/>
              <a:gd name="connsiteY3" fmla="*/ 562317 h 1472158"/>
              <a:gd name="connsiteX4" fmla="*/ 2950300 w 2950303"/>
              <a:gd name="connsiteY4" fmla="*/ 562313 h 1472158"/>
              <a:gd name="connsiteX5" fmla="*/ 2038599 w 2950303"/>
              <a:gd name="connsiteY5" fmla="*/ 909840 h 1472158"/>
              <a:gd name="connsiteX6" fmla="*/ 2386843 w 2950303"/>
              <a:gd name="connsiteY6" fmla="*/ 1472154 h 1472158"/>
              <a:gd name="connsiteX7" fmla="*/ 1475152 w 2950303"/>
              <a:gd name="connsiteY7" fmla="*/ 1124621 h 1472158"/>
              <a:gd name="connsiteX8" fmla="*/ 563460 w 2950303"/>
              <a:gd name="connsiteY8" fmla="*/ 1472154 h 1472158"/>
              <a:gd name="connsiteX9" fmla="*/ 911704 w 2950303"/>
              <a:gd name="connsiteY9" fmla="*/ 909840 h 1472158"/>
              <a:gd name="connsiteX10" fmla="*/ 3 w 2950303"/>
              <a:gd name="connsiteY10" fmla="*/ 562313 h 1472158"/>
              <a:gd name="connsiteX0" fmla="*/ 0 w 2950297"/>
              <a:gd name="connsiteY0" fmla="*/ 562313 h 1472154"/>
              <a:gd name="connsiteX1" fmla="*/ 1126919 w 2950297"/>
              <a:gd name="connsiteY1" fmla="*/ 562317 h 1472154"/>
              <a:gd name="connsiteX2" fmla="*/ 1475149 w 2950297"/>
              <a:gd name="connsiteY2" fmla="*/ 0 h 1472154"/>
              <a:gd name="connsiteX3" fmla="*/ 1823378 w 2950297"/>
              <a:gd name="connsiteY3" fmla="*/ 562317 h 1472154"/>
              <a:gd name="connsiteX4" fmla="*/ 2950297 w 2950297"/>
              <a:gd name="connsiteY4" fmla="*/ 562313 h 1472154"/>
              <a:gd name="connsiteX5" fmla="*/ 2038596 w 2950297"/>
              <a:gd name="connsiteY5" fmla="*/ 909840 h 1472154"/>
              <a:gd name="connsiteX6" fmla="*/ 2386840 w 2950297"/>
              <a:gd name="connsiteY6" fmla="*/ 1472154 h 1472154"/>
              <a:gd name="connsiteX7" fmla="*/ 1475149 w 2950297"/>
              <a:gd name="connsiteY7" fmla="*/ 1124621 h 1472154"/>
              <a:gd name="connsiteX8" fmla="*/ 563457 w 2950297"/>
              <a:gd name="connsiteY8" fmla="*/ 1472154 h 1472154"/>
              <a:gd name="connsiteX9" fmla="*/ 794743 w 2950297"/>
              <a:gd name="connsiteY9" fmla="*/ 94173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62317 h 1472154"/>
              <a:gd name="connsiteX2" fmla="*/ 1475149 w 2950297"/>
              <a:gd name="connsiteY2" fmla="*/ 0 h 1472154"/>
              <a:gd name="connsiteX3" fmla="*/ 1823378 w 2950297"/>
              <a:gd name="connsiteY3" fmla="*/ 562317 h 1472154"/>
              <a:gd name="connsiteX4" fmla="*/ 2950297 w 2950297"/>
              <a:gd name="connsiteY4" fmla="*/ 562313 h 1472154"/>
              <a:gd name="connsiteX5" fmla="*/ 2144921 w 2950297"/>
              <a:gd name="connsiteY5" fmla="*/ 952370 h 1472154"/>
              <a:gd name="connsiteX6" fmla="*/ 2386840 w 2950297"/>
              <a:gd name="connsiteY6" fmla="*/ 1472154 h 1472154"/>
              <a:gd name="connsiteX7" fmla="*/ 1475149 w 2950297"/>
              <a:gd name="connsiteY7" fmla="*/ 1124621 h 1472154"/>
              <a:gd name="connsiteX8" fmla="*/ 563457 w 2950297"/>
              <a:gd name="connsiteY8" fmla="*/ 1472154 h 1472154"/>
              <a:gd name="connsiteX9" fmla="*/ 794743 w 2950297"/>
              <a:gd name="connsiteY9" fmla="*/ 94173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62317 h 1472154"/>
              <a:gd name="connsiteX2" fmla="*/ 1475149 w 2950297"/>
              <a:gd name="connsiteY2" fmla="*/ 0 h 1472154"/>
              <a:gd name="connsiteX3" fmla="*/ 1823378 w 2950297"/>
              <a:gd name="connsiteY3" fmla="*/ 562317 h 1472154"/>
              <a:gd name="connsiteX4" fmla="*/ 2950297 w 2950297"/>
              <a:gd name="connsiteY4" fmla="*/ 562313 h 1472154"/>
              <a:gd name="connsiteX5" fmla="*/ 2144921 w 2950297"/>
              <a:gd name="connsiteY5" fmla="*/ 952370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94743 w 2950297"/>
              <a:gd name="connsiteY9" fmla="*/ 94173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23378 w 2950297"/>
              <a:gd name="connsiteY3" fmla="*/ 562317 h 1472154"/>
              <a:gd name="connsiteX4" fmla="*/ 2950297 w 2950297"/>
              <a:gd name="connsiteY4" fmla="*/ 562313 h 1472154"/>
              <a:gd name="connsiteX5" fmla="*/ 2144921 w 2950297"/>
              <a:gd name="connsiteY5" fmla="*/ 952370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94743 w 2950297"/>
              <a:gd name="connsiteY9" fmla="*/ 94173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44643 w 2950297"/>
              <a:gd name="connsiteY3" fmla="*/ 519786 h 1472154"/>
              <a:gd name="connsiteX4" fmla="*/ 2950297 w 2950297"/>
              <a:gd name="connsiteY4" fmla="*/ 562313 h 1472154"/>
              <a:gd name="connsiteX5" fmla="*/ 2144921 w 2950297"/>
              <a:gd name="connsiteY5" fmla="*/ 952370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94743 w 2950297"/>
              <a:gd name="connsiteY9" fmla="*/ 94173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44643 w 2950297"/>
              <a:gd name="connsiteY3" fmla="*/ 519786 h 1472154"/>
              <a:gd name="connsiteX4" fmla="*/ 2950297 w 2950297"/>
              <a:gd name="connsiteY4" fmla="*/ 562313 h 1472154"/>
              <a:gd name="connsiteX5" fmla="*/ 2144921 w 2950297"/>
              <a:gd name="connsiteY5" fmla="*/ 952370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35812 w 2950297"/>
              <a:gd name="connsiteY9" fmla="*/ 89920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44643 w 2950297"/>
              <a:gd name="connsiteY3" fmla="*/ 519786 h 1472154"/>
              <a:gd name="connsiteX4" fmla="*/ 2950297 w 2950297"/>
              <a:gd name="connsiteY4" fmla="*/ 562313 h 1472154"/>
              <a:gd name="connsiteX5" fmla="*/ 2213674 w 2950297"/>
              <a:gd name="connsiteY5" fmla="*/ 920472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35812 w 2950297"/>
              <a:gd name="connsiteY9" fmla="*/ 89920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44643 w 2950297"/>
              <a:gd name="connsiteY3" fmla="*/ 519786 h 1472154"/>
              <a:gd name="connsiteX4" fmla="*/ 2950297 w 2950297"/>
              <a:gd name="connsiteY4" fmla="*/ 562313 h 1472154"/>
              <a:gd name="connsiteX5" fmla="*/ 2213674 w 2950297"/>
              <a:gd name="connsiteY5" fmla="*/ 973635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35812 w 2950297"/>
              <a:gd name="connsiteY9" fmla="*/ 899208 h 1472154"/>
              <a:gd name="connsiteX10" fmla="*/ 0 w 2950297"/>
              <a:gd name="connsiteY10" fmla="*/ 562313 h 1472154"/>
              <a:gd name="connsiteX0" fmla="*/ 0 w 2950297"/>
              <a:gd name="connsiteY0" fmla="*/ 562313 h 1472154"/>
              <a:gd name="connsiteX1" fmla="*/ 1126919 w 2950297"/>
              <a:gd name="connsiteY1" fmla="*/ 509154 h 1472154"/>
              <a:gd name="connsiteX2" fmla="*/ 1475149 w 2950297"/>
              <a:gd name="connsiteY2" fmla="*/ 0 h 1472154"/>
              <a:gd name="connsiteX3" fmla="*/ 1844643 w 2950297"/>
              <a:gd name="connsiteY3" fmla="*/ 519786 h 1472154"/>
              <a:gd name="connsiteX4" fmla="*/ 2950297 w 2950297"/>
              <a:gd name="connsiteY4" fmla="*/ 562313 h 1472154"/>
              <a:gd name="connsiteX5" fmla="*/ 2213674 w 2950297"/>
              <a:gd name="connsiteY5" fmla="*/ 973635 h 1472154"/>
              <a:gd name="connsiteX6" fmla="*/ 2386840 w 2950297"/>
              <a:gd name="connsiteY6" fmla="*/ 1472154 h 1472154"/>
              <a:gd name="connsiteX7" fmla="*/ 1485781 w 2950297"/>
              <a:gd name="connsiteY7" fmla="*/ 1177784 h 1472154"/>
              <a:gd name="connsiteX8" fmla="*/ 563457 w 2950297"/>
              <a:gd name="connsiteY8" fmla="*/ 1472154 h 1472154"/>
              <a:gd name="connsiteX9" fmla="*/ 735812 w 2950297"/>
              <a:gd name="connsiteY9" fmla="*/ 973636 h 1472154"/>
              <a:gd name="connsiteX10" fmla="*/ 0 w 2950297"/>
              <a:gd name="connsiteY10" fmla="*/ 562313 h 14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0297" h="1472154">
                <a:moveTo>
                  <a:pt x="0" y="562313"/>
                </a:moveTo>
                <a:lnTo>
                  <a:pt x="1126919" y="509154"/>
                </a:lnTo>
                <a:lnTo>
                  <a:pt x="1475149" y="0"/>
                </a:lnTo>
                <a:lnTo>
                  <a:pt x="1844643" y="519786"/>
                </a:lnTo>
                <a:lnTo>
                  <a:pt x="2950297" y="562313"/>
                </a:lnTo>
                <a:lnTo>
                  <a:pt x="2213674" y="973635"/>
                </a:lnTo>
                <a:lnTo>
                  <a:pt x="2386840" y="1472154"/>
                </a:lnTo>
                <a:lnTo>
                  <a:pt x="1485781" y="1177784"/>
                </a:lnTo>
                <a:lnTo>
                  <a:pt x="563457" y="1472154"/>
                </a:lnTo>
                <a:lnTo>
                  <a:pt x="735812" y="973636"/>
                </a:lnTo>
                <a:lnTo>
                  <a:pt x="0" y="562313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5177099" y="3000372"/>
            <a:ext cx="3031136" cy="86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2985" y="3286125"/>
            <a:ext cx="135732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2019" y="3214689"/>
            <a:ext cx="171451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Таланты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446" y="3909374"/>
            <a:ext cx="3647765" cy="29854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Рынки НТИ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Высокотехнологичный экспорт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Развитие Арктической зоны РФ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Гражданская продукция ОПК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5467" y="2150288"/>
            <a:ext cx="10273141" cy="5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9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2933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инновационно</a:t>
            </a:r>
            <a:r>
              <a:rPr lang="ru-RU" sz="29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-технологического</a:t>
            </a:r>
            <a:r>
              <a:rPr lang="en-US" sz="29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</a:t>
            </a:r>
          </a:p>
        </p:txBody>
      </p:sp>
      <p:sp>
        <p:nvSpPr>
          <p:cNvPr id="15" name="Овал 14"/>
          <p:cNvSpPr/>
          <p:nvPr/>
        </p:nvSpPr>
        <p:spPr>
          <a:xfrm>
            <a:off x="8304245" y="932702"/>
            <a:ext cx="3791104" cy="875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04249" y="1058264"/>
            <a:ext cx="38370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algn="ctr">
              <a:defRPr>
                <a:solidFill>
                  <a:srgbClr val="FF000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2667"/>
              </a:lnSpc>
            </a:pPr>
            <a:r>
              <a:rPr lang="ru-RU" sz="2667" dirty="0"/>
              <a:t>Конкурентоспособность вузов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3872" y="740703"/>
            <a:ext cx="3885309" cy="9131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667" b="1" dirty="0"/>
              <a:t>Конкурентоспособность региона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0037" y="3909053"/>
            <a:ext cx="3298201" cy="2169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400" dirty="0"/>
              <a:t>Сквозные технологии НТИ</a:t>
            </a:r>
          </a:p>
          <a:p>
            <a:r>
              <a:rPr lang="ru-RU" sz="2400" dirty="0"/>
              <a:t>Ресурсосбережение</a:t>
            </a:r>
          </a:p>
          <a:p>
            <a:r>
              <a:rPr lang="ru-RU" sz="2400" dirty="0"/>
              <a:t>Экология</a:t>
            </a:r>
          </a:p>
          <a:p>
            <a:r>
              <a:rPr lang="ru-RU" sz="2400" dirty="0"/>
              <a:t>Импортозамещение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4246" y="3909054"/>
            <a:ext cx="3648405" cy="2498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400" dirty="0"/>
              <a:t>Научное и техническое творчество</a:t>
            </a:r>
          </a:p>
          <a:p>
            <a:r>
              <a:rPr lang="ru-RU" sz="2133" dirty="0"/>
              <a:t>Проектноориентированное </a:t>
            </a:r>
            <a:r>
              <a:rPr lang="ru-RU" sz="2400" dirty="0"/>
              <a:t>обучение</a:t>
            </a:r>
            <a:endParaRPr lang="ru-RU" sz="2133" dirty="0"/>
          </a:p>
          <a:p>
            <a:r>
              <a:rPr lang="ru-RU" sz="2400" dirty="0"/>
              <a:t>Стандарты </a:t>
            </a:r>
            <a:r>
              <a:rPr lang="en-US" sz="2400" dirty="0"/>
              <a:t>CDIO</a:t>
            </a:r>
            <a:endParaRPr lang="ru-RU" sz="2400" dirty="0"/>
          </a:p>
          <a:p>
            <a:r>
              <a:rPr lang="en-US" sz="2400" dirty="0"/>
              <a:t>WorldSkills</a:t>
            </a:r>
            <a:endParaRPr lang="ru-RU" sz="24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3119669" y="2712204"/>
            <a:ext cx="24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576053" y="2714620"/>
            <a:ext cx="24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9480439" y="2714620"/>
            <a:ext cx="24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7" name="Стрелка вверх 26"/>
          <p:cNvSpPr/>
          <p:nvPr/>
        </p:nvSpPr>
        <p:spPr>
          <a:xfrm>
            <a:off x="3168813" y="1857364"/>
            <a:ext cx="28800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9409507" y="1857364"/>
            <a:ext cx="28800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32" name="Овал 31"/>
          <p:cNvSpPr/>
          <p:nvPr/>
        </p:nvSpPr>
        <p:spPr>
          <a:xfrm>
            <a:off x="8659344" y="3026785"/>
            <a:ext cx="2717243" cy="86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667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Таланты</a:t>
            </a:r>
            <a:endParaRPr lang="ru-RU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871531" y="3000372"/>
            <a:ext cx="2656568" cy="86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0363" y="6492876"/>
            <a:ext cx="2844800" cy="365125"/>
          </a:xfrm>
        </p:spPr>
        <p:txBody>
          <a:bodyPr/>
          <a:lstStyle/>
          <a:p>
            <a:pPr>
              <a:defRPr/>
            </a:pPr>
            <a:fld id="{AD5BA122-928C-46E6-A8E8-AB66321E870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103449" y="895104"/>
            <a:ext cx="4170636" cy="890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70" y="967976"/>
            <a:ext cx="37610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algn="ctr">
              <a:defRPr>
                <a:solidFill>
                  <a:srgbClr val="FF000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2667"/>
              </a:lnSpc>
            </a:pPr>
            <a:r>
              <a:rPr lang="ru-RU" sz="2667" dirty="0"/>
              <a:t>Конкурентоспособность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2009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830" y="3621022"/>
            <a:ext cx="2582333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Проектный офис</a:t>
            </a:r>
          </a:p>
          <a:p>
            <a:pPr algn="ctr"/>
            <a:r>
              <a:rPr lang="ru-RU" sz="2400" dirty="0"/>
              <a:t>Руководитель</a:t>
            </a:r>
          </a:p>
          <a:p>
            <a:pPr algn="ctr"/>
            <a:r>
              <a:rPr lang="ru-RU" sz="2400" dirty="0"/>
              <a:t>Администратор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1508788"/>
            <a:ext cx="2582333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Министерство промышленности и науки СО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4" y="2852937"/>
            <a:ext cx="2582333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Министерство образования СО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424" y="3813043"/>
            <a:ext cx="2582333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Министерство инвестиций и развития СО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424" y="5253203"/>
            <a:ext cx="2582333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Департамент управления проектами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4655841" y="1124745"/>
            <a:ext cx="2408903" cy="816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5231905" y="1220756"/>
            <a:ext cx="157316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dirty="0"/>
              <a:t>Орлов А.В.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1851" y="5349214"/>
            <a:ext cx="2582333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Некоммерческая организация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2224" y="4581129"/>
            <a:ext cx="2688299" cy="156966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Представительство Губернатора Свердловской области </a:t>
            </a: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8208235" y="1316766"/>
            <a:ext cx="2592288" cy="1301743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14" name="TextBox 13"/>
          <p:cNvSpPr txBox="1"/>
          <p:nvPr/>
        </p:nvSpPr>
        <p:spPr>
          <a:xfrm>
            <a:off x="8304245" y="1796820"/>
            <a:ext cx="211223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dirty="0"/>
              <a:t>Предприятия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07968" y="1988840"/>
            <a:ext cx="192021" cy="384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99723" y="1988840"/>
            <a:ext cx="960107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503712" y="4485118"/>
            <a:ext cx="1056117" cy="115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3493757" y="3268436"/>
            <a:ext cx="970062" cy="64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4" idx="1"/>
          </p:cNvCxnSpPr>
          <p:nvPr/>
        </p:nvCxnSpPr>
        <p:spPr>
          <a:xfrm flipV="1">
            <a:off x="3493757" y="4221187"/>
            <a:ext cx="1066073" cy="192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1"/>
          </p:cNvCxnSpPr>
          <p:nvPr/>
        </p:nvCxnSpPr>
        <p:spPr>
          <a:xfrm flipH="1">
            <a:off x="7152118" y="1967638"/>
            <a:ext cx="1056117" cy="184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5807970" y="4869161"/>
            <a:ext cx="192021" cy="394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7152117" y="4581128"/>
            <a:ext cx="969979" cy="67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59830" y="2372883"/>
            <a:ext cx="2582333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Проектный комитет по ИД СО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5807968" y="3236979"/>
            <a:ext cx="192021" cy="384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2282"/>
          <a:stretch/>
        </p:blipFill>
        <p:spPr bwMode="auto">
          <a:xfrm>
            <a:off x="1" y="164637"/>
            <a:ext cx="11280793" cy="6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583499" y="164637"/>
            <a:ext cx="951164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7" b="1" dirty="0"/>
              <a:t>Система управления РПП «Вузы как пространство инноваций»</a:t>
            </a:r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8208235" y="3044958"/>
            <a:ext cx="3552395" cy="1301743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29" name="TextBox 28"/>
          <p:cNvSpPr txBox="1"/>
          <p:nvPr/>
        </p:nvSpPr>
        <p:spPr>
          <a:xfrm>
            <a:off x="8304245" y="3332990"/>
            <a:ext cx="297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Организации науки и образования</a:t>
            </a:r>
          </a:p>
        </p:txBody>
      </p:sp>
      <p:cxnSp>
        <p:nvCxnSpPr>
          <p:cNvPr id="31" name="Прямая со стрелкой 30"/>
          <p:cNvCxnSpPr>
            <a:endCxn id="4" idx="3"/>
          </p:cNvCxnSpPr>
          <p:nvPr/>
        </p:nvCxnSpPr>
        <p:spPr>
          <a:xfrm flipH="1">
            <a:off x="7142163" y="4030809"/>
            <a:ext cx="1066072" cy="190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/>
          <a:stretch/>
        </p:blipFill>
        <p:spPr bwMode="auto">
          <a:xfrm>
            <a:off x="767872" y="15113"/>
            <a:ext cx="11280793" cy="7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трелка вниз 35"/>
          <p:cNvSpPr/>
          <p:nvPr/>
        </p:nvSpPr>
        <p:spPr>
          <a:xfrm>
            <a:off x="7724889" y="3717034"/>
            <a:ext cx="199913" cy="3424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28533" y="141990"/>
            <a:ext cx="8279968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667" b="1" dirty="0">
                <a:latin typeface="Arial" pitchFamily="34" charset="0"/>
                <a:cs typeface="Arial" pitchFamily="34" charset="0"/>
              </a:rPr>
              <a:t>Организационная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67" b="1" dirty="0">
                <a:latin typeface="Arial" pitchFamily="34" charset="0"/>
                <a:cs typeface="Arial" pitchFamily="34" charset="0"/>
              </a:rPr>
              <a:t>модель реализации проекта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24491" y="2714622"/>
            <a:ext cx="3357587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59830" y="2756926"/>
            <a:ext cx="3667404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b="1" dirty="0"/>
              <a:t>Некоммерческая организация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7867763" y="2285994"/>
            <a:ext cx="4241389" cy="19479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33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295467" y="2214555"/>
            <a:ext cx="3643339" cy="201942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34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5010246" y="1508787"/>
            <a:ext cx="2714644" cy="91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65474" y="1681585"/>
            <a:ext cx="2662711" cy="656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lnSpc>
                <a:spcPts val="1550"/>
              </a:lnSpc>
              <a:defRPr sz="1600"/>
            </a:lvl1pPr>
          </a:lstStyle>
          <a:p>
            <a:pPr>
              <a:lnSpc>
                <a:spcPts val="2200"/>
              </a:lnSpc>
            </a:pPr>
            <a:r>
              <a:rPr lang="ru-RU" sz="2667" b="1" dirty="0"/>
              <a:t>Проектный комитет по ИД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5602" y="1604798"/>
            <a:ext cx="2143140" cy="5027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667" b="1" dirty="0"/>
              <a:t>УрФУ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4952" y="1486914"/>
            <a:ext cx="3823709" cy="6565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67" b="1" dirty="0"/>
              <a:t>АО «Уральский университетский комплекс»</a:t>
            </a: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1871531" y="740701"/>
            <a:ext cx="3168352" cy="672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7865529" y="738337"/>
            <a:ext cx="2838983" cy="672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5447229" y="740776"/>
            <a:ext cx="2063344" cy="672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75521" y="836713"/>
            <a:ext cx="294035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ВУЗы, институты РАН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4192" y="836714"/>
            <a:ext cx="268829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Правительство СО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7187" y="849277"/>
            <a:ext cx="198075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Предприятия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01880" y="4005066"/>
            <a:ext cx="3174177" cy="9786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97954" y="4101076"/>
            <a:ext cx="2786081" cy="90024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ts val="2067"/>
              </a:lnSpc>
            </a:pPr>
            <a:r>
              <a:rPr lang="ru-RU" sz="2133" dirty="0"/>
              <a:t>Центр </a:t>
            </a:r>
            <a:r>
              <a:rPr lang="ru-RU" sz="2133" dirty="0" err="1"/>
              <a:t>инновационно-технологического</a:t>
            </a:r>
            <a:r>
              <a:rPr lang="ru-RU" sz="2133" dirty="0"/>
              <a:t> развития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6576054" y="4061790"/>
            <a:ext cx="3185405" cy="9566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768075" y="4145243"/>
            <a:ext cx="298022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400" dirty="0"/>
              <a:t>Центр социального развития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8528" y="5233135"/>
            <a:ext cx="5195133" cy="15029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67" dirty="0"/>
              <a:t>Поддержка инновационных проектов</a:t>
            </a:r>
          </a:p>
          <a:p>
            <a:pPr>
              <a:lnSpc>
                <a:spcPts val="2200"/>
              </a:lnSpc>
            </a:pPr>
            <a:r>
              <a:rPr lang="ru-RU" sz="2267" dirty="0"/>
              <a:t>Инжиниринг, сервисы для предприятий</a:t>
            </a:r>
          </a:p>
          <a:p>
            <a:pPr>
              <a:lnSpc>
                <a:spcPts val="2200"/>
              </a:lnSpc>
            </a:pPr>
            <a:r>
              <a:rPr lang="ru-RU" sz="2267" dirty="0"/>
              <a:t>Технологическое предпринимательство</a:t>
            </a:r>
          </a:p>
          <a:p>
            <a:pPr>
              <a:lnSpc>
                <a:spcPts val="2200"/>
              </a:lnSpc>
            </a:pPr>
            <a:r>
              <a:rPr lang="ru-RU" sz="2267" dirty="0"/>
              <a:t>Сервисы для вузов</a:t>
            </a:r>
          </a:p>
          <a:p>
            <a:pPr>
              <a:lnSpc>
                <a:spcPts val="2200"/>
              </a:lnSpc>
            </a:pPr>
            <a:r>
              <a:rPr lang="ru-RU" sz="2267" dirty="0"/>
              <a:t>Подготовка кадров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4085" y="5239550"/>
            <a:ext cx="5034283" cy="1182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lnSpc>
                <a:spcPts val="1650"/>
              </a:lnSpc>
              <a:defRPr sz="1700"/>
            </a:lvl1pPr>
          </a:lstStyle>
          <a:p>
            <a:r>
              <a:rPr lang="ru-RU" sz="2267" dirty="0"/>
              <a:t>Управление социальными проектами</a:t>
            </a:r>
          </a:p>
          <a:p>
            <a:r>
              <a:rPr lang="ru-RU" sz="2267" dirty="0"/>
              <a:t>Превентология</a:t>
            </a:r>
          </a:p>
          <a:p>
            <a:r>
              <a:rPr lang="ru-RU" sz="2267" dirty="0"/>
              <a:t>Социальное предпринимательство</a:t>
            </a:r>
          </a:p>
          <a:p>
            <a:r>
              <a:rPr lang="ru-RU" sz="2267" dirty="0"/>
              <a:t>Волонтерство</a:t>
            </a:r>
          </a:p>
          <a:p>
            <a:r>
              <a:rPr lang="ru-RU" sz="2267" dirty="0"/>
              <a:t>Фандрайзинг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8346" y="2203194"/>
            <a:ext cx="3043455" cy="23694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Координация</a:t>
            </a:r>
          </a:p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Мониторинг</a:t>
            </a:r>
          </a:p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Экспертиза проектов</a:t>
            </a:r>
          </a:p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Базы данных</a:t>
            </a:r>
          </a:p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Стратегии</a:t>
            </a:r>
          </a:p>
          <a:p>
            <a:pPr marL="241294" indent="-241294">
              <a:buFont typeface="Wingdings" panose="05000000000000000000" pitchFamily="2" charset="2"/>
              <a:buChar char="§"/>
            </a:pPr>
            <a:r>
              <a:rPr lang="ru-RU" sz="2133" dirty="0"/>
              <a:t>Аналитика </a:t>
            </a:r>
          </a:p>
          <a:p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9367620" y="2260716"/>
            <a:ext cx="3349481" cy="20617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indent="241294">
              <a:buFont typeface="Wingdings" panose="05000000000000000000" pitchFamily="2" charset="2"/>
              <a:buChar char="§"/>
            </a:pPr>
            <a:r>
              <a:rPr lang="ru-RU" sz="2133" dirty="0"/>
              <a:t>Модель НТИ</a:t>
            </a:r>
          </a:p>
          <a:p>
            <a:pPr indent="241294">
              <a:buFont typeface="Wingdings" panose="05000000000000000000" pitchFamily="2" charset="2"/>
              <a:buChar char="§"/>
            </a:pPr>
            <a:r>
              <a:rPr lang="ru-RU" sz="2133" dirty="0"/>
              <a:t>Региональная </a:t>
            </a:r>
          </a:p>
          <a:p>
            <a:r>
              <a:rPr lang="ru-RU" sz="2133" dirty="0"/>
              <a:t>экосистема инноваций</a:t>
            </a:r>
          </a:p>
          <a:p>
            <a:pPr indent="241294">
              <a:buFont typeface="Wingdings" panose="05000000000000000000" pitchFamily="2" charset="2"/>
              <a:buChar char="§"/>
            </a:pPr>
            <a:r>
              <a:rPr lang="ru-RU" sz="2133" dirty="0"/>
              <a:t>Таланты</a:t>
            </a:r>
          </a:p>
          <a:p>
            <a:pPr indent="241294">
              <a:buFont typeface="Wingdings" panose="05000000000000000000" pitchFamily="2" charset="2"/>
              <a:buChar char="§"/>
            </a:pPr>
            <a:r>
              <a:rPr lang="ru-RU" sz="2133" dirty="0"/>
              <a:t>Стратегические коммуникации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724491" y="1357299"/>
            <a:ext cx="571504" cy="3571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7"/>
          </p:cNvCxnSpPr>
          <p:nvPr/>
        </p:nvCxnSpPr>
        <p:spPr>
          <a:xfrm flipH="1">
            <a:off x="7327336" y="1294473"/>
            <a:ext cx="540429" cy="3478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480043" y="1316765"/>
            <a:ext cx="3784" cy="240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низ 33"/>
          <p:cNvSpPr/>
          <p:nvPr/>
        </p:nvSpPr>
        <p:spPr>
          <a:xfrm>
            <a:off x="6224688" y="2428868"/>
            <a:ext cx="21431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4867365" y="5013192"/>
            <a:ext cx="240000" cy="192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38" name="Стрелка вниз 37"/>
          <p:cNvSpPr/>
          <p:nvPr/>
        </p:nvSpPr>
        <p:spPr>
          <a:xfrm flipH="1">
            <a:off x="8009677" y="5039660"/>
            <a:ext cx="240000" cy="192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438739" y="2000242"/>
            <a:ext cx="1071571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7153383" y="2214553"/>
            <a:ext cx="1071571" cy="500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264352" y="6520260"/>
            <a:ext cx="2844800" cy="365125"/>
          </a:xfrm>
        </p:spPr>
        <p:txBody>
          <a:bodyPr/>
          <a:lstStyle/>
          <a:p>
            <a:pPr>
              <a:defRPr/>
            </a:pPr>
            <a:fld id="{AD5BA122-928C-46E6-A8E8-AB66321E870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5066297" y="3744203"/>
            <a:ext cx="199913" cy="3424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46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BA122-928C-46E6-A8E8-AB66321E870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/>
          <a:stretch/>
        </p:blipFill>
        <p:spPr bwMode="auto">
          <a:xfrm>
            <a:off x="767872" y="15113"/>
            <a:ext cx="11280793" cy="7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371" y="932723"/>
            <a:ext cx="11233248" cy="156966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Некоммерческая организация Фонд </a:t>
            </a:r>
          </a:p>
          <a:p>
            <a:pPr algn="ctr"/>
            <a:r>
              <a:rPr lang="ru-RU" sz="2400" b="1" dirty="0"/>
              <a:t>«Агентство </a:t>
            </a:r>
            <a:r>
              <a:rPr lang="ru-RU" sz="2400" b="1" dirty="0" err="1"/>
              <a:t>инновационно</a:t>
            </a:r>
            <a:r>
              <a:rPr lang="ru-RU" sz="2400" b="1" dirty="0"/>
              <a:t>-технологическому развития Свердловской области»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Учредители:	 Уральский федеральный университет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АО «Уральский университетский комплекс»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81" y="3236979"/>
            <a:ext cx="3168352" cy="156966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Содействие развитию инновационной системы Свердловской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1798" y="3236979"/>
            <a:ext cx="3360373" cy="267765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Содействие участию Свердловской области в планах мероприятий («дорожные карты») Национальной технологической инициативы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8235" y="3236979"/>
            <a:ext cx="3552395" cy="34163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Развитие инновационного предпринимательства на базе учреждений образования, науки и технопарков, в том числе на базе </a:t>
            </a:r>
            <a:r>
              <a:rPr lang="ru-RU" sz="2400" dirty="0" err="1"/>
              <a:t>УрФУ</a:t>
            </a:r>
            <a:r>
              <a:rPr lang="ru-RU" sz="2400" dirty="0"/>
              <a:t> и технопарка «Университетский»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871531" y="2564904"/>
            <a:ext cx="384043" cy="6720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Стрелка вниз 11"/>
          <p:cNvSpPr/>
          <p:nvPr/>
        </p:nvSpPr>
        <p:spPr>
          <a:xfrm>
            <a:off x="5807968" y="2564904"/>
            <a:ext cx="384043" cy="6720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Стрелка вниз 12"/>
          <p:cNvSpPr/>
          <p:nvPr/>
        </p:nvSpPr>
        <p:spPr>
          <a:xfrm>
            <a:off x="9840416" y="2564904"/>
            <a:ext cx="384043" cy="6720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181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133" y="801233"/>
            <a:ext cx="110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УрФУ</a:t>
            </a:r>
            <a:r>
              <a:rPr lang="ru-RU" dirty="0" smtClean="0"/>
              <a:t> разработана и действует система работы с инновационными проектами.</a:t>
            </a:r>
          </a:p>
          <a:p>
            <a:pPr algn="just"/>
            <a:r>
              <a:rPr lang="ru-RU" dirty="0" smtClean="0"/>
              <a:t>В рамках интеграции Инновационной инфраструктуры УрФУ и инновационной системы Свердловской области деятельность системы масштабируется на регион с целью организации и обеспечения развития инновационных проектов на базе Университета и технопарка высоких технологий «Университетский»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99" y="0"/>
            <a:ext cx="1149773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06E3F-EA92-4A7B-97D4-E5D4D91CCD7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17721"/>
              </p:ext>
            </p:extLst>
          </p:nvPr>
        </p:nvGraphicFramePr>
        <p:xfrm>
          <a:off x="600502" y="2326811"/>
          <a:ext cx="8775510" cy="43275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58483"/>
                <a:gridCol w="2617027"/>
              </a:tblGrid>
              <a:tr h="2559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проекта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25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Фестиваль инноваций «</a:t>
                      </a:r>
                      <a:r>
                        <a:rPr lang="ru-RU" sz="1800" dirty="0" err="1" smtClean="0"/>
                        <a:t>Иннофест</a:t>
                      </a:r>
                      <a:r>
                        <a:rPr lang="ru-RU" sz="1800" dirty="0" smtClean="0"/>
                        <a:t>»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441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«Ты-предприниматель» в Свердловской области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1798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4418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Конкурс</a:t>
                      </a:r>
                      <a:r>
                        <a:rPr lang="ru-RU" sz="1800" baseline="0" dirty="0" smtClean="0"/>
                        <a:t> «УМНИК» Фонда содействия инновациям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441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Грантовый</a:t>
                      </a:r>
                      <a:r>
                        <a:rPr lang="ru-RU" sz="1800" dirty="0" smtClean="0"/>
                        <a:t> конкурс</a:t>
                      </a:r>
                      <a:r>
                        <a:rPr lang="ru-RU" sz="1800" baseline="0" dirty="0" smtClean="0"/>
                        <a:t> инновационных проектов </a:t>
                      </a:r>
                      <a:r>
                        <a:rPr lang="ru-RU" sz="1800" baseline="0" dirty="0" err="1" smtClean="0"/>
                        <a:t>УрФУ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2559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Инновационный дайвинг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1450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360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Школа технологического предпринимательства ИННОПОРТ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441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Отдельные треки Федерального акселератора </a:t>
                      </a:r>
                      <a:r>
                        <a:rPr lang="en-US" sz="1800" dirty="0" err="1" smtClean="0"/>
                        <a:t>GenerationS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25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Акселератор </a:t>
                      </a:r>
                      <a:r>
                        <a:rPr lang="ru-RU" sz="1800" dirty="0" err="1" smtClean="0"/>
                        <a:t>УрФУ</a:t>
                      </a:r>
                      <a:r>
                        <a:rPr lang="ru-RU" sz="1800" dirty="0" smtClean="0"/>
                        <a:t>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25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Боевые</a:t>
                      </a:r>
                      <a:r>
                        <a:rPr lang="ru-RU" sz="1800" baseline="0" dirty="0" smtClean="0"/>
                        <a:t> учения для предпринимателей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150+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25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Фонд развития инноваций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УрФУ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 проектов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9049982" y="2011457"/>
          <a:ext cx="3236036" cy="359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10488489" y="5513695"/>
            <a:ext cx="404504" cy="409433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9820019" y="5870945"/>
            <a:ext cx="1941621" cy="485405"/>
            <a:chOff x="742734" y="3086015"/>
            <a:chExt cx="1941621" cy="48540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42734" y="3086015"/>
              <a:ext cx="1941621" cy="4854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742734" y="3086015"/>
              <a:ext cx="1941621" cy="485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Фонд развития инноваций </a:t>
              </a:r>
              <a:r>
                <a:rPr lang="ru-RU" sz="1700" b="1" kern="12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УрФУ</a:t>
              </a:r>
              <a:endParaRPr lang="ru-RU" sz="1700" b="1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47334" y="-8503"/>
            <a:ext cx="872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Кейс 2. Развитие технологического предпринимательства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4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Главные итоги для Инновационной инфраструктуры </a:t>
            </a:r>
            <a:r>
              <a:rPr lang="ru-RU" dirty="0" err="1"/>
              <a:t>УрФУ</a:t>
            </a:r>
            <a:r>
              <a:rPr lang="ru-RU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Создан механизм привлечения и формирования зрелых инновационных проектов и проектов из внешней среды по отношению к Университету;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Сформирован новый продукт ИИ </a:t>
            </a:r>
            <a:r>
              <a:rPr lang="ru-RU" dirty="0" err="1"/>
              <a:t>УрФУ</a:t>
            </a:r>
            <a:r>
              <a:rPr lang="ru-RU" dirty="0"/>
              <a:t> – Акселератор </a:t>
            </a:r>
            <a:r>
              <a:rPr lang="ru-RU" dirty="0" err="1"/>
              <a:t>УрФУ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Привлечены партнеры по развитию региональных и федеральных программ на базе Акселератора </a:t>
            </a:r>
            <a:r>
              <a:rPr lang="ru-RU" dirty="0" err="1"/>
              <a:t>УрФУ</a:t>
            </a:r>
            <a:r>
              <a:rPr lang="ru-RU" dirty="0"/>
              <a:t> – </a:t>
            </a:r>
            <a:r>
              <a:rPr lang="ru-RU" dirty="0" smtClean="0"/>
              <a:t>АО </a:t>
            </a:r>
            <a:r>
              <a:rPr lang="ru-RU" dirty="0"/>
              <a:t>«Российская венчурная компания», ФРИИ, </a:t>
            </a:r>
            <a:r>
              <a:rPr lang="ru-RU" dirty="0" err="1"/>
              <a:t>Сколково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151785" y="146585"/>
            <a:ext cx="6336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О развитии инновационной деятельности </a:t>
            </a:r>
            <a:r>
              <a:rPr lang="ru-RU" sz="1000" dirty="0" err="1">
                <a:latin typeface="Verdana" pitchFamily="34" charset="0"/>
              </a:rPr>
              <a:t>УрФУ</a:t>
            </a:r>
            <a:r>
              <a:rPr lang="ru-RU" sz="1000" dirty="0">
                <a:latin typeface="Verdana" pitchFamily="34" charset="0"/>
              </a:rPr>
              <a:t>                                            С.В. Кортов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837820" y="768885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Акселератор </a:t>
            </a:r>
            <a:r>
              <a:rPr lang="ru-RU" sz="2400" b="1" dirty="0" err="1" smtClean="0">
                <a:latin typeface="Verdana" pitchFamily="34" charset="0"/>
              </a:rPr>
              <a:t>УрФУ</a:t>
            </a:r>
            <a:endParaRPr lang="ru-RU" sz="2400" b="1" dirty="0">
              <a:latin typeface="Verdan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241946" y="1246413"/>
          <a:ext cx="9850812" cy="352687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710985"/>
                <a:gridCol w="2139827"/>
              </a:tblGrid>
              <a:tr h="31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Основные метрики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59963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выпусков Акселератора за период с апреля 2015 по декабрь 2017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000" dirty="0"/>
                    </a:p>
                  </a:txBody>
                  <a:tcPr/>
                </a:tc>
              </a:tr>
              <a:tr h="42831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Количество заявок на участие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230+</a:t>
                      </a:r>
                      <a:endParaRPr lang="ru-RU" sz="2000" dirty="0"/>
                    </a:p>
                  </a:txBody>
                  <a:tcPr/>
                </a:tc>
              </a:tr>
              <a:tr h="42831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проектов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- выпускников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ru-RU" sz="2000" dirty="0"/>
                    </a:p>
                  </a:txBody>
                  <a:tcPr/>
                </a:tc>
              </a:tr>
              <a:tr h="73460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Количество проектов, получивших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поддержку других Институтов развития: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</a:rPr>
                        <a:t>Сколково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, РВК, ФРИИ, Фонд развития инноваций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800" dirty="0" smtClean="0"/>
                    </a:p>
                  </a:txBody>
                  <a:tcPr/>
                </a:tc>
              </a:tr>
              <a:tr h="90251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Количество проектов,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имеющих продажи и стратегическое партнерство по итогам Акселератора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06E3F-EA92-4A7B-97D4-E5D4D91CCD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931333"/>
            <a:ext cx="9779000" cy="59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A445-A08C-4818-91B1-AA2B59B254AA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270667" y="1821240"/>
          <a:ext cx="41044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879975" y="2564904"/>
            <a:ext cx="3855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03912" y="3284984"/>
            <a:ext cx="4427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87889" y="4017421"/>
            <a:ext cx="4647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08157" y="5493648"/>
            <a:ext cx="5544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87481" y="1896387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zoft Sans"/>
                <a:ea typeface="Calibri"/>
                <a:cs typeface="Times New Roman"/>
              </a:rPr>
              <a:t>Количество </a:t>
            </a:r>
            <a:r>
              <a:rPr lang="ru-RU" sz="1600" b="1" dirty="0">
                <a:latin typeface="Azoft Sans"/>
                <a:ea typeface="Calibri"/>
                <a:cs typeface="Times New Roman"/>
              </a:rPr>
              <a:t>вовлеченных</a:t>
            </a:r>
          </a:p>
          <a:p>
            <a:r>
              <a:rPr lang="ru-RU" sz="1600" dirty="0">
                <a:latin typeface="Azoft Sans"/>
                <a:ea typeface="Calibri"/>
                <a:cs typeface="Times New Roman"/>
              </a:rPr>
              <a:t>В мероприятия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3878" y="2758895"/>
            <a:ext cx="3767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zoft Sans"/>
                <a:ea typeface="Calibri"/>
                <a:cs typeface="Times New Roman"/>
              </a:rPr>
              <a:t>Количество </a:t>
            </a:r>
            <a:r>
              <a:rPr lang="ru-RU" sz="1600" b="1" dirty="0">
                <a:latin typeface="Azoft Sans"/>
                <a:ea typeface="Calibri"/>
                <a:cs typeface="Times New Roman"/>
              </a:rPr>
              <a:t>обученных</a:t>
            </a:r>
            <a:endParaRPr lang="ru-RU" sz="1600" dirty="0">
              <a:latin typeface="Azoft Sans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1530" y="3348863"/>
            <a:ext cx="404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zoft Sans"/>
                <a:ea typeface="Calibri"/>
                <a:cs typeface="Times New Roman"/>
              </a:rPr>
              <a:t>Количество созданных </a:t>
            </a:r>
          </a:p>
          <a:p>
            <a:r>
              <a:rPr lang="ru-RU" sz="1600" b="1" dirty="0">
                <a:latin typeface="Azoft Sans"/>
                <a:ea typeface="Calibri"/>
                <a:cs typeface="Times New Roman"/>
              </a:rPr>
              <a:t>рабочих мест </a:t>
            </a:r>
            <a:r>
              <a:rPr lang="ru-RU" sz="1600" dirty="0">
                <a:latin typeface="Azoft Sans"/>
                <a:ea typeface="Calibri"/>
                <a:cs typeface="Times New Roman"/>
              </a:rPr>
              <a:t>обученными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89811" y="4112010"/>
            <a:ext cx="404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zoft Sans"/>
                <a:ea typeface="Calibri"/>
                <a:cs typeface="Times New Roman"/>
              </a:rPr>
              <a:t>Количество созданных </a:t>
            </a:r>
            <a:r>
              <a:rPr lang="ru-RU" sz="1600" b="1" dirty="0">
                <a:latin typeface="Azoft Sans"/>
                <a:ea typeface="Calibri"/>
                <a:cs typeface="Times New Roman"/>
              </a:rPr>
              <a:t>предприятий</a:t>
            </a:r>
            <a:r>
              <a:rPr lang="ru-RU" sz="1600" dirty="0">
                <a:latin typeface="Azoft Sans"/>
                <a:ea typeface="Calibri"/>
                <a:cs typeface="Times New Roman"/>
              </a:rPr>
              <a:t> обученными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79576" y="5877273"/>
            <a:ext cx="7416824" cy="646331"/>
          </a:xfrm>
          <a:prstGeom prst="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32112" y="4760081"/>
            <a:ext cx="4999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107520" y="4991143"/>
            <a:ext cx="4588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zoft Sans"/>
                <a:ea typeface="Calibri"/>
                <a:cs typeface="Times New Roman"/>
              </a:rPr>
              <a:t>Количество </a:t>
            </a:r>
            <a:r>
              <a:rPr lang="ru-RU" sz="1600" b="1" dirty="0">
                <a:latin typeface="Azoft Sans"/>
                <a:ea typeface="Calibri"/>
                <a:cs typeface="Times New Roman"/>
              </a:rPr>
              <a:t>партнеров</a:t>
            </a:r>
            <a:r>
              <a:rPr lang="ru-RU" sz="1600" dirty="0">
                <a:latin typeface="Azoft Sans"/>
                <a:ea typeface="Calibri"/>
                <a:cs typeface="Times New Roman"/>
              </a:rPr>
              <a:t> программы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67" y="0"/>
            <a:ext cx="1032933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2224" y="201409"/>
            <a:ext cx="72233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latin typeface="Intro" pitchFamily="50" charset="0"/>
              </a:rPr>
              <a:t>Результаты реализации федеральной программы 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latin typeface="Intro" pitchFamily="50" charset="0"/>
              </a:rPr>
              <a:t>«Ты – предприниматель» В УрФУ</a:t>
            </a:r>
            <a:endParaRPr lang="ru-RU" altLang="ru-RU" sz="2400" b="1" dirty="0">
              <a:solidFill>
                <a:srgbClr val="898989"/>
              </a:solidFill>
              <a:latin typeface="In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812</Words>
  <Application>Microsoft Office PowerPoint</Application>
  <PresentationFormat>Широкоэкранный</PresentationFormat>
  <Paragraphs>240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Narrow</vt:lpstr>
      <vt:lpstr>Azoft Sans</vt:lpstr>
      <vt:lpstr>Calibri</vt:lpstr>
      <vt:lpstr>Calibri Light</vt:lpstr>
      <vt:lpstr>Intro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поддержки инноваций УрФУ: схема работы по коммерциализации активов УрФУ в МИП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a.a.eliseeva</dc:creator>
  <cp:lastModifiedBy>Кортов Сергей Всеволодович</cp:lastModifiedBy>
  <cp:revision>83</cp:revision>
  <dcterms:created xsi:type="dcterms:W3CDTF">2017-11-17T05:32:08Z</dcterms:created>
  <dcterms:modified xsi:type="dcterms:W3CDTF">2017-12-09T02:58:48Z</dcterms:modified>
</cp:coreProperties>
</file>