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  <p:sldMasterId id="2147483876" r:id="rId2"/>
    <p:sldMasterId id="2147483888" r:id="rId3"/>
    <p:sldMasterId id="2147483900" r:id="rId4"/>
  </p:sldMasterIdLst>
  <p:notesMasterIdLst>
    <p:notesMasterId r:id="rId17"/>
  </p:notesMasterIdLst>
  <p:sldIdLst>
    <p:sldId id="336" r:id="rId5"/>
    <p:sldId id="346" r:id="rId6"/>
    <p:sldId id="354" r:id="rId7"/>
    <p:sldId id="347" r:id="rId8"/>
    <p:sldId id="350" r:id="rId9"/>
    <p:sldId id="360" r:id="rId10"/>
    <p:sldId id="345" r:id="rId11"/>
    <p:sldId id="356" r:id="rId12"/>
    <p:sldId id="358" r:id="rId13"/>
    <p:sldId id="357" r:id="rId14"/>
    <p:sldId id="359" r:id="rId15"/>
    <p:sldId id="337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7927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7927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95227687-2229-4AF8-97A4-5966462989BE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76598"/>
            <a:ext cx="5438774" cy="391001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7927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7927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E2C51222-28CA-448C-BB13-724E71B9A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2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51222-28CA-448C-BB13-724E71B9A7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8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51222-28CA-448C-BB13-724E71B9A74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98773-825A-42F0-95D0-A7A957E8413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2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98773-825A-42F0-95D0-A7A957E8413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52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98773-825A-42F0-95D0-A7A957E8413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51222-28CA-448C-BB13-724E71B9A7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0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51222-28CA-448C-BB13-724E71B9A7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0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51222-28CA-448C-BB13-724E71B9A7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6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58E1-EE4A-4F0F-A59A-BFBA1C5642AF}" type="datetime1">
              <a:rPr lang="ru-RU" smtClean="0"/>
              <a:t>14.12.2017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FAC45-7C4C-4906-A11B-1849F6BD09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7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EA30-61E0-4F7F-A270-60A59DDEF376}" type="datetime1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4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A739-965F-4CAD-9788-83B6445BB6A0}" type="datetime1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70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CC1C-C4C7-4492-B082-EBFBE593521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1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97EC-A700-431B-A2FF-FEA11CE9EAD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22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AE4E-7831-4FC2-80A2-D96338CF8CF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1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1CDC3-EE2D-4F49-99BD-EFCCFA77284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0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5FFF-206D-4903-82B9-A2529BF443C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8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C0DC5-7238-4355-B363-8EBFB07317C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27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4175-361F-4BBD-94BE-520B8451D3C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59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69EF-AEC4-4410-A48D-3A061ACF65E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8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2C78-3337-404F-8B42-E6558E57C8FD}" type="datetime1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60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E0D4-647A-4529-93A2-6500AB27722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85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C91D-68C2-43C6-BC72-72D20C468D1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80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E881-209B-4DF2-A234-C94691D1C52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FD1B1-ED9F-45AC-9181-76DD8795A01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0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AF83-8F0C-4066-9487-944DE646E5A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43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CAA41-27C6-40FA-BC3A-0456E71A69A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39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7B11-0F89-40C4-8C9C-CBD13A3DF43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6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49D34-1BAC-44C6-AEAF-EC4DFBF1FF8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60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0F22-9ADD-48FF-8FB4-D9086631F01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08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EA54-1984-4075-94BB-1B1E6E43B6D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8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5BF7-DDA7-4BE2-A26A-740EC63EE93A}" type="datetime1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72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2110-A3EF-433E-A5B9-1AED58625FD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23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BD28-A04B-48E0-A4C8-26AC6959BA9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40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812DE-2DC8-45BC-A001-C6080C05B3D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25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C610-09F1-404A-9EF7-9172730C348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76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58E1-EE4A-4F0F-A59A-BFBA1C5642A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14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42C78-3337-404F-8B42-E6558E57C8F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71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5BF7-DDA7-4BE2-A26A-740EC63EE93A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76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B287-B44F-4E7C-A182-DBFA2E73543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8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06E0-422B-4DD3-8DB6-EA1F2249644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83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BCF5-CEE1-40A0-885F-6DCD72139C7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7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B287-B44F-4E7C-A182-DBFA2E735437}" type="datetime1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83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7DEC-DB40-4E41-9B9D-1286D76ED7B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44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A6E4-1D4D-47CC-A991-C22950E8921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1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0EBF-524C-4396-B0D4-BB9ABB3E7F6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72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EA30-61E0-4F7F-A270-60A59DDEF37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78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8A739-965F-4CAD-9788-83B6445BB6A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0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06E0-422B-4DD3-8DB6-EA1F22496442}" type="datetime1">
              <a:rPr lang="ru-RU" smtClean="0"/>
              <a:t>14.12.2017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9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BCF5-CEE1-40A0-885F-6DCD72139C77}" type="datetime1">
              <a:rPr lang="ru-RU" smtClean="0"/>
              <a:t>14.12.2017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6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7DEC-DB40-4E41-9B9D-1286D76ED7BE}" type="datetime1">
              <a:rPr lang="ru-RU" smtClean="0"/>
              <a:t>14.12.2017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9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A6E4-1D4D-47CC-A991-C22950E89216}" type="datetime1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7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40EBF-524C-4396-B0D4-BB9ABB3E7F60}" type="datetime1">
              <a:rPr lang="ru-RU" smtClean="0"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C5BD07-7F05-4A59-882D-D48BF5DD1963}" type="datetime1">
              <a:rPr lang="ru-RU" smtClean="0"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5FAC45-7C4C-4906-A11B-1849F6BD09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7C5167-3D08-45F5-B342-53119F668CA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5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FDDCFE-7055-42BF-B5CC-0C9A8657D56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5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C5BD07-7F05-4A59-882D-D48BF5DD196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14.12.2017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6" y="892861"/>
            <a:ext cx="2173843" cy="1460801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063626" y="2125496"/>
            <a:ext cx="7578064" cy="1368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 программе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трансформации Северо-Кавказского федерального университета в университетский центр инновационного, технологического 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социального развития Ставропольского края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				Левитская Алина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</a:rPr>
              <a:t>Афакоевна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7" y="368555"/>
            <a:ext cx="1405581" cy="9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18556" y="805891"/>
            <a:ext cx="5131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Создание социальных сервисов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3539" y="1537370"/>
            <a:ext cx="7861177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Развитие социальных и технологических инициатив</a:t>
            </a:r>
          </a:p>
          <a:p>
            <a:pPr algn="just"/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изнес-инкубатор технологического и социального предпринимательства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искуссионная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площадка «Форсайт-сообщество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Ставропольского края»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Школа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тьютора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Служба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лингвистической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поддержки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Социальный сервис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обучению в режиме онлайн основам социального предпринимательства и социальным инновациям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азвитие интерактивной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площадки «Территория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взаимопонимания» 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Центра инклюзивного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Ежегодная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стартап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-школа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Школа социального предпринимательства и социальных инноваций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sz="16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онкурс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лучших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инновационно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-технологических проектов студентов, аспирантов и молодых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ученых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Образовательный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on-line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курс «Моя инициатива»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Конкурс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«Человек дела»</a:t>
            </a:r>
          </a:p>
          <a:p>
            <a:pPr algn="just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7" y="368555"/>
            <a:ext cx="1405581" cy="9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48407" y="805891"/>
            <a:ext cx="5131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Ключевые инициативы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531180"/>
            <a:ext cx="793750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4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1"/>
          <p:cNvSpPr>
            <a:spLocks noGrp="1"/>
          </p:cNvSpPr>
          <p:nvPr>
            <p:ph idx="1"/>
          </p:nvPr>
        </p:nvSpPr>
        <p:spPr>
          <a:xfrm>
            <a:off x="755576" y="2924944"/>
            <a:ext cx="7776864" cy="64807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17" y="368555"/>
            <a:ext cx="1405581" cy="9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23" y="374478"/>
            <a:ext cx="1142085" cy="7674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3624" y="436004"/>
            <a:ext cx="7414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40" dirty="0" smtClean="0">
                <a:solidFill>
                  <a:srgbClr val="2F5897">
                    <a:lumMod val="75000"/>
                  </a:srgbClr>
                </a:solidFill>
                <a:latin typeface="Palatino Linotype"/>
                <a:ea typeface="Calibri"/>
              </a:rPr>
              <a:t>Миссия университета</a:t>
            </a:r>
            <a:endParaRPr lang="ru-RU" sz="2000" b="1" spc="-40" dirty="0">
              <a:solidFill>
                <a:srgbClr val="2F5897">
                  <a:lumMod val="75000"/>
                </a:srgbClr>
              </a:solidFill>
              <a:latin typeface="Palatino Linotype"/>
              <a:ea typeface="Calibri"/>
            </a:endParaRPr>
          </a:p>
          <a:p>
            <a:endParaRPr lang="ru-RU" sz="2000" b="1" spc="-40" dirty="0">
              <a:solidFill>
                <a:srgbClr val="2F5897">
                  <a:lumMod val="75000"/>
                </a:srgbClr>
              </a:solidFill>
              <a:latin typeface="Palatino Linotype"/>
              <a:ea typeface="Calibri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423942" y="1477535"/>
            <a:ext cx="5687918" cy="1954786"/>
          </a:xfrm>
          <a:custGeom>
            <a:avLst/>
            <a:gdLst>
              <a:gd name="connsiteX0" fmla="*/ 0 w 7116298"/>
              <a:gd name="connsiteY0" fmla="*/ 102656 h 1026562"/>
              <a:gd name="connsiteX1" fmla="*/ 102656 w 7116298"/>
              <a:gd name="connsiteY1" fmla="*/ 0 h 1026562"/>
              <a:gd name="connsiteX2" fmla="*/ 7013642 w 7116298"/>
              <a:gd name="connsiteY2" fmla="*/ 0 h 1026562"/>
              <a:gd name="connsiteX3" fmla="*/ 7116298 w 7116298"/>
              <a:gd name="connsiteY3" fmla="*/ 102656 h 1026562"/>
              <a:gd name="connsiteX4" fmla="*/ 7116298 w 7116298"/>
              <a:gd name="connsiteY4" fmla="*/ 923906 h 1026562"/>
              <a:gd name="connsiteX5" fmla="*/ 7013642 w 7116298"/>
              <a:gd name="connsiteY5" fmla="*/ 1026562 h 1026562"/>
              <a:gd name="connsiteX6" fmla="*/ 102656 w 7116298"/>
              <a:gd name="connsiteY6" fmla="*/ 1026562 h 1026562"/>
              <a:gd name="connsiteX7" fmla="*/ 0 w 7116298"/>
              <a:gd name="connsiteY7" fmla="*/ 923906 h 1026562"/>
              <a:gd name="connsiteX8" fmla="*/ 0 w 7116298"/>
              <a:gd name="connsiteY8" fmla="*/ 102656 h 102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6298" h="1026562">
                <a:moveTo>
                  <a:pt x="0" y="102656"/>
                </a:moveTo>
                <a:cubicBezTo>
                  <a:pt x="0" y="45961"/>
                  <a:pt x="45961" y="0"/>
                  <a:pt x="102656" y="0"/>
                </a:cubicBezTo>
                <a:lnTo>
                  <a:pt x="7013642" y="0"/>
                </a:lnTo>
                <a:cubicBezTo>
                  <a:pt x="7070337" y="0"/>
                  <a:pt x="7116298" y="45961"/>
                  <a:pt x="7116298" y="102656"/>
                </a:cubicBezTo>
                <a:lnTo>
                  <a:pt x="7116298" y="923906"/>
                </a:lnTo>
                <a:cubicBezTo>
                  <a:pt x="7116298" y="980601"/>
                  <a:pt x="7070337" y="1026562"/>
                  <a:pt x="7013642" y="1026562"/>
                </a:cubicBezTo>
                <a:lnTo>
                  <a:pt x="102656" y="1026562"/>
                </a:lnTo>
                <a:cubicBezTo>
                  <a:pt x="45961" y="1026562"/>
                  <a:pt x="0" y="980601"/>
                  <a:pt x="0" y="923906"/>
                </a:cubicBezTo>
                <a:lnTo>
                  <a:pt x="0" y="102656"/>
                </a:lnTo>
                <a:close/>
              </a:path>
            </a:pathLst>
          </a:custGeom>
          <a:ln w="9525"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547" tIns="50387" rIns="60547" bIns="50387" numCol="1" spcCol="1270" anchor="ctr" anchorCtr="0">
            <a:noAutofit/>
          </a:bodyPr>
          <a:lstStyle/>
          <a:p>
            <a:pPr marL="360000" algn="just" defTabSz="711200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rgbClr val="2F5897">
                    <a:lumMod val="75000"/>
                  </a:srgbClr>
                </a:solidFill>
              </a:rPr>
              <a:t>Формирование </a:t>
            </a:r>
            <a:r>
              <a:rPr lang="ru-RU" sz="1600" dirty="0">
                <a:solidFill>
                  <a:srgbClr val="2F5897">
                    <a:lumMod val="75000"/>
                  </a:srgbClr>
                </a:solidFill>
              </a:rPr>
              <a:t>человеческого </a:t>
            </a:r>
            <a:r>
              <a:rPr lang="ru-RU" sz="1600" dirty="0" smtClean="0">
                <a:solidFill>
                  <a:srgbClr val="2F5897">
                    <a:lumMod val="75000"/>
                  </a:srgbClr>
                </a:solidFill>
              </a:rPr>
              <a:t>и </a:t>
            </a:r>
            <a:r>
              <a:rPr lang="ru-RU" sz="1600" dirty="0">
                <a:solidFill>
                  <a:srgbClr val="2F5897">
                    <a:lumMod val="75000"/>
                  </a:srgbClr>
                </a:solidFill>
              </a:rPr>
              <a:t>интеллектуального капитала, способного обеспечить конкурентное социально-экономическое развитие субъектов Российской Федерации, входящих в состав </a:t>
            </a:r>
            <a:r>
              <a:rPr lang="ru-RU" sz="1600" dirty="0" smtClean="0">
                <a:solidFill>
                  <a:srgbClr val="2F5897">
                    <a:lumMod val="75000"/>
                  </a:srgbClr>
                </a:solidFill>
              </a:rPr>
              <a:t>СКФО.</a:t>
            </a:r>
            <a:endParaRPr lang="ru-RU" sz="1600" b="1" dirty="0">
              <a:solidFill>
                <a:srgbClr val="2F5897">
                  <a:lumMod val="75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r="1" b="10036"/>
          <a:stretch/>
        </p:blipFill>
        <p:spPr>
          <a:xfrm>
            <a:off x="6260141" y="1373300"/>
            <a:ext cx="2374653" cy="344357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060" y="3295135"/>
            <a:ext cx="4935081" cy="334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3" y="246357"/>
            <a:ext cx="1077747" cy="724235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02611" y="245974"/>
            <a:ext cx="694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0215" algn="l"/>
              </a:tabLst>
            </a:pPr>
            <a:r>
              <a:rPr lang="ru-RU" sz="2000" b="1" dirty="0">
                <a:solidFill>
                  <a:srgbClr val="2F5897">
                    <a:lumMod val="75000"/>
                  </a:srgbClr>
                </a:solidFill>
                <a:latin typeface="Palatino Linotype"/>
                <a:ea typeface="Calibri" panose="020F0502020204030204" pitchFamily="34" charset="0"/>
                <a:cs typeface="Times New Roman" panose="02020603050405020304" pitchFamily="18" charset="0"/>
              </a:rPr>
              <a:t>Внедрение инновационных образовательных программ с учетом потребностей работодателей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6" y="1134364"/>
            <a:ext cx="8200669" cy="534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1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39" y="319846"/>
            <a:ext cx="8602202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6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18542" y="382879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F5897">
                    <a:lumMod val="75000"/>
                  </a:srgbClr>
                </a:solidFill>
                <a:latin typeface="Palatino Linotype"/>
                <a:ea typeface="Calibri"/>
              </a:rPr>
              <a:t>Выполнение научных исследований </a:t>
            </a:r>
            <a:r>
              <a:rPr lang="ru-RU" sz="2000" b="1" dirty="0">
                <a:solidFill>
                  <a:srgbClr val="2F5897">
                    <a:lumMod val="75000"/>
                  </a:srgbClr>
                </a:solidFill>
                <a:latin typeface="Palatino Linotype"/>
                <a:ea typeface="Calibri"/>
              </a:rPr>
              <a:t>в интересах предприятий и организаций 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1" y="209846"/>
            <a:ext cx="1296144" cy="8709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12576"/>
          <a:stretch/>
        </p:blipFill>
        <p:spPr>
          <a:xfrm>
            <a:off x="757881" y="1426739"/>
            <a:ext cx="3537269" cy="23283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05" y="3960080"/>
            <a:ext cx="3609145" cy="2578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596" y="2385369"/>
            <a:ext cx="389568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8694" y="60754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897">
                    <a:lumMod val="75000"/>
                  </a:srgbClr>
                </a:solidFill>
                <a:latin typeface="Palatino Linotype"/>
                <a:ea typeface="Calibri"/>
              </a:rPr>
              <a:t>Создание научно-инновационной инфраструктуры </a:t>
            </a:r>
            <a:br>
              <a:rPr lang="ru-RU" b="1" dirty="0" smtClean="0">
                <a:solidFill>
                  <a:srgbClr val="2F5897">
                    <a:lumMod val="75000"/>
                  </a:srgbClr>
                </a:solidFill>
                <a:latin typeface="Palatino Linotype"/>
                <a:ea typeface="Calibri"/>
              </a:rPr>
            </a:br>
            <a:r>
              <a:rPr lang="ru-RU" b="1" dirty="0" smtClean="0">
                <a:solidFill>
                  <a:srgbClr val="2F5897">
                    <a:lumMod val="75000"/>
                  </a:srgbClr>
                </a:solidFill>
                <a:latin typeface="Palatino Linotype"/>
                <a:ea typeface="Calibri"/>
              </a:rPr>
              <a:t>в стратегически перспективных для региона отраслях</a:t>
            </a:r>
            <a:endParaRPr lang="ru-RU" b="1" dirty="0">
              <a:solidFill>
                <a:srgbClr val="2F5897">
                  <a:lumMod val="75000"/>
                </a:srgbClr>
              </a:solidFill>
              <a:latin typeface="Palatino Linotype"/>
              <a:ea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8" y="382879"/>
            <a:ext cx="1296144" cy="87099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0" y="1555715"/>
            <a:ext cx="7827942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8" y="266490"/>
            <a:ext cx="1296144" cy="8709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09223" y="63838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076B4">
                    <a:lumMod val="75000"/>
                  </a:srgbClr>
                </a:solidFill>
                <a:latin typeface="Palatino Linotype"/>
              </a:rPr>
              <a:t>Реализация проектов полного жизненного цикла</a:t>
            </a:r>
            <a:endParaRPr lang="ru-RU" sz="2000" b="1" dirty="0">
              <a:solidFill>
                <a:srgbClr val="6076B4">
                  <a:lumMod val="75000"/>
                </a:srgbClr>
              </a:solidFill>
              <a:latin typeface="Palatino Linotype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71549" y="6415944"/>
            <a:ext cx="561975" cy="365125"/>
          </a:xfrm>
        </p:spPr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879464" y="1408069"/>
            <a:ext cx="2928058" cy="5014040"/>
            <a:chOff x="5879464" y="1408069"/>
            <a:chExt cx="2928058" cy="5014040"/>
          </a:xfrm>
        </p:grpSpPr>
        <p:sp>
          <p:nvSpPr>
            <p:cNvPr id="19" name="TextBox 18"/>
            <p:cNvSpPr txBox="1"/>
            <p:nvPr/>
          </p:nvSpPr>
          <p:spPr>
            <a:xfrm>
              <a:off x="5900112" y="3215421"/>
              <a:ext cx="263582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1100" dirty="0">
                <a:solidFill>
                  <a:srgbClr val="2F5897">
                    <a:lumMod val="75000"/>
                  </a:srgb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4350" y="6206665"/>
              <a:ext cx="23572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solidFill>
                    <a:srgbClr val="2F5897">
                      <a:lumMod val="75000"/>
                    </a:srgbClr>
                  </a:solidFill>
                </a:rPr>
                <a:t>Студенты СКФУ на занятиях</a:t>
              </a:r>
              <a:endParaRPr lang="ru-RU" sz="800" dirty="0">
                <a:solidFill>
                  <a:srgbClr val="2F5897">
                    <a:lumMod val="75000"/>
                  </a:srgbClr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879464" y="1408069"/>
              <a:ext cx="292805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spc="-30" dirty="0" smtClean="0">
                  <a:solidFill>
                    <a:srgbClr val="6076B4">
                      <a:lumMod val="50000"/>
                    </a:srgbClr>
                  </a:solidFill>
                </a:rPr>
                <a:t>Информационные технологии</a:t>
              </a:r>
              <a:endParaRPr lang="ru-RU" sz="1400" b="1" spc="-30" dirty="0">
                <a:solidFill>
                  <a:srgbClr val="6076B4">
                    <a:lumMod val="50000"/>
                  </a:srgbClr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71046" y="1289810"/>
            <a:ext cx="2584128" cy="5249102"/>
            <a:chOff x="671046" y="1289810"/>
            <a:chExt cx="2584128" cy="5249102"/>
          </a:xfrm>
        </p:grpSpPr>
        <p:sp>
          <p:nvSpPr>
            <p:cNvPr id="24" name="TextBox 23"/>
            <p:cNvSpPr txBox="1"/>
            <p:nvPr/>
          </p:nvSpPr>
          <p:spPr>
            <a:xfrm>
              <a:off x="721485" y="3240172"/>
              <a:ext cx="249353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2F5897">
                      <a:lumMod val="75000"/>
                    </a:srgbClr>
                  </a:solidFill>
                </a:rPr>
                <a:t>Основные направления:</a:t>
              </a:r>
            </a:p>
            <a:p>
              <a:r>
                <a:rPr lang="ru-RU" sz="1100" dirty="0">
                  <a:solidFill>
                    <a:srgbClr val="2F5897">
                      <a:lumMod val="75000"/>
                    </a:srgbClr>
                  </a:solidFill>
                </a:rPr>
                <a:t>интеллектуальные системы автоматизированного учета электроэнергии  (совместно с АО "</a:t>
              </a:r>
              <a:r>
                <a:rPr lang="ru-RU" sz="1100" dirty="0" err="1">
                  <a:solidFill>
                    <a:srgbClr val="2F5897">
                      <a:lumMod val="75000"/>
                    </a:srgbClr>
                  </a:solidFill>
                </a:rPr>
                <a:t>Энергомера</a:t>
              </a:r>
              <a:r>
                <a:rPr lang="ru-RU" sz="1100" dirty="0">
                  <a:solidFill>
                    <a:srgbClr val="2F5897">
                      <a:lumMod val="75000"/>
                    </a:srgbClr>
                  </a:solidFill>
                </a:rPr>
                <a:t>");</a:t>
              </a:r>
            </a:p>
            <a:p>
              <a:r>
                <a:rPr lang="ru-RU" sz="1100" dirty="0">
                  <a:solidFill>
                    <a:srgbClr val="2F5897">
                      <a:lumMod val="75000"/>
                    </a:srgbClr>
                  </a:solidFill>
                </a:rPr>
                <a:t>разработка интеллектуальной электрической сети (</a:t>
              </a:r>
              <a:r>
                <a:rPr lang="ru-RU" sz="1100" dirty="0" err="1">
                  <a:solidFill>
                    <a:srgbClr val="2F5897">
                      <a:lumMod val="75000"/>
                    </a:srgbClr>
                  </a:solidFill>
                </a:rPr>
                <a:t>Smart</a:t>
              </a:r>
              <a:r>
                <a:rPr lang="ru-RU" sz="1100" dirty="0">
                  <a:solidFill>
                    <a:srgbClr val="2F5897">
                      <a:lumMod val="75000"/>
                    </a:srgbClr>
                  </a:solidFill>
                </a:rPr>
                <a:t> </a:t>
              </a:r>
              <a:r>
                <a:rPr lang="ru-RU" sz="1100" dirty="0" err="1">
                  <a:solidFill>
                    <a:srgbClr val="2F5897">
                      <a:lumMod val="75000"/>
                    </a:srgbClr>
                  </a:solidFill>
                </a:rPr>
                <a:t>Grid</a:t>
              </a:r>
              <a:r>
                <a:rPr lang="ru-RU" sz="1100" dirty="0">
                  <a:solidFill>
                    <a:srgbClr val="2F5897">
                      <a:lumMod val="75000"/>
                    </a:srgbClr>
                  </a:solidFill>
                </a:rPr>
                <a:t>) в рамках проекта НТИ "</a:t>
              </a:r>
              <a:r>
                <a:rPr lang="ru-RU" sz="1100" dirty="0" err="1">
                  <a:solidFill>
                    <a:srgbClr val="2F5897">
                      <a:lumMod val="75000"/>
                    </a:srgbClr>
                  </a:solidFill>
                </a:rPr>
                <a:t>EnergyNet</a:t>
              </a:r>
              <a:r>
                <a:rPr lang="ru-RU" sz="1100" dirty="0">
                  <a:solidFill>
                    <a:srgbClr val="2F5897">
                      <a:lumMod val="75000"/>
                    </a:srgbClr>
                  </a:solidFill>
                </a:rPr>
                <a:t>"</a:t>
              </a: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4"/>
            <a:srcRect r="3514" b="16982"/>
            <a:stretch/>
          </p:blipFill>
          <p:spPr>
            <a:xfrm>
              <a:off x="1487154" y="2695496"/>
              <a:ext cx="1768020" cy="569922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b="26359"/>
            <a:stretch/>
          </p:blipFill>
          <p:spPr>
            <a:xfrm>
              <a:off x="1615546" y="1982423"/>
              <a:ext cx="1638063" cy="678531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671046" y="1289810"/>
              <a:ext cx="258256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6076B4">
                      <a:lumMod val="50000"/>
                    </a:srgbClr>
                  </a:solidFill>
                </a:rPr>
                <a:t>Интеллектуальные </a:t>
              </a:r>
              <a:r>
                <a:rPr lang="ru-RU" sz="1400" b="1" dirty="0" smtClean="0">
                  <a:solidFill>
                    <a:srgbClr val="6076B4">
                      <a:lumMod val="50000"/>
                    </a:srgbClr>
                  </a:solidFill>
                </a:rPr>
                <a:t/>
              </a:r>
              <a:br>
                <a:rPr lang="ru-RU" sz="1400" b="1" dirty="0" smtClean="0">
                  <a:solidFill>
                    <a:srgbClr val="6076B4">
                      <a:lumMod val="50000"/>
                    </a:srgbClr>
                  </a:solidFill>
                </a:rPr>
              </a:br>
              <a:r>
                <a:rPr lang="ru-RU" sz="1400" b="1" dirty="0" smtClean="0">
                  <a:solidFill>
                    <a:srgbClr val="6076B4">
                      <a:lumMod val="50000"/>
                    </a:srgbClr>
                  </a:solidFill>
                </a:rPr>
                <a:t>системы </a:t>
              </a:r>
              <a:r>
                <a:rPr lang="ru-RU" sz="1400" b="1" dirty="0">
                  <a:solidFill>
                    <a:srgbClr val="6076B4">
                      <a:lumMod val="50000"/>
                    </a:srgbClr>
                  </a:solidFill>
                </a:rPr>
                <a:t>в </a:t>
              </a:r>
              <a:r>
                <a:rPr lang="ru-RU" sz="1400" b="1" dirty="0" smtClean="0">
                  <a:solidFill>
                    <a:srgbClr val="6076B4">
                      <a:lumMod val="50000"/>
                    </a:srgbClr>
                  </a:solidFill>
                </a:rPr>
                <a:t>электроэнергетике</a:t>
              </a:r>
              <a:endParaRPr lang="ru-RU" sz="1400" b="1" dirty="0">
                <a:solidFill>
                  <a:srgbClr val="6076B4">
                    <a:lumMod val="50000"/>
                  </a:srgbClr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/>
            <a:srcRect l="7294" t="10838" r="5063"/>
            <a:stretch/>
          </p:blipFill>
          <p:spPr>
            <a:xfrm>
              <a:off x="710720" y="1903128"/>
              <a:ext cx="864973" cy="100501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06340" y="6200358"/>
              <a:ext cx="21642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 smtClean="0">
                  <a:solidFill>
                    <a:srgbClr val="2F5897">
                      <a:lumMod val="75000"/>
                    </a:srgbClr>
                  </a:solidFill>
                </a:rPr>
                <a:t>Презентация проекта Президенту Российской Федерации В.В. Путину, 2016 г.</a:t>
              </a:r>
              <a:endParaRPr lang="ru-RU" sz="800" dirty="0">
                <a:solidFill>
                  <a:srgbClr val="2F5897">
                    <a:lumMod val="75000"/>
                  </a:srgbClr>
                </a:solidFill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6638" y="4833677"/>
              <a:ext cx="2045750" cy="136383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3357129" y="1397532"/>
            <a:ext cx="2610020" cy="5128095"/>
            <a:chOff x="3357129" y="1397532"/>
            <a:chExt cx="2610020" cy="5128095"/>
          </a:xfrm>
        </p:grpSpPr>
        <p:sp>
          <p:nvSpPr>
            <p:cNvPr id="12" name="TextBox 11"/>
            <p:cNvSpPr txBox="1"/>
            <p:nvPr/>
          </p:nvSpPr>
          <p:spPr>
            <a:xfrm>
              <a:off x="3507132" y="3321474"/>
              <a:ext cx="246001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100" b="1" dirty="0">
                  <a:solidFill>
                    <a:srgbClr val="2F5897">
                      <a:lumMod val="75000"/>
                    </a:srgbClr>
                  </a:solidFill>
                </a:rPr>
                <a:t>Создание технологии и импортозамещающего производства фармакопейной лактозы </a:t>
              </a:r>
              <a:r>
                <a:rPr lang="ru-RU" sz="1100" b="1" dirty="0" smtClean="0">
                  <a:solidFill>
                    <a:srgbClr val="2F5897">
                      <a:lumMod val="75000"/>
                    </a:srgbClr>
                  </a:solidFill>
                </a:rPr>
                <a:t/>
              </a:r>
              <a:br>
                <a:rPr lang="ru-RU" sz="1100" b="1" dirty="0" smtClean="0">
                  <a:solidFill>
                    <a:srgbClr val="2F5897">
                      <a:lumMod val="75000"/>
                    </a:srgbClr>
                  </a:solidFill>
                </a:rPr>
              </a:br>
              <a:r>
                <a:rPr lang="ru-RU" sz="1100" b="1" dirty="0" smtClean="0">
                  <a:solidFill>
                    <a:srgbClr val="2F5897">
                      <a:lumMod val="75000"/>
                    </a:srgbClr>
                  </a:solidFill>
                </a:rPr>
                <a:t>(совместно с </a:t>
              </a:r>
              <a:r>
                <a:rPr lang="ru-RU" sz="1100" b="1" dirty="0">
                  <a:solidFill>
                    <a:srgbClr val="2F5897">
                      <a:lumMod val="75000"/>
                    </a:srgbClr>
                  </a:solidFill>
                </a:rPr>
                <a:t>АО </a:t>
              </a:r>
              <a:r>
                <a:rPr lang="ru-RU" sz="1100" b="1" dirty="0" smtClean="0">
                  <a:solidFill>
                    <a:srgbClr val="2F5897">
                      <a:lumMod val="75000"/>
                    </a:srgbClr>
                  </a:solidFill>
                </a:rPr>
                <a:t>«Молочный </a:t>
              </a:r>
              <a:r>
                <a:rPr lang="ru-RU" sz="1100" b="1" dirty="0">
                  <a:solidFill>
                    <a:srgbClr val="2F5897">
                      <a:lumMod val="75000"/>
                    </a:srgbClr>
                  </a:solidFill>
                </a:rPr>
                <a:t>комбинат </a:t>
              </a:r>
              <a:r>
                <a:rPr lang="ru-RU" sz="1100" b="1" dirty="0" smtClean="0">
                  <a:solidFill>
                    <a:srgbClr val="2F5897">
                      <a:lumMod val="75000"/>
                    </a:srgbClr>
                  </a:solidFill>
                </a:rPr>
                <a:t>Ставропольский»)</a:t>
              </a:r>
              <a:endParaRPr lang="ru-RU" sz="1100" b="1" dirty="0">
                <a:solidFill>
                  <a:srgbClr val="2F5897">
                    <a:lumMod val="75000"/>
                  </a:srgbClr>
                </a:solidFill>
              </a:endParaRPr>
            </a:p>
          </p:txBody>
        </p:sp>
        <p:pic>
          <p:nvPicPr>
            <p:cNvPr id="14" name="Picture 2" descr="http://pharmmedexpo.ru/resources/000/000/000/001/761/1761550_850xNone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6" t="10425" b="10681"/>
            <a:stretch/>
          </p:blipFill>
          <p:spPr bwMode="auto">
            <a:xfrm>
              <a:off x="4375016" y="1974293"/>
              <a:ext cx="1160192" cy="53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16753" y="2623796"/>
              <a:ext cx="1160192" cy="511877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6"/>
            <a:srcRect l="7294" t="10838" r="5063"/>
            <a:stretch/>
          </p:blipFill>
          <p:spPr>
            <a:xfrm>
              <a:off x="3450417" y="1988340"/>
              <a:ext cx="864973" cy="1005017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3388114" y="1397532"/>
              <a:ext cx="22297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rgbClr val="6076B4">
                      <a:lumMod val="50000"/>
                    </a:srgbClr>
                  </a:solidFill>
                </a:rPr>
                <a:t>Пищевые биотехнологии</a:t>
              </a:r>
              <a:endParaRPr lang="ru-RU" sz="1400" b="1" dirty="0">
                <a:solidFill>
                  <a:srgbClr val="6076B4">
                    <a:lumMod val="50000"/>
                  </a:srgb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57129" y="6187073"/>
              <a:ext cx="24855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>
                  <a:solidFill>
                    <a:srgbClr val="2F5897">
                      <a:lumMod val="75000"/>
                    </a:srgbClr>
                  </a:solidFill>
                </a:rPr>
                <a:t>Исследования в Центре биотехнологического </a:t>
              </a:r>
              <a:r>
                <a:rPr lang="ru-RU" sz="800" dirty="0" smtClean="0">
                  <a:solidFill>
                    <a:srgbClr val="2F5897">
                      <a:lumMod val="75000"/>
                    </a:srgbClr>
                  </a:solidFill>
                </a:rPr>
                <a:t>инжиниринга, 2016 г.</a:t>
              </a:r>
              <a:endParaRPr lang="ru-RU" sz="800" dirty="0">
                <a:solidFill>
                  <a:srgbClr val="2F5897">
                    <a:lumMod val="75000"/>
                  </a:srgbClr>
                </a:solidFill>
              </a:endParaRPr>
            </a:p>
          </p:txBody>
        </p:sp>
        <p:pic>
          <p:nvPicPr>
            <p:cNvPr id="32" name="Picture 2" descr="C:\Users\kerin\Documents\Отчет ректора 2012-16\Наблюдательный совет 30.03.2017\Материалы для слайдов\Анисимов\IMG_9519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9854" y="4837426"/>
              <a:ext cx="2040127" cy="1360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48" name="Прямоугольник 2047"/>
          <p:cNvSpPr/>
          <p:nvPr/>
        </p:nvSpPr>
        <p:spPr>
          <a:xfrm>
            <a:off x="630279" y="1289810"/>
            <a:ext cx="2676793" cy="5308698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96778" y="1148924"/>
            <a:ext cx="2392980" cy="5449584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66058" y="1137486"/>
            <a:ext cx="2827941" cy="5461022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49" y="1922834"/>
            <a:ext cx="1242093" cy="718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/>
          <a:srcRect t="8656"/>
          <a:stretch/>
        </p:blipFill>
        <p:spPr>
          <a:xfrm>
            <a:off x="6122248" y="4840447"/>
            <a:ext cx="2286000" cy="139208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866058" y="3317586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>
                <a:solidFill>
                  <a:srgbClr val="2F5897">
                    <a:lumMod val="75000"/>
                  </a:srgbClr>
                </a:solidFill>
              </a:rPr>
              <a:t>Разработка программно-аппаратных</a:t>
            </a:r>
            <a:br>
              <a:rPr lang="ru-RU" sz="1100" b="1" dirty="0" smtClean="0">
                <a:solidFill>
                  <a:srgbClr val="2F5897">
                    <a:lumMod val="75000"/>
                  </a:srgbClr>
                </a:solidFill>
              </a:rPr>
            </a:br>
            <a:r>
              <a:rPr lang="ru-RU" sz="1100" b="1" dirty="0" smtClean="0">
                <a:solidFill>
                  <a:srgbClr val="2F5897">
                    <a:lumMod val="75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2F5897">
                    <a:lumMod val="75000"/>
                  </a:srgbClr>
                </a:solidFill>
              </a:rPr>
              <a:t>решений для управления </a:t>
            </a:r>
            <a:r>
              <a:rPr lang="ru-RU" sz="1100" b="1" dirty="0" smtClean="0">
                <a:solidFill>
                  <a:srgbClr val="2F5897">
                    <a:lumMod val="75000"/>
                  </a:srgbClr>
                </a:solidFill>
              </a:rPr>
              <a:t/>
            </a:r>
            <a:br>
              <a:rPr lang="ru-RU" sz="1100" b="1" dirty="0" smtClean="0">
                <a:solidFill>
                  <a:srgbClr val="2F5897">
                    <a:lumMod val="75000"/>
                  </a:srgbClr>
                </a:solidFill>
              </a:rPr>
            </a:br>
            <a:r>
              <a:rPr lang="ru-RU" sz="1100" b="1" dirty="0" smtClean="0">
                <a:solidFill>
                  <a:srgbClr val="2F5897">
                    <a:lumMod val="75000"/>
                  </a:srgbClr>
                </a:solidFill>
              </a:rPr>
              <a:t>роботизированными системами</a:t>
            </a:r>
          </a:p>
          <a:p>
            <a:endParaRPr lang="ru-RU" sz="1100" b="1" dirty="0" smtClean="0">
              <a:solidFill>
                <a:srgbClr val="2F5897">
                  <a:lumMod val="75000"/>
                </a:srgbClr>
              </a:solidFill>
            </a:endParaRPr>
          </a:p>
          <a:p>
            <a:r>
              <a:rPr lang="ru-RU" sz="1100" b="1" dirty="0" smtClean="0">
                <a:solidFill>
                  <a:srgbClr val="2F5897">
                    <a:lumMod val="75000"/>
                  </a:srgbClr>
                </a:solidFill>
              </a:rPr>
              <a:t>Совершенствование </a:t>
            </a:r>
            <a:r>
              <a:rPr lang="ru-RU" sz="1100" b="1" dirty="0">
                <a:solidFill>
                  <a:srgbClr val="2F5897">
                    <a:lumMod val="75000"/>
                  </a:srgbClr>
                </a:solidFill>
              </a:rPr>
              <a:t>методов и </a:t>
            </a:r>
            <a:endParaRPr lang="ru-RU" sz="1100" b="1" dirty="0" smtClean="0">
              <a:solidFill>
                <a:srgbClr val="2F5897">
                  <a:lumMod val="75000"/>
                </a:srgbClr>
              </a:solidFill>
            </a:endParaRPr>
          </a:p>
          <a:p>
            <a:r>
              <a:rPr lang="ru-RU" sz="1100" b="1" dirty="0" smtClean="0">
                <a:solidFill>
                  <a:srgbClr val="2F5897">
                    <a:lumMod val="75000"/>
                  </a:srgbClr>
                </a:solidFill>
              </a:rPr>
              <a:t>алгоритмов </a:t>
            </a:r>
            <a:r>
              <a:rPr lang="ru-RU" sz="1100" b="1" dirty="0">
                <a:solidFill>
                  <a:srgbClr val="2F5897">
                    <a:lumMod val="75000"/>
                  </a:srgbClr>
                </a:solidFill>
              </a:rPr>
              <a:t>управления в </a:t>
            </a:r>
            <a:r>
              <a:rPr lang="ru-RU" sz="1100" b="1" dirty="0" smtClean="0">
                <a:solidFill>
                  <a:srgbClr val="2F5897">
                    <a:lumMod val="75000"/>
                  </a:srgbClr>
                </a:solidFill>
              </a:rPr>
              <a:t>группах</a:t>
            </a:r>
          </a:p>
          <a:p>
            <a:r>
              <a:rPr lang="ru-RU" sz="1100" b="1" dirty="0" smtClean="0">
                <a:solidFill>
                  <a:srgbClr val="2F5897">
                    <a:lumMod val="75000"/>
                  </a:srgbClr>
                </a:solidFill>
              </a:rPr>
              <a:t> </a:t>
            </a:r>
            <a:r>
              <a:rPr lang="ru-RU" sz="1100" b="1" dirty="0">
                <a:solidFill>
                  <a:srgbClr val="2F5897">
                    <a:lumMod val="75000"/>
                  </a:srgbClr>
                </a:solidFill>
              </a:rPr>
              <a:t>автономных </a:t>
            </a:r>
            <a:r>
              <a:rPr lang="ru-RU" sz="1100" b="1" dirty="0" err="1">
                <a:solidFill>
                  <a:srgbClr val="2F5897">
                    <a:lumMod val="75000"/>
                  </a:srgbClr>
                </a:solidFill>
              </a:rPr>
              <a:t>квадрокоптеров</a:t>
            </a:r>
            <a:endParaRPr lang="ru-RU" sz="1100" b="1" dirty="0">
              <a:solidFill>
                <a:srgbClr val="2F5897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5" y="246827"/>
            <a:ext cx="1296144" cy="870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5489" y="3437107"/>
            <a:ext cx="3759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2F5897">
                    <a:lumMod val="75000"/>
                  </a:srgbClr>
                </a:solidFill>
              </a:rPr>
              <a:t>Торжественное открытие лаборатории перспективных технологий керамики (июль 2015 г.)</a:t>
            </a:r>
            <a:endParaRPr lang="ru-RU" sz="1050" dirty="0">
              <a:solidFill>
                <a:srgbClr val="2F5897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9166" y="6069637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2F5897">
                    <a:lumMod val="75000"/>
                  </a:srgbClr>
                </a:solidFill>
              </a:rPr>
              <a:t>Идет синтез образцов оптической керамики</a:t>
            </a:r>
            <a:endParaRPr lang="ru-RU" sz="1050" dirty="0">
              <a:solidFill>
                <a:srgbClr val="2F5897">
                  <a:lumMod val="7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8968" y="27251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076B4">
                    <a:lumMod val="75000"/>
                  </a:srgbClr>
                </a:solidFill>
                <a:latin typeface="Palatino Linotype"/>
              </a:rPr>
              <a:t>Создание </a:t>
            </a:r>
            <a:r>
              <a:rPr lang="ru-RU" sz="2000" b="1" dirty="0">
                <a:solidFill>
                  <a:srgbClr val="6076B4">
                    <a:lumMod val="75000"/>
                  </a:srgbClr>
                </a:solidFill>
                <a:latin typeface="Palatino Linotype"/>
              </a:rPr>
              <a:t>технологии получения оптической керамики для твердотельных дисковых лазеров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735" y="2306119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2F5897">
                    <a:lumMod val="75000"/>
                  </a:srgbClr>
                </a:solidFill>
              </a:rPr>
              <a:t>Перспективы применения оптической керамики: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rgbClr val="2F5897">
                    <a:lumMod val="75000"/>
                  </a:srgbClr>
                </a:solidFill>
              </a:rPr>
              <a:t>оптика </a:t>
            </a:r>
            <a:r>
              <a:rPr lang="ru-RU" sz="1200" dirty="0">
                <a:solidFill>
                  <a:srgbClr val="2F5897">
                    <a:lumMod val="75000"/>
                  </a:srgbClr>
                </a:solidFill>
              </a:rPr>
              <a:t>и </a:t>
            </a:r>
            <a:r>
              <a:rPr lang="ru-RU" sz="1200" dirty="0" smtClean="0">
                <a:solidFill>
                  <a:srgbClr val="2F5897">
                    <a:lumMod val="75000"/>
                  </a:srgbClr>
                </a:solidFill>
              </a:rPr>
              <a:t>оптоэлектроника </a:t>
            </a:r>
            <a:r>
              <a:rPr lang="ru-RU" sz="1200" dirty="0">
                <a:solidFill>
                  <a:srgbClr val="2F5897">
                    <a:lumMod val="75000"/>
                  </a:srgbClr>
                </a:solidFill>
              </a:rPr>
              <a:t>(линзы для оптических приборов </a:t>
            </a:r>
            <a:r>
              <a:rPr lang="ru-RU" sz="1200" dirty="0" smtClean="0">
                <a:solidFill>
                  <a:srgbClr val="2F5897">
                    <a:lumMod val="75000"/>
                  </a:srgbClr>
                </a:solidFill>
              </a:rPr>
              <a:t>       с </a:t>
            </a:r>
            <a:r>
              <a:rPr lang="ru-RU" sz="1200" dirty="0">
                <a:solidFill>
                  <a:srgbClr val="2F5897">
                    <a:lumMod val="75000"/>
                  </a:srgbClr>
                </a:solidFill>
              </a:rPr>
              <a:t>высоким показателем преломления, материалы для </a:t>
            </a:r>
            <a:r>
              <a:rPr lang="ru-RU" sz="1200" dirty="0" err="1">
                <a:solidFill>
                  <a:srgbClr val="2F5897">
                    <a:lumMod val="75000"/>
                  </a:srgbClr>
                </a:solidFill>
              </a:rPr>
              <a:t>сверхярких</a:t>
            </a:r>
            <a:r>
              <a:rPr lang="ru-RU" sz="1200" dirty="0">
                <a:solidFill>
                  <a:srgbClr val="2F5897">
                    <a:lumMod val="75000"/>
                  </a:srgbClr>
                </a:solidFill>
              </a:rPr>
              <a:t> светодиодов</a:t>
            </a:r>
            <a:r>
              <a:rPr lang="ru-RU" sz="1200" dirty="0" smtClean="0">
                <a:solidFill>
                  <a:srgbClr val="2F5897">
                    <a:lumMod val="75000"/>
                  </a:srgbClr>
                </a:solidFill>
              </a:rPr>
              <a:t>),</a:t>
            </a:r>
          </a:p>
          <a:p>
            <a:pPr marL="285750" indent="-285750" algn="just">
              <a:buFontTx/>
              <a:buChar char="-"/>
            </a:pPr>
            <a:r>
              <a:rPr lang="ru-RU" sz="1200" dirty="0" smtClean="0">
                <a:solidFill>
                  <a:srgbClr val="2F5897">
                    <a:lumMod val="75000"/>
                  </a:srgbClr>
                </a:solidFill>
              </a:rPr>
              <a:t>высокопрочные прозрачные материалы </a:t>
            </a:r>
            <a:r>
              <a:rPr lang="ru-RU" sz="1200" dirty="0">
                <a:solidFill>
                  <a:srgbClr val="2F5897">
                    <a:lumMod val="75000"/>
                  </a:srgbClr>
                </a:solidFill>
              </a:rPr>
              <a:t>(</a:t>
            </a:r>
            <a:r>
              <a:rPr lang="ru-RU" sz="1200" dirty="0" smtClean="0">
                <a:solidFill>
                  <a:srgbClr val="2F5897">
                    <a:lumMod val="75000"/>
                  </a:srgbClr>
                </a:solidFill>
              </a:rPr>
              <a:t>бронестекла, защитные покрытия </a:t>
            </a:r>
            <a:r>
              <a:rPr lang="ru-RU" sz="1200" dirty="0">
                <a:solidFill>
                  <a:srgbClr val="2F5897">
                    <a:lumMod val="75000"/>
                  </a:srgbClr>
                </a:solidFill>
              </a:rPr>
              <a:t>для экранов), </a:t>
            </a:r>
            <a:endParaRPr lang="ru-RU" sz="1200" dirty="0" smtClean="0">
              <a:solidFill>
                <a:srgbClr val="2F5897">
                  <a:lumMod val="75000"/>
                </a:srgb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200" dirty="0" err="1" smtClean="0">
                <a:solidFill>
                  <a:srgbClr val="2F5897">
                    <a:lumMod val="75000"/>
                  </a:srgbClr>
                </a:solidFill>
              </a:rPr>
              <a:t>биокерамические</a:t>
            </a:r>
            <a:r>
              <a:rPr lang="ru-RU" sz="1200" dirty="0" smtClean="0">
                <a:solidFill>
                  <a:srgbClr val="2F5897">
                    <a:lumMod val="75000"/>
                  </a:srgbClr>
                </a:solidFill>
              </a:rPr>
              <a:t> материалы </a:t>
            </a:r>
            <a:r>
              <a:rPr lang="ru-RU" sz="1200" dirty="0">
                <a:solidFill>
                  <a:srgbClr val="2F5897">
                    <a:lumMod val="75000"/>
                  </a:srgbClr>
                </a:solidFill>
              </a:rPr>
              <a:t>для медицинских </a:t>
            </a:r>
            <a:r>
              <a:rPr lang="ru-RU" sz="1200" dirty="0" smtClean="0">
                <a:solidFill>
                  <a:srgbClr val="2F5897">
                    <a:lumMod val="75000"/>
                  </a:srgbClr>
                </a:solidFill>
              </a:rPr>
              <a:t>применений и др.</a:t>
            </a:r>
            <a:endParaRPr lang="ru-RU" sz="1200" dirty="0">
              <a:solidFill>
                <a:srgbClr val="2F5897">
                  <a:lumMod val="75000"/>
                </a:srgbClr>
              </a:solidFill>
            </a:endParaRPr>
          </a:p>
        </p:txBody>
      </p:sp>
      <p:pic>
        <p:nvPicPr>
          <p:cNvPr id="1027" name="Picture 3" descr="C:\Users\kerin\Documents\Отчет ректора 2012-16\Наблюдательный совет 30.03.2017\Материалы для слайдов\Керамика\1447860012_img_5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33" y="3954388"/>
            <a:ext cx="3176805" cy="204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56" y="3954388"/>
            <a:ext cx="3197741" cy="2047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13191" y="5995835"/>
            <a:ext cx="3759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2F5897">
                    <a:lumMod val="75000"/>
                  </a:srgbClr>
                </a:solidFill>
              </a:rPr>
              <a:t>Представители Фонда перспективных исследований осматривают первые образцы полученной керамики</a:t>
            </a:r>
            <a:endParaRPr lang="ru-RU" sz="1050" dirty="0">
              <a:solidFill>
                <a:srgbClr val="2F5897">
                  <a:lumMod val="75000"/>
                </a:srgb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700" y="1446003"/>
            <a:ext cx="1826535" cy="778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0159" y="980396"/>
            <a:ext cx="1132045" cy="130975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4959" y="1117823"/>
            <a:ext cx="3785944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08694" y="60754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F5897">
                    <a:lumMod val="75000"/>
                  </a:srgbClr>
                </a:solidFill>
                <a:latin typeface="Palatino Linotype"/>
                <a:ea typeface="Calibri"/>
              </a:rPr>
              <a:t>Модернизация образовательного процесса</a:t>
            </a:r>
            <a:endParaRPr lang="ru-RU" b="1" dirty="0">
              <a:solidFill>
                <a:srgbClr val="2F5897">
                  <a:lumMod val="75000"/>
                </a:srgbClr>
              </a:solidFill>
              <a:latin typeface="Palatino Linotype"/>
              <a:ea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8" y="382879"/>
            <a:ext cx="1162001" cy="78085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FAC45-7C4C-4906-A11B-1849F6BD093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93" y="1339376"/>
            <a:ext cx="8047037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6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рхангельский">
      <a:majorFont>
        <a:latin typeface="Palatino Linotype"/>
        <a:ea typeface=""/>
        <a:cs typeface=""/>
      </a:majorFont>
      <a:minorFont>
        <a:latin typeface="Times New Roman"/>
        <a:ea typeface=""/>
        <a:cs typeface="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" id="{F08E7990-5AAC-40A5-A128-F9544D5E521F}" vid="{A39C1CCA-921B-4387-9A28-109BDF08D812}"/>
    </a:ext>
  </a:extLst>
</a:theme>
</file>

<file path=ppt/theme/theme2.xml><?xml version="1.0" encoding="utf-8"?>
<a:theme xmlns:a="http://schemas.openxmlformats.org/drawingml/2006/main" name="2_Архангельс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рхангельский">
      <a:majorFont>
        <a:latin typeface="Palatino Linotype"/>
        <a:ea typeface=""/>
        <a:cs typeface=""/>
      </a:majorFont>
      <a:minorFont>
        <a:latin typeface="Times New Roman"/>
        <a:ea typeface=""/>
        <a:cs typeface="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Архангельск" id="{850CF10B-2484-4FA6-924A-2F68F23FAB37}" vid="{417CFC48-9013-42F4-BE8A-7CBC6D06023C}"/>
    </a:ext>
  </a:extLst>
</a:theme>
</file>

<file path=ppt/theme/theme3.xml><?xml version="1.0" encoding="utf-8"?>
<a:theme xmlns:a="http://schemas.openxmlformats.org/drawingml/2006/main" name="1_Тема2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рхангельский">
      <a:majorFont>
        <a:latin typeface="Palatino Linotype"/>
        <a:ea typeface=""/>
        <a:cs typeface=""/>
      </a:majorFont>
      <a:minorFont>
        <a:latin typeface="Times New Roman"/>
        <a:ea typeface=""/>
        <a:cs typeface="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" id="{F08E7990-5AAC-40A5-A128-F9544D5E521F}" vid="{A39C1CCA-921B-4387-9A28-109BDF08D812}"/>
    </a:ext>
  </a:extLst>
</a:theme>
</file>

<file path=ppt/theme/theme4.xml><?xml version="1.0" encoding="utf-8"?>
<a:theme xmlns:a="http://schemas.openxmlformats.org/drawingml/2006/main" name="2_Тема2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рхангельский">
      <a:majorFont>
        <a:latin typeface="Palatino Linotype"/>
        <a:ea typeface=""/>
        <a:cs typeface=""/>
      </a:majorFont>
      <a:minorFont>
        <a:latin typeface="Times New Roman"/>
        <a:ea typeface=""/>
        <a:cs typeface="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" id="{F08E7990-5AAC-40A5-A128-F9544D5E521F}" vid="{A39C1CCA-921B-4387-9A28-109BDF08D812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Экран (4:3)</PresentationFormat>
  <Paragraphs>71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Тема2</vt:lpstr>
      <vt:lpstr>2_Архангельск</vt:lpstr>
      <vt:lpstr>1_Тема2</vt:lpstr>
      <vt:lpstr>2_Тема2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БГТУ</dc:creator>
  <cp:lastModifiedBy>БГТУ</cp:lastModifiedBy>
  <cp:revision>1</cp:revision>
  <dcterms:modified xsi:type="dcterms:W3CDTF">2017-12-14T10:31:55Z</dcterms:modified>
</cp:coreProperties>
</file>