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58" r:id="rId10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74" y="-30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7376C-FF13-42AA-828D-FCCF44B97558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AF586D-62D1-4CEE-A75F-91FF71212A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3846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AF586D-62D1-4CEE-A75F-91FF71212A36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D4BD4-9C89-46F8-8E31-9CFC74762445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CD93A-3D9F-4131-94CE-1D14255C50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D4BD4-9C89-46F8-8E31-9CFC74762445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CD93A-3D9F-4131-94CE-1D14255C50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D4BD4-9C89-46F8-8E31-9CFC74762445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CD93A-3D9F-4131-94CE-1D14255C50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D4BD4-9C89-46F8-8E31-9CFC74762445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CD93A-3D9F-4131-94CE-1D14255C50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D4BD4-9C89-46F8-8E31-9CFC74762445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CD93A-3D9F-4131-94CE-1D14255C50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D4BD4-9C89-46F8-8E31-9CFC74762445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CD93A-3D9F-4131-94CE-1D14255C50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D4BD4-9C89-46F8-8E31-9CFC74762445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CD93A-3D9F-4131-94CE-1D14255C50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D4BD4-9C89-46F8-8E31-9CFC74762445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CD93A-3D9F-4131-94CE-1D14255C50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D4BD4-9C89-46F8-8E31-9CFC74762445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CD93A-3D9F-4131-94CE-1D14255C50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D4BD4-9C89-46F8-8E31-9CFC74762445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CD93A-3D9F-4131-94CE-1D14255C50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D4BD4-9C89-46F8-8E31-9CFC74762445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CD93A-3D9F-4131-94CE-1D14255C50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7D4BD4-9C89-46F8-8E31-9CFC74762445}" type="datetimeFigureOut">
              <a:rPr lang="ru-RU" smtClean="0"/>
              <a:t>12.09.2018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0CD93A-3D9F-4131-94CE-1D14255C50E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.jpe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0716" y="2236678"/>
            <a:ext cx="825014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3600" dirty="0" smtClean="0">
                <a:latin typeface="Arial Black" pitchFamily="34" charset="0"/>
              </a:rPr>
              <a:t>Встраиваемая </a:t>
            </a:r>
            <a:r>
              <a:rPr lang="ru-RU" altLang="ru-RU" sz="3600" dirty="0">
                <a:latin typeface="Arial Black" pitchFamily="34" charset="0"/>
              </a:rPr>
              <a:t>система распознавания изображений </a:t>
            </a:r>
            <a:r>
              <a:rPr lang="ru-RU" altLang="ru-RU" sz="2800" dirty="0">
                <a:latin typeface="Arial Black" pitchFamily="34" charset="0"/>
              </a:rPr>
              <a:t>для автономных транспортных средств</a:t>
            </a:r>
            <a:endParaRPr lang="ru-RU" sz="2800" dirty="0">
              <a:latin typeface="Arial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0292" y="4011910"/>
            <a:ext cx="78821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2000" b="1" dirty="0" smtClean="0">
                <a:latin typeface="Arial" pitchFamily="34" charset="0"/>
                <a:cs typeface="Arial" pitchFamily="34" charset="0"/>
              </a:rPr>
              <a:t>Дмитрий </a:t>
            </a:r>
            <a:r>
              <a:rPr lang="ru-RU" altLang="ru-RU" sz="2000" b="1" dirty="0">
                <a:latin typeface="Arial" pitchFamily="34" charset="0"/>
                <a:cs typeface="Arial" pitchFamily="34" charset="0"/>
              </a:rPr>
              <a:t>Юдин,</a:t>
            </a:r>
          </a:p>
          <a:p>
            <a:r>
              <a:rPr lang="ru-RU" altLang="ru-RU" dirty="0">
                <a:latin typeface="Arial" pitchFamily="34" charset="0"/>
                <a:cs typeface="Arial" pitchFamily="34" charset="0"/>
              </a:rPr>
              <a:t>директор ООО «Распознающие системы</a:t>
            </a:r>
            <a:r>
              <a:rPr lang="ru-RU" altLang="ru-RU" dirty="0" smtClean="0">
                <a:latin typeface="Arial" pitchFamily="34" charset="0"/>
                <a:cs typeface="Arial" pitchFamily="34" charset="0"/>
              </a:rPr>
              <a:t>», </a:t>
            </a:r>
          </a:p>
          <a:p>
            <a:r>
              <a:rPr lang="ru-RU" altLang="ru-RU" dirty="0" smtClean="0">
                <a:latin typeface="Arial" pitchFamily="34" charset="0"/>
                <a:cs typeface="Arial" pitchFamily="34" charset="0"/>
              </a:rPr>
              <a:t>доцент кафедры технической кибернетики БГТУ 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им. В.Г. </a:t>
            </a:r>
            <a:r>
              <a:rPr lang="ru-RU" altLang="ru-RU" dirty="0" smtClean="0">
                <a:latin typeface="Arial" pitchFamily="34" charset="0"/>
                <a:cs typeface="Arial" pitchFamily="34" charset="0"/>
              </a:rPr>
              <a:t>Шухова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1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821" b="23502"/>
          <a:stretch/>
        </p:blipFill>
        <p:spPr bwMode="auto">
          <a:xfrm>
            <a:off x="0" y="0"/>
            <a:ext cx="9144000" cy="2143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звание 1"/>
          <p:cNvSpPr>
            <a:spLocks noGrp="1"/>
          </p:cNvSpPr>
          <p:nvPr>
            <p:ph type="title"/>
          </p:nvPr>
        </p:nvSpPr>
        <p:spPr>
          <a:xfrm>
            <a:off x="86816" y="96838"/>
            <a:ext cx="8229600" cy="8572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ru-RU" altLang="ru-RU" sz="3200" dirty="0">
                <a:latin typeface="Arial Black" pitchFamily="34" charset="0"/>
                <a:cs typeface="Arial" charset="0"/>
              </a:rPr>
              <a:t>Проблема</a:t>
            </a: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80963" y="4262438"/>
            <a:ext cx="5021262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1400">
                <a:latin typeface="Cambria" pitchFamily="18" charset="0"/>
                <a:cs typeface="Times New Roman" pitchFamily="18" charset="0"/>
              </a:rPr>
              <a:t>По сведениям аналитического агентства Business Insider к 2020 году количество автомобилей с возможностью автономного пилотирования достигнет 10 млн. штук </a:t>
            </a:r>
          </a:p>
        </p:txBody>
      </p:sp>
      <p:pic>
        <p:nvPicPr>
          <p:cNvPr id="6" name="Рисунок 5" descr="C:\Users\Евгений\Dropbox\Отчеты для Москвы\Вложения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7163" y="1609725"/>
            <a:ext cx="2825750" cy="234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4684713" y="1076325"/>
            <a:ext cx="4392612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1600" b="1">
                <a:latin typeface="Cambria" pitchFamily="18" charset="0"/>
                <a:cs typeface="Times New Roman" pitchFamily="18" charset="0"/>
              </a:rPr>
              <a:t>Глобальный рынок автономного и полуавтономного транспорта, млрд. долл. </a:t>
            </a:r>
            <a:endParaRPr lang="en-US" sz="1600" b="1">
              <a:latin typeface="Cambria" pitchFamily="18" charset="0"/>
              <a:cs typeface="Times New Roman" pitchFamily="18" charset="0"/>
            </a:endParaRPr>
          </a:p>
          <a:p>
            <a:pPr algn="ctr"/>
            <a:r>
              <a:rPr lang="ru-RU" sz="1400" i="1">
                <a:latin typeface="Cambria" pitchFamily="18" charset="0"/>
              </a:rPr>
              <a:t>Прогноз компании </a:t>
            </a:r>
            <a:r>
              <a:rPr lang="en-US" sz="1400" i="1">
                <a:latin typeface="Cambria" pitchFamily="18" charset="0"/>
              </a:rPr>
              <a:t>A.T.</a:t>
            </a:r>
            <a:r>
              <a:rPr lang="ru-RU" sz="1400" i="1">
                <a:latin typeface="Cambria" pitchFamily="18" charset="0"/>
              </a:rPr>
              <a:t> </a:t>
            </a:r>
            <a:r>
              <a:rPr lang="en-US" sz="1400" i="1">
                <a:latin typeface="Cambria" pitchFamily="18" charset="0"/>
              </a:rPr>
              <a:t>Kearney (</a:t>
            </a:r>
            <a:r>
              <a:rPr lang="ru-RU" sz="1400" i="1">
                <a:latin typeface="Cambria" pitchFamily="18" charset="0"/>
              </a:rPr>
              <a:t>США</a:t>
            </a:r>
            <a:r>
              <a:rPr lang="en-US" sz="1400" i="1">
                <a:latin typeface="Cambria" pitchFamily="18" charset="0"/>
              </a:rPr>
              <a:t>)</a:t>
            </a:r>
            <a:endParaRPr lang="ru-RU" sz="1400" i="1">
              <a:latin typeface="Cambria" pitchFamily="18" charset="0"/>
            </a:endParaRPr>
          </a:p>
        </p:txBody>
      </p:sp>
      <p:pic>
        <p:nvPicPr>
          <p:cNvPr id="8" name="Рисунок 7" descr="C:\Users\Евгений\Dropbox\Отчеты для Москвы\Вложения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4013" y="4148138"/>
            <a:ext cx="3386137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 descr="C:\Users\Евгений\Dropbox\Отчеты для Москвы\Вложения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3994150"/>
            <a:ext cx="4649787" cy="14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80963" y="1057275"/>
            <a:ext cx="43561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1600" b="1">
                <a:latin typeface="Cambria" pitchFamily="18" charset="0"/>
                <a:cs typeface="Times New Roman" pitchFamily="18" charset="0"/>
              </a:rPr>
              <a:t>Поставки автономных и полуавтономных автомобилей, млн. штук. </a:t>
            </a:r>
            <a:endParaRPr lang="en-US" sz="1600" b="1">
              <a:latin typeface="Cambria" pitchFamily="18" charset="0"/>
              <a:cs typeface="Times New Roman" pitchFamily="18" charset="0"/>
            </a:endParaRPr>
          </a:p>
          <a:p>
            <a:pPr algn="ctr"/>
            <a:r>
              <a:rPr lang="ru-RU" sz="1400" i="1">
                <a:latin typeface="Cambria" pitchFamily="18" charset="0"/>
              </a:rPr>
              <a:t>Прогноз агентства </a:t>
            </a:r>
            <a:r>
              <a:rPr lang="en-US" sz="1400" i="1">
                <a:latin typeface="Cambria" pitchFamily="18" charset="0"/>
              </a:rPr>
              <a:t>Business Insider (</a:t>
            </a:r>
            <a:r>
              <a:rPr lang="ru-RU" sz="1400" i="1">
                <a:latin typeface="Cambria" pitchFamily="18" charset="0"/>
              </a:rPr>
              <a:t>США</a:t>
            </a:r>
            <a:r>
              <a:rPr lang="en-US" sz="1400" i="1">
                <a:latin typeface="Cambria" pitchFamily="18" charset="0"/>
              </a:rPr>
              <a:t>)</a:t>
            </a:r>
            <a:endParaRPr lang="ru-RU" sz="1400" i="1">
              <a:latin typeface="Cambria" pitchFamily="18" charset="0"/>
            </a:endParaRPr>
          </a:p>
        </p:txBody>
      </p:sp>
      <p:grpSp>
        <p:nvGrpSpPr>
          <p:cNvPr id="11" name="Группа 10"/>
          <p:cNvGrpSpPr>
            <a:grpSpLocks/>
          </p:cNvGrpSpPr>
          <p:nvPr/>
        </p:nvGrpSpPr>
        <p:grpSpPr bwMode="auto">
          <a:xfrm>
            <a:off x="457200" y="1893888"/>
            <a:ext cx="3449638" cy="2351087"/>
            <a:chOff x="210200" y="915566"/>
            <a:chExt cx="4073768" cy="2808312"/>
          </a:xfrm>
        </p:grpSpPr>
        <p:pic>
          <p:nvPicPr>
            <p:cNvPr id="12" name="Рисунок 11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200" y="959048"/>
              <a:ext cx="4073768" cy="27648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Прямоугольник 12"/>
            <p:cNvSpPr/>
            <p:nvPr/>
          </p:nvSpPr>
          <p:spPr>
            <a:xfrm>
              <a:off x="1404397" y="915566"/>
              <a:ext cx="1439785" cy="1441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>
                <a:latin typeface="Cambria" pitchFamily="18" charset="0"/>
              </a:endParaRPr>
            </a:p>
          </p:txBody>
        </p:sp>
      </p:grpSp>
      <p:cxnSp>
        <p:nvCxnSpPr>
          <p:cNvPr id="14" name="Прямая соединительная линия 13"/>
          <p:cNvCxnSpPr/>
          <p:nvPr/>
        </p:nvCxnSpPr>
        <p:spPr>
          <a:xfrm>
            <a:off x="182563" y="977900"/>
            <a:ext cx="8712200" cy="1588"/>
          </a:xfrm>
          <a:prstGeom prst="line">
            <a:avLst/>
          </a:prstGeom>
          <a:ln w="19050">
            <a:solidFill>
              <a:srgbClr val="21AD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3"/>
          <p:cNvSpPr>
            <a:spLocks noChangeArrowheads="1"/>
          </p:cNvSpPr>
          <p:nvPr/>
        </p:nvSpPr>
        <p:spPr bwMode="auto">
          <a:xfrm>
            <a:off x="2728292" y="228600"/>
            <a:ext cx="53721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b="1" dirty="0">
                <a:latin typeface="Cambria" pitchFamily="18" charset="0"/>
                <a:cs typeface="Times New Roman" pitchFamily="18" charset="0"/>
              </a:rPr>
              <a:t>Необходимость разработки надежных </a:t>
            </a:r>
          </a:p>
          <a:p>
            <a:r>
              <a:rPr lang="ru-RU" b="1" dirty="0">
                <a:latin typeface="Cambria" pitchFamily="18" charset="0"/>
                <a:cs typeface="Times New Roman" pitchFamily="18" charset="0"/>
              </a:rPr>
              <a:t>бортовых систем распознавания изображения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9563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звание 1"/>
          <p:cNvSpPr>
            <a:spLocks noGrp="1"/>
          </p:cNvSpPr>
          <p:nvPr>
            <p:ph type="title"/>
          </p:nvPr>
        </p:nvSpPr>
        <p:spPr>
          <a:xfrm>
            <a:off x="190500" y="-115888"/>
            <a:ext cx="8229600" cy="857251"/>
          </a:xfrm>
        </p:spPr>
        <p:txBody>
          <a:bodyPr>
            <a:normAutofit/>
          </a:bodyPr>
          <a:lstStyle/>
          <a:p>
            <a:pPr algn="l" eaLnBrk="1" hangingPunct="1"/>
            <a:r>
              <a:rPr kumimoji="0" lang="ru-RU" altLang="ru-RU" sz="3200" dirty="0" smtClean="0">
                <a:latin typeface="Arial Black" pitchFamily="34" charset="0"/>
                <a:cs typeface="Arial" charset="0"/>
              </a:rPr>
              <a:t>Предлагаемая технология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3104833" y="1047750"/>
            <a:ext cx="2473325" cy="155892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ru-RU" sz="1600" b="1" dirty="0" smtClean="0"/>
              <a:t>Алгоритмы распознавания изображений дорожной обстановки на основе глубокого обучения</a:t>
            </a:r>
            <a:endParaRPr lang="ru-RU" sz="1600" b="1" dirty="0"/>
          </a:p>
        </p:txBody>
      </p:sp>
      <p:sp>
        <p:nvSpPr>
          <p:cNvPr id="6" name="Стрелка вправо 5"/>
          <p:cNvSpPr/>
          <p:nvPr/>
        </p:nvSpPr>
        <p:spPr>
          <a:xfrm>
            <a:off x="2476818" y="1676400"/>
            <a:ext cx="574675" cy="395288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5620385" y="1684020"/>
            <a:ext cx="573088" cy="395288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8" name="Рисунок 22" descr="Описание: C:\Users\MX98RUS\Dropbox\учёба магистратура\распознование\example\переделанные\7\image\110001-0111-2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80" r="38600"/>
          <a:stretch/>
        </p:blipFill>
        <p:spPr bwMode="auto">
          <a:xfrm>
            <a:off x="324644" y="3180285"/>
            <a:ext cx="1817688" cy="1297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0" t="8534" r="14523" b="2393"/>
          <a:stretch>
            <a:fillRect/>
          </a:stretch>
        </p:blipFill>
        <p:spPr bwMode="auto">
          <a:xfrm>
            <a:off x="263525" y="4383088"/>
            <a:ext cx="438150" cy="617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11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4" t="3133" r="5637" b="3221"/>
          <a:stretch>
            <a:fillRect/>
          </a:stretch>
        </p:blipFill>
        <p:spPr bwMode="auto">
          <a:xfrm>
            <a:off x="796925" y="4386263"/>
            <a:ext cx="4365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5" descr="Изображение выглядит как снимок экрана&#10;&#10;Описание создано с очень высокой степенью достоверности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2825" y="3000375"/>
            <a:ext cx="2459038" cy="193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4" descr="C:\Users\Dima\Desktop\um_000027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230"/>
          <a:stretch>
            <a:fillRect/>
          </a:stretch>
        </p:blipFill>
        <p:spPr bwMode="auto">
          <a:xfrm>
            <a:off x="4395788" y="2646363"/>
            <a:ext cx="1535112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5" descr="C:\Users\Dima\Desktop\ed_um_00002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162"/>
          <a:stretch>
            <a:fillRect/>
          </a:stretch>
        </p:blipFill>
        <p:spPr bwMode="auto">
          <a:xfrm>
            <a:off x="4395788" y="3348038"/>
            <a:ext cx="1531937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31" t="1369" r="31059" b="2176"/>
          <a:stretch>
            <a:fillRect/>
          </a:stretch>
        </p:blipFill>
        <p:spPr bwMode="auto">
          <a:xfrm>
            <a:off x="8510588" y="4122738"/>
            <a:ext cx="620712" cy="89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3725" y="4113213"/>
            <a:ext cx="1527175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182563" y="673100"/>
            <a:ext cx="8712200" cy="1588"/>
          </a:xfrm>
          <a:prstGeom prst="line">
            <a:avLst/>
          </a:prstGeom>
          <a:ln w="19050">
            <a:solidFill>
              <a:srgbClr val="21AD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8" y="717550"/>
            <a:ext cx="2412999" cy="2361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1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6333" y="1064793"/>
            <a:ext cx="2859087" cy="1608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1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888" y="2643188"/>
            <a:ext cx="2090737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7974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53" t="33536" r="6625" b="28864"/>
          <a:stretch/>
        </p:blipFill>
        <p:spPr bwMode="auto">
          <a:xfrm>
            <a:off x="144016" y="1131590"/>
            <a:ext cx="8964488" cy="2576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Название 1"/>
          <p:cNvSpPr>
            <a:spLocks noGrp="1"/>
          </p:cNvSpPr>
          <p:nvPr>
            <p:ph type="title"/>
          </p:nvPr>
        </p:nvSpPr>
        <p:spPr>
          <a:xfrm>
            <a:off x="190500" y="-115888"/>
            <a:ext cx="8229600" cy="85725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ru-RU" altLang="ru-RU" sz="3200" dirty="0">
                <a:latin typeface="Arial Black" pitchFamily="34" charset="0"/>
                <a:cs typeface="Arial" charset="0"/>
              </a:rPr>
              <a:t>Предлагаемая технология</a:t>
            </a:r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82563" y="673100"/>
            <a:ext cx="8712200" cy="1588"/>
          </a:xfrm>
          <a:prstGeom prst="line">
            <a:avLst/>
          </a:prstGeom>
          <a:ln w="19050">
            <a:solidFill>
              <a:srgbClr val="21AD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350520" y="3855065"/>
            <a:ext cx="76778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ru-RU" b="1" dirty="0" smtClean="0"/>
              <a:t>Глубокая </a:t>
            </a:r>
            <a:r>
              <a:rPr lang="ru-RU" b="1" dirty="0" err="1" smtClean="0"/>
              <a:t>сверточная</a:t>
            </a:r>
            <a:r>
              <a:rPr lang="ru-RU" b="1" dirty="0" smtClean="0"/>
              <a:t> нейронная сеть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ru-RU" b="1" dirty="0" smtClean="0"/>
              <a:t>для распознавания объектов </a:t>
            </a:r>
            <a:r>
              <a:rPr lang="ru-RU" b="1" smtClean="0"/>
              <a:t>дорожной обстановки:</a:t>
            </a:r>
            <a:endParaRPr lang="ru-RU" b="1" dirty="0" smtClean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ru-RU" b="1" dirty="0" smtClean="0"/>
              <a:t>точность обнаружения объектов на одиночном изображении выше 9</a:t>
            </a:r>
            <a:r>
              <a:rPr lang="en-US" b="1" dirty="0" smtClean="0"/>
              <a:t>0</a:t>
            </a:r>
            <a:r>
              <a:rPr lang="ru-RU" b="1" dirty="0" smtClean="0"/>
              <a:t>%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ru-RU" b="1" dirty="0" smtClean="0"/>
              <a:t>и скоростью анализа изображений свыше 30 кадров в секунду.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033031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звание 1"/>
          <p:cNvSpPr>
            <a:spLocks noGrp="1"/>
          </p:cNvSpPr>
          <p:nvPr>
            <p:ph type="title"/>
          </p:nvPr>
        </p:nvSpPr>
        <p:spPr>
          <a:xfrm>
            <a:off x="457200" y="7938"/>
            <a:ext cx="8229600" cy="8572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ru-RU" altLang="ru-RU" sz="3200" dirty="0">
                <a:latin typeface="Arial Black" pitchFamily="34" charset="0"/>
                <a:cs typeface="Arial" charset="0"/>
              </a:rPr>
              <a:t>Продукт проекта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986588" y="1157288"/>
            <a:ext cx="2012950" cy="286226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kumimoji="0" lang="ru-RU" altLang="ru-RU" b="1" dirty="0"/>
              <a:t>Программно-аппаратный комплекс </a:t>
            </a:r>
            <a:r>
              <a:rPr kumimoji="0" lang="ru-RU" altLang="ru-RU" dirty="0"/>
              <a:t>встраиваемой системы распознавания изображений  для автономных транспортных средств</a:t>
            </a:r>
            <a:endParaRPr kumimoji="0" lang="ru-RU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82563" y="863600"/>
            <a:ext cx="8712200" cy="1588"/>
          </a:xfrm>
          <a:prstGeom prst="line">
            <a:avLst/>
          </a:prstGeom>
          <a:ln w="19050">
            <a:solidFill>
              <a:srgbClr val="21AD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2" y="1064895"/>
            <a:ext cx="6695933" cy="3728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1751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звание 1"/>
          <p:cNvSpPr>
            <a:spLocks noGrp="1"/>
          </p:cNvSpPr>
          <p:nvPr>
            <p:ph type="title"/>
          </p:nvPr>
        </p:nvSpPr>
        <p:spPr>
          <a:xfrm>
            <a:off x="109538" y="7938"/>
            <a:ext cx="8229600" cy="53657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ru-RU" altLang="ru-RU" sz="3200">
                <a:latin typeface="Arial Black" pitchFamily="34" charset="0"/>
                <a:cs typeface="Arial" charset="0"/>
              </a:rPr>
              <a:t>Оценка рынка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8940513"/>
              </p:ext>
            </p:extLst>
          </p:nvPr>
        </p:nvGraphicFramePr>
        <p:xfrm>
          <a:off x="35497" y="607056"/>
          <a:ext cx="9073006" cy="44849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41421"/>
                <a:gridCol w="1097541"/>
                <a:gridCol w="910083"/>
                <a:gridCol w="992322"/>
                <a:gridCol w="882266"/>
                <a:gridCol w="1130336"/>
                <a:gridCol w="969203"/>
                <a:gridCol w="749834"/>
              </a:tblGrid>
              <a:tr h="5040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Особенность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Предлагаемый продукт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Системы Бош, Германия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Системы Фольксваген, Германия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</a:rPr>
                        <a:t>Tesla Autopilot,</a:t>
                      </a:r>
                      <a:endParaRPr lang="ru-RU" sz="1200" b="1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Тесла, США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</a:rPr>
                        <a:t>Cognitive Pilot</a:t>
                      </a:r>
                      <a:r>
                        <a:rPr lang="ru-RU" sz="1100" b="1" dirty="0">
                          <a:effectLst/>
                        </a:rPr>
                        <a:t>,</a:t>
                      </a:r>
                      <a:endParaRPr lang="ru-RU" sz="1200" b="1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</a:rPr>
                        <a:t>«</a:t>
                      </a:r>
                      <a:r>
                        <a:rPr lang="ru-RU" sz="1100" b="1" dirty="0">
                          <a:effectLst/>
                        </a:rPr>
                        <a:t>Когнитивные технологии», Россия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Автопилот от  </a:t>
                      </a:r>
                      <a:r>
                        <a:rPr lang="en-US" sz="1100" b="1" dirty="0" err="1" smtClean="0">
                          <a:effectLst/>
                        </a:rPr>
                        <a:t>Volgabus</a:t>
                      </a:r>
                      <a:r>
                        <a:rPr lang="en-US" sz="1100" b="1" dirty="0" smtClean="0">
                          <a:effectLst/>
                        </a:rPr>
                        <a:t>,</a:t>
                      </a:r>
                      <a:r>
                        <a:rPr lang="en-US" sz="1100" b="1" baseline="0" dirty="0" smtClean="0">
                          <a:effectLst/>
                        </a:rPr>
                        <a:t> </a:t>
                      </a:r>
                      <a:r>
                        <a:rPr lang="ru-RU" sz="1100" b="1" baseline="0" dirty="0" smtClean="0">
                          <a:effectLst/>
                        </a:rPr>
                        <a:t>Россия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Автопилот  от </a:t>
                      </a:r>
                      <a:r>
                        <a:rPr lang="ru-RU" sz="1100" b="1" dirty="0" smtClean="0">
                          <a:effectLst/>
                        </a:rPr>
                        <a:t>Яндекс, Россия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</a:tr>
              <a:tr h="448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Бортовая система распознавания изображений</a:t>
                      </a:r>
                      <a:endParaRPr lang="ru-RU" sz="105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+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+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  <a:tr h="5735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Распознавание пешеходов</a:t>
                      </a:r>
                      <a:r>
                        <a:rPr lang="ru-RU" sz="1000" b="1" dirty="0" smtClean="0">
                          <a:effectLst/>
                        </a:rPr>
                        <a:t>/ автомобилей/ грузовиков/ автобусов/ велосипедистов/ мотоциклистов</a:t>
                      </a:r>
                      <a:endParaRPr lang="ru-RU" sz="105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+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+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+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  <a:tr h="3580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</a:rPr>
                        <a:t>Распознавание дорожного полотна и разметки</a:t>
                      </a:r>
                      <a:endParaRPr lang="ru-RU" sz="105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+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+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+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+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  <a:tr h="3283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</a:rPr>
                        <a:t>Распознавание дорожных знаков</a:t>
                      </a:r>
                      <a:endParaRPr lang="ru-RU" sz="105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+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+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+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  <a:tr h="3283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</a:rPr>
                        <a:t>Распознавание светофоров</a:t>
                      </a:r>
                      <a:endParaRPr lang="ru-RU" sz="105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+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+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+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  <a:tr h="448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Возможность надежного распознавания на скорости до 100 км/ч</a:t>
                      </a:r>
                      <a:endParaRPr lang="ru-RU" sz="105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+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+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-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  <a:tr h="448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</a:rPr>
                        <a:t>Возможность распознавания объектов в ночное время</a:t>
                      </a:r>
                      <a:endParaRPr lang="ru-RU" sz="105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+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+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-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-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  <a:tr h="4487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Возможность интеграции в существующую бортовую систему</a:t>
                      </a:r>
                      <a:endParaRPr lang="ru-RU" sz="105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+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+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-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-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  <a:tr h="3283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Открытый пакет разработчика</a:t>
                      </a:r>
                      <a:endParaRPr lang="ru-RU" sz="105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+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639" marR="63639" marT="31819" marB="31819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-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-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7527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40" t="22455" r="20552" b="18864"/>
          <a:stretch/>
        </p:blipFill>
        <p:spPr bwMode="auto">
          <a:xfrm>
            <a:off x="249917" y="1505403"/>
            <a:ext cx="5821363" cy="362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Название 1"/>
          <p:cNvSpPr>
            <a:spLocks noGrp="1"/>
          </p:cNvSpPr>
          <p:nvPr>
            <p:ph type="title"/>
          </p:nvPr>
        </p:nvSpPr>
        <p:spPr>
          <a:xfrm>
            <a:off x="206375" y="0"/>
            <a:ext cx="8229600" cy="68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ru-RU" altLang="ru-RU" sz="3200">
                <a:latin typeface="Arial Black" pitchFamily="34" charset="0"/>
                <a:cs typeface="Arial" charset="0"/>
              </a:rPr>
              <a:t>План коммерциализации</a:t>
            </a: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151723" y="801688"/>
            <a:ext cx="82978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ru-RU" b="1" dirty="0">
                <a:solidFill>
                  <a:srgbClr val="000000"/>
                </a:solidFill>
                <a:cs typeface="Times New Roman" pitchFamily="18" charset="0"/>
              </a:rPr>
              <a:t>Поставка встраиваемых программно-аппаратных комплексов</a:t>
            </a:r>
          </a:p>
          <a:p>
            <a:pPr marL="285750" indent="-285750">
              <a:buFont typeface="Arial" charset="0"/>
              <a:buChar char="•"/>
            </a:pPr>
            <a:r>
              <a:rPr lang="ru-RU" b="1" dirty="0">
                <a:solidFill>
                  <a:srgbClr val="000000"/>
                </a:solidFill>
                <a:cs typeface="Times New Roman" pitchFamily="18" charset="0"/>
              </a:rPr>
              <a:t>Продажа лицензий на разработанное программное обеспечение</a:t>
            </a:r>
          </a:p>
        </p:txBody>
      </p:sp>
      <p:sp>
        <p:nvSpPr>
          <p:cNvPr id="7" name="Прямоугольник 3"/>
          <p:cNvSpPr>
            <a:spLocks noChangeArrowheads="1"/>
          </p:cNvSpPr>
          <p:nvPr/>
        </p:nvSpPr>
        <p:spPr bwMode="auto">
          <a:xfrm>
            <a:off x="6027738" y="2786516"/>
            <a:ext cx="31384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cs typeface="Times New Roman" pitchFamily="18" charset="0"/>
              </a:rPr>
              <a:t>Продвижение проекта на специализированных выставках, развитие дистрибьюторской сети.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82563" y="681038"/>
            <a:ext cx="8712200" cy="1587"/>
          </a:xfrm>
          <a:prstGeom prst="line">
            <a:avLst/>
          </a:prstGeom>
          <a:ln w="19050">
            <a:solidFill>
              <a:srgbClr val="21AD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777875" y="2719388"/>
            <a:ext cx="3352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1400" b="1" dirty="0">
                <a:solidFill>
                  <a:srgbClr val="000000"/>
                </a:solidFill>
                <a:cs typeface="Times New Roman" pitchFamily="18" charset="0"/>
              </a:rPr>
              <a:t>Средняя рентабельность по чистой прибыли – </a:t>
            </a:r>
            <a:r>
              <a:rPr lang="ru-RU" b="1" dirty="0" smtClean="0">
                <a:solidFill>
                  <a:srgbClr val="000000"/>
                </a:solidFill>
                <a:cs typeface="Times New Roman" pitchFamily="18" charset="0"/>
              </a:rPr>
              <a:t>более 50%</a:t>
            </a:r>
            <a:endParaRPr lang="ru-RU" b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62891" y="1587740"/>
            <a:ext cx="284888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cs typeface="Times New Roman" pitchFamily="18" charset="0"/>
              </a:rPr>
              <a:t>Потребность </a:t>
            </a:r>
          </a:p>
          <a:p>
            <a:r>
              <a:rPr lang="ru-RU" b="1" dirty="0" smtClean="0">
                <a:solidFill>
                  <a:srgbClr val="000000"/>
                </a:solidFill>
                <a:cs typeface="Times New Roman" pitchFamily="18" charset="0"/>
              </a:rPr>
              <a:t>в инвестициях:</a:t>
            </a:r>
          </a:p>
          <a:p>
            <a:r>
              <a:rPr lang="ru-RU" sz="2400" b="1" dirty="0" smtClean="0">
                <a:solidFill>
                  <a:srgbClr val="000000"/>
                </a:solidFill>
                <a:cs typeface="Times New Roman" pitchFamily="18" charset="0"/>
              </a:rPr>
              <a:t>3 млн. руб.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930737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звание 1"/>
          <p:cNvSpPr>
            <a:spLocks noGrp="1"/>
          </p:cNvSpPr>
          <p:nvPr>
            <p:ph type="title"/>
          </p:nvPr>
        </p:nvSpPr>
        <p:spPr>
          <a:xfrm>
            <a:off x="266700" y="-84138"/>
            <a:ext cx="8229600" cy="857251"/>
          </a:xfrm>
        </p:spPr>
        <p:txBody>
          <a:bodyPr>
            <a:normAutofit/>
          </a:bodyPr>
          <a:lstStyle/>
          <a:p>
            <a:pPr algn="l" eaLnBrk="1" hangingPunct="1"/>
            <a:r>
              <a:rPr kumimoji="0" lang="ru-RU" altLang="ru-RU" sz="3600" dirty="0" smtClean="0">
                <a:latin typeface="Arial Black" pitchFamily="34" charset="0"/>
                <a:cs typeface="Arial" charset="0"/>
              </a:rPr>
              <a:t>Команда проекта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415925" y="1019175"/>
            <a:ext cx="15668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Юдин Д.А.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817813" y="809625"/>
            <a:ext cx="596106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1600" b="1" dirty="0">
                <a:latin typeface="Arial" pitchFamily="34" charset="0"/>
                <a:cs typeface="Arial" pitchFamily="34" charset="0"/>
              </a:rPr>
              <a:t>Автор и научный консультант проекта, </a:t>
            </a:r>
          </a:p>
          <a:p>
            <a:pPr algn="just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директор ООО «Распознающие системы», доцент кафедры технической кибернетики (ТК) БГТУ им. В.Г. Шухова, канд.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техн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. наук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149225" y="1871663"/>
            <a:ext cx="18859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Чуйков Р.Ю.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2828925" y="1687513"/>
            <a:ext cx="6315075" cy="80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>
                <a:latin typeface="Arial" pitchFamily="34" charset="0"/>
                <a:cs typeface="Arial" pitchFamily="34" charset="0"/>
              </a:rPr>
              <a:t>Разработчик встраиваемых программно-аппаратных комплексов,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студент магистратуры кафедры ТК БГТУ им. В.Г. Шухова, зав. лабораторией регионального технопарка «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Кванториум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»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28"/>
          <p:cNvSpPr txBox="1">
            <a:spLocks noChangeArrowheads="1"/>
          </p:cNvSpPr>
          <p:nvPr/>
        </p:nvSpPr>
        <p:spPr bwMode="auto">
          <a:xfrm>
            <a:off x="2825750" y="2674938"/>
            <a:ext cx="6049963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>
                <a:latin typeface="Arial" pitchFamily="34" charset="0"/>
                <a:cs typeface="Arial" pitchFamily="34" charset="0"/>
              </a:rPr>
              <a:t>Программист,</a:t>
            </a:r>
          </a:p>
          <a:p>
            <a:pPr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студент магистратуры кафедры ТК БГТУ им. В.Г. Шухова</a:t>
            </a:r>
          </a:p>
          <a:p>
            <a:pPr>
              <a:defRPr/>
            </a:pP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157163" y="2720975"/>
            <a:ext cx="18859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Рудаков К.А.</a:t>
            </a:r>
          </a:p>
        </p:txBody>
      </p:sp>
      <p:sp>
        <p:nvSpPr>
          <p:cNvPr id="11" name="Text Box 28"/>
          <p:cNvSpPr txBox="1">
            <a:spLocks noChangeArrowheads="1"/>
          </p:cNvSpPr>
          <p:nvPr/>
        </p:nvSpPr>
        <p:spPr bwMode="auto">
          <a:xfrm>
            <a:off x="2808288" y="3400425"/>
            <a:ext cx="6129337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sz="1600" b="1" dirty="0">
                <a:latin typeface="Arial" pitchFamily="34" charset="0"/>
                <a:cs typeface="Arial" pitchFamily="34" charset="0"/>
              </a:rPr>
              <a:t>Разработчик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нейросетевых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алгоритмов распознавания изображений,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студент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бакалавриата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кафедры технической кибернетики БГТУ им. В.Г. Шухова</a:t>
            </a:r>
          </a:p>
          <a:p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150813" y="3532188"/>
            <a:ext cx="18843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Иванов А.С.</a:t>
            </a: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60325" y="4418013"/>
            <a:ext cx="20050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Капустина Е.О.</a:t>
            </a:r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2833688" y="4306888"/>
            <a:ext cx="546893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sz="1600" b="1">
                <a:latin typeface="Arial" pitchFamily="34" charset="0"/>
                <a:cs typeface="Arial" pitchFamily="34" charset="0"/>
              </a:rPr>
              <a:t>Экономист-маркетолог,</a:t>
            </a:r>
          </a:p>
          <a:p>
            <a:r>
              <a:rPr lang="ru-RU" sz="1600">
                <a:latin typeface="Arial" pitchFamily="34" charset="0"/>
                <a:cs typeface="Arial" pitchFamily="34" charset="0"/>
              </a:rPr>
              <a:t>аспирант БГТУ им. В.Г. Шухова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182563" y="681038"/>
            <a:ext cx="8712200" cy="1587"/>
          </a:xfrm>
          <a:prstGeom prst="line">
            <a:avLst/>
          </a:prstGeom>
          <a:ln w="19050">
            <a:solidFill>
              <a:srgbClr val="21AD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4" descr="C:\Users\Dima\Dropbox\Документы\Круглое фото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98"/>
          <a:stretch>
            <a:fillRect/>
          </a:stretch>
        </p:blipFill>
        <p:spPr bwMode="auto">
          <a:xfrm>
            <a:off x="2097088" y="825500"/>
            <a:ext cx="703262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Рисунок 16" descr="https://pp.userapi.com/c840236/v840236338/24053/KvpXRFrLdw0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0" t="9103" r="17161" b="33241"/>
          <a:stretch/>
        </p:blipFill>
        <p:spPr bwMode="auto">
          <a:xfrm>
            <a:off x="2093229" y="1708908"/>
            <a:ext cx="707035" cy="700242"/>
          </a:xfrm>
          <a:prstGeom prst="ellipse">
            <a:avLst/>
          </a:prstGeom>
          <a:ln>
            <a:noFill/>
          </a:ln>
          <a:effectLst>
            <a:softEdge rad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Picture 6" descr="https://pp.userapi.com/c841036/v841036912/48bee/qUf6ZVAgS2g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36" t="19664" r="34951" b="46024"/>
          <a:stretch/>
        </p:blipFill>
        <p:spPr bwMode="auto">
          <a:xfrm>
            <a:off x="2087584" y="2537909"/>
            <a:ext cx="677542" cy="722669"/>
          </a:xfrm>
          <a:prstGeom prst="ellipse">
            <a:avLst/>
          </a:prstGeom>
          <a:ln>
            <a:noFill/>
          </a:ln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https://pp.userapi.com/c606822/v606822597/5534/5sAs2BOwsFk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08" r="26692" b="20755"/>
          <a:stretch/>
        </p:blipFill>
        <p:spPr bwMode="auto">
          <a:xfrm>
            <a:off x="2085935" y="3354998"/>
            <a:ext cx="702377" cy="718543"/>
          </a:xfrm>
          <a:prstGeom prst="ellipse">
            <a:avLst/>
          </a:prstGeom>
          <a:ln>
            <a:noFill/>
          </a:ln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2" t="6530" r="902" b="23266"/>
          <a:stretch/>
        </p:blipFill>
        <p:spPr bwMode="auto">
          <a:xfrm>
            <a:off x="2094358" y="4215838"/>
            <a:ext cx="692291" cy="729452"/>
          </a:xfrm>
          <a:prstGeom prst="ellipse">
            <a:avLst/>
          </a:prstGeom>
          <a:ln>
            <a:noFill/>
          </a:ln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33051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 txBox="1">
            <a:spLocks/>
          </p:cNvSpPr>
          <p:nvPr/>
        </p:nvSpPr>
        <p:spPr bwMode="auto">
          <a:xfrm>
            <a:off x="549275" y="1347614"/>
            <a:ext cx="6400800" cy="29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263525" algn="l"/>
              </a:tabLs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tabLst>
                <a:tab pos="263525" algn="l"/>
              </a:tabLs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tabLst>
                <a:tab pos="263525" algn="l"/>
              </a:tabLs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tabLst>
                <a:tab pos="263525" algn="l"/>
              </a:tabLs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tabLst>
                <a:tab pos="263525" algn="l"/>
              </a:tabLs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63525" algn="l"/>
              </a:tabLs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63525" algn="l"/>
              </a:tabLs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63525" algn="l"/>
              </a:tabLs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63525" algn="l"/>
              </a:tabLs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sz="2400" b="1" dirty="0"/>
              <a:t>Дмитрий Юдин,</a:t>
            </a:r>
          </a:p>
          <a:p>
            <a:pPr eaLnBrk="1" hangingPunct="1"/>
            <a:r>
              <a:rPr kumimoji="0" lang="ru-RU" altLang="ru-RU" dirty="0"/>
              <a:t>директор ООО «Распознающие системы», </a:t>
            </a:r>
          </a:p>
          <a:p>
            <a:pPr eaLnBrk="1" hangingPunct="1"/>
            <a:r>
              <a:rPr kumimoji="0" lang="ru-RU" altLang="ru-RU" dirty="0"/>
              <a:t>доцент кафедры технической кибернетики</a:t>
            </a:r>
          </a:p>
          <a:p>
            <a:pPr eaLnBrk="1" hangingPunct="1"/>
            <a:r>
              <a:rPr kumimoji="0" lang="ru-RU" altLang="ru-RU" dirty="0"/>
              <a:t>БГТУ им. В.Г. Шухова, канд. </a:t>
            </a:r>
            <a:r>
              <a:rPr kumimoji="0" lang="ru-RU" altLang="ru-RU" dirty="0" err="1"/>
              <a:t>техн</a:t>
            </a:r>
            <a:r>
              <a:rPr kumimoji="0" lang="ru-RU" altLang="ru-RU" dirty="0"/>
              <a:t>. наук</a:t>
            </a:r>
          </a:p>
          <a:p>
            <a:pPr eaLnBrk="1" hangingPunct="1"/>
            <a:endParaRPr kumimoji="0" lang="ru-RU" altLang="ru-RU" dirty="0"/>
          </a:p>
          <a:p>
            <a:r>
              <a:rPr lang="en-US" sz="2400" dirty="0"/>
              <a:t>E-mail</a:t>
            </a:r>
            <a:r>
              <a:rPr lang="ru-RU" sz="2400" dirty="0"/>
              <a:t>: </a:t>
            </a:r>
            <a:r>
              <a:rPr lang="en-US" sz="2400" b="1" dirty="0"/>
              <a:t>yuddim@yandex.ru</a:t>
            </a:r>
          </a:p>
          <a:p>
            <a:r>
              <a:rPr lang="ru-RU" sz="2400" dirty="0"/>
              <a:t>Моб. тел.</a:t>
            </a:r>
            <a:r>
              <a:rPr lang="en-US" sz="2400" dirty="0"/>
              <a:t>:</a:t>
            </a:r>
            <a:r>
              <a:rPr lang="ru-RU" sz="2400" dirty="0"/>
              <a:t> </a:t>
            </a:r>
            <a:r>
              <a:rPr lang="ru-RU" sz="2400" b="1" dirty="0"/>
              <a:t>+7 </a:t>
            </a:r>
            <a:r>
              <a:rPr lang="en-US" sz="2400" b="1" dirty="0"/>
              <a:t>920 200 73 95</a:t>
            </a:r>
          </a:p>
          <a:p>
            <a:r>
              <a:rPr lang="en-US" sz="2400" dirty="0"/>
              <a:t>Skype: </a:t>
            </a:r>
            <a:r>
              <a:rPr lang="en-US" sz="2400" b="1" dirty="0" err="1"/>
              <a:t>yuddim</a:t>
            </a:r>
            <a:endParaRPr lang="ru-RU" sz="2400" b="1" dirty="0"/>
          </a:p>
        </p:txBody>
      </p:sp>
      <p:sp>
        <p:nvSpPr>
          <p:cNvPr id="7" name="Название 1"/>
          <p:cNvSpPr txBox="1">
            <a:spLocks/>
          </p:cNvSpPr>
          <p:nvPr/>
        </p:nvSpPr>
        <p:spPr bwMode="auto">
          <a:xfrm>
            <a:off x="524197" y="4299942"/>
            <a:ext cx="8296275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kumimoji="0" lang="ru-RU" altLang="ru-RU" dirty="0">
                <a:latin typeface="Arial Black" pitchFamily="34" charset="0"/>
              </a:rPr>
              <a:t>Встраиваемая система распознавания изображений </a:t>
            </a:r>
          </a:p>
          <a:p>
            <a:pPr eaLnBrk="1" hangingPunct="1"/>
            <a:r>
              <a:rPr kumimoji="0" lang="ru-RU" altLang="ru-RU" sz="1400" dirty="0">
                <a:latin typeface="Arial Black" pitchFamily="34" charset="0"/>
              </a:rPr>
              <a:t>для автономных транспортных средств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496</Words>
  <Application>Microsoft Office PowerPoint</Application>
  <PresentationFormat>Экран (16:9)</PresentationFormat>
  <Paragraphs>137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Проблема</vt:lpstr>
      <vt:lpstr>Предлагаемая технология</vt:lpstr>
      <vt:lpstr>Предлагаемая технология</vt:lpstr>
      <vt:lpstr>Продукт проекта</vt:lpstr>
      <vt:lpstr>Оценка рынка</vt:lpstr>
      <vt:lpstr>План коммерциализации</vt:lpstr>
      <vt:lpstr>Команда проекта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m232P</cp:lastModifiedBy>
  <cp:revision>15</cp:revision>
  <dcterms:created xsi:type="dcterms:W3CDTF">2018-04-19T19:42:17Z</dcterms:created>
  <dcterms:modified xsi:type="dcterms:W3CDTF">2018-09-12T16:54:50Z</dcterms:modified>
</cp:coreProperties>
</file>