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8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74" y="-30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7376C-FF13-42AA-828D-FCCF44B97558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586D-62D1-4CEE-A75F-91FF71212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46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F586D-62D1-4CEE-A75F-91FF71212A3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D4BD4-9C89-46F8-8E31-9CFC7476244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D93A-3D9F-4131-94CE-1D14255C50E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716" y="2236678"/>
            <a:ext cx="82501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dirty="0" smtClean="0">
                <a:latin typeface="Arial Black" pitchFamily="34" charset="0"/>
              </a:rPr>
              <a:t>Встраиваемая </a:t>
            </a:r>
            <a:r>
              <a:rPr lang="ru-RU" altLang="ru-RU" sz="3600" dirty="0">
                <a:latin typeface="Arial Black" pitchFamily="34" charset="0"/>
              </a:rPr>
              <a:t>система распознавания изображений </a:t>
            </a:r>
            <a:r>
              <a:rPr lang="ru-RU" altLang="ru-RU" sz="2800" dirty="0">
                <a:latin typeface="Arial Black" pitchFamily="34" charset="0"/>
              </a:rPr>
              <a:t>для автономных транспортных средств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92" y="4011910"/>
            <a:ext cx="7882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b="1" dirty="0" smtClean="0">
                <a:latin typeface="Arial" pitchFamily="34" charset="0"/>
                <a:cs typeface="Arial" pitchFamily="34" charset="0"/>
              </a:rPr>
              <a:t>Дмитрий </a:t>
            </a:r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Юдин,</a:t>
            </a:r>
          </a:p>
          <a:p>
            <a:r>
              <a:rPr lang="ru-RU" altLang="ru-RU" dirty="0">
                <a:latin typeface="Arial" pitchFamily="34" charset="0"/>
                <a:cs typeface="Arial" pitchFamily="34" charset="0"/>
              </a:rPr>
              <a:t>директор ООО «Распознающие системы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», </a:t>
            </a:r>
          </a:p>
          <a:p>
            <a:r>
              <a:rPr lang="ru-RU" altLang="ru-RU" dirty="0" smtClean="0">
                <a:latin typeface="Arial" pitchFamily="34" charset="0"/>
                <a:cs typeface="Arial" pitchFamily="34" charset="0"/>
              </a:rPr>
              <a:t>доцент кафедры технической кибернетики БГТУ </a:t>
            </a:r>
            <a:r>
              <a:rPr lang="ru-RU" altLang="ru-RU" dirty="0">
                <a:latin typeface="Arial" pitchFamily="34" charset="0"/>
                <a:cs typeface="Arial" pitchFamily="34" charset="0"/>
              </a:rPr>
              <a:t>им. В.Г. </a:t>
            </a:r>
            <a:r>
              <a:rPr lang="ru-RU" altLang="ru-RU" dirty="0" smtClean="0">
                <a:latin typeface="Arial" pitchFamily="34" charset="0"/>
                <a:cs typeface="Arial" pitchFamily="34" charset="0"/>
              </a:rPr>
              <a:t>Шухова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21" b="23502"/>
          <a:stretch/>
        </p:blipFill>
        <p:spPr bwMode="auto">
          <a:xfrm>
            <a:off x="0" y="0"/>
            <a:ext cx="9144000" cy="214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86816" y="96838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dirty="0">
                <a:latin typeface="Arial Black" pitchFamily="34" charset="0"/>
                <a:cs typeface="Arial" charset="0"/>
              </a:rPr>
              <a:t>Проблема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0963" y="4262438"/>
            <a:ext cx="50212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>
                <a:latin typeface="Cambria" pitchFamily="18" charset="0"/>
                <a:cs typeface="Times New Roman" pitchFamily="18" charset="0"/>
              </a:rPr>
              <a:t>По сведениям аналитического агентства Business Insider к 2020 году количество автомобилей с возможностью автономного пилотирования достигнет 10 млн. штук </a:t>
            </a:r>
          </a:p>
        </p:txBody>
      </p:sp>
      <p:pic>
        <p:nvPicPr>
          <p:cNvPr id="6" name="Рисунок 5" descr="C:\Users\Евгений\Dropbox\Отчеты для Москвы\Вложения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1609725"/>
            <a:ext cx="28257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84713" y="1076325"/>
            <a:ext cx="43926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  <a:cs typeface="Times New Roman" pitchFamily="18" charset="0"/>
              </a:rPr>
              <a:t>Глобальный рынок автономного и полуавтономного транспорта, млрд. долл. </a:t>
            </a:r>
            <a:endParaRPr lang="en-US" sz="1600" b="1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i="1">
                <a:latin typeface="Cambria" pitchFamily="18" charset="0"/>
              </a:rPr>
              <a:t>Прогноз компании </a:t>
            </a:r>
            <a:r>
              <a:rPr lang="en-US" sz="1400" i="1">
                <a:latin typeface="Cambria" pitchFamily="18" charset="0"/>
              </a:rPr>
              <a:t>A.T.</a:t>
            </a:r>
            <a:r>
              <a:rPr lang="ru-RU" sz="1400" i="1">
                <a:latin typeface="Cambria" pitchFamily="18" charset="0"/>
              </a:rPr>
              <a:t> </a:t>
            </a:r>
            <a:r>
              <a:rPr lang="en-US" sz="1400" i="1">
                <a:latin typeface="Cambria" pitchFamily="18" charset="0"/>
              </a:rPr>
              <a:t>Kearney (</a:t>
            </a:r>
            <a:r>
              <a:rPr lang="ru-RU" sz="1400" i="1">
                <a:latin typeface="Cambria" pitchFamily="18" charset="0"/>
              </a:rPr>
              <a:t>США</a:t>
            </a:r>
            <a:r>
              <a:rPr lang="en-US" sz="1400" i="1">
                <a:latin typeface="Cambria" pitchFamily="18" charset="0"/>
              </a:rPr>
              <a:t>)</a:t>
            </a:r>
            <a:endParaRPr lang="ru-RU" sz="1400" i="1">
              <a:latin typeface="Cambria" pitchFamily="18" charset="0"/>
            </a:endParaRPr>
          </a:p>
        </p:txBody>
      </p:sp>
      <p:pic>
        <p:nvPicPr>
          <p:cNvPr id="8" name="Рисунок 7" descr="C:\Users\Евгений\Dropbox\Отчеты для Москвы\Вложения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4148138"/>
            <a:ext cx="3386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C:\Users\Евгений\Dropbox\Отчеты для Москвы\Вложения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994150"/>
            <a:ext cx="4649787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80963" y="1057275"/>
            <a:ext cx="4356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>
                <a:latin typeface="Cambria" pitchFamily="18" charset="0"/>
                <a:cs typeface="Times New Roman" pitchFamily="18" charset="0"/>
              </a:rPr>
              <a:t>Поставки автономных и полуавтономных автомобилей, млн. штук. </a:t>
            </a:r>
            <a:endParaRPr lang="en-US" sz="1600" b="1"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1400" i="1">
                <a:latin typeface="Cambria" pitchFamily="18" charset="0"/>
              </a:rPr>
              <a:t>Прогноз агентства </a:t>
            </a:r>
            <a:r>
              <a:rPr lang="en-US" sz="1400" i="1">
                <a:latin typeface="Cambria" pitchFamily="18" charset="0"/>
              </a:rPr>
              <a:t>Business Insider (</a:t>
            </a:r>
            <a:r>
              <a:rPr lang="ru-RU" sz="1400" i="1">
                <a:latin typeface="Cambria" pitchFamily="18" charset="0"/>
              </a:rPr>
              <a:t>США</a:t>
            </a:r>
            <a:r>
              <a:rPr lang="en-US" sz="1400" i="1">
                <a:latin typeface="Cambria" pitchFamily="18" charset="0"/>
              </a:rPr>
              <a:t>)</a:t>
            </a:r>
            <a:endParaRPr lang="ru-RU" sz="1400" i="1">
              <a:latin typeface="Cambria" pitchFamily="18" charset="0"/>
            </a:endParaRPr>
          </a:p>
        </p:txBody>
      </p:sp>
      <p:grpSp>
        <p:nvGrpSpPr>
          <p:cNvPr id="11" name="Группа 10"/>
          <p:cNvGrpSpPr>
            <a:grpSpLocks/>
          </p:cNvGrpSpPr>
          <p:nvPr/>
        </p:nvGrpSpPr>
        <p:grpSpPr bwMode="auto">
          <a:xfrm>
            <a:off x="457200" y="1893888"/>
            <a:ext cx="3449638" cy="2351087"/>
            <a:chOff x="210200" y="915566"/>
            <a:chExt cx="4073768" cy="2808312"/>
          </a:xfrm>
        </p:grpSpPr>
        <p:pic>
          <p:nvPicPr>
            <p:cNvPr id="12" name="Рисунок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00" y="959048"/>
              <a:ext cx="4073768" cy="2764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1404397" y="915566"/>
              <a:ext cx="1439785" cy="1441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Cambria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182563" y="977900"/>
            <a:ext cx="8712200" cy="1588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3"/>
          <p:cNvSpPr>
            <a:spLocks noChangeArrowheads="1"/>
          </p:cNvSpPr>
          <p:nvPr/>
        </p:nvSpPr>
        <p:spPr bwMode="auto">
          <a:xfrm>
            <a:off x="2728292" y="228600"/>
            <a:ext cx="537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Необходимость разработки надежных </a:t>
            </a:r>
          </a:p>
          <a:p>
            <a:r>
              <a:rPr lang="ru-RU" b="1" dirty="0">
                <a:latin typeface="Cambria" pitchFamily="18" charset="0"/>
                <a:cs typeface="Times New Roman" pitchFamily="18" charset="0"/>
              </a:rPr>
              <a:t>бортовых систем распознавания изображения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5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90500" y="-115888"/>
            <a:ext cx="8229600" cy="857251"/>
          </a:xfrm>
        </p:spPr>
        <p:txBody>
          <a:bodyPr>
            <a:normAutofit/>
          </a:bodyPr>
          <a:lstStyle/>
          <a:p>
            <a:pPr algn="l" eaLnBrk="1" hangingPunct="1"/>
            <a:r>
              <a:rPr kumimoji="0" lang="ru-RU" altLang="ru-RU" sz="3200" dirty="0" smtClean="0">
                <a:latin typeface="Arial Black" pitchFamily="34" charset="0"/>
                <a:cs typeface="Arial" charset="0"/>
              </a:rPr>
              <a:t>Предлагаемая технология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104833" y="1047750"/>
            <a:ext cx="2473325" cy="15589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sz="1600" b="1" dirty="0" smtClean="0"/>
              <a:t>Алгоритмы распознавания изображений дорожной обстановки на основе глубокого обучения</a:t>
            </a:r>
            <a:endParaRPr lang="ru-RU" sz="16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476818" y="1676400"/>
            <a:ext cx="574675" cy="3952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620385" y="1684020"/>
            <a:ext cx="573088" cy="395288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22" descr="Описание: C:\Users\MX98RUS\Dropbox\учёба магистратура\распознование\example\переделанные\7\image\110001-0111-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 r="38600"/>
          <a:stretch/>
        </p:blipFill>
        <p:spPr bwMode="auto">
          <a:xfrm>
            <a:off x="324644" y="3180285"/>
            <a:ext cx="1817688" cy="129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0" t="8534" r="14523" b="2393"/>
          <a:stretch>
            <a:fillRect/>
          </a:stretch>
        </p:blipFill>
        <p:spPr bwMode="auto">
          <a:xfrm>
            <a:off x="263525" y="4383088"/>
            <a:ext cx="438150" cy="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" t="3133" r="5637" b="3221"/>
          <a:stretch>
            <a:fillRect/>
          </a:stretch>
        </p:blipFill>
        <p:spPr bwMode="auto">
          <a:xfrm>
            <a:off x="796925" y="4386263"/>
            <a:ext cx="436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5" descr="Изображение выглядит как снимок экрана&#10;&#10;Описание создано с очень высокой степенью достоверност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000375"/>
            <a:ext cx="245903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4" descr="C:\Users\Dima\Desktop\um_00002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30"/>
          <a:stretch>
            <a:fillRect/>
          </a:stretch>
        </p:blipFill>
        <p:spPr bwMode="auto">
          <a:xfrm>
            <a:off x="4395788" y="2646363"/>
            <a:ext cx="1535112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C:\Users\Dima\Desktop\ed_um_00002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62"/>
          <a:stretch>
            <a:fillRect/>
          </a:stretch>
        </p:blipFill>
        <p:spPr bwMode="auto">
          <a:xfrm>
            <a:off x="4395788" y="3348038"/>
            <a:ext cx="153193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1" t="1369" r="31059" b="2176"/>
          <a:stretch>
            <a:fillRect/>
          </a:stretch>
        </p:blipFill>
        <p:spPr bwMode="auto">
          <a:xfrm>
            <a:off x="8510588" y="4122738"/>
            <a:ext cx="6207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5" y="4113213"/>
            <a:ext cx="1527175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82563" y="673100"/>
            <a:ext cx="8712200" cy="1588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717550"/>
            <a:ext cx="2412999" cy="23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33" y="1064793"/>
            <a:ext cx="2859087" cy="160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88" y="2643188"/>
            <a:ext cx="2090737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79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3" t="33536" r="6625" b="28864"/>
          <a:stretch/>
        </p:blipFill>
        <p:spPr bwMode="auto">
          <a:xfrm>
            <a:off x="144016" y="1131590"/>
            <a:ext cx="8964488" cy="2576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90500" y="-115888"/>
            <a:ext cx="8229600" cy="857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dirty="0">
                <a:latin typeface="Arial Black" pitchFamily="34" charset="0"/>
                <a:cs typeface="Arial" charset="0"/>
              </a:rPr>
              <a:t>Предлагаемая технология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2563" y="673100"/>
            <a:ext cx="8712200" cy="1588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50520" y="3855065"/>
            <a:ext cx="767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Глубокая </a:t>
            </a:r>
            <a:r>
              <a:rPr lang="ru-RU" b="1" dirty="0" err="1" smtClean="0"/>
              <a:t>сверточная</a:t>
            </a:r>
            <a:r>
              <a:rPr lang="ru-RU" b="1" dirty="0" smtClean="0"/>
              <a:t> нейронная сеть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для распознавания объектов </a:t>
            </a:r>
            <a:r>
              <a:rPr lang="ru-RU" b="1" smtClean="0"/>
              <a:t>дорожной обстановки:</a:t>
            </a:r>
            <a:endParaRPr lang="ru-RU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точность обнаружения объектов на одиночном изображении выше 9</a:t>
            </a:r>
            <a:r>
              <a:rPr lang="en-US" b="1" dirty="0" smtClean="0"/>
              <a:t>0</a:t>
            </a:r>
            <a:r>
              <a:rPr lang="ru-RU" b="1" dirty="0" smtClean="0"/>
              <a:t>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и скоростью анализа изображений свыше 30 кадров в секунду.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33031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 dirty="0">
                <a:latin typeface="Arial Black" pitchFamily="34" charset="0"/>
                <a:cs typeface="Arial" charset="0"/>
              </a:rPr>
              <a:t>Продукт проекта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86588" y="1157288"/>
            <a:ext cx="2012950" cy="2862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kumimoji="0" lang="ru-RU" altLang="ru-RU" b="1" dirty="0"/>
              <a:t>Программно-аппаратный комплекс </a:t>
            </a:r>
            <a:r>
              <a:rPr kumimoji="0" lang="ru-RU" altLang="ru-RU" dirty="0"/>
              <a:t>встраиваемой системы распознавания изображений  для автономных транспортных средств</a:t>
            </a:r>
            <a:endParaRPr kumimoji="0"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82563" y="863600"/>
            <a:ext cx="8712200" cy="1588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1064895"/>
            <a:ext cx="6695933" cy="372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751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109538" y="7938"/>
            <a:ext cx="8229600" cy="5365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ru-RU" altLang="ru-RU" sz="3200">
                <a:latin typeface="Arial Black" pitchFamily="34" charset="0"/>
                <a:cs typeface="Arial" charset="0"/>
              </a:rPr>
              <a:t>Оценка рынка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40513"/>
              </p:ext>
            </p:extLst>
          </p:nvPr>
        </p:nvGraphicFramePr>
        <p:xfrm>
          <a:off x="35497" y="607056"/>
          <a:ext cx="9073006" cy="4484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1421"/>
                <a:gridCol w="1097541"/>
                <a:gridCol w="910083"/>
                <a:gridCol w="992322"/>
                <a:gridCol w="882266"/>
                <a:gridCol w="1130336"/>
                <a:gridCol w="969203"/>
                <a:gridCol w="749834"/>
              </a:tblGrid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Особенность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Предлагаемый продукт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Системы Бош, Германия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Системы Фольксваген, Германия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Tesla Autopilot,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Тесла, США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</a:rPr>
                        <a:t>Cognitive Pilot</a:t>
                      </a:r>
                      <a:r>
                        <a:rPr lang="ru-RU" sz="1100" b="1" dirty="0">
                          <a:effectLst/>
                        </a:rPr>
                        <a:t>,</a:t>
                      </a:r>
                      <a:endParaRPr lang="ru-RU" sz="12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</a:rPr>
                        <a:t>«</a:t>
                      </a:r>
                      <a:r>
                        <a:rPr lang="ru-RU" sz="1100" b="1" dirty="0">
                          <a:effectLst/>
                        </a:rPr>
                        <a:t>Когнитивные технологии», Россия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Автопилот от  </a:t>
                      </a:r>
                      <a:r>
                        <a:rPr lang="en-US" sz="1100" b="1" dirty="0" err="1" smtClean="0">
                          <a:effectLst/>
                        </a:rPr>
                        <a:t>Volgabus</a:t>
                      </a:r>
                      <a:r>
                        <a:rPr lang="en-US" sz="1100" b="1" dirty="0" smtClean="0">
                          <a:effectLst/>
                        </a:rPr>
                        <a:t>,</a:t>
                      </a:r>
                      <a:r>
                        <a:rPr lang="en-US" sz="1100" b="1" baseline="0" dirty="0" smtClean="0">
                          <a:effectLst/>
                        </a:rPr>
                        <a:t> </a:t>
                      </a:r>
                      <a:r>
                        <a:rPr lang="ru-RU" sz="1100" b="1" baseline="0" dirty="0" smtClean="0">
                          <a:effectLst/>
                        </a:rPr>
                        <a:t>Россия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Автопилот  от </a:t>
                      </a:r>
                      <a:r>
                        <a:rPr lang="ru-RU" sz="1100" b="1" dirty="0" smtClean="0">
                          <a:effectLst/>
                        </a:rPr>
                        <a:t>Яндекс, Россия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4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Бортовая система распознавания изображений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57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Распознавание пешеходов</a:t>
                      </a:r>
                      <a:r>
                        <a:rPr lang="ru-RU" sz="1000" b="1" dirty="0" smtClean="0">
                          <a:effectLst/>
                        </a:rPr>
                        <a:t>/ автомобилей/ грузовиков/ автобусов/ велосипедистов/ мотоциклистов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58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Распознавание дорожного полотна и разметки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8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Распознавание дорожных знаков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8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Распознавание светофоров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Возможность надежного распознавания на скорости до 100 км/ч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Возможность распознавания объектов в ночное время</a:t>
                      </a:r>
                      <a:endParaRPr lang="ru-RU" sz="105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44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Возможность интеграции в существующую бортовую систему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  <a:tr h="3283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Открытый пакет разработчика</a:t>
                      </a:r>
                      <a:endParaRPr lang="ru-R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639" marR="63639" marT="31819" marB="318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0" t="22455" r="20552" b="18864"/>
          <a:stretch/>
        </p:blipFill>
        <p:spPr bwMode="auto">
          <a:xfrm>
            <a:off x="249917" y="1505403"/>
            <a:ext cx="5821363" cy="36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206375" y="0"/>
            <a:ext cx="82296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ru-RU" altLang="ru-RU" sz="3200">
                <a:latin typeface="Arial Black" pitchFamily="34" charset="0"/>
                <a:cs typeface="Arial" charset="0"/>
              </a:rPr>
              <a:t>План коммерциализации</a:t>
            </a:r>
          </a:p>
        </p:txBody>
      </p:sp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51723" y="801688"/>
            <a:ext cx="8297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Поставка встраиваемых программно-аппаратных комплексов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Продажа лицензий на разработанное программное обеспечение</a:t>
            </a:r>
          </a:p>
        </p:txBody>
      </p:sp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6027738" y="2786516"/>
            <a:ext cx="3138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cs typeface="Times New Roman" pitchFamily="18" charset="0"/>
              </a:rPr>
              <a:t>Продвижение проекта на специализированных выставках, развитие дистрибьюторской сети.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82563" y="681038"/>
            <a:ext cx="8712200" cy="1587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777875" y="2719388"/>
            <a:ext cx="335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cs typeface="Times New Roman" pitchFamily="18" charset="0"/>
              </a:rPr>
              <a:t>Средняя рентабельность по чистой прибыли – </a:t>
            </a:r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более 50%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62891" y="1587740"/>
            <a:ext cx="28488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Потребность </a:t>
            </a:r>
          </a:p>
          <a:p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в инвестициях:</a:t>
            </a:r>
          </a:p>
          <a:p>
            <a:r>
              <a:rPr lang="ru-RU" sz="2400" b="1" dirty="0" smtClean="0">
                <a:solidFill>
                  <a:srgbClr val="000000"/>
                </a:solidFill>
                <a:cs typeface="Times New Roman" pitchFamily="18" charset="0"/>
              </a:rPr>
              <a:t>3 млн. руб.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307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1"/>
          <p:cNvSpPr>
            <a:spLocks noGrp="1"/>
          </p:cNvSpPr>
          <p:nvPr>
            <p:ph type="title"/>
          </p:nvPr>
        </p:nvSpPr>
        <p:spPr>
          <a:xfrm>
            <a:off x="266700" y="-84138"/>
            <a:ext cx="8229600" cy="857251"/>
          </a:xfrm>
        </p:spPr>
        <p:txBody>
          <a:bodyPr>
            <a:normAutofit/>
          </a:bodyPr>
          <a:lstStyle/>
          <a:p>
            <a:pPr algn="l" eaLnBrk="1" hangingPunct="1"/>
            <a:r>
              <a:rPr kumimoji="0" lang="ru-RU" altLang="ru-RU" sz="3600" dirty="0" smtClean="0">
                <a:latin typeface="Arial Black" pitchFamily="34" charset="0"/>
                <a:cs typeface="Arial" charset="0"/>
              </a:rPr>
              <a:t>Команда проекта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5925" y="1019175"/>
            <a:ext cx="1566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Юдин Д.А.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7813" y="809625"/>
            <a:ext cx="5961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Автор и научный консультант проекта, </a:t>
            </a:r>
          </a:p>
          <a:p>
            <a:pPr algn="just"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директор ООО «Распознающие системы», доцент кафедры технической кибернетики (ТК) БГТУ им. В.Г. Шухова, канд.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техн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наук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9225" y="1871663"/>
            <a:ext cx="1885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Чуйков Р.Ю.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828925" y="1687513"/>
            <a:ext cx="631507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Разработчик встраиваемых программно-аппаратных комплексов,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студент магистратуры кафедры ТК БГТУ им. В.Г. Шухова, зав. лабораторией регионального технопарка «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Кванториум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»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825750" y="2674938"/>
            <a:ext cx="60499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Программист,</a:t>
            </a:r>
          </a:p>
          <a:p>
            <a:pPr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студент магистратуры кафедры ТК БГТУ им. В.Г. Шухова</a:t>
            </a:r>
          </a:p>
          <a:p>
            <a:pPr>
              <a:defRPr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7163" y="2720975"/>
            <a:ext cx="1885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Рудаков К.А.</a:t>
            </a: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808288" y="3400425"/>
            <a:ext cx="61293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Разработчик </a:t>
            </a:r>
            <a:r>
              <a:rPr lang="ru-RU" sz="1600" b="1" dirty="0" err="1">
                <a:latin typeface="Arial" pitchFamily="34" charset="0"/>
                <a:cs typeface="Arial" pitchFamily="34" charset="0"/>
              </a:rPr>
              <a:t>нейросетевых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алгоритмов распознавания изображений,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студент </a:t>
            </a:r>
            <a:r>
              <a:rPr lang="ru-RU" sz="1400" dirty="0" err="1">
                <a:latin typeface="Arial" pitchFamily="34" charset="0"/>
                <a:cs typeface="Arial" pitchFamily="34" charset="0"/>
              </a:rPr>
              <a:t>бакалавриата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кафедры технической кибернетики БГТУ им. В.Г. Шухова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0813" y="3532188"/>
            <a:ext cx="1884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Иванов А.С.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0325" y="4418013"/>
            <a:ext cx="200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Капустина Е.О.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833688" y="4306888"/>
            <a:ext cx="54689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b="1">
                <a:latin typeface="Arial" pitchFamily="34" charset="0"/>
                <a:cs typeface="Arial" pitchFamily="34" charset="0"/>
              </a:rPr>
              <a:t>Экономист-маркетолог,</a:t>
            </a:r>
          </a:p>
          <a:p>
            <a:r>
              <a:rPr lang="ru-RU" sz="1600">
                <a:latin typeface="Arial" pitchFamily="34" charset="0"/>
                <a:cs typeface="Arial" pitchFamily="34" charset="0"/>
              </a:rPr>
              <a:t>аспирант БГТУ им. В.Г. Шухова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82563" y="681038"/>
            <a:ext cx="8712200" cy="1587"/>
          </a:xfrm>
          <a:prstGeom prst="line">
            <a:avLst/>
          </a:prstGeom>
          <a:ln w="19050">
            <a:solidFill>
              <a:srgbClr val="21AD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4" descr="C:\Users\Dima\Dropbox\Документы\Круглое фот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8"/>
          <a:stretch>
            <a:fillRect/>
          </a:stretch>
        </p:blipFill>
        <p:spPr bwMode="auto">
          <a:xfrm>
            <a:off x="2097088" y="825500"/>
            <a:ext cx="7032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s://pp.userapi.com/c840236/v840236338/24053/KvpXRFrLdw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9103" r="17161" b="33241"/>
          <a:stretch/>
        </p:blipFill>
        <p:spPr bwMode="auto">
          <a:xfrm>
            <a:off x="2093229" y="1708908"/>
            <a:ext cx="707035" cy="700242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6" descr="https://pp.userapi.com/c841036/v841036912/48bee/qUf6ZVAgS2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6" t="19664" r="34951" b="46024"/>
          <a:stretch/>
        </p:blipFill>
        <p:spPr bwMode="auto">
          <a:xfrm>
            <a:off x="2087584" y="2537909"/>
            <a:ext cx="677542" cy="722669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pp.userapi.com/c606822/v606822597/5534/5sAs2BOwsFk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8" r="26692" b="20755"/>
          <a:stretch/>
        </p:blipFill>
        <p:spPr bwMode="auto">
          <a:xfrm>
            <a:off x="2085935" y="3354998"/>
            <a:ext cx="702377" cy="718543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2" t="6530" r="902" b="23266"/>
          <a:stretch/>
        </p:blipFill>
        <p:spPr bwMode="auto">
          <a:xfrm>
            <a:off x="2094358" y="4215838"/>
            <a:ext cx="692291" cy="729452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30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549275" y="1347614"/>
            <a:ext cx="640080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400" b="1" dirty="0"/>
              <a:t>Дмитрий Юдин,</a:t>
            </a:r>
          </a:p>
          <a:p>
            <a:pPr eaLnBrk="1" hangingPunct="1"/>
            <a:r>
              <a:rPr kumimoji="0" lang="ru-RU" altLang="ru-RU" dirty="0"/>
              <a:t>директор ООО «Распознающие системы», </a:t>
            </a:r>
          </a:p>
          <a:p>
            <a:pPr eaLnBrk="1" hangingPunct="1"/>
            <a:r>
              <a:rPr kumimoji="0" lang="ru-RU" altLang="ru-RU" dirty="0"/>
              <a:t>доцент кафедры технической кибернетики</a:t>
            </a:r>
          </a:p>
          <a:p>
            <a:pPr eaLnBrk="1" hangingPunct="1"/>
            <a:r>
              <a:rPr kumimoji="0" lang="ru-RU" altLang="ru-RU" dirty="0"/>
              <a:t>БГТУ им. В.Г. Шухова, канд. </a:t>
            </a:r>
            <a:r>
              <a:rPr kumimoji="0" lang="ru-RU" altLang="ru-RU" dirty="0" err="1"/>
              <a:t>техн</a:t>
            </a:r>
            <a:r>
              <a:rPr kumimoji="0" lang="ru-RU" altLang="ru-RU" dirty="0"/>
              <a:t>. наук</a:t>
            </a:r>
          </a:p>
          <a:p>
            <a:pPr eaLnBrk="1" hangingPunct="1"/>
            <a:endParaRPr kumimoji="0" lang="ru-RU" altLang="ru-RU" dirty="0"/>
          </a:p>
          <a:p>
            <a:r>
              <a:rPr lang="en-US" sz="2400" dirty="0"/>
              <a:t>E-mail</a:t>
            </a:r>
            <a:r>
              <a:rPr lang="ru-RU" sz="2400" dirty="0"/>
              <a:t>: </a:t>
            </a:r>
            <a:r>
              <a:rPr lang="en-US" sz="2400" b="1" dirty="0"/>
              <a:t>yuddim@yandex.ru</a:t>
            </a:r>
          </a:p>
          <a:p>
            <a:r>
              <a:rPr lang="ru-RU" sz="2400" dirty="0"/>
              <a:t>Моб. тел.</a:t>
            </a:r>
            <a:r>
              <a:rPr lang="en-US" sz="2400" dirty="0"/>
              <a:t>:</a:t>
            </a:r>
            <a:r>
              <a:rPr lang="ru-RU" sz="2400" dirty="0"/>
              <a:t> </a:t>
            </a:r>
            <a:r>
              <a:rPr lang="ru-RU" sz="2400" b="1" dirty="0"/>
              <a:t>+7 </a:t>
            </a:r>
            <a:r>
              <a:rPr lang="en-US" sz="2400" b="1" dirty="0"/>
              <a:t>920 200 73 95</a:t>
            </a:r>
          </a:p>
          <a:p>
            <a:r>
              <a:rPr lang="en-US" sz="2400" dirty="0"/>
              <a:t>Skype: </a:t>
            </a:r>
            <a:r>
              <a:rPr lang="en-US" sz="2400" b="1" dirty="0" err="1"/>
              <a:t>yuddim</a:t>
            </a:r>
            <a:endParaRPr lang="ru-RU" sz="2400" b="1" dirty="0"/>
          </a:p>
        </p:txBody>
      </p:sp>
      <p:sp>
        <p:nvSpPr>
          <p:cNvPr id="7" name="Название 1"/>
          <p:cNvSpPr txBox="1">
            <a:spLocks/>
          </p:cNvSpPr>
          <p:nvPr/>
        </p:nvSpPr>
        <p:spPr bwMode="auto">
          <a:xfrm>
            <a:off x="524197" y="4299942"/>
            <a:ext cx="82962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kumimoji="0" lang="ru-RU" altLang="ru-RU" dirty="0">
                <a:latin typeface="Arial Black" pitchFamily="34" charset="0"/>
              </a:rPr>
              <a:t>Встраиваемая система распознавания изображений </a:t>
            </a:r>
          </a:p>
          <a:p>
            <a:pPr eaLnBrk="1" hangingPunct="1"/>
            <a:r>
              <a:rPr kumimoji="0" lang="ru-RU" altLang="ru-RU" sz="1400" dirty="0">
                <a:latin typeface="Arial Black" pitchFamily="34" charset="0"/>
              </a:rPr>
              <a:t>для автономных транспортных средств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496</Words>
  <Application>Microsoft Office PowerPoint</Application>
  <PresentationFormat>Экран (16:9)</PresentationFormat>
  <Paragraphs>137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Проблема</vt:lpstr>
      <vt:lpstr>Предлагаемая технология</vt:lpstr>
      <vt:lpstr>Предлагаемая технология</vt:lpstr>
      <vt:lpstr>Продукт проекта</vt:lpstr>
      <vt:lpstr>Оценка рынка</vt:lpstr>
      <vt:lpstr>План коммерциализации</vt:lpstr>
      <vt:lpstr>Команда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m232P</cp:lastModifiedBy>
  <cp:revision>15</cp:revision>
  <dcterms:created xsi:type="dcterms:W3CDTF">2018-04-19T19:42:17Z</dcterms:created>
  <dcterms:modified xsi:type="dcterms:W3CDTF">2018-09-12T16:54:50Z</dcterms:modified>
</cp:coreProperties>
</file>