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2991" y="1084387"/>
            <a:ext cx="9001462" cy="2003369"/>
          </a:xfrm>
        </p:spPr>
        <p:txBody>
          <a:bodyPr>
            <a:normAutofit/>
          </a:bodyPr>
          <a:lstStyle/>
          <a:p>
            <a:r>
              <a:rPr lang="ru-RU" i="1" dirty="0" smtClean="0">
                <a:effectLst/>
              </a:rPr>
              <a:t>Граф дорог </a:t>
            </a:r>
            <a:br>
              <a:rPr lang="ru-RU" i="1" dirty="0" smtClean="0">
                <a:effectLst/>
              </a:rPr>
            </a:br>
            <a:r>
              <a:rPr lang="ru-RU" sz="4000" i="1" dirty="0" smtClean="0">
                <a:effectLst/>
              </a:rPr>
              <a:t>(единая цифровая модель местности)</a:t>
            </a:r>
            <a:r>
              <a:rPr lang="en-US" sz="4000" dirty="0" smtClean="0">
                <a:effectLst/>
              </a:rPr>
              <a:t>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2991" y="3087756"/>
            <a:ext cx="9001462" cy="1655762"/>
          </a:xfrm>
        </p:spPr>
        <p:txBody>
          <a:bodyPr/>
          <a:lstStyle/>
          <a:p>
            <a:r>
              <a:rPr lang="ru-RU" dirty="0" smtClean="0"/>
              <a:t>проект интегрированной ГИС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686536" y="4660148"/>
            <a:ext cx="8915399" cy="128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к.т.н., доцент, заведующий  кафедрой ЭОДА</a:t>
            </a:r>
          </a:p>
          <a:p>
            <a:r>
              <a:rPr lang="ru-RU" sz="2000" b="1" dirty="0" smtClean="0"/>
              <a:t>БГТУ им. В.Г. Шухова </a:t>
            </a:r>
          </a:p>
          <a:p>
            <a:r>
              <a:rPr lang="ru-RU" sz="2000" b="1" dirty="0" smtClean="0"/>
              <a:t>Новиков Иван Алексеевич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891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8798" y="40226"/>
            <a:ext cx="9549434" cy="1326321"/>
          </a:xfrm>
        </p:spPr>
        <p:txBody>
          <a:bodyPr>
            <a:normAutofit/>
          </a:bodyPr>
          <a:lstStyle/>
          <a:p>
            <a:r>
              <a:rPr lang="ru-RU" dirty="0" smtClean="0"/>
              <a:t>Специализированные данные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3895" y="1138295"/>
            <a:ext cx="426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Перечень слоев ГИС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929884" y="1008811"/>
            <a:ext cx="426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Данные об общественном транспорте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4656" b="5242"/>
          <a:stretch/>
        </p:blipFill>
        <p:spPr>
          <a:xfrm>
            <a:off x="235902" y="1648708"/>
            <a:ext cx="5763493" cy="29196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90" y="1410966"/>
            <a:ext cx="5429293" cy="38408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7815" t="9465" r="39509" b="9013"/>
          <a:stretch/>
        </p:blipFill>
        <p:spPr>
          <a:xfrm>
            <a:off x="9448889" y="4045385"/>
            <a:ext cx="2329394" cy="25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8798" y="40226"/>
            <a:ext cx="9549434" cy="1326321"/>
          </a:xfrm>
        </p:spPr>
        <p:txBody>
          <a:bodyPr>
            <a:normAutofit/>
          </a:bodyPr>
          <a:lstStyle/>
          <a:p>
            <a:r>
              <a:rPr lang="ru-RU" dirty="0" smtClean="0"/>
              <a:t>Аналитические возможности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3895" y="1138295"/>
            <a:ext cx="426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Транспортная доступность объектов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0" y="1648708"/>
            <a:ext cx="5362036" cy="3791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62" y="1084387"/>
            <a:ext cx="3491642" cy="4937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47" y="3175864"/>
            <a:ext cx="3534543" cy="24994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62644" y="2330618"/>
            <a:ext cx="426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Доступность остановок общественного транспорта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3" y="4623319"/>
            <a:ext cx="4969566" cy="210404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64577" y="4720813"/>
            <a:ext cx="426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Анализ скоростных режимов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0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95269" y="2611976"/>
            <a:ext cx="9549434" cy="1326321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8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798" y="609600"/>
            <a:ext cx="9298758" cy="1326321"/>
          </a:xfrm>
        </p:spPr>
        <p:txBody>
          <a:bodyPr/>
          <a:lstStyle/>
          <a:p>
            <a:r>
              <a:rPr lang="ru-RU" dirty="0" smtClean="0"/>
              <a:t>Достигаемые цели при разработке единой ГИС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0495" y="2070664"/>
            <a:ext cx="10353762" cy="3695136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ru-RU" sz="3200" dirty="0" smtClean="0">
                <a:effectLst/>
              </a:rPr>
              <a:t>Разработка системы </a:t>
            </a:r>
            <a:r>
              <a:rPr lang="ru-RU" sz="3200" dirty="0">
                <a:effectLst/>
              </a:rPr>
              <a:t>контроля исполнения нормативных документов в области технических средств организации движения (проектов организации движения, дислокаций знаков и дорожной разметки), парковочного пространства.</a:t>
            </a:r>
          </a:p>
          <a:p>
            <a:pPr lvl="0" algn="just"/>
            <a:r>
              <a:rPr lang="ru-RU" sz="3200" dirty="0">
                <a:effectLst/>
              </a:rPr>
              <a:t>Разработка </a:t>
            </a:r>
            <a:r>
              <a:rPr lang="ru-RU" sz="3200" dirty="0" smtClean="0">
                <a:effectLst/>
              </a:rPr>
              <a:t>системы </a:t>
            </a:r>
            <a:r>
              <a:rPr lang="ru-RU" sz="3200" dirty="0">
                <a:effectLst/>
              </a:rPr>
              <a:t>контроля за грузоперевозками и пассажирским транспортом.</a:t>
            </a:r>
          </a:p>
          <a:p>
            <a:pPr lvl="0" algn="just"/>
            <a:r>
              <a:rPr lang="ru-RU" sz="3200" dirty="0">
                <a:effectLst/>
              </a:rPr>
              <a:t>Разработка </a:t>
            </a:r>
            <a:r>
              <a:rPr lang="ru-RU" sz="3200" dirty="0" smtClean="0">
                <a:effectLst/>
              </a:rPr>
              <a:t>системы </a:t>
            </a:r>
            <a:r>
              <a:rPr lang="ru-RU" sz="3200" dirty="0">
                <a:effectLst/>
              </a:rPr>
              <a:t>контроля за исполнением водителями требований ПДД.</a:t>
            </a:r>
          </a:p>
          <a:p>
            <a:pPr algn="just"/>
            <a:r>
              <a:rPr lang="ru-RU" sz="3200" dirty="0">
                <a:effectLst/>
              </a:rPr>
              <a:t>Разработка </a:t>
            </a:r>
            <a:r>
              <a:rPr lang="ru-RU" sz="3200" dirty="0" smtClean="0">
                <a:effectLst/>
              </a:rPr>
              <a:t>системы </a:t>
            </a:r>
            <a:r>
              <a:rPr lang="ru-RU" sz="3200" dirty="0">
                <a:effectLst/>
              </a:rPr>
              <a:t>фиксации процесса развития ДТП специализированными контрольными устройствами (черные ящики).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35" y="1123378"/>
            <a:ext cx="4191000" cy="2199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69" y="4263386"/>
            <a:ext cx="7213600" cy="2487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827" y="-64549"/>
            <a:ext cx="10353761" cy="1326321"/>
          </a:xfrm>
        </p:spPr>
        <p:txBody>
          <a:bodyPr/>
          <a:lstStyle/>
          <a:p>
            <a:r>
              <a:rPr lang="ru-RU" dirty="0" smtClean="0"/>
              <a:t>Технология реализация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695" y="2223134"/>
            <a:ext cx="6820505" cy="3695136"/>
          </a:xfrm>
        </p:spPr>
        <p:txBody>
          <a:bodyPr>
            <a:normAutofit/>
          </a:bodyPr>
          <a:lstStyle/>
          <a:p>
            <a:r>
              <a:rPr lang="ru-RU" sz="2500" dirty="0" smtClean="0"/>
              <a:t>Фиксация </a:t>
            </a:r>
            <a:r>
              <a:rPr lang="en-US" sz="2500" dirty="0" smtClean="0"/>
              <a:t>GPS-</a:t>
            </a:r>
            <a:r>
              <a:rPr lang="ru-RU" sz="2500" dirty="0" smtClean="0"/>
              <a:t>треков при помощи </a:t>
            </a:r>
            <a:r>
              <a:rPr lang="en-US" sz="2500" dirty="0" smtClean="0"/>
              <a:t>Trimble-R3</a:t>
            </a:r>
            <a:r>
              <a:rPr lang="ru-RU" sz="2500" dirty="0" smtClean="0"/>
              <a:t>.</a:t>
            </a:r>
          </a:p>
          <a:p>
            <a:r>
              <a:rPr lang="ru-RU" sz="2500" dirty="0" smtClean="0"/>
              <a:t>Нанесение полученных данных на спутниковые снимки и их калибровка по статически снятым геодезическим координатам повышенной точности.</a:t>
            </a:r>
          </a:p>
          <a:p>
            <a:endParaRPr lang="ru-RU" sz="2500" dirty="0" smtClean="0"/>
          </a:p>
          <a:p>
            <a:pPr marL="0" indent="0">
              <a:buNone/>
            </a:pPr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81" y="2675764"/>
            <a:ext cx="3913107" cy="21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94" y="1087613"/>
            <a:ext cx="3962400" cy="12875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539" y="22522"/>
            <a:ext cx="10353761" cy="1326321"/>
          </a:xfrm>
        </p:spPr>
        <p:txBody>
          <a:bodyPr/>
          <a:lstStyle/>
          <a:p>
            <a:r>
              <a:rPr lang="ru-RU" dirty="0" smtClean="0"/>
              <a:t>Технология реализация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695" y="2223134"/>
            <a:ext cx="6820505" cy="3695136"/>
          </a:xfrm>
        </p:spPr>
        <p:txBody>
          <a:bodyPr>
            <a:normAutofit/>
          </a:bodyPr>
          <a:lstStyle/>
          <a:p>
            <a:r>
              <a:rPr lang="ru-RU" sz="2500" dirty="0" smtClean="0"/>
              <a:t>Съемка видеоряда (фотобанка) при движении с включенным </a:t>
            </a:r>
            <a:r>
              <a:rPr lang="en-US" sz="2500" dirty="0" smtClean="0"/>
              <a:t>Trimble-R3</a:t>
            </a:r>
            <a:r>
              <a:rPr lang="ru-RU" sz="2500" dirty="0" smtClean="0"/>
              <a:t>.</a:t>
            </a:r>
          </a:p>
          <a:p>
            <a:r>
              <a:rPr lang="ru-RU" sz="2500" dirty="0" smtClean="0"/>
              <a:t>Согласование кадров по значениям абсолютного времени (формирование фотобанка с привязкой по координатам)</a:t>
            </a:r>
          </a:p>
          <a:p>
            <a:r>
              <a:rPr lang="ru-RU" sz="2500" dirty="0" smtClean="0"/>
              <a:t>Создание банка данных по знакам и дорожной разметки.</a:t>
            </a:r>
          </a:p>
          <a:p>
            <a:pPr marL="0" indent="0">
              <a:buNone/>
            </a:pPr>
            <a:endParaRPr lang="ru-RU" sz="2500" dirty="0" smtClean="0"/>
          </a:p>
          <a:p>
            <a:endParaRPr lang="ru-RU" sz="2500" dirty="0" smtClean="0"/>
          </a:p>
          <a:p>
            <a:pPr marL="0" indent="0">
              <a:buNone/>
            </a:pPr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pic>
        <p:nvPicPr>
          <p:cNvPr id="9" name="фотобан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8899" y="4092152"/>
            <a:ext cx="4134949" cy="26092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49" y="2110572"/>
            <a:ext cx="3073400" cy="14305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36" y="2922364"/>
            <a:ext cx="3269288" cy="11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46" y="4060117"/>
            <a:ext cx="2854693" cy="263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1348843"/>
            <a:ext cx="6032500" cy="17894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539" y="22522"/>
            <a:ext cx="10353761" cy="1326321"/>
          </a:xfrm>
        </p:spPr>
        <p:txBody>
          <a:bodyPr/>
          <a:lstStyle/>
          <a:p>
            <a:r>
              <a:rPr lang="ru-RU" dirty="0" smtClean="0"/>
              <a:t>Технология реализация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841" y="1384252"/>
            <a:ext cx="6820505" cy="3695136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Калибровка продольного профиля дороги на основании </a:t>
            </a:r>
            <a:r>
              <a:rPr lang="en-US" sz="2500" dirty="0" smtClean="0"/>
              <a:t>GPS-</a:t>
            </a:r>
            <a:r>
              <a:rPr lang="ru-RU" sz="2500" dirty="0" smtClean="0"/>
              <a:t>треков и статически полученных координат. </a:t>
            </a:r>
          </a:p>
          <a:p>
            <a:r>
              <a:rPr lang="ru-RU" sz="2500" dirty="0" smtClean="0"/>
              <a:t>Создание </a:t>
            </a:r>
            <a:r>
              <a:rPr lang="en-US" sz="2500" dirty="0" smtClean="0"/>
              <a:t>3D </a:t>
            </a:r>
            <a:r>
              <a:rPr lang="ru-RU" sz="2500" dirty="0" smtClean="0"/>
              <a:t>поверхности проезжей части.</a:t>
            </a:r>
          </a:p>
          <a:p>
            <a:r>
              <a:rPr lang="ru-RU" sz="2500" dirty="0" smtClean="0"/>
              <a:t>Привязка пикетажа к координатам.</a:t>
            </a:r>
          </a:p>
          <a:p>
            <a:endParaRPr lang="ru-RU" sz="2500" dirty="0" smtClean="0"/>
          </a:p>
          <a:p>
            <a:endParaRPr lang="ru-RU" sz="2500" dirty="0" smtClean="0"/>
          </a:p>
          <a:p>
            <a:endParaRPr lang="ru-RU" sz="2500" dirty="0" smtClean="0"/>
          </a:p>
          <a:p>
            <a:pPr marL="0" indent="0">
              <a:buNone/>
            </a:pPr>
            <a:endParaRPr lang="ru-RU" sz="2500" dirty="0" smtClean="0"/>
          </a:p>
          <a:p>
            <a:endParaRPr lang="ru-RU" sz="2500" dirty="0" smtClean="0"/>
          </a:p>
          <a:p>
            <a:pPr marL="0" indent="0">
              <a:buNone/>
            </a:pPr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95" y="3425502"/>
            <a:ext cx="3352800" cy="19537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4060117"/>
            <a:ext cx="3200581" cy="26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740" y="598612"/>
            <a:ext cx="10353761" cy="1326321"/>
          </a:xfrm>
        </p:spPr>
        <p:txBody>
          <a:bodyPr/>
          <a:lstStyle/>
          <a:p>
            <a:r>
              <a:rPr lang="ru-RU" dirty="0" smtClean="0"/>
              <a:t>Специализированный ГИС сервер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pic>
        <p:nvPicPr>
          <p:cNvPr id="3" name="ГИС дислока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902" y="2461743"/>
            <a:ext cx="5618922" cy="3160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902" y="2008672"/>
            <a:ext cx="5793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Дислокация дорожных знаков и дорожной разметки</a:t>
            </a:r>
            <a:endParaRPr lang="ru-RU" dirty="0"/>
          </a:p>
        </p:txBody>
      </p:sp>
      <p:pic>
        <p:nvPicPr>
          <p:cNvPr id="7" name="ГИС статистика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9739" y="2378004"/>
            <a:ext cx="6019431" cy="338593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142536" y="1924933"/>
            <a:ext cx="5793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Статистика ДТП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0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239" y="322387"/>
            <a:ext cx="10353761" cy="1326321"/>
          </a:xfrm>
        </p:spPr>
        <p:txBody>
          <a:bodyPr/>
          <a:lstStyle/>
          <a:p>
            <a:r>
              <a:rPr lang="ru-RU" dirty="0" smtClean="0"/>
              <a:t>Специализированные решения для мобильных устройств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05978" y="4941805"/>
            <a:ext cx="1822552" cy="1664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Интерфейс мобильного приложения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GIS </a:t>
            </a:r>
            <a:r>
              <a:rPr lang="ru-RU" sz="1800" b="1" dirty="0" err="1">
                <a:solidFill>
                  <a:schemeClr val="accent1">
                    <a:lumMod val="75000"/>
                  </a:schemeClr>
                </a:solidFill>
              </a:rPr>
              <a:t>Mobile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33" y="1684929"/>
            <a:ext cx="1625194" cy="3222305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90" y="1684929"/>
            <a:ext cx="1782923" cy="3222305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45" y="1607183"/>
            <a:ext cx="3729359" cy="3222305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695417" y="4943455"/>
            <a:ext cx="1812196" cy="1664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Добавление собственной веб ГИС в мобильное приложение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7537639" y="5339166"/>
            <a:ext cx="3729359" cy="5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Добавление слоев из веб ГИС</a:t>
            </a:r>
          </a:p>
        </p:txBody>
      </p:sp>
    </p:spTree>
    <p:extLst>
      <p:ext uri="{BB962C8B-B14F-4D97-AF65-F5344CB8AC3E}">
        <p14:creationId xmlns:p14="http://schemas.microsoft.com/office/powerpoint/2010/main" val="31365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8798" y="391610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Специализированные решения для мобильных устройств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(</a:t>
            </a:r>
            <a:r>
              <a:rPr lang="ru-RU" dirty="0" smtClean="0"/>
              <a:t>атрибутивная информация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962" y="2157372"/>
            <a:ext cx="1979270" cy="341962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804036"/>
              </p:ext>
            </p:extLst>
          </p:nvPr>
        </p:nvGraphicFramePr>
        <p:xfrm>
          <a:off x="235902" y="1787154"/>
          <a:ext cx="8625753" cy="4488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2647">
                  <a:extLst>
                    <a:ext uri="{9D8B030D-6E8A-4147-A177-3AD203B41FA5}">
                      <a16:colId xmlns="" xmlns:a16="http://schemas.microsoft.com/office/drawing/2014/main" val="303415163"/>
                    </a:ext>
                  </a:extLst>
                </a:gridCol>
                <a:gridCol w="7423106">
                  <a:extLst>
                    <a:ext uri="{9D8B030D-6E8A-4147-A177-3AD203B41FA5}">
                      <a16:colId xmlns="" xmlns:a16="http://schemas.microsoft.com/office/drawing/2014/main" val="2662128699"/>
                    </a:ext>
                  </a:extLst>
                </a:gridCol>
              </a:tblGrid>
              <a:tr h="103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Расшифровка </a:t>
                      </a:r>
                      <a:r>
                        <a:rPr lang="ru-RU" sz="1050" dirty="0">
                          <a:effectLst/>
                        </a:rPr>
                        <a:t>названий полей атрибутивной таблицы в системе </a:t>
                      </a:r>
                      <a:r>
                        <a:rPr lang="ru-RU" sz="1050" dirty="0" smtClean="0">
                          <a:effectLst/>
                        </a:rPr>
                        <a:t>GIS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32258463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NAME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автодороги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209705868"/>
                  </a:ext>
                </a:extLst>
              </a:tr>
              <a:tr h="95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SIZE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Типоразмер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1162544581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COEFF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Коэффициент световозвращения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214758682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HEIGHT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Высота установки знака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481767588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M_NAME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производителя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4198521502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M_INN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ИНН производителя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1898274169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M_LEGAL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Юридический адрес производителя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2523336058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M_ACTUAL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Фактический адрес производителя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15237049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M_HEAD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ФИО руководителя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2207517791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M_CONTACT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Контактная информация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1991392361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WARRANTY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Гарантия до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906603772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O_NAME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владельца автодороги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595743988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O_INN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ИНН владельца автодороги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4040345231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O_LEGAL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Юридический адрес владельца автодороги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86600907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O_ACTUAL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Фактический адрес владельца автодороги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4254336362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O_HEAD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ФИО руководителя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830349795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O_CONTACT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Контактная информация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223418451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S_NAME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обслуживающей организации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52815167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S_INN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ИНН обслуживающей организации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2319162237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S_LEGAL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Юридический адрес обслуживающей организации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1023555974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S_ACTUAL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Фактический адрес обслуживающей организации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199658639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S_CONTACT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Контактная информация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481638454"/>
                  </a:ext>
                </a:extLst>
              </a:tr>
              <a:tr h="103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R_NAME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ФИО должностного лица, ответственного за содержание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2111266098"/>
                  </a:ext>
                </a:extLst>
              </a:tr>
              <a:tr h="208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R_FUNCTION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Должность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1626593777"/>
                  </a:ext>
                </a:extLst>
              </a:tr>
              <a:tr h="155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R_CONTACT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Контактная информация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28" marR="27628" marT="0" marB="0"/>
                </a:tc>
                <a:extLst>
                  <a:ext uri="{0D108BD9-81ED-4DB2-BD59-A6C34878D82A}">
                    <a16:rowId xmlns="" xmlns:a16="http://schemas.microsoft.com/office/drawing/2014/main" val="3643862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8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322387"/>
            <a:ext cx="747058" cy="76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" y="112837"/>
            <a:ext cx="828675" cy="97155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8798" y="40226"/>
            <a:ext cx="9549434" cy="1326321"/>
          </a:xfrm>
        </p:spPr>
        <p:txBody>
          <a:bodyPr>
            <a:normAutofit/>
          </a:bodyPr>
          <a:lstStyle/>
          <a:p>
            <a:r>
              <a:rPr lang="ru-RU" dirty="0" smtClean="0"/>
              <a:t>Специализированные данные</a:t>
            </a:r>
            <a:endParaRPr lang="ru-RU" dirty="0"/>
          </a:p>
        </p:txBody>
      </p:sp>
      <p:pic>
        <p:nvPicPr>
          <p:cNvPr id="7" name="Рисунок 6" descr="C:\Users\dm\Desktop\буфер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0" y="1410966"/>
            <a:ext cx="4971291" cy="31498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443483" y="953629"/>
            <a:ext cx="426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Зоны контроля скоростных режимов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94" y="4745495"/>
            <a:ext cx="2720975" cy="1924050"/>
          </a:xfrm>
          <a:prstGeom prst="rect">
            <a:avLst/>
          </a:prstGeom>
        </p:spPr>
      </p:pic>
      <p:pic>
        <p:nvPicPr>
          <p:cNvPr id="14" name="Рисунок 13" descr="C:\Borovskoy\Рабочая\ОБД\Отчет обл архитектура\Концепция развития города Белгорода и его пригородной зоны\КГМ\Картограммы автомобилепотоков и пассажиропотоков\№ 3 Картограмма автомобилепотоков 2009 сущ.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16701" r="3991" b="5934"/>
          <a:stretch/>
        </p:blipFill>
        <p:spPr bwMode="auto">
          <a:xfrm>
            <a:off x="5984249" y="1507627"/>
            <a:ext cx="3014866" cy="3489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50726" y="1041634"/>
            <a:ext cx="426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Данные о характеристиках ТП</a:t>
            </a:r>
            <a:endParaRPr lang="ru-RU" dirty="0"/>
          </a:p>
        </p:txBody>
      </p:sp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39" y="1932850"/>
            <a:ext cx="4117206" cy="17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1459</TotalTime>
  <Words>349</Words>
  <Application>Microsoft Office PowerPoint</Application>
  <PresentationFormat>Произвольный</PresentationFormat>
  <Paragraphs>96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Damask</vt:lpstr>
      <vt:lpstr>Граф дорог  (единая цифровая модель местности) </vt:lpstr>
      <vt:lpstr>Достигаемые цели при разработке единой ГИС</vt:lpstr>
      <vt:lpstr>Технология реализация проекта</vt:lpstr>
      <vt:lpstr>Технология реализация проекта</vt:lpstr>
      <vt:lpstr>Технология реализация проекта</vt:lpstr>
      <vt:lpstr>Специализированный ГИС сервер</vt:lpstr>
      <vt:lpstr>Специализированные решения для мобильных устройств</vt:lpstr>
      <vt:lpstr>Специализированные решения для мобильных устройств  (атрибутивная информация)</vt:lpstr>
      <vt:lpstr>Специализированные данные</vt:lpstr>
      <vt:lpstr>Специализированные данные</vt:lpstr>
      <vt:lpstr>Аналитические возможности</vt:lpstr>
      <vt:lpstr>Спасибо за внимание 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 дорог</dc:title>
  <dc:creator>Borovskoy</dc:creator>
  <cp:lastModifiedBy>User</cp:lastModifiedBy>
  <cp:revision>24</cp:revision>
  <dcterms:created xsi:type="dcterms:W3CDTF">2016-05-20T07:10:55Z</dcterms:created>
  <dcterms:modified xsi:type="dcterms:W3CDTF">2018-09-13T05:48:20Z</dcterms:modified>
</cp:coreProperties>
</file>