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84" r:id="rId1"/>
  </p:sldMasterIdLst>
  <p:notesMasterIdLst>
    <p:notesMasterId r:id="rId26"/>
  </p:notesMasterIdLst>
  <p:sldIdLst>
    <p:sldId id="256" r:id="rId2"/>
    <p:sldId id="305" r:id="rId3"/>
    <p:sldId id="306" r:id="rId4"/>
    <p:sldId id="290" r:id="rId5"/>
    <p:sldId id="308" r:id="rId6"/>
    <p:sldId id="309" r:id="rId7"/>
    <p:sldId id="310" r:id="rId8"/>
    <p:sldId id="311" r:id="rId9"/>
    <p:sldId id="312" r:id="rId10"/>
    <p:sldId id="307" r:id="rId11"/>
    <p:sldId id="314" r:id="rId12"/>
    <p:sldId id="315" r:id="rId13"/>
    <p:sldId id="316" r:id="rId14"/>
    <p:sldId id="317" r:id="rId15"/>
    <p:sldId id="318" r:id="rId16"/>
    <p:sldId id="319" r:id="rId17"/>
    <p:sldId id="320" r:id="rId18"/>
    <p:sldId id="300" r:id="rId19"/>
    <p:sldId id="284" r:id="rId20"/>
    <p:sldId id="287" r:id="rId21"/>
    <p:sldId id="286" r:id="rId22"/>
    <p:sldId id="303" r:id="rId23"/>
    <p:sldId id="279" r:id="rId24"/>
    <p:sldId id="289" r:id="rId25"/>
  </p:sldIdLst>
  <p:sldSz cx="9144000" cy="6858000" type="screen4x3"/>
  <p:notesSz cx="6858000" cy="9947275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8718A"/>
    <a:srgbClr val="8FE2F9"/>
    <a:srgbClr val="00FFFF"/>
    <a:srgbClr val="8ED9F8"/>
    <a:srgbClr val="E8F4F8"/>
    <a:srgbClr val="0B95B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A111915-BE36-4E01-A7E5-04B1672EAD32}" styleName="Helle Formatvorlage 2 - Akzent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3B4B98B0-60AC-42C2-AFA5-B58CD77FA1E5}" styleName="Helle Formatvorlage 1 - Akz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B301B821-A1FF-4177-AEE7-76D212191A09}" styleName="Mittlere Formatvorlage 1 - Akz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BC89EF96-8CEA-46FF-86C4-4CE0E7609802}" styleName="Helle Formatvorlage 3 - Akz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9012ECD-51FC-41F1-AA8D-1B2483CD663E}" styleName="Helle Formatvorlage 2 - Akz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40" d="100"/>
          <a:sy n="140" d="100"/>
        </p:scale>
        <p:origin x="774" y="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9736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9736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9343717-845B-4172-8281-5128739DDAED}" type="datetimeFigureOut">
              <a:rPr lang="ru-RU" smtClean="0"/>
              <a:t>11.12.2018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42975" y="746125"/>
            <a:ext cx="4972050" cy="3730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724956"/>
            <a:ext cx="5486400" cy="447627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48185"/>
            <a:ext cx="2971800" cy="49736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9448185"/>
            <a:ext cx="2971800" cy="49736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A842059-EF5D-42BE-B7CC-A98480F239A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9444158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54D4EF-82EF-4084-89A8-F2DD8F0BA14F}" type="datetime1">
              <a:rPr lang="en-US" smtClean="0"/>
              <a:t>12/11/2018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C3E6F0-F6F1-4A99-AB51-8B0675FDF37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536905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65340B-AB5B-4E25-AF74-27776B81DD3F}" type="datetime1">
              <a:rPr lang="en-US" smtClean="0"/>
              <a:t>12/11/2018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C3E6F0-F6F1-4A99-AB51-8B0675FDF37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176245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F9F21D-BF8E-4D29-91A6-8FD829FECCFB}" type="datetime1">
              <a:rPr lang="en-US" smtClean="0"/>
              <a:t>12/11/2018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C3E6F0-F6F1-4A99-AB51-8B0675FDF37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317519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9AA83E-6EF8-44F9-BE2F-2E9403375C2F}" type="datetime1">
              <a:rPr lang="en-US" smtClean="0"/>
              <a:t>12/11/2018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C3E6F0-F6F1-4A99-AB51-8B0675FDF37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466147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BFA93D-16C2-476B-AB51-6D92EF803B22}" type="datetime1">
              <a:rPr lang="en-US" smtClean="0"/>
              <a:t>12/11/2018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C3E6F0-F6F1-4A99-AB51-8B0675FDF37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875262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A2C277-A970-41D9-BC05-D420D6CD101E}" type="datetime1">
              <a:rPr lang="en-US" smtClean="0"/>
              <a:t>12/11/2018</a:t>
            </a:fld>
            <a:endParaRPr lang="en-US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C3E6F0-F6F1-4A99-AB51-8B0675FDF37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330955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B9F11F-EF5A-4CFB-9827-E1D6295AFF2A}" type="datetime1">
              <a:rPr lang="en-US" smtClean="0"/>
              <a:t>12/11/2018</a:t>
            </a:fld>
            <a:endParaRPr lang="en-US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C3E6F0-F6F1-4A99-AB51-8B0675FDF37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690683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09D626-6700-4AA3-A04D-BDFA88A03154}" type="datetime1">
              <a:rPr lang="en-US" smtClean="0"/>
              <a:t>12/11/2018</a:t>
            </a:fld>
            <a:endParaRPr lang="en-US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C3E6F0-F6F1-4A99-AB51-8B0675FDF37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6315153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AC3B4-D4C8-405F-840B-38E9D4D04806}" type="datetime1">
              <a:rPr lang="en-US" smtClean="0"/>
              <a:t>12/11/2018</a:t>
            </a:fld>
            <a:endParaRPr lang="en-US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C3E6F0-F6F1-4A99-AB51-8B0675FDF37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327966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556C8E-3354-4316-9272-29C71CDDE914}" type="datetime1">
              <a:rPr lang="en-US" smtClean="0"/>
              <a:t>12/11/2018</a:t>
            </a:fld>
            <a:endParaRPr lang="en-US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C3E6F0-F6F1-4A99-AB51-8B0675FDF37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269369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52384-EE8B-4BAC-9408-D504DC413384}" type="datetime1">
              <a:rPr lang="en-US" smtClean="0"/>
              <a:t>12/11/2018</a:t>
            </a:fld>
            <a:endParaRPr lang="en-US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C3E6F0-F6F1-4A99-AB51-8B0675FDF37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98890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A8CCAA8-9E28-403D-917B-7D857A9DBAFE}" type="datetime1">
              <a:rPr lang="en-US" smtClean="0"/>
              <a:t>12/11/2018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0C3E6F0-F6F1-4A99-AB51-8B0675FDF37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604409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0.png"/><Relationship Id="rId4" Type="http://schemas.openxmlformats.org/officeDocument/2006/relationships/image" Target="../media/image19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7.jpeg"/><Relationship Id="rId4" Type="http://schemas.openxmlformats.org/officeDocument/2006/relationships/image" Target="../media/image26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2.png"/><Relationship Id="rId5" Type="http://schemas.openxmlformats.org/officeDocument/2006/relationships/image" Target="../media/image31.jpg"/><Relationship Id="rId4" Type="http://schemas.openxmlformats.org/officeDocument/2006/relationships/image" Target="../media/image30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7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gi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7"/>
          <p:cNvSpPr>
            <a:spLocks noGrp="1"/>
          </p:cNvSpPr>
          <p:nvPr>
            <p:ph type="ctrTitle"/>
          </p:nvPr>
        </p:nvSpPr>
        <p:spPr>
          <a:xfrm>
            <a:off x="408950" y="475044"/>
            <a:ext cx="7772400" cy="7540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ru-RU" sz="1500" b="1" spc="0" dirty="0" smtClean="0">
                <a:solidFill>
                  <a:schemeClr val="tx1"/>
                </a:solidFill>
                <a:latin typeface="Franklin Gothic Medium" panose="020B0603020102020204" pitchFamily="34" charset="0"/>
                <a:cs typeface="Arial" panose="020B0604020202020204" pitchFamily="34" charset="0"/>
              </a:rPr>
              <a:t>Белгородский государственный технологический университет им. В.Г. Шухова</a:t>
            </a:r>
            <a:r>
              <a:rPr lang="en-US" sz="1800" spc="0" dirty="0" smtClean="0">
                <a:latin typeface="Franklin Gothic Medium" panose="020B0603020102020204" pitchFamily="34" charset="0"/>
                <a:cs typeface="Arial" panose="020B0604020202020204" pitchFamily="34" charset="0"/>
              </a:rPr>
              <a:t/>
            </a:r>
            <a:br>
              <a:rPr lang="en-US" sz="1800" spc="0" dirty="0" smtClean="0">
                <a:latin typeface="Franklin Gothic Medium" panose="020B0603020102020204" pitchFamily="34" charset="0"/>
                <a:cs typeface="Arial" panose="020B0604020202020204" pitchFamily="34" charset="0"/>
              </a:rPr>
            </a:br>
            <a:r>
              <a:rPr lang="ru-RU" altLang="ru-RU" sz="1400" u="sng" dirty="0" smtClean="0">
                <a:solidFill>
                  <a:srgbClr val="3D3D3D"/>
                </a:solidFill>
                <a:latin typeface="Franklin Gothic Medium" panose="020B0603020102020204" pitchFamily="34" charset="0"/>
              </a:rPr>
              <a:t>наименование </a:t>
            </a:r>
            <a:r>
              <a:rPr lang="ru-RU" altLang="ru-RU" sz="1400" u="sng" dirty="0">
                <a:solidFill>
                  <a:srgbClr val="3D3D3D"/>
                </a:solidFill>
                <a:latin typeface="Franklin Gothic Medium" panose="020B0603020102020204" pitchFamily="34" charset="0"/>
              </a:rPr>
              <a:t>подразделения </a:t>
            </a:r>
            <a:r>
              <a:rPr lang="ru-RU" altLang="ru-RU" sz="1400" u="sng" dirty="0" smtClean="0">
                <a:solidFill>
                  <a:srgbClr val="3D3D3D"/>
                </a:solidFill>
                <a:latin typeface="Franklin Gothic Medium" panose="020B0603020102020204" pitchFamily="34" charset="0"/>
              </a:rPr>
              <a:t>университета</a:t>
            </a:r>
            <a:r>
              <a:rPr lang="ru-RU" altLang="ru-RU" sz="1400" dirty="0">
                <a:solidFill>
                  <a:srgbClr val="3D3D3D"/>
                </a:solidFill>
                <a:latin typeface="Franklin Gothic Medium" panose="020B0603020102020204" pitchFamily="34" charset="0"/>
              </a:rPr>
              <a:t/>
            </a:r>
            <a:br>
              <a:rPr lang="ru-RU" altLang="ru-RU" sz="1400" dirty="0">
                <a:solidFill>
                  <a:srgbClr val="3D3D3D"/>
                </a:solidFill>
                <a:latin typeface="Franklin Gothic Medium" panose="020B0603020102020204" pitchFamily="34" charset="0"/>
              </a:rPr>
            </a:br>
            <a:endParaRPr lang="ru-RU" altLang="ru-RU" sz="1400" dirty="0">
              <a:solidFill>
                <a:srgbClr val="3D3D3D"/>
              </a:solidFill>
              <a:latin typeface="Franklin Gothic Medium" panose="020B060302010202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280150" y="3988146"/>
            <a:ext cx="261233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Franklin Gothic Book"/>
              </a:rPr>
              <a:t>Наумов А.Е.,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Franklin Gothic Book"/>
              </a:rPr>
              <a:t>начальник УНИР</a:t>
            </a:r>
            <a:endParaRPr lang="ru-RU" sz="1600" b="1" dirty="0">
              <a:solidFill>
                <a:schemeClr val="tx1">
                  <a:lumMod val="65000"/>
                  <a:lumOff val="35000"/>
                </a:schemeClr>
              </a:solidFill>
              <a:latin typeface="Franklin Gothic Book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804248" y="6482716"/>
            <a:ext cx="2682107" cy="2762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Franklin Gothic Book"/>
              </a:rPr>
              <a:t>г. Белгород, </a:t>
            </a:r>
            <a:r>
              <a:rPr lang="ru-RU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Franklin Gothic Book"/>
              </a:rPr>
              <a:t>2018 </a:t>
            </a:r>
            <a:r>
              <a:rPr lang="ru-RU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Franklin Gothic Book"/>
              </a:rPr>
              <a:t>год</a:t>
            </a:r>
          </a:p>
        </p:txBody>
      </p:sp>
      <p:pic>
        <p:nvPicPr>
          <p:cNvPr id="1026" name="Picture 2" descr="http://belwesti.ru/files/2013/bgtu_0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169724"/>
            <a:ext cx="5721157" cy="4697796"/>
          </a:xfrm>
          <a:prstGeom prst="rect">
            <a:avLst/>
          </a:prstGeom>
          <a:ln/>
          <a:effectLst>
            <a:glow rad="228600">
              <a:srgbClr val="8FE2F9">
                <a:alpha val="40000"/>
              </a:srgbClr>
            </a:glow>
            <a:outerShdw blurRad="50800" dist="38100" dir="16200000" rotWithShape="0">
              <a:prstClr val="black">
                <a:alpha val="40000"/>
              </a:prstClr>
            </a:outerShdw>
            <a:softEdge rad="635000"/>
          </a:effectLst>
          <a:scene3d>
            <a:camera prst="perspectiveFront"/>
            <a:lightRig rig="threePt" dir="t"/>
          </a:scene3d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pic>
      <p:sp>
        <p:nvSpPr>
          <p:cNvPr id="4" name="Заголовок 3"/>
          <p:cNvSpPr txBox="1">
            <a:spLocks/>
          </p:cNvSpPr>
          <p:nvPr/>
        </p:nvSpPr>
        <p:spPr>
          <a:xfrm>
            <a:off x="122316" y="1484784"/>
            <a:ext cx="8914180" cy="122443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80000"/>
              </a:lnSpc>
              <a:defRPr/>
            </a:pPr>
            <a:r>
              <a:rPr lang="ru-RU" sz="3200" b="1" dirty="0"/>
              <a:t>Инженерно-экспериментальный центр </a:t>
            </a:r>
            <a:r>
              <a:rPr lang="ru-RU" sz="3200" b="1" dirty="0" smtClean="0"/>
              <a:t/>
            </a:r>
            <a:br>
              <a:rPr lang="ru-RU" sz="3200" b="1" dirty="0" smtClean="0"/>
            </a:br>
            <a:r>
              <a:rPr lang="ru-RU" sz="3200" b="1" dirty="0" smtClean="0"/>
              <a:t>БГТУ </a:t>
            </a:r>
            <a:r>
              <a:rPr lang="ru-RU" sz="3200" b="1" dirty="0"/>
              <a:t>им. В.Г. Шухова – центр компетенций </a:t>
            </a:r>
            <a:r>
              <a:rPr lang="ru-RU" sz="3200" b="1" dirty="0" smtClean="0"/>
              <a:t/>
            </a:r>
            <a:br>
              <a:rPr lang="ru-RU" sz="3200" b="1" dirty="0" smtClean="0"/>
            </a:br>
            <a:r>
              <a:rPr lang="ru-RU" sz="3200" b="1" dirty="0" smtClean="0"/>
              <a:t>по </a:t>
            </a:r>
            <a:r>
              <a:rPr lang="ru-RU" sz="3200" b="1" dirty="0"/>
              <a:t>направлению «</a:t>
            </a:r>
            <a:r>
              <a:rPr lang="ru-RU" sz="3200" b="1" dirty="0" smtClean="0"/>
              <a:t>Строительство»</a:t>
            </a:r>
            <a:r>
              <a:rPr lang="ru-RU" sz="3200" b="1" dirty="0" smtClean="0">
                <a:solidFill>
                  <a:schemeClr val="accent4">
                    <a:lumMod val="75000"/>
                  </a:schemeClr>
                </a:solidFill>
                <a:latin typeface="Franklin Gothic Medium" panose="020B0603020102020204" pitchFamily="34" charset="0"/>
              </a:rPr>
              <a:t> </a:t>
            </a:r>
            <a:endParaRPr lang="ru-RU" sz="7200" b="1" dirty="0">
              <a:latin typeface="Franklin Gothic Medium" panose="020B0603020102020204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7597715" y="899428"/>
            <a:ext cx="117211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latin typeface="Franklin Gothic Book"/>
              </a:rPr>
              <a:t>Форма- 4</a:t>
            </a:r>
            <a:endParaRPr lang="ru-RU" dirty="0">
              <a:latin typeface="Franklin Gothic Book"/>
            </a:endParaRPr>
          </a:p>
        </p:txBody>
      </p:sp>
    </p:spTree>
    <p:extLst>
      <p:ext uri="{BB962C8B-B14F-4D97-AF65-F5344CB8AC3E}">
        <p14:creationId xmlns:p14="http://schemas.microsoft.com/office/powerpoint/2010/main" val="13824644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6804248" y="6482716"/>
            <a:ext cx="2682107" cy="2762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rPr>
              <a:t>г. Белгород, </a:t>
            </a:r>
            <a:r>
              <a:rPr lang="ru-RU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rPr>
              <a:t>2018 </a:t>
            </a:r>
            <a:r>
              <a:rPr lang="ru-RU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rPr>
              <a:t>год</a:t>
            </a:r>
          </a:p>
        </p:txBody>
      </p:sp>
      <p:sp>
        <p:nvSpPr>
          <p:cNvPr id="7" name="Заголовок 1"/>
          <p:cNvSpPr txBox="1">
            <a:spLocks/>
          </p:cNvSpPr>
          <p:nvPr/>
        </p:nvSpPr>
        <p:spPr>
          <a:xfrm>
            <a:off x="-29984" y="433408"/>
            <a:ext cx="8686800" cy="133940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ru-RU" sz="3000" dirty="0" smtClean="0">
                <a:latin typeface="Franklin Gothic Book"/>
              </a:rPr>
              <a:t>Введение в предметную область</a:t>
            </a:r>
            <a:br>
              <a:rPr lang="ru-RU" sz="3000" dirty="0" smtClean="0">
                <a:latin typeface="Franklin Gothic Book"/>
              </a:rPr>
            </a:br>
            <a:r>
              <a:rPr lang="ru-RU" sz="3000" dirty="0" smtClean="0">
                <a:latin typeface="Franklin Gothic Book"/>
              </a:rPr>
              <a:t>(описание ситуации «как будет»)</a:t>
            </a:r>
            <a:br>
              <a:rPr lang="ru-RU" sz="3000" dirty="0" smtClean="0">
                <a:latin typeface="Franklin Gothic Book"/>
              </a:rPr>
            </a:br>
            <a:endParaRPr lang="ru-RU" sz="3000" dirty="0">
              <a:latin typeface="Franklin Gothic Book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79512" y="1484784"/>
            <a:ext cx="8784976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sz="1600" b="1" dirty="0" smtClean="0">
                <a:solidFill>
                  <a:srgbClr val="08718A"/>
                </a:solidFill>
                <a:latin typeface="Franklin Gothic Book"/>
              </a:rPr>
              <a:t>Основное оборудование и направления деятельности ИЭЦ в строительстве</a:t>
            </a: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90970934"/>
              </p:ext>
            </p:extLst>
          </p:nvPr>
        </p:nvGraphicFramePr>
        <p:xfrm>
          <a:off x="0" y="1899240"/>
          <a:ext cx="9144000" cy="47701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09228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5172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/>
                        <a:t>Направление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/>
                        <a:t>Отделение ИЭЦ</a:t>
                      </a:r>
                      <a:endParaRPr lang="ru-RU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sz="1100" dirty="0" smtClean="0"/>
                        <a:t>Т</a:t>
                      </a:r>
                      <a:r>
                        <a:rPr lang="ru-RU" sz="1100" baseline="0" dirty="0" smtClean="0"/>
                        <a:t>ехнологии строительной печати, строительные печатные конструкции</a:t>
                      </a:r>
                      <a:endParaRPr lang="ru-RU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100" dirty="0" smtClean="0"/>
                        <a:t>Строительный</a:t>
                      </a:r>
                      <a:r>
                        <a:rPr lang="ru-RU" sz="1100" baseline="0" dirty="0" smtClean="0"/>
                        <a:t> принтер </a:t>
                      </a:r>
                      <a:r>
                        <a:rPr lang="ru-RU" sz="1100" baseline="0" dirty="0" err="1" smtClean="0"/>
                        <a:t>Спецавиа</a:t>
                      </a:r>
                      <a:r>
                        <a:rPr lang="ru-RU" sz="1100" baseline="0" dirty="0" smtClean="0"/>
                        <a:t> </a:t>
                      </a:r>
                      <a:r>
                        <a:rPr lang="en-US" sz="1100" baseline="0" dirty="0" smtClean="0"/>
                        <a:t>LONG 6040</a:t>
                      </a:r>
                      <a:endParaRPr lang="ru-RU" sz="11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sz="1100" dirty="0" smtClean="0"/>
                        <a:t>Ледяные конструкции</a:t>
                      </a:r>
                      <a:r>
                        <a:rPr lang="ru-RU" sz="1100" baseline="0" dirty="0" smtClean="0"/>
                        <a:t> и технологии их производства</a:t>
                      </a:r>
                      <a:endParaRPr lang="ru-RU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100" dirty="0" smtClean="0"/>
                        <a:t>Лаборатория холода</a:t>
                      </a:r>
                      <a:endParaRPr lang="ru-RU" sz="11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sz="1100" dirty="0" smtClean="0"/>
                        <a:t>Э</a:t>
                      </a:r>
                      <a:r>
                        <a:rPr lang="ru-RU" sz="1100" baseline="0" dirty="0" smtClean="0"/>
                        <a:t>нергетическое моделирование конструкций и конструктивных систем</a:t>
                      </a:r>
                      <a:endParaRPr lang="ru-RU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100" dirty="0" smtClean="0"/>
                        <a:t>Лаборатория холода</a:t>
                      </a:r>
                      <a:endParaRPr lang="ru-RU" sz="11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sz="1100" dirty="0" smtClean="0"/>
                        <a:t>Исследование</a:t>
                      </a:r>
                      <a:r>
                        <a:rPr lang="ru-RU" sz="1100" baseline="0" dirty="0" smtClean="0"/>
                        <a:t> конструктивной безопасности и функциональной надежности конструкций, зданий и сооружений в условиях сейсмических и кратковременных </a:t>
                      </a:r>
                      <a:r>
                        <a:rPr lang="ru-RU" sz="1100" baseline="0" dirty="0" err="1" smtClean="0"/>
                        <a:t>нагружений</a:t>
                      </a:r>
                      <a:endParaRPr lang="ru-RU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100" dirty="0" smtClean="0"/>
                        <a:t>Лаборатория динамики</a:t>
                      </a:r>
                      <a:r>
                        <a:rPr lang="ru-RU" sz="1100" baseline="0" dirty="0" smtClean="0"/>
                        <a:t> и удара</a:t>
                      </a:r>
                      <a:endParaRPr lang="ru-RU" sz="11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sz="1100" dirty="0" smtClean="0"/>
                        <a:t>Современные технологии</a:t>
                      </a:r>
                      <a:r>
                        <a:rPr lang="ru-RU" sz="1100" baseline="0" dirty="0" smtClean="0"/>
                        <a:t> технической диагностики и мониторинга эксплуатируемых зданий и сооружений</a:t>
                      </a:r>
                      <a:endParaRPr lang="ru-RU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dirty="0" smtClean="0"/>
                        <a:t>Лаборатория динамики</a:t>
                      </a:r>
                      <a:r>
                        <a:rPr lang="ru-RU" sz="1100" baseline="0" dirty="0" smtClean="0"/>
                        <a:t> и удара</a:t>
                      </a:r>
                      <a:endParaRPr lang="ru-RU" sz="11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sz="1100" dirty="0" smtClean="0"/>
                        <a:t>Прочностные</a:t>
                      </a:r>
                      <a:r>
                        <a:rPr lang="ru-RU" sz="1100" baseline="0" dirty="0" smtClean="0"/>
                        <a:t> и </a:t>
                      </a:r>
                      <a:r>
                        <a:rPr lang="ru-RU" sz="1100" baseline="0" dirty="0" err="1" smtClean="0"/>
                        <a:t>деформативные</a:t>
                      </a:r>
                      <a:r>
                        <a:rPr lang="ru-RU" sz="1100" baseline="0" dirty="0" smtClean="0"/>
                        <a:t> исследования конструкций и конструктивных систем на основные виды и комбинации НДС в диапазоне нагрузок от 20 до 500 т с </a:t>
                      </a:r>
                      <a:r>
                        <a:rPr lang="ru-RU" sz="1100" baseline="0" dirty="0" err="1" smtClean="0"/>
                        <a:t>цифровизацией</a:t>
                      </a:r>
                      <a:r>
                        <a:rPr lang="ru-RU" sz="1100" baseline="0" dirty="0" smtClean="0"/>
                        <a:t> процесса испытаний в средах </a:t>
                      </a:r>
                      <a:r>
                        <a:rPr lang="en-US" sz="1100" baseline="0" dirty="0" smtClean="0"/>
                        <a:t>VR, AR, DIC</a:t>
                      </a:r>
                      <a:endParaRPr lang="ru-RU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100" dirty="0" smtClean="0"/>
                        <a:t>Испытательные прессы</a:t>
                      </a:r>
                      <a:endParaRPr lang="ru-RU" sz="11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sz="1100" dirty="0" smtClean="0"/>
                        <a:t>Современные отделочные</a:t>
                      </a:r>
                      <a:r>
                        <a:rPr lang="ru-RU" sz="1100" baseline="0" dirty="0" smtClean="0"/>
                        <a:t> и декоративно-конструкционные строительные технологии и конструктивные системы</a:t>
                      </a:r>
                      <a:endParaRPr lang="ru-RU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100" dirty="0" smtClean="0"/>
                        <a:t>Лаборатория художественно-промышленного дизайна</a:t>
                      </a:r>
                      <a:endParaRPr lang="ru-RU" sz="11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sz="1100" dirty="0" smtClean="0"/>
                        <a:t>Геоинформационные системы, информационное моделирования зданий и сооружений (</a:t>
                      </a:r>
                      <a:r>
                        <a:rPr lang="en-US" sz="1100" dirty="0" smtClean="0"/>
                        <a:t>Building information modeling. BIM), </a:t>
                      </a:r>
                      <a:r>
                        <a:rPr lang="ru-RU" sz="1100" dirty="0" smtClean="0"/>
                        <a:t>информационное моделирование процессов эксплуатации зданий и сооружений (</a:t>
                      </a:r>
                      <a:r>
                        <a:rPr lang="en-US" sz="1100" dirty="0" smtClean="0"/>
                        <a:t>Building information management modeling, BIM2), </a:t>
                      </a:r>
                      <a:r>
                        <a:rPr lang="ru-RU" sz="1100" dirty="0" smtClean="0"/>
                        <a:t> информационное моделирование </a:t>
                      </a:r>
                      <a:r>
                        <a:rPr lang="ru-RU" sz="1100" baseline="0" dirty="0" smtClean="0"/>
                        <a:t>инженерных систем</a:t>
                      </a:r>
                      <a:endParaRPr lang="ru-RU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100" dirty="0" smtClean="0"/>
                        <a:t>Лаборатория информационного моделирования недвижимости</a:t>
                      </a:r>
                      <a:endParaRPr lang="ru-RU" sz="11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sz="11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Автоматизированных системы управления имущественными комплексами, программно-аппаратные комплексы автоматизации мониторинга и диагностики на основе технологий интернета вещей, больших данных, искусственного интеллекта, виртуальной и дополненной реальностей, советующих систем и роботизированных комплексов</a:t>
                      </a:r>
                      <a:endParaRPr lang="ru-RU" sz="11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100" dirty="0" smtClean="0"/>
                        <a:t>Лаборатория информационного моделирования недвижимости</a:t>
                      </a:r>
                      <a:endParaRPr lang="ru-RU" sz="11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559046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234" t="25455" r="1617" b="10845"/>
          <a:stretch/>
        </p:blipFill>
        <p:spPr bwMode="auto">
          <a:xfrm>
            <a:off x="-2" y="1472016"/>
            <a:ext cx="9132541" cy="41172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C3E6F0-F6F1-4A99-AB51-8B0675FDF372}" type="slidenum">
              <a:rPr lang="en-US" smtClean="0"/>
              <a:t>11</a:t>
            </a:fld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107504" y="724634"/>
            <a:ext cx="856895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/>
              <a:t>Строительные материалы и композиты с ориентированными свойствами</a:t>
            </a:r>
            <a:endParaRPr lang="ru-RU" sz="2000" b="1" dirty="0"/>
          </a:p>
        </p:txBody>
      </p:sp>
      <p:pic>
        <p:nvPicPr>
          <p:cNvPr id="1030" name="Picture 6" descr="Картинки по запросу высокопрочный бетон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2276872"/>
            <a:ext cx="3048000" cy="2274570"/>
          </a:xfrm>
          <a:prstGeom prst="rect">
            <a:avLst/>
          </a:prstGeom>
          <a:noFill/>
          <a:ln w="57150">
            <a:solidFill>
              <a:schemeClr val="bg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Похожее изображение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4797152"/>
            <a:ext cx="3048000" cy="1714500"/>
          </a:xfrm>
          <a:prstGeom prst="rect">
            <a:avLst/>
          </a:prstGeom>
          <a:noFill/>
          <a:ln w="57150">
            <a:solidFill>
              <a:schemeClr val="bg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3203848" y="5693186"/>
            <a:ext cx="592869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2000" b="1" dirty="0" smtClean="0"/>
              <a:t>функциональность, долговечность,  </a:t>
            </a:r>
            <a:r>
              <a:rPr lang="ru-RU" sz="2000" b="1" dirty="0" err="1" smtClean="0"/>
              <a:t>экологичность</a:t>
            </a:r>
            <a:endParaRPr lang="ru-RU" sz="2000" b="1" dirty="0"/>
          </a:p>
        </p:txBody>
      </p:sp>
    </p:spTree>
    <p:extLst>
      <p:ext uri="{BB962C8B-B14F-4D97-AF65-F5344CB8AC3E}">
        <p14:creationId xmlns:p14="http://schemas.microsoft.com/office/powerpoint/2010/main" val="251545300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C3E6F0-F6F1-4A99-AB51-8B0675FDF372}" type="slidenum">
              <a:rPr lang="en-US" smtClean="0"/>
              <a:t>12</a:t>
            </a:fld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107504" y="724634"/>
            <a:ext cx="820891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/>
              <a:t>Технологии строительства настоящего и будущего</a:t>
            </a:r>
            <a:endParaRPr lang="ru-RU" sz="2000" b="1" dirty="0"/>
          </a:p>
        </p:txBody>
      </p:sp>
      <p:pic>
        <p:nvPicPr>
          <p:cNvPr id="13314" name="Picture 2" descr="Картинки по запросу стальные мосты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73"/>
          <a:stretch/>
        </p:blipFill>
        <p:spPr bwMode="auto">
          <a:xfrm>
            <a:off x="-1" y="4243738"/>
            <a:ext cx="5171177" cy="25730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18" name="Picture 6" descr="Похожее изображение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2607" y="4243738"/>
            <a:ext cx="3921393" cy="26142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22" name="Picture 10" descr="Картинки по запросу grasshopper archicad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589"/>
          <a:stretch/>
        </p:blipFill>
        <p:spPr bwMode="auto">
          <a:xfrm>
            <a:off x="4860032" y="1412775"/>
            <a:ext cx="4283968" cy="27486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Рисунок 7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282" t="21249" r="23712" b="8125"/>
          <a:stretch>
            <a:fillRect/>
          </a:stretch>
        </p:blipFill>
        <p:spPr bwMode="auto">
          <a:xfrm>
            <a:off x="251520" y="1412776"/>
            <a:ext cx="4483821" cy="27233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7236512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C3E6F0-F6F1-4A99-AB51-8B0675FDF372}" type="slidenum">
              <a:rPr lang="en-US" smtClean="0"/>
              <a:t>13</a:t>
            </a:fld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107504" y="724634"/>
            <a:ext cx="734481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/>
              <a:t>Аддитивно-модульные технологии строительства</a:t>
            </a:r>
            <a:endParaRPr lang="ru-RU" sz="2000" b="1" dirty="0"/>
          </a:p>
        </p:txBody>
      </p:sp>
      <p:sp>
        <p:nvSpPr>
          <p:cNvPr id="2" name="AutoShape 2" descr="Картинки по запросу строительная печать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5" name="Picture 12" descr="Картинки по запросу 3d строительный принтер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53" r="19289"/>
          <a:stretch>
            <a:fillRect/>
          </a:stretch>
        </p:blipFill>
        <p:spPr bwMode="auto">
          <a:xfrm>
            <a:off x="5508104" y="3652168"/>
            <a:ext cx="3371850" cy="2447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625" t="21744" r="29536" b="6744"/>
          <a:stretch/>
        </p:blipFill>
        <p:spPr bwMode="auto">
          <a:xfrm>
            <a:off x="274841" y="1484785"/>
            <a:ext cx="5025171" cy="46153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6" name="Picture 2" descr="Картинки по запросу строительная печать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870"/>
          <a:stretch/>
        </p:blipFill>
        <p:spPr bwMode="auto">
          <a:xfrm>
            <a:off x="5508104" y="1466783"/>
            <a:ext cx="3371850" cy="20586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6491571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C3E6F0-F6F1-4A99-AB51-8B0675FDF372}" type="slidenum">
              <a:rPr lang="en-US" smtClean="0"/>
              <a:t>14</a:t>
            </a:fld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107504" y="724634"/>
            <a:ext cx="734481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/>
              <a:t>Роботизированные производственные линии</a:t>
            </a:r>
            <a:endParaRPr lang="ru-RU" sz="2000" b="1" dirty="0"/>
          </a:p>
        </p:txBody>
      </p:sp>
      <p:sp>
        <p:nvSpPr>
          <p:cNvPr id="2" name="AutoShape 2" descr="Картинки по запросу строительная печать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5122" name="Picture 2" descr="Картинки по запросу kuka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12" b="29958"/>
          <a:stretch/>
        </p:blipFill>
        <p:spPr bwMode="auto">
          <a:xfrm>
            <a:off x="-1" y="1234440"/>
            <a:ext cx="9124519" cy="36006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Картинки по запросу kuka строительство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59" y="4995459"/>
            <a:ext cx="2841732" cy="18944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6" name="Picture 6" descr="Картинки по запросу kuka строительство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060" r="3188"/>
          <a:stretch/>
        </p:blipFill>
        <p:spPr bwMode="auto">
          <a:xfrm>
            <a:off x="2948940" y="4999421"/>
            <a:ext cx="3268980" cy="18722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8" name="Picture 8" descr="Картинки по запросу kuka строительство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16206" y="4999421"/>
            <a:ext cx="2808312" cy="18722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6622328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C3E6F0-F6F1-4A99-AB51-8B0675FDF372}" type="slidenum">
              <a:rPr lang="en-US" smtClean="0"/>
              <a:t>15</a:t>
            </a:fld>
            <a:endParaRPr lang="en-US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431" y="4149080"/>
            <a:ext cx="4021513" cy="2665295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107504" y="724634"/>
            <a:ext cx="734481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/>
              <a:t>Аппаратно-программные комплексы технической диагностики</a:t>
            </a:r>
            <a:endParaRPr lang="ru-RU" sz="2000" b="1" dirty="0"/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870960ED-468B-480A-9AFB-D2FC687579AD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15" t="7643" r="-185" b="-99"/>
          <a:stretch/>
        </p:blipFill>
        <p:spPr>
          <a:xfrm>
            <a:off x="4211960" y="1268760"/>
            <a:ext cx="4692010" cy="2852893"/>
          </a:xfrm>
          <a:prstGeom prst="rect">
            <a:avLst/>
          </a:prstGeom>
          <a:ln>
            <a:noFill/>
          </a:ln>
          <a:effectLst/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11960" y="4160530"/>
            <a:ext cx="3276024" cy="1788750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44208" y="5136511"/>
            <a:ext cx="2681446" cy="1721489"/>
          </a:xfrm>
          <a:prstGeom prst="rect">
            <a:avLst/>
          </a:prstGeom>
        </p:spPr>
      </p:pic>
      <p:pic>
        <p:nvPicPr>
          <p:cNvPr id="7170" name="Picture 2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022" t="44825" r="39039" b="21575"/>
          <a:stretch/>
        </p:blipFill>
        <p:spPr bwMode="auto">
          <a:xfrm>
            <a:off x="59544" y="1268760"/>
            <a:ext cx="4008399" cy="28005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1505535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C3E6F0-F6F1-4A99-AB51-8B0675FDF372}" type="slidenum">
              <a:rPr lang="en-US" smtClean="0"/>
              <a:t>16</a:t>
            </a:fld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107504" y="724634"/>
            <a:ext cx="903649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/>
              <a:t>Технологии виртуальной и дополненной реальностей в технике и технологиях</a:t>
            </a:r>
            <a:endParaRPr lang="ru-RU" sz="2000" b="1" dirty="0"/>
          </a:p>
        </p:txBody>
      </p:sp>
      <p:sp>
        <p:nvSpPr>
          <p:cNvPr id="2" name="AutoShape 10" descr="Похожее изображение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711" t="10433"/>
          <a:stretch/>
        </p:blipFill>
        <p:spPr bwMode="auto">
          <a:xfrm>
            <a:off x="-27454" y="1394460"/>
            <a:ext cx="8271862" cy="54715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0" name="Picture 4" descr="Картинки по запросу строительство bim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26912" y="4130236"/>
            <a:ext cx="3717087" cy="2735776"/>
          </a:xfrm>
          <a:prstGeom prst="rect">
            <a:avLst/>
          </a:prstGeom>
          <a:noFill/>
          <a:ln w="57150">
            <a:solidFill>
              <a:schemeClr val="bg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5550919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C3E6F0-F6F1-4A99-AB51-8B0675FDF372}" type="slidenum">
              <a:rPr lang="en-US" smtClean="0"/>
              <a:t>17</a:t>
            </a:fld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107504" y="724634"/>
            <a:ext cx="734481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/>
              <a:t>Бесконтактные измерения в технологических процессах</a:t>
            </a:r>
            <a:endParaRPr lang="ru-RU" sz="2000" b="1" dirty="0"/>
          </a:p>
        </p:txBody>
      </p:sp>
      <p:sp>
        <p:nvSpPr>
          <p:cNvPr id="2" name="AutoShape 10" descr="Похожее изображение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" name="Picture 8" descr="Похожее изображение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4125"/>
          <a:stretch/>
        </p:blipFill>
        <p:spPr bwMode="auto">
          <a:xfrm>
            <a:off x="1" y="1412776"/>
            <a:ext cx="4006809" cy="54452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Картинки по запросу digital image correlation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9952" y="1417330"/>
            <a:ext cx="5004048" cy="29027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2" descr="Похожее изображение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232"/>
          <a:stretch/>
        </p:blipFill>
        <p:spPr bwMode="auto">
          <a:xfrm>
            <a:off x="4191408" y="4320068"/>
            <a:ext cx="4773079" cy="25379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0514295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958007"/>
            <a:ext cx="9144000" cy="578336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179512" y="116632"/>
            <a:ext cx="8686800" cy="8413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ru-RU" sz="3000" dirty="0" smtClean="0">
                <a:latin typeface="Franklin Gothic Medium" panose="020B0603020102020204" pitchFamily="34" charset="0"/>
              </a:rPr>
              <a:t>Описание проекта</a:t>
            </a:r>
            <a:endParaRPr lang="ru-RU" sz="3000" dirty="0">
              <a:latin typeface="Franklin Gothic Medium" panose="020B0603020102020204" pitchFamily="34" charset="0"/>
            </a:endParaRPr>
          </a:p>
        </p:txBody>
      </p:sp>
      <p:graphicFrame>
        <p:nvGraphicFramePr>
          <p:cNvPr id="7" name="Объект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367978383"/>
              </p:ext>
            </p:extLst>
          </p:nvPr>
        </p:nvGraphicFramePr>
        <p:xfrm>
          <a:off x="35496" y="1119112"/>
          <a:ext cx="9036495" cy="5406232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98854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2788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4807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57606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576064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576064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2843807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792088">
                <a:tc>
                  <a:txBody>
                    <a:bodyPr/>
                    <a:lstStyle/>
                    <a:p>
                      <a:r>
                        <a:rPr lang="ru-RU" sz="1100" b="1" dirty="0" smtClean="0"/>
                        <a:t>Цель проекта: </a:t>
                      </a:r>
                      <a:endParaRPr lang="ru-RU" sz="1100" b="1" dirty="0"/>
                    </a:p>
                  </a:txBody>
                  <a:tcPr marL="91438" marR="91438" marT="45740" marB="45740" anchor="ctr"/>
                </a:tc>
                <a:tc gridSpan="6">
                  <a:txBody>
                    <a:bodyPr/>
                    <a:lstStyle/>
                    <a:p>
                      <a:pPr marL="228600" lvl="0" indent="-228600">
                        <a:buAutoNum type="arabicParenR"/>
                      </a:pPr>
                      <a:r>
                        <a:rPr kumimoji="0" lang="ru-RU" sz="800" i="1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Опережающая экспериментально-исследовательская и кадровая поддержка </a:t>
                      </a:r>
                      <a:r>
                        <a:rPr kumimoji="0" lang="ru-RU" sz="800" i="1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перспективных  технологий </a:t>
                      </a:r>
                      <a:r>
                        <a:rPr kumimoji="0" lang="ru-RU" sz="800" i="1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строительства и эксплуатации строительных объектов; </a:t>
                      </a:r>
                    </a:p>
                    <a:p>
                      <a:pPr marL="228600" lvl="0" indent="-228600">
                        <a:buAutoNum type="arabicParenR"/>
                      </a:pPr>
                      <a:r>
                        <a:rPr kumimoji="0" lang="ru-RU" sz="800" i="1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Агрегирование актуальных технологических барьеров отрасли и их синергетическое, в </a:t>
                      </a:r>
                      <a:r>
                        <a:rPr kumimoji="0" lang="ru-RU" sz="800" i="1" kern="1200" baseline="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т.ч</a:t>
                      </a:r>
                      <a:r>
                        <a:rPr kumimoji="0" lang="ru-RU" sz="800" i="1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 удаленное исследование и устранение; </a:t>
                      </a:r>
                    </a:p>
                    <a:p>
                      <a:pPr marL="228600" lvl="0" indent="-228600">
                        <a:buAutoNum type="arabicParenR"/>
                      </a:pPr>
                      <a:r>
                        <a:rPr kumimoji="0" lang="ru-RU" sz="800" i="1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Рейтинговый прорыв университета в </a:t>
                      </a:r>
                      <a:r>
                        <a:rPr kumimoji="0" lang="en-US" sz="800" i="1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QS </a:t>
                      </a:r>
                      <a:r>
                        <a:rPr kumimoji="0" lang="ru-RU" sz="800" i="1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по направлению </a:t>
                      </a:r>
                      <a:r>
                        <a:rPr kumimoji="0" lang="en-US" sz="800" i="1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Civil Engineering</a:t>
                      </a:r>
                      <a:r>
                        <a:rPr kumimoji="0" lang="ru-RU" sz="800" i="1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; </a:t>
                      </a:r>
                      <a:endParaRPr kumimoji="0" lang="en-US" sz="800" i="1" kern="1200" baseline="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228600" lvl="0" indent="-228600">
                        <a:buAutoNum type="arabicParenR"/>
                      </a:pPr>
                      <a:r>
                        <a:rPr kumimoji="0" lang="ru-RU" sz="800" i="1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Формирование задела, результативного и кадрового обеспечения заявок на выполнение грантов и научных программ</a:t>
                      </a:r>
                    </a:p>
                  </a:txBody>
                  <a:tcPr marL="91438" marR="91438" marT="45740" marB="4574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90264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dirty="0" smtClean="0"/>
                        <a:t>Способ достижения цели:</a:t>
                      </a:r>
                      <a:endParaRPr lang="ru-RU" sz="1100" b="1" dirty="0"/>
                    </a:p>
                  </a:txBody>
                  <a:tcPr marL="91438" marR="91438" marT="45740" marB="45740" anchor="ctr"/>
                </a:tc>
                <a:tc gridSpan="6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r>
                        <a:rPr kumimoji="0" lang="ru-RU" sz="800" i="1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Создание устойчивого комплексного экспериментально-исследовательского пространства строительных инноваций и опережающего развития отрасли, включающего:</a:t>
                      </a:r>
                    </a:p>
                    <a:p>
                      <a:pPr marL="228600" marR="0" lvl="0" indent="-2286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AutoNum type="arabicParenR"/>
                        <a:tabLst/>
                        <a:defRPr/>
                      </a:pPr>
                      <a:r>
                        <a:rPr kumimoji="0" lang="ru-RU" sz="800" i="1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инновационное, в </a:t>
                      </a:r>
                      <a:r>
                        <a:rPr kumimoji="0" lang="ru-RU" sz="800" i="1" kern="1200" baseline="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т.ч</a:t>
                      </a:r>
                      <a:r>
                        <a:rPr kumimoji="0" lang="ru-RU" sz="800" i="1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 уникальное исследовательское оборудования и совершенствованные методики преодоления технологических барьеров </a:t>
                      </a:r>
                      <a:r>
                        <a:rPr kumimoji="0" lang="ru-RU" sz="800" i="1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отрасли;</a:t>
                      </a:r>
                      <a:endParaRPr kumimoji="0" lang="ru-RU" sz="800" i="1" kern="1200" baseline="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228600" marR="0" lvl="0" indent="-2286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AutoNum type="arabicParenR"/>
                        <a:tabLst/>
                        <a:defRPr/>
                      </a:pPr>
                      <a:r>
                        <a:rPr kumimoji="0" lang="ru-RU" sz="800" i="1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Создаваемые и созданные авторские творческие коллективы, представленные преимущественно молодыми учеными, аспирантами и студентами, формирующие научно-исследовательский задел </a:t>
                      </a:r>
                      <a:r>
                        <a:rPr kumimoji="0" lang="ru-RU" sz="800" i="1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НИР.</a:t>
                      </a:r>
                      <a:endParaRPr kumimoji="0" lang="ru-RU" sz="800" i="1" kern="1200" baseline="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38" marR="91438" marT="45740" marB="4574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72867">
                <a:tc rowSpan="2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dirty="0" smtClean="0"/>
                        <a:t>Результат /продукт</a:t>
                      </a:r>
                      <a:r>
                        <a:rPr lang="ru-RU" sz="1100" b="1" baseline="0" dirty="0" smtClean="0"/>
                        <a:t> </a:t>
                      </a:r>
                      <a:r>
                        <a:rPr lang="ru-RU" sz="1100" b="1" dirty="0" smtClean="0"/>
                        <a:t>проекта:</a:t>
                      </a:r>
                    </a:p>
                    <a:p>
                      <a:endParaRPr lang="ru-RU" sz="1100" b="1" dirty="0"/>
                    </a:p>
                  </a:txBody>
                  <a:tcPr marL="91438" marR="91438" marT="45740" marB="45740" anchor="ctr"/>
                </a:tc>
                <a:tc gridSpan="5">
                  <a:txBody>
                    <a:bodyPr/>
                    <a:lstStyle/>
                    <a:p>
                      <a:pPr marL="0" lvl="0" indent="0" algn="ctr">
                        <a:buFont typeface="Wingdings" panose="05000000000000000000" pitchFamily="2" charset="2"/>
                        <a:buNone/>
                      </a:pPr>
                      <a:r>
                        <a:rPr kumimoji="0" lang="ru-RU" sz="1200" b="1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Результат</a:t>
                      </a:r>
                    </a:p>
                  </a:txBody>
                  <a:tcPr marL="91438" marR="91438" marT="45740" marB="4574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lvl="0" indent="0" algn="ctr">
                        <a:buFont typeface="Wingdings" panose="05000000000000000000" pitchFamily="2" charset="2"/>
                        <a:buNone/>
                      </a:pPr>
                      <a:r>
                        <a:rPr kumimoji="0" lang="ru-RU" sz="1200" b="1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Вид подтверждения результата</a:t>
                      </a:r>
                    </a:p>
                  </a:txBody>
                  <a:tcPr marL="91438" marR="91438" marT="45740" marB="4574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81989">
                <a:tc vMerge="1">
                  <a:txBody>
                    <a:bodyPr/>
                    <a:lstStyle/>
                    <a:p>
                      <a:endParaRPr lang="ru-RU" sz="1500" b="1" dirty="0"/>
                    </a:p>
                  </a:txBody>
                  <a:tcPr marL="91438" marR="91438" marT="45727" marB="45727" anchor="ctr"/>
                </a:tc>
                <a:tc gridSpan="5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r>
                        <a:rPr kumimoji="0" lang="ru-RU" sz="800" i="1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не менее 10 постоянно действующих исследовательских лабораторий, сформированный пул грантов и научных программ, формирование отраслевого профессионального сообщества в рамках преодолеваемых технологических барьеров</a:t>
                      </a:r>
                    </a:p>
                  </a:txBody>
                  <a:tcPr marL="91438" marR="91438" marT="45740" marB="4574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lvl="0" indent="0" algn="ctr">
                        <a:buFont typeface="Wingdings" panose="05000000000000000000" pitchFamily="2" charset="2"/>
                        <a:buNone/>
                      </a:pPr>
                      <a:r>
                        <a:rPr kumimoji="0" lang="ru-RU" sz="800" i="1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Рейтинг вуза в </a:t>
                      </a:r>
                      <a:r>
                        <a:rPr kumimoji="0" lang="en-US" sz="800" i="1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QS</a:t>
                      </a:r>
                      <a:r>
                        <a:rPr kumimoji="0" lang="ru-RU" sz="800" i="1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en-US" sz="800" i="1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Civil Engineering</a:t>
                      </a:r>
                      <a:r>
                        <a:rPr kumimoji="0" lang="ru-RU" sz="800" i="1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показатели публикационной активности, количество заявок грантов и НП, партнерские соглашения и  договора о сотрудничестве</a:t>
                      </a:r>
                    </a:p>
                  </a:txBody>
                  <a:tcPr marL="91438" marR="91438" marT="45740" marB="4574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72867">
                <a:tc rowSpan="7">
                  <a:txBody>
                    <a:bodyPr/>
                    <a:lstStyle/>
                    <a:p>
                      <a:r>
                        <a:rPr lang="ru-RU" sz="11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Показатели реализации проекта</a:t>
                      </a:r>
                      <a:endParaRPr lang="ru-RU" sz="11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38" marR="91438" marT="45740" marB="45740" anchor="ctr"/>
                </a:tc>
                <a:tc gridSpan="5">
                  <a:txBody>
                    <a:bodyPr/>
                    <a:lstStyle/>
                    <a:p>
                      <a:pPr marL="0" lvl="1" algn="ctr" rtl="0" eaLnBrk="1" latinLnBrk="0" hangingPunct="1">
                        <a:spcAft>
                          <a:spcPts val="0"/>
                        </a:spcAft>
                      </a:pPr>
                      <a:r>
                        <a:rPr kumimoji="0" lang="ru-RU" sz="1200" b="1" i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Показатель:</a:t>
                      </a:r>
                    </a:p>
                  </a:txBody>
                  <a:tcPr marL="91438" marR="91438" marT="45740" marB="4574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pPr algn="ctr"/>
                      <a:r>
                        <a:rPr lang="ru-RU" sz="1200" b="1" dirty="0" smtClean="0"/>
                        <a:t>Вид подтверждения:</a:t>
                      </a:r>
                      <a:endParaRPr lang="ru-RU" sz="1200" b="1" dirty="0"/>
                    </a:p>
                  </a:txBody>
                  <a:tcPr marL="91438" marR="91438" marT="45740" marB="4574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46168">
                <a:tc vMerge="1">
                  <a:txBody>
                    <a:bodyPr/>
                    <a:lstStyle/>
                    <a:p>
                      <a:endParaRPr lang="ru-RU" sz="12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38" marR="91438" marT="45740" marB="45740" anchor="ctr"/>
                </a:tc>
                <a:tc rowSpan="2">
                  <a:txBody>
                    <a:bodyPr/>
                    <a:lstStyle/>
                    <a:p>
                      <a:pPr marL="0" lvl="1" algn="ctr" rtl="0" eaLnBrk="1" latinLnBrk="0" hangingPunct="1">
                        <a:spcAft>
                          <a:spcPts val="0"/>
                        </a:spcAft>
                      </a:pPr>
                      <a:r>
                        <a:rPr kumimoji="0" lang="ru-RU" sz="800" b="0" i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Показатель проекта</a:t>
                      </a:r>
                      <a:endParaRPr kumimoji="0" lang="ru-RU" sz="800" b="0" i="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38" marR="91438" marT="45740" marB="45740" anchor="ctr"/>
                </a:tc>
                <a:tc rowSpan="2">
                  <a:txBody>
                    <a:bodyPr/>
                    <a:lstStyle/>
                    <a:p>
                      <a:pPr marL="0" lvl="1" algn="ctr" rtl="0" eaLnBrk="1" latinLnBrk="0" hangingPunct="1">
                        <a:spcAft>
                          <a:spcPts val="0"/>
                        </a:spcAft>
                      </a:pPr>
                      <a:r>
                        <a:rPr kumimoji="0" lang="ru-RU" sz="800" b="0" i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Базовое</a:t>
                      </a:r>
                      <a:r>
                        <a:rPr kumimoji="0" lang="ru-RU" sz="800" b="0" i="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значение</a:t>
                      </a:r>
                      <a:endParaRPr kumimoji="0" lang="ru-RU" sz="800" b="0" i="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38" marR="91438" marT="45740" marB="45740" anchor="ctr"/>
                </a:tc>
                <a:tc gridSpan="3">
                  <a:txBody>
                    <a:bodyPr/>
                    <a:lstStyle/>
                    <a:p>
                      <a:pPr marL="0" lvl="1" algn="ctr" rtl="0" eaLnBrk="1" latinLnBrk="0" hangingPunct="1">
                        <a:spcAft>
                          <a:spcPts val="0"/>
                        </a:spcAft>
                      </a:pPr>
                      <a:r>
                        <a:rPr kumimoji="0" lang="ru-RU" sz="1100" b="0" i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Плановое значение</a:t>
                      </a:r>
                      <a:endParaRPr kumimoji="0" lang="ru-RU" sz="1100" b="0" i="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38" marR="91438" marT="45740" marB="45740" anchor="ctr"/>
                </a:tc>
                <a:tc hMerge="1">
                  <a:txBody>
                    <a:bodyPr/>
                    <a:lstStyle/>
                    <a:p>
                      <a:pPr marL="0" lvl="1" algn="ctr" rtl="0" eaLnBrk="1" latinLnBrk="0" hangingPunct="1">
                        <a:spcAft>
                          <a:spcPts val="0"/>
                        </a:spcAft>
                      </a:pPr>
                      <a:endParaRPr kumimoji="0" lang="ru-RU" sz="1200" b="0" i="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38" marR="91438" marT="45737" marB="45737" anchor="ctr"/>
                </a:tc>
                <a:tc hMerge="1">
                  <a:txBody>
                    <a:bodyPr/>
                    <a:lstStyle/>
                    <a:p>
                      <a:pPr marL="0" lvl="1" algn="ctr" rtl="0" eaLnBrk="1" latinLnBrk="0" hangingPunct="1">
                        <a:spcAft>
                          <a:spcPts val="0"/>
                        </a:spcAft>
                      </a:pPr>
                      <a:endParaRPr kumimoji="0" lang="ru-RU" sz="1200" b="0" i="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38" marR="91438" marT="45737" marB="45737" anchor="ctr"/>
                </a:tc>
                <a:tc vMerge="1">
                  <a:txBody>
                    <a:bodyPr/>
                    <a:lstStyle/>
                    <a:p>
                      <a:pPr algn="ctr"/>
                      <a:endParaRPr lang="ru-RU" sz="1200" dirty="0"/>
                    </a:p>
                  </a:txBody>
                  <a:tcPr marL="91438" marR="91438" marT="45740" marB="45740" anchor="ctr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161333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marL="0" lvl="1" algn="ctr" rtl="0" eaLnBrk="1" latinLnBrk="0" hangingPunct="1">
                        <a:spcAft>
                          <a:spcPts val="0"/>
                        </a:spcAft>
                      </a:pPr>
                      <a:endParaRPr kumimoji="0" lang="ru-RU" sz="1200" b="0" i="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38" marR="91438" marT="45737" marB="45737" anchor="ctr"/>
                </a:tc>
                <a:tc vMerge="1">
                  <a:txBody>
                    <a:bodyPr/>
                    <a:lstStyle/>
                    <a:p>
                      <a:pPr marL="0" lvl="1" algn="ctr" rtl="0" eaLnBrk="1" latinLnBrk="0" hangingPunct="1">
                        <a:spcAft>
                          <a:spcPts val="0"/>
                        </a:spcAft>
                      </a:pPr>
                      <a:endParaRPr kumimoji="0" lang="ru-RU" sz="1200" b="0" i="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38" marR="91438" marT="45737" marB="45737" anchor="ctr"/>
                </a:tc>
                <a:tc>
                  <a:txBody>
                    <a:bodyPr/>
                    <a:lstStyle/>
                    <a:p>
                      <a:pPr marL="0" lvl="1" algn="ctr" rtl="0" eaLnBrk="1" latinLnBrk="0" hangingPunct="1">
                        <a:spcAft>
                          <a:spcPts val="0"/>
                        </a:spcAft>
                      </a:pPr>
                      <a:r>
                        <a:rPr kumimoji="0" lang="ru-RU" sz="800" b="0" i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2019 г.</a:t>
                      </a:r>
                      <a:endParaRPr kumimoji="0" lang="ru-RU" sz="800" b="0" i="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38" marR="91438" marT="45740" marB="45740" anchor="ctr"/>
                </a:tc>
                <a:tc>
                  <a:txBody>
                    <a:bodyPr/>
                    <a:lstStyle/>
                    <a:p>
                      <a:pPr marL="0" marR="0" lvl="1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800" b="0" i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2020 г.</a:t>
                      </a:r>
                    </a:p>
                  </a:txBody>
                  <a:tcPr marL="91438" marR="91438" marT="45740" marB="45740" anchor="ctr"/>
                </a:tc>
                <a:tc>
                  <a:txBody>
                    <a:bodyPr/>
                    <a:lstStyle/>
                    <a:p>
                      <a:pPr marL="0" lvl="1" algn="ctr" rtl="0" eaLnBrk="1" latinLnBrk="0" hangingPunct="1">
                        <a:spcAft>
                          <a:spcPts val="0"/>
                        </a:spcAft>
                      </a:pPr>
                      <a:r>
                        <a:rPr kumimoji="0" lang="ru-RU" sz="800" b="0" i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2021 г.</a:t>
                      </a:r>
                      <a:endParaRPr kumimoji="0" lang="ru-RU" sz="800" b="0" i="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38" marR="91438" marT="45740" marB="45740" anchor="ctr"/>
                </a:tc>
                <a:tc vMerge="1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200" dirty="0"/>
                    </a:p>
                  </a:txBody>
                  <a:tcPr marL="91438" marR="91438" marT="45737" marB="45737" anchor="ctr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194501">
                <a:tc vMerge="1">
                  <a:txBody>
                    <a:bodyPr/>
                    <a:lstStyle/>
                    <a:p>
                      <a:endParaRPr lang="ru-RU" sz="1200" b="1" dirty="0"/>
                    </a:p>
                  </a:txBody>
                  <a:tcPr marL="91438" marR="91438" marT="45737" marB="45737" anchor="ctr"/>
                </a:tc>
                <a:tc>
                  <a:txBody>
                    <a:bodyPr/>
                    <a:lstStyle/>
                    <a:p>
                      <a:pPr marL="0" lvl="1" algn="l" rtl="0" eaLnBrk="1" latinLnBrk="0" hangingPunct="1">
                        <a:spcAft>
                          <a:spcPts val="0"/>
                        </a:spcAft>
                      </a:pPr>
                      <a:r>
                        <a:rPr kumimoji="0" lang="ru-RU" sz="800" b="0" i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РИД</a:t>
                      </a:r>
                      <a:endParaRPr kumimoji="0" lang="ru-RU" sz="800" b="0" i="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38" marR="91438" marT="45740" marB="45740" anchor="ctr"/>
                </a:tc>
                <a:tc>
                  <a:txBody>
                    <a:bodyPr/>
                    <a:lstStyle/>
                    <a:p>
                      <a:pPr algn="ctr"/>
                      <a:endParaRPr lang="ru-RU" sz="800" dirty="0"/>
                    </a:p>
                  </a:txBody>
                  <a:tcPr marL="91438" marR="91438" marT="45740" marB="4574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 dirty="0" smtClean="0"/>
                        <a:t>10</a:t>
                      </a:r>
                      <a:endParaRPr lang="ru-RU" sz="800" dirty="0"/>
                    </a:p>
                  </a:txBody>
                  <a:tcPr marL="91438" marR="91438" marT="45740" marB="4574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 dirty="0" smtClean="0"/>
                        <a:t>12</a:t>
                      </a:r>
                      <a:endParaRPr lang="ru-RU" sz="800" dirty="0"/>
                    </a:p>
                  </a:txBody>
                  <a:tcPr marL="91438" marR="91438" marT="45740" marB="4574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 dirty="0" smtClean="0"/>
                        <a:t>15</a:t>
                      </a:r>
                      <a:endParaRPr lang="ru-RU" sz="800" dirty="0"/>
                    </a:p>
                  </a:txBody>
                  <a:tcPr marL="91438" marR="91438" marT="45740" marB="45740"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r>
                        <a:rPr kumimoji="0" lang="ru-RU" sz="800" i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Охранные документы ОИС</a:t>
                      </a:r>
                      <a:endParaRPr kumimoji="0" lang="ru-RU" sz="800" i="1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38" marR="91438" marT="45740" marB="45740" anchor="ctr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194501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r>
                        <a:rPr kumimoji="0" lang="ru-RU" sz="800" b="0" i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Публикации </a:t>
                      </a:r>
                      <a:r>
                        <a:rPr kumimoji="0" lang="en-US" sz="800" b="0" i="0" kern="120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WoS</a:t>
                      </a:r>
                      <a:r>
                        <a:rPr kumimoji="0" lang="en-US" sz="800" b="0" i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ru-RU" sz="800" b="0" i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и </a:t>
                      </a:r>
                      <a:r>
                        <a:rPr kumimoji="0" lang="en-US" sz="800" b="0" i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Scopus</a:t>
                      </a:r>
                      <a:endParaRPr kumimoji="0" lang="ru-RU" sz="800" b="0" i="0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38" marR="91438" marT="45740" marB="45740" anchor="ctr"/>
                </a:tc>
                <a:tc>
                  <a:txBody>
                    <a:bodyPr/>
                    <a:lstStyle/>
                    <a:p>
                      <a:pPr algn="ctr"/>
                      <a:endParaRPr lang="ru-RU" sz="800" dirty="0"/>
                    </a:p>
                  </a:txBody>
                  <a:tcPr marL="91438" marR="91438" marT="45740" marB="4574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 dirty="0" smtClean="0"/>
                        <a:t>15</a:t>
                      </a:r>
                      <a:endParaRPr lang="ru-RU" sz="800" dirty="0"/>
                    </a:p>
                  </a:txBody>
                  <a:tcPr marL="91438" marR="91438" marT="45740" marB="4574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 dirty="0" smtClean="0"/>
                        <a:t>20</a:t>
                      </a:r>
                      <a:endParaRPr lang="ru-RU" sz="800" dirty="0"/>
                    </a:p>
                  </a:txBody>
                  <a:tcPr marL="91438" marR="91438" marT="45740" marB="4574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 dirty="0" smtClean="0"/>
                        <a:t>25</a:t>
                      </a:r>
                      <a:endParaRPr lang="ru-RU" sz="800" dirty="0"/>
                    </a:p>
                  </a:txBody>
                  <a:tcPr marL="91438" marR="91438" marT="45740" marB="45740"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r>
                        <a:rPr kumimoji="0" lang="ru-RU" sz="800" i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Сведения о публикациях</a:t>
                      </a:r>
                      <a:endParaRPr kumimoji="0" lang="ru-RU" sz="800" i="1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38" marR="91438" marT="45740" marB="45740" anchor="ctr"/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297200">
                <a:tc vMerge="1">
                  <a:txBody>
                    <a:bodyPr/>
                    <a:lstStyle/>
                    <a:p>
                      <a:endParaRPr lang="ru-RU" sz="1200" b="1" dirty="0"/>
                    </a:p>
                  </a:txBody>
                  <a:tcPr marL="91438" marR="91438" marT="45737" marB="45737" anchor="ctr"/>
                </a:tc>
                <a:tc>
                  <a:txBody>
                    <a:bodyPr/>
                    <a:lstStyle/>
                    <a:p>
                      <a:r>
                        <a:rPr kumimoji="0" lang="ru-RU" sz="800" b="0" i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Защита диссертаций к.н.</a:t>
                      </a:r>
                      <a:endParaRPr kumimoji="0" lang="ru-RU" sz="800" b="0" i="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38" marR="91438" marT="45740" marB="45740" anchor="ctr"/>
                </a:tc>
                <a:tc>
                  <a:txBody>
                    <a:bodyPr/>
                    <a:lstStyle/>
                    <a:p>
                      <a:pPr algn="ctr"/>
                      <a:endParaRPr lang="ru-RU" sz="8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38" marR="91438" marT="45740" marB="4574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  <a:endParaRPr lang="ru-RU" sz="8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38" marR="91438" marT="45740" marB="4574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2</a:t>
                      </a:r>
                      <a:endParaRPr lang="ru-RU" sz="8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38" marR="91438" marT="45740" marB="4574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3</a:t>
                      </a:r>
                      <a:endParaRPr lang="ru-RU" sz="8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38" marR="91438" marT="45740" marB="45740"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r>
                        <a:rPr kumimoji="0" lang="ru-RU" sz="800" i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Защищенные диссертации к.н.</a:t>
                      </a:r>
                      <a:endParaRPr kumimoji="0" lang="ru-RU" sz="800" i="1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38" marR="91438" marT="45740" marB="45740" anchor="ctr"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29720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r>
                        <a:rPr kumimoji="0" lang="ru-RU" sz="800" b="0" i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Объем</a:t>
                      </a:r>
                      <a:r>
                        <a:rPr kumimoji="0" lang="ru-RU" sz="800" b="0" i="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ВБС по х/д НИР, тыс. руб.</a:t>
                      </a:r>
                      <a:endParaRPr kumimoji="0" lang="ru-RU" sz="800" b="0" i="0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38" marR="91438" marT="45740" marB="45740" anchor="ctr"/>
                </a:tc>
                <a:tc>
                  <a:txBody>
                    <a:bodyPr/>
                    <a:lstStyle/>
                    <a:p>
                      <a:pPr algn="ctr"/>
                      <a:endParaRPr lang="ru-RU" sz="800" dirty="0"/>
                    </a:p>
                  </a:txBody>
                  <a:tcPr marL="91438" marR="91438" marT="45740" marB="4574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 dirty="0" smtClean="0"/>
                        <a:t>2000</a:t>
                      </a:r>
                      <a:endParaRPr lang="ru-RU" sz="800" dirty="0"/>
                    </a:p>
                  </a:txBody>
                  <a:tcPr marL="91438" marR="91438" marT="45740" marB="4574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 dirty="0" smtClean="0"/>
                        <a:t>3000</a:t>
                      </a:r>
                      <a:endParaRPr lang="ru-RU" sz="800" dirty="0"/>
                    </a:p>
                  </a:txBody>
                  <a:tcPr marL="91438" marR="91438" marT="45740" marB="4574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 dirty="0" smtClean="0"/>
                        <a:t>4000</a:t>
                      </a:r>
                      <a:endParaRPr lang="ru-RU" sz="800" dirty="0"/>
                    </a:p>
                  </a:txBody>
                  <a:tcPr marL="91438" marR="91438" marT="45740" marB="45740"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r>
                        <a:rPr kumimoji="0" lang="ru-RU" sz="800" i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Реестр х/д</a:t>
                      </a:r>
                      <a:endParaRPr kumimoji="0" lang="ru-RU" sz="800" i="1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38" marR="91438" marT="45740" marB="45740" anchor="ctr"/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454752">
                <a:tc>
                  <a:txBody>
                    <a:bodyPr/>
                    <a:lstStyle/>
                    <a:p>
                      <a:r>
                        <a:rPr lang="ru-RU" sz="1100" b="1" dirty="0" smtClean="0"/>
                        <a:t>Пользователи</a:t>
                      </a:r>
                      <a:r>
                        <a:rPr lang="ru-RU" sz="1100" b="1" baseline="0" dirty="0" smtClean="0"/>
                        <a:t> </a:t>
                      </a:r>
                    </a:p>
                    <a:p>
                      <a:r>
                        <a:rPr lang="ru-RU" sz="1100" b="1" baseline="0" dirty="0" smtClean="0"/>
                        <a:t>результатом пр</a:t>
                      </a:r>
                      <a:r>
                        <a:rPr lang="ru-RU" sz="1100" b="1" dirty="0" smtClean="0"/>
                        <a:t>оекта: </a:t>
                      </a:r>
                      <a:endParaRPr lang="ru-RU" sz="1100" b="1" dirty="0"/>
                    </a:p>
                  </a:txBody>
                  <a:tcPr marL="91438" marR="91438" marT="45740" marB="45740" anchor="ctr"/>
                </a:tc>
                <a:tc gridSpan="6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r>
                        <a:rPr kumimoji="0" lang="ru-RU" sz="800" i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Ученые </a:t>
                      </a:r>
                      <a:r>
                        <a:rPr kumimoji="0" lang="ru-RU" sz="800" i="1" kern="120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БГТУ</a:t>
                      </a:r>
                      <a:r>
                        <a:rPr kumimoji="0" lang="ru-RU" sz="800" i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им. </a:t>
                      </a:r>
                      <a:r>
                        <a:rPr kumimoji="0" lang="ru-RU" sz="800" i="1" kern="120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В.Г</a:t>
                      </a:r>
                      <a:r>
                        <a:rPr kumimoji="0" lang="ru-RU" sz="800" i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 Шухова, родственных вузов, вузов смежных направленностей, предприятия</a:t>
                      </a:r>
                      <a:r>
                        <a:rPr kumimoji="0" lang="ru-RU" sz="800" i="1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строительной и эксплуатирующей отраслей</a:t>
                      </a:r>
                      <a:endParaRPr kumimoji="0" lang="ru-RU" sz="800" i="1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38" marR="91438" marT="45740" marB="4574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360721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ru-RU" sz="1100" b="1" i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Внешние участники проекта (партнеры)</a:t>
                      </a:r>
                      <a:endParaRPr lang="ru-RU" sz="1100" b="1" i="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38" marR="91438" marT="45740" marB="45740" anchor="ctr"/>
                </a:tc>
                <a:tc gridSpan="6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r>
                        <a:rPr kumimoji="0" lang="ru-RU" sz="800" i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5</a:t>
                      </a:r>
                      <a:r>
                        <a:rPr kumimoji="0" lang="ru-RU" sz="800" i="1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вузов-партнеров РФ, 3 вуза-партнера ближнего зарубежья, 2 вуза-партнера дальнего зарубежья, 2 НИИ РААСН, 20 индустриальных партнеров в РФ и за рубежом</a:t>
                      </a:r>
                      <a:endParaRPr kumimoji="0" lang="ru-RU" sz="800" i="1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38" marR="91438" marT="45740" marB="4574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288032">
                <a:tc>
                  <a:txBody>
                    <a:bodyPr/>
                    <a:lstStyle/>
                    <a:p>
                      <a:r>
                        <a:rPr lang="ru-RU" sz="1100" b="1" dirty="0" smtClean="0"/>
                        <a:t>Рынки сбыта</a:t>
                      </a:r>
                      <a:endParaRPr lang="ru-RU" sz="1100" b="1" dirty="0"/>
                    </a:p>
                  </a:txBody>
                  <a:tcPr marL="91438" marR="91438" marT="45740" marB="45740" anchor="ctr"/>
                </a:tc>
                <a:tc gridSpan="6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r>
                        <a:rPr kumimoji="0" lang="ru-RU" sz="800" i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Российское и международное</a:t>
                      </a:r>
                      <a:r>
                        <a:rPr kumimoji="0" lang="ru-RU" sz="800" i="1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образовательное и отраслевое профессиональное сообщество</a:t>
                      </a:r>
                      <a:endParaRPr kumimoji="0" lang="ru-RU" sz="800" i="1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38" marR="91438" marT="45740" marB="4574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249423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/>
          <p:cNvSpPr txBox="1">
            <a:spLocks/>
          </p:cNvSpPr>
          <p:nvPr/>
        </p:nvSpPr>
        <p:spPr>
          <a:xfrm>
            <a:off x="250825" y="612457"/>
            <a:ext cx="8229600" cy="56197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ru-RU" sz="3000" dirty="0" smtClean="0">
                <a:latin typeface="Franklin Gothic Medium" panose="020B0603020102020204" pitchFamily="34" charset="0"/>
              </a:rPr>
              <a:t>Бюджет проекта</a:t>
            </a:r>
            <a:endParaRPr lang="ru-RU" sz="3000" dirty="0">
              <a:latin typeface="Franklin Gothic Medium" panose="020B060302010202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57213" y="1640880"/>
            <a:ext cx="8131175" cy="46166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eaLnBrk="1" hangingPunct="1">
              <a:defRPr/>
            </a:pPr>
            <a:r>
              <a:rPr lang="ru-RU" sz="2400" dirty="0"/>
              <a:t>Планируемый объем финансирования проекта</a:t>
            </a:r>
          </a:p>
        </p:txBody>
      </p:sp>
      <p:graphicFrame>
        <p:nvGraphicFramePr>
          <p:cNvPr id="8" name="Объект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042754760"/>
              </p:ext>
            </p:extLst>
          </p:nvPr>
        </p:nvGraphicFramePr>
        <p:xfrm>
          <a:off x="102393" y="2178025"/>
          <a:ext cx="8934104" cy="4419327"/>
        </p:xfrm>
        <a:graphic>
          <a:graphicData uri="http://schemas.openxmlformats.org/drawingml/2006/table">
            <a:tbl>
              <a:tblPr/>
              <a:tblGrid>
                <a:gridCol w="37594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23546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2624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65437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654373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654373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16645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866742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666725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933414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</a:tblGrid>
              <a:tr h="457044"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ranklin Gothic Book" pitchFamily="34" charset="0"/>
                          <a:cs typeface="Arial" charset="0"/>
                        </a:rPr>
                        <a:t>№</a:t>
                      </a:r>
                    </a:p>
                  </a:txBody>
                  <a:tcPr marL="36006" marR="36006" marT="45707" marB="45707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ranklin Gothic Book" pitchFamily="34" charset="0"/>
                          <a:cs typeface="Arial" charset="0"/>
                        </a:rPr>
                        <a:t>Наименование</a:t>
                      </a:r>
                    </a:p>
                  </a:txBody>
                  <a:tcPr marL="36006" marR="36006" marT="45707" marB="45707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ranklin Gothic Book" pitchFamily="34" charset="0"/>
                          <a:cs typeface="Arial" charset="0"/>
                        </a:rPr>
                        <a:t>Бюджет проекта, </a:t>
                      </a:r>
                      <a:b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ranklin Gothic Book" pitchFamily="34" charset="0"/>
                          <a:cs typeface="Arial" charset="0"/>
                        </a:rPr>
                      </a:b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ranklin Gothic Book" pitchFamily="34" charset="0"/>
                          <a:cs typeface="Arial" charset="0"/>
                        </a:rPr>
                        <a:t>тыс. руб.</a:t>
                      </a:r>
                    </a:p>
                  </a:txBody>
                  <a:tcPr marL="36006" marR="36006" marT="45707" marB="45707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3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ranklin Gothic Book" pitchFamily="34" charset="0"/>
                          <a:cs typeface="Arial" charset="0"/>
                        </a:rPr>
                        <a:t>Бюджетные источники</a:t>
                      </a:r>
                    </a:p>
                  </a:txBody>
                  <a:tcPr marL="36006" marR="36006" marT="45707" marB="45707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ranklin Gothic Book" pitchFamily="34" charset="0"/>
                          <a:cs typeface="Arial" charset="0"/>
                        </a:rPr>
                        <a:t>Внебюджетные источники</a:t>
                      </a:r>
                    </a:p>
                  </a:txBody>
                  <a:tcPr marL="36006" marR="36006" marT="45707" marB="45707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ranklin Gothic Book" pitchFamily="34" charset="0"/>
                        <a:cs typeface="Arial" charset="0"/>
                      </a:endParaRPr>
                    </a:p>
                  </a:txBody>
                  <a:tcPr marL="36006" marR="36006" marT="45707" marB="45707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00581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kumimoji="0" lang="ru-RU" sz="10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ranklin Gothic Book" pitchFamily="34" charset="0"/>
                          <a:ea typeface="+mn-ea"/>
                          <a:cs typeface="Arial" charset="0"/>
                        </a:rPr>
                        <a:t>Федеральный </a:t>
                      </a:r>
                      <a:r>
                        <a:rPr kumimoji="0" lang="ru-RU" sz="10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ranklin Gothic Book" pitchFamily="34" charset="0"/>
                          <a:ea typeface="+mn-ea"/>
                          <a:cs typeface="Arial" charset="0"/>
                        </a:rPr>
                        <a:t>бюджет</a:t>
                      </a:r>
                      <a:endParaRPr kumimoji="0" lang="ru-RU" sz="1000" b="0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ranklin Gothic Book" pitchFamily="34" charset="0"/>
                        <a:ea typeface="+mn-ea"/>
                        <a:cs typeface="Arial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kumimoji="0" lang="ru-RU" sz="10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ranklin Gothic Book" pitchFamily="34" charset="0"/>
                          <a:ea typeface="+mn-ea"/>
                          <a:cs typeface="Arial" charset="0"/>
                        </a:rPr>
                        <a:t>Региональный бюджет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kumimoji="0" lang="ru-RU" sz="10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ranklin Gothic Book" pitchFamily="34" charset="0"/>
                          <a:ea typeface="+mn-ea"/>
                          <a:cs typeface="Arial" charset="0"/>
                        </a:rPr>
                        <a:t>Муниципальный бюджет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ranklin Gothic Book" pitchFamily="34" charset="0"/>
                          <a:cs typeface="Arial" charset="0"/>
                        </a:rPr>
                        <a:t>средства БГТУ им. В.Г. Шухова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ranklin Gothic Book" pitchFamily="34" charset="0"/>
                          <a:cs typeface="Arial" charset="0"/>
                        </a:rPr>
                        <a:t>(от приносящей доход деятельности)</a:t>
                      </a:r>
                    </a:p>
                  </a:txBody>
                  <a:tcPr marL="36006" marR="36006" marT="45707" marB="45707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ranklin Gothic Book" pitchFamily="34" charset="0"/>
                          <a:cs typeface="Times New Roman" pitchFamily="18" charset="0"/>
                        </a:rPr>
                        <a:t>Привлечен-</a:t>
                      </a:r>
                      <a:r>
                        <a:rPr kumimoji="0" lang="ru-RU" sz="1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ranklin Gothic Book" pitchFamily="34" charset="0"/>
                          <a:cs typeface="Times New Roman" pitchFamily="18" charset="0"/>
                        </a:rPr>
                        <a:t>ные</a:t>
                      </a: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ranklin Gothic Book" pitchFamily="34" charset="0"/>
                          <a:cs typeface="Times New Roman" pitchFamily="18" charset="0"/>
                        </a:rPr>
                        <a:t> (спонсор-</a:t>
                      </a:r>
                      <a:r>
                        <a:rPr kumimoji="0" lang="ru-RU" sz="1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ranklin Gothic Book" pitchFamily="34" charset="0"/>
                          <a:cs typeface="Times New Roman" pitchFamily="18" charset="0"/>
                        </a:rPr>
                        <a:t>ские</a:t>
                      </a: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ranklin Gothic Book" pitchFamily="34" charset="0"/>
                          <a:cs typeface="Times New Roman" pitchFamily="18" charset="0"/>
                        </a:rPr>
                        <a:t>)  средства</a:t>
                      </a:r>
                    </a:p>
                  </a:txBody>
                  <a:tcPr marL="68591" marR="68591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ranklin Gothic Book" pitchFamily="34" charset="0"/>
                          <a:cs typeface="Times New Roman" pitchFamily="18" charset="0"/>
                        </a:rPr>
                        <a:t>гранты</a:t>
                      </a:r>
                    </a:p>
                  </a:txBody>
                  <a:tcPr marL="68591" marR="68591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ranklin Gothic Book" pitchFamily="34" charset="0"/>
                          <a:cs typeface="Times New Roman" pitchFamily="18" charset="0"/>
                        </a:rPr>
                        <a:t>средства от </a:t>
                      </a:r>
                      <a:r>
                        <a:rPr kumimoji="0" lang="ru-RU" sz="1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ranklin Gothic Book" pitchFamily="34" charset="0"/>
                          <a:cs typeface="Times New Roman" pitchFamily="18" charset="0"/>
                        </a:rPr>
                        <a:t>коммерциа-лизации</a:t>
                      </a: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ranklin Gothic Book" pitchFamily="34" charset="0"/>
                          <a:cs typeface="Times New Roman" pitchFamily="18" charset="0"/>
                        </a:rPr>
                        <a:t> продукта проекта </a:t>
                      </a:r>
                    </a:p>
                  </a:txBody>
                  <a:tcPr marL="68591" marR="68591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15822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ranklin Gothic Book" pitchFamily="34" charset="0"/>
                          <a:cs typeface="Arial" charset="0"/>
                        </a:rPr>
                        <a:t>1.</a:t>
                      </a:r>
                    </a:p>
                  </a:txBody>
                  <a:tcPr marL="91455" marR="91455" marT="45707" marB="45707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ranklin Gothic Book" pitchFamily="34" charset="0"/>
                          <a:ea typeface="+mn-ea"/>
                          <a:cs typeface="Arial" charset="0"/>
                        </a:rPr>
                        <a:t>Реконструкция модуля «Кисловодск»</a:t>
                      </a:r>
                    </a:p>
                  </a:txBody>
                  <a:tcPr marL="91455" marR="91455" marT="45707" marB="45707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ranklin Gothic Book" pitchFamily="34" charset="0"/>
                          <a:cs typeface="Arial" charset="0"/>
                        </a:rPr>
                        <a:t>5000</a:t>
                      </a:r>
                    </a:p>
                  </a:txBody>
                  <a:tcPr marL="36006" marR="72004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ranklin Gothic Book" pitchFamily="34" charset="0"/>
                          <a:cs typeface="Arial" charset="0"/>
                        </a:rPr>
                        <a:t>3000</a:t>
                      </a:r>
                    </a:p>
                  </a:txBody>
                  <a:tcPr marL="36006" marR="72004" marT="45707" marB="45707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ranklin Gothic Book" pitchFamily="34" charset="0"/>
                        <a:cs typeface="Arial" charset="0"/>
                      </a:endParaRPr>
                    </a:p>
                  </a:txBody>
                  <a:tcPr marL="36006" marR="72004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ranklin Gothic Book" pitchFamily="34" charset="0"/>
                        <a:cs typeface="Arial" charset="0"/>
                      </a:endParaRPr>
                    </a:p>
                  </a:txBody>
                  <a:tcPr marL="36006" marR="72004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ranklin Gothic Book" pitchFamily="34" charset="0"/>
                          <a:cs typeface="Arial" charset="0"/>
                        </a:rPr>
                        <a:t>2000</a:t>
                      </a:r>
                    </a:p>
                  </a:txBody>
                  <a:tcPr marL="36006" marR="72004" marT="45707" marB="45707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ranklin Gothic Book" pitchFamily="34" charset="0"/>
                        <a:cs typeface="Arial" charset="0"/>
                      </a:endParaRPr>
                    </a:p>
                  </a:txBody>
                  <a:tcPr marL="36006" marR="72004" marT="45707" marB="45707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ranklin Gothic Book" pitchFamily="34" charset="0"/>
                        <a:cs typeface="Arial" charset="0"/>
                      </a:endParaRPr>
                    </a:p>
                  </a:txBody>
                  <a:tcPr marL="36006" marR="72004" marT="45707" marB="45707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ranklin Gothic Book" pitchFamily="34" charset="0"/>
                        <a:cs typeface="Arial" charset="0"/>
                      </a:endParaRPr>
                    </a:p>
                  </a:txBody>
                  <a:tcPr marL="36006" marR="72004" marT="45707" marB="45707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0467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ranklin Gothic Book" pitchFamily="34" charset="0"/>
                          <a:cs typeface="Arial" charset="0"/>
                        </a:rPr>
                        <a:t>2.</a:t>
                      </a:r>
                    </a:p>
                  </a:txBody>
                  <a:tcPr marL="91455" marR="91455" marT="45707" marB="45707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ranklin Gothic Book" pitchFamily="34" charset="0"/>
                          <a:ea typeface="+mn-ea"/>
                          <a:cs typeface="Arial" charset="0"/>
                        </a:rPr>
                        <a:t>Приобретение, ремонт и совершенствование экспериментального оборудования</a:t>
                      </a:r>
                    </a:p>
                  </a:txBody>
                  <a:tcPr marL="91455" marR="91455" marT="45707" marB="45707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ranklin Gothic Book" pitchFamily="34" charset="0"/>
                          <a:cs typeface="Arial" charset="0"/>
                        </a:rPr>
                        <a:t>2000</a:t>
                      </a:r>
                    </a:p>
                  </a:txBody>
                  <a:tcPr marL="36006" marR="72004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ranklin Gothic Book" pitchFamily="34" charset="0"/>
                        <a:cs typeface="Arial" charset="0"/>
                      </a:endParaRPr>
                    </a:p>
                  </a:txBody>
                  <a:tcPr marL="36006" marR="72004" marT="45707" marB="45707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ranklin Gothic Book" pitchFamily="34" charset="0"/>
                        <a:cs typeface="Arial" charset="0"/>
                      </a:endParaRPr>
                    </a:p>
                  </a:txBody>
                  <a:tcPr marL="36006" marR="72004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ranklin Gothic Book" pitchFamily="34" charset="0"/>
                        <a:cs typeface="Arial" charset="0"/>
                      </a:endParaRPr>
                    </a:p>
                  </a:txBody>
                  <a:tcPr marL="36006" marR="72004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ranklin Gothic Book" pitchFamily="34" charset="0"/>
                        <a:cs typeface="Arial" charset="0"/>
                      </a:endParaRPr>
                    </a:p>
                  </a:txBody>
                  <a:tcPr marL="36006" marR="72004" marT="45707" marB="45707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ranklin Gothic Book" pitchFamily="34" charset="0"/>
                        <a:cs typeface="Arial" charset="0"/>
                      </a:endParaRPr>
                    </a:p>
                  </a:txBody>
                  <a:tcPr marL="36006" marR="72004" marT="45707" marB="45707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ranklin Gothic Book" pitchFamily="34" charset="0"/>
                          <a:cs typeface="Arial" charset="0"/>
                        </a:rPr>
                        <a:t>2000</a:t>
                      </a:r>
                    </a:p>
                  </a:txBody>
                  <a:tcPr marL="36006" marR="72004" marT="45707" marB="45707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ranklin Gothic Book" pitchFamily="34" charset="0"/>
                        <a:cs typeface="Arial" charset="0"/>
                      </a:endParaRPr>
                    </a:p>
                  </a:txBody>
                  <a:tcPr marL="36006" marR="72004" marT="45707" marB="45707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0467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ranklin Gothic Book" pitchFamily="34" charset="0"/>
                          <a:cs typeface="Arial" charset="0"/>
                        </a:rPr>
                        <a:t>3.</a:t>
                      </a:r>
                    </a:p>
                  </a:txBody>
                  <a:tcPr marL="91455" marR="91455" marT="45707" marB="45707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ranklin Gothic Book" pitchFamily="34" charset="0"/>
                          <a:ea typeface="+mn-ea"/>
                          <a:cs typeface="Arial" charset="0"/>
                        </a:rPr>
                        <a:t>Приобретение/создание аппаратно-программных технологических решений</a:t>
                      </a:r>
                    </a:p>
                  </a:txBody>
                  <a:tcPr marL="91455" marR="91455" marT="45707" marB="45707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ranklin Gothic Book" pitchFamily="34" charset="0"/>
                          <a:cs typeface="Arial" charset="0"/>
                        </a:rPr>
                        <a:t>3000</a:t>
                      </a:r>
                    </a:p>
                  </a:txBody>
                  <a:tcPr marL="36006" marR="72004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ranklin Gothic Book" pitchFamily="34" charset="0"/>
                        <a:cs typeface="Arial" charset="0"/>
                      </a:endParaRPr>
                    </a:p>
                  </a:txBody>
                  <a:tcPr marL="36006" marR="72004" marT="45707" marB="45707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ranklin Gothic Book" pitchFamily="34" charset="0"/>
                        <a:cs typeface="Arial" charset="0"/>
                      </a:endParaRPr>
                    </a:p>
                  </a:txBody>
                  <a:tcPr marL="36006" marR="72004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ranklin Gothic Book" pitchFamily="34" charset="0"/>
                        <a:cs typeface="Arial" charset="0"/>
                      </a:endParaRPr>
                    </a:p>
                  </a:txBody>
                  <a:tcPr marL="36006" marR="72004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ranklin Gothic Book" pitchFamily="34" charset="0"/>
                        <a:cs typeface="Arial" charset="0"/>
                      </a:endParaRPr>
                    </a:p>
                  </a:txBody>
                  <a:tcPr marL="36006" marR="72004" marT="45707" marB="45707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ranklin Gothic Book" pitchFamily="34" charset="0"/>
                          <a:cs typeface="Arial" charset="0"/>
                        </a:rPr>
                        <a:t>1000</a:t>
                      </a:r>
                    </a:p>
                  </a:txBody>
                  <a:tcPr marL="36006" marR="72004" marT="45707" marB="45707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ranklin Gothic Book" pitchFamily="34" charset="0"/>
                        <a:cs typeface="Arial" charset="0"/>
                      </a:endParaRPr>
                    </a:p>
                  </a:txBody>
                  <a:tcPr marL="36006" marR="72004" marT="45707" marB="45707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ranklin Gothic Book" pitchFamily="34" charset="0"/>
                          <a:cs typeface="Arial" charset="0"/>
                        </a:rPr>
                        <a:t>2000</a:t>
                      </a:r>
                    </a:p>
                  </a:txBody>
                  <a:tcPr marL="36006" marR="72004" marT="45707" marB="45707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35256"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ranklin Gothic Book" pitchFamily="34" charset="0"/>
                          <a:cs typeface="Arial" charset="0"/>
                        </a:rPr>
                        <a:t>Всего:</a:t>
                      </a:r>
                    </a:p>
                  </a:txBody>
                  <a:tcPr marL="91455" marR="91455" marT="45707" marB="45707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ranklin Gothic Book" pitchFamily="34" charset="0"/>
                          <a:ea typeface="+mn-ea"/>
                          <a:cs typeface="Arial" charset="0"/>
                        </a:rPr>
                        <a:t>10000</a:t>
                      </a:r>
                    </a:p>
                  </a:txBody>
                  <a:tcPr marL="36006" marR="72004" marT="9523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ranklin Gothic Book" pitchFamily="34" charset="0"/>
                          <a:ea typeface="+mn-ea"/>
                          <a:cs typeface="Arial" charset="0"/>
                        </a:rPr>
                        <a:t>3000</a:t>
                      </a:r>
                    </a:p>
                  </a:txBody>
                  <a:tcPr marL="36006" marR="72004" marT="45707" marB="45707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600" b="1" i="0" u="none" strike="noStrike" kern="1200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ranklin Gothic Book" pitchFamily="34" charset="0"/>
                        <a:ea typeface="+mn-ea"/>
                        <a:cs typeface="Arial" charset="0"/>
                      </a:endParaRPr>
                    </a:p>
                  </a:txBody>
                  <a:tcPr marL="36006" marR="72004" marT="9523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600" b="1" i="0" u="none" strike="noStrike" kern="1200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ranklin Gothic Book" pitchFamily="34" charset="0"/>
                        <a:ea typeface="+mn-ea"/>
                        <a:cs typeface="Arial" charset="0"/>
                      </a:endParaRPr>
                    </a:p>
                  </a:txBody>
                  <a:tcPr marL="36006" marR="72004" marT="9523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ranklin Gothic Book" pitchFamily="34" charset="0"/>
                          <a:ea typeface="+mn-ea"/>
                          <a:cs typeface="Arial" charset="0"/>
                        </a:rPr>
                        <a:t>2000</a:t>
                      </a:r>
                    </a:p>
                  </a:txBody>
                  <a:tcPr marL="36006" marR="72004" marT="45707" marB="45707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ranklin Gothic Book" pitchFamily="34" charset="0"/>
                          <a:ea typeface="+mn-ea"/>
                          <a:cs typeface="Arial" charset="0"/>
                        </a:rPr>
                        <a:t>1000</a:t>
                      </a:r>
                    </a:p>
                  </a:txBody>
                  <a:tcPr marL="36006" marR="72004" marT="45707" marB="45707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ranklin Gothic Book" pitchFamily="34" charset="0"/>
                          <a:ea typeface="+mn-ea"/>
                          <a:cs typeface="Arial" charset="0"/>
                        </a:rPr>
                        <a:t>2000</a:t>
                      </a:r>
                    </a:p>
                  </a:txBody>
                  <a:tcPr marL="36006" marR="72004" marT="45707" marB="45707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ranklin Gothic Book" pitchFamily="34" charset="0"/>
                          <a:ea typeface="+mn-ea"/>
                          <a:cs typeface="Arial" charset="0"/>
                        </a:rPr>
                        <a:t>2000</a:t>
                      </a:r>
                    </a:p>
                  </a:txBody>
                  <a:tcPr marL="36006" marR="72004" marT="45707" marB="45707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365408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6804248" y="6482716"/>
            <a:ext cx="2682107" cy="2762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rPr>
              <a:t>г. Белгород, </a:t>
            </a:r>
            <a:r>
              <a:rPr lang="ru-RU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rPr>
              <a:t>2018 </a:t>
            </a:r>
            <a:r>
              <a:rPr lang="ru-RU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rPr>
              <a:t>год</a:t>
            </a:r>
          </a:p>
        </p:txBody>
      </p:sp>
      <p:sp>
        <p:nvSpPr>
          <p:cNvPr id="7" name="Заголовок 1"/>
          <p:cNvSpPr txBox="1">
            <a:spLocks/>
          </p:cNvSpPr>
          <p:nvPr/>
        </p:nvSpPr>
        <p:spPr>
          <a:xfrm>
            <a:off x="-29984" y="433408"/>
            <a:ext cx="8686800" cy="133940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ru-RU" sz="3000" dirty="0" smtClean="0">
                <a:latin typeface="Franklin Gothic Book"/>
              </a:rPr>
              <a:t>Введение в предметную область</a:t>
            </a:r>
            <a:br>
              <a:rPr lang="ru-RU" sz="3000" dirty="0" smtClean="0">
                <a:latin typeface="Franklin Gothic Book"/>
              </a:rPr>
            </a:br>
            <a:r>
              <a:rPr lang="ru-RU" sz="3000" dirty="0" smtClean="0">
                <a:latin typeface="Franklin Gothic Book"/>
              </a:rPr>
              <a:t>(описание ситуации «как есть»)</a:t>
            </a:r>
            <a:br>
              <a:rPr lang="ru-RU" sz="3000" dirty="0" smtClean="0">
                <a:latin typeface="Franklin Gothic Book"/>
              </a:rPr>
            </a:br>
            <a:endParaRPr lang="ru-RU" sz="3000" dirty="0">
              <a:latin typeface="Franklin Gothic Book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79512" y="1484784"/>
            <a:ext cx="8784976" cy="44012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sz="2000" b="1" dirty="0" smtClean="0">
                <a:latin typeface="Franklin Gothic Book"/>
              </a:rPr>
              <a:t>Отрасль строительства и строительных материалов – ключевая отрасль экономического развития государства, одна из наиболее емких отраслей производства по привлекаемым ресурсам и кадровому обеспечению.</a:t>
            </a:r>
          </a:p>
          <a:p>
            <a:pPr algn="just"/>
            <a:endParaRPr lang="ru-RU" sz="2000" b="1" dirty="0" smtClean="0">
              <a:latin typeface="Franklin Gothic Book"/>
            </a:endParaRPr>
          </a:p>
          <a:p>
            <a:pPr algn="just"/>
            <a:r>
              <a:rPr lang="ru-RU" sz="2000" b="1" dirty="0" smtClean="0">
                <a:latin typeface="Franklin Gothic Book"/>
              </a:rPr>
              <a:t>Основная цель строительства – «…</a:t>
            </a:r>
            <a:r>
              <a:rPr lang="ru-RU" sz="2000" b="1" dirty="0" smtClean="0">
                <a:solidFill>
                  <a:srgbClr val="FF0000"/>
                </a:solidFill>
                <a:latin typeface="Franklin Gothic Book"/>
              </a:rPr>
              <a:t>создание человеком отгороженного от малопригодной для его жизни и деятельности природы пространства, приспосабливаемого под эти цели</a:t>
            </a:r>
            <a:r>
              <a:rPr lang="ru-RU" sz="2000" b="1" dirty="0" smtClean="0">
                <a:latin typeface="Franklin Gothic Book"/>
              </a:rPr>
              <a:t>». </a:t>
            </a:r>
          </a:p>
          <a:p>
            <a:pPr algn="just"/>
            <a:endParaRPr lang="ru-RU" sz="2000" b="1" dirty="0">
              <a:latin typeface="Franklin Gothic Book"/>
            </a:endParaRPr>
          </a:p>
          <a:p>
            <a:pPr algn="just"/>
            <a:r>
              <a:rPr lang="ru-RU" sz="2000" b="1" dirty="0" smtClean="0">
                <a:latin typeface="Franklin Gothic Book"/>
              </a:rPr>
              <a:t>Строительство является составной частью 85% всех отраслей промышленного производства и сферы оказания услуг современного государства, одно рабочее место в строительстве обеспечивается 16 рабочими местами в сопряженных отраслях экономики.</a:t>
            </a:r>
          </a:p>
        </p:txBody>
      </p:sp>
    </p:spTree>
    <p:extLst>
      <p:ext uri="{BB962C8B-B14F-4D97-AF65-F5344CB8AC3E}">
        <p14:creationId xmlns:p14="http://schemas.microsoft.com/office/powerpoint/2010/main" val="29016580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104790" y="548680"/>
            <a:ext cx="8229600" cy="56197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ru-RU" sz="3000" smtClean="0"/>
              <a:t>Риски проекта</a:t>
            </a:r>
            <a:endParaRPr lang="ru-RU" sz="3000" dirty="0"/>
          </a:p>
        </p:txBody>
      </p:sp>
      <p:graphicFrame>
        <p:nvGraphicFramePr>
          <p:cNvPr id="3" name="Объект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25683688"/>
              </p:ext>
            </p:extLst>
          </p:nvPr>
        </p:nvGraphicFramePr>
        <p:xfrm>
          <a:off x="250825" y="1628800"/>
          <a:ext cx="8713788" cy="4392295"/>
        </p:xfrm>
        <a:graphic>
          <a:graphicData uri="http://schemas.openxmlformats.org/drawingml/2006/table">
            <a:tbl>
              <a:tblPr/>
              <a:tblGrid>
                <a:gridCol w="35626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9887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26467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82331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070659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917575"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№</a:t>
                      </a:r>
                    </a:p>
                  </a:txBody>
                  <a:tcPr marL="68594" marR="68594" marT="45743" marB="45743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Риск</a:t>
                      </a:r>
                    </a:p>
                  </a:txBody>
                  <a:tcPr marL="68594" marR="68594" marT="45743" marB="45743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Ожидаемые последствия наступления риска</a:t>
                      </a:r>
                    </a:p>
                  </a:txBody>
                  <a:tcPr marL="68594" marR="68594" marT="45743" marB="45743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Мероприятия по предупреждению наступления риска</a:t>
                      </a:r>
                    </a:p>
                  </a:txBody>
                  <a:tcPr marL="68594" marR="68594" marT="45743" marB="45743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Действия в случае наступления риска</a:t>
                      </a:r>
                    </a:p>
                  </a:txBody>
                  <a:tcPr marL="68594" marR="68594" marT="45743" marB="45743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14400"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1" i="0" u="none" strike="noStrike" cap="none" normalizeH="0" baseline="0">
                          <a:ln>
                            <a:noFill/>
                          </a:ln>
                          <a:solidFill>
                            <a:srgbClr val="333333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51442" marR="51442" marT="8254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Превышение бюджета проекта</a:t>
                      </a:r>
                      <a:endParaRPr kumimoji="0" lang="ru-RU" altLang="ru-RU" sz="1400" b="0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51440" marR="5144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Сокращение инфраструктурной полноты и числа структурных единиц ИЭЦ</a:t>
                      </a:r>
                      <a:endParaRPr kumimoji="0" lang="ru-RU" altLang="ru-RU" sz="1400" b="0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51440" marR="5144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Управление финансированием проекта, привлечение спонсорских средств</a:t>
                      </a:r>
                      <a:endParaRPr kumimoji="0" lang="ru-RU" altLang="ru-RU" sz="1400" b="0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51440" marR="5144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Завершение проекта собственными силами вуза</a:t>
                      </a:r>
                      <a:endParaRPr kumimoji="0" lang="ru-RU" altLang="ru-RU" sz="1400" b="0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51440" marR="5144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88975"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1" i="0" u="none" strike="noStrike" cap="none" normalizeH="0" baseline="0">
                          <a:ln>
                            <a:noFill/>
                          </a:ln>
                          <a:solidFill>
                            <a:srgbClr val="333333"/>
                          </a:solidFill>
                          <a:effectLst/>
                          <a:latin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51434" marR="51434" marT="8255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Несогласованность действий участников проекта</a:t>
                      </a:r>
                      <a:endParaRPr kumimoji="0" lang="ru-RU" altLang="ru-RU" sz="1400" b="0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51440" marR="5144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Срыв сроков, снижение объема НИР</a:t>
                      </a:r>
                      <a:endParaRPr kumimoji="0" lang="ru-RU" altLang="ru-RU" sz="1400" b="0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51440" marR="5144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Проектное управление подготовкой,  организацией и проведением НИР</a:t>
                      </a:r>
                      <a:endParaRPr kumimoji="0" lang="ru-RU" altLang="ru-RU" sz="1400" b="0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51440" marR="5144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Перераспределение функций участников проекта, привлечение дополнительных участников</a:t>
                      </a:r>
                      <a:endParaRPr kumimoji="0" lang="ru-RU" altLang="ru-RU" sz="1400" b="0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51440" marR="5144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09600"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1" i="0" u="none" strike="noStrike" cap="none" normalizeH="0" baseline="0">
                          <a:ln>
                            <a:noFill/>
                          </a:ln>
                          <a:solidFill>
                            <a:srgbClr val="333333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</a:t>
                      </a:r>
                    </a:p>
                  </a:txBody>
                  <a:tcPr marL="51442" marR="51442" marT="8254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0" i="0" u="none" strike="noStrike" kern="1200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Недостижение</a:t>
                      </a:r>
                      <a:r>
                        <a:rPr kumimoji="0" lang="ru-RU" altLang="ru-RU" sz="14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 заявленных результатов проекта</a:t>
                      </a:r>
                      <a:endParaRPr kumimoji="0" lang="ru-RU" altLang="ru-RU" sz="1400" b="0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51440" marR="5144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0" i="0" u="none" strike="noStrike" kern="1200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Невостребованность</a:t>
                      </a:r>
                      <a:r>
                        <a:rPr kumimoji="0" lang="ru-RU" altLang="ru-RU" sz="14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 результатов НИР, неразвитость рынков сбыта НИР, труднопреодолимые технологические барьеры отрасли</a:t>
                      </a:r>
                      <a:endParaRPr kumimoji="0" lang="ru-RU" altLang="ru-RU" sz="1400" b="0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51440" marR="5144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Мониторинг отраслевых вызовов и перспектив совместно с МРГ </a:t>
                      </a:r>
                      <a:r>
                        <a:rPr kumimoji="0" lang="ru-RU" altLang="ru-RU" sz="1400" b="0" i="0" u="none" strike="noStrike" kern="1200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ДСиТ</a:t>
                      </a:r>
                      <a:r>
                        <a:rPr kumimoji="0" lang="ru-RU" altLang="ru-RU" sz="14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, формирование службы заказчика НИР</a:t>
                      </a:r>
                      <a:endParaRPr kumimoji="0" lang="ru-RU" altLang="ru-RU" sz="1400" b="0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51440" marR="5144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Работа в режиме подразделения вуза, осуществляющего хоздоговорную и экспертно-строительную деятельность на региональном рынке</a:t>
                      </a:r>
                      <a:endParaRPr kumimoji="0" lang="ru-RU" altLang="ru-RU" sz="1400" b="0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51440" marR="5144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510453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251520" y="620688"/>
            <a:ext cx="8686800" cy="8382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ru-RU" sz="3000" dirty="0"/>
              <a:t>Показатели </a:t>
            </a:r>
            <a:r>
              <a:rPr lang="ru-RU" sz="3000" dirty="0" smtClean="0"/>
              <a:t>эффективности проекта</a:t>
            </a:r>
            <a:br>
              <a:rPr lang="ru-RU" sz="3000" dirty="0" smtClean="0"/>
            </a:br>
            <a:endParaRPr lang="ru-RU" sz="3000" dirty="0"/>
          </a:p>
        </p:txBody>
      </p:sp>
      <p:sp>
        <p:nvSpPr>
          <p:cNvPr id="3" name="TextBox 2"/>
          <p:cNvSpPr txBox="1"/>
          <p:nvPr/>
        </p:nvSpPr>
        <p:spPr>
          <a:xfrm>
            <a:off x="184150" y="1511494"/>
            <a:ext cx="8785225" cy="707886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1" hangingPunct="1">
              <a:defRPr/>
            </a:pPr>
            <a:r>
              <a:rPr lang="ru-RU" sz="2000" dirty="0" smtClean="0">
                <a:latin typeface="Franklin Gothic Medium" panose="020B0603020102020204" pitchFamily="34" charset="0"/>
              </a:rPr>
              <a:t>Мероприятия программы </a:t>
            </a:r>
            <a:r>
              <a:rPr lang="ru-RU" sz="2000" dirty="0">
                <a:latin typeface="Franklin Gothic Medium" panose="020B0603020102020204" pitchFamily="34" charset="0"/>
              </a:rPr>
              <a:t>развития </a:t>
            </a:r>
            <a:r>
              <a:rPr lang="ru-RU" sz="2000" dirty="0" smtClean="0">
                <a:latin typeface="Franklin Gothic Medium" panose="020B0603020102020204" pitchFamily="34" charset="0"/>
              </a:rPr>
              <a:t>опорного университета, корреспондирующие с реализуемым проектом</a:t>
            </a:r>
            <a:endParaRPr lang="ru-RU" sz="2000" dirty="0">
              <a:latin typeface="Franklin Gothic Medium" panose="020B060302010202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827583" y="2219380"/>
            <a:ext cx="799288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>
                <a:solidFill>
                  <a:srgbClr val="08718A"/>
                </a:solidFill>
              </a:rPr>
              <a:t>3.2.1.1 Создание условий для проведения исследований национального и регионального </a:t>
            </a:r>
            <a:r>
              <a:rPr lang="ru-RU" sz="1600" dirty="0" smtClean="0">
                <a:solidFill>
                  <a:srgbClr val="08718A"/>
                </a:solidFill>
              </a:rPr>
              <a:t>уровней;</a:t>
            </a:r>
          </a:p>
          <a:p>
            <a:r>
              <a:rPr lang="ru-RU" sz="1600" dirty="0">
                <a:solidFill>
                  <a:srgbClr val="08718A"/>
                </a:solidFill>
              </a:rPr>
              <a:t>2.2.1 Создание коммуникационного офиса продвижения научных исследований, взаимодействия с базами данных, применения единых стандартов оформления </a:t>
            </a:r>
            <a:r>
              <a:rPr lang="ru-RU" sz="1600" dirty="0" smtClean="0">
                <a:solidFill>
                  <a:srgbClr val="08718A"/>
                </a:solidFill>
              </a:rPr>
              <a:t>публикаций;</a:t>
            </a:r>
          </a:p>
          <a:p>
            <a:r>
              <a:rPr lang="ru-RU" sz="1600" dirty="0">
                <a:solidFill>
                  <a:srgbClr val="08718A"/>
                </a:solidFill>
              </a:rPr>
              <a:t>3.2.2.2 Развитие системы </a:t>
            </a:r>
            <a:r>
              <a:rPr lang="ru-RU" sz="1600" dirty="0" err="1">
                <a:solidFill>
                  <a:srgbClr val="08718A"/>
                </a:solidFill>
              </a:rPr>
              <a:t>грантовой</a:t>
            </a:r>
            <a:r>
              <a:rPr lang="ru-RU" sz="1600" dirty="0">
                <a:solidFill>
                  <a:srgbClr val="08718A"/>
                </a:solidFill>
              </a:rPr>
              <a:t> поддержки научной </a:t>
            </a:r>
            <a:r>
              <a:rPr lang="ru-RU" sz="1600" dirty="0" smtClean="0">
                <a:solidFill>
                  <a:srgbClr val="08718A"/>
                </a:solidFill>
              </a:rPr>
              <a:t>деятельности</a:t>
            </a:r>
            <a:endParaRPr lang="ru-RU" sz="1600" dirty="0">
              <a:solidFill>
                <a:srgbClr val="08718A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84150" y="3845947"/>
            <a:ext cx="8785225" cy="707886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1" hangingPunct="1">
              <a:defRPr/>
            </a:pPr>
            <a:r>
              <a:rPr lang="ru-RU" sz="2000" dirty="0" smtClean="0">
                <a:latin typeface="Franklin Gothic Medium" panose="020B0603020102020204" pitchFamily="34" charset="0"/>
              </a:rPr>
              <a:t>Целевые показатели результативности программы </a:t>
            </a:r>
            <a:r>
              <a:rPr lang="ru-RU" sz="2000" dirty="0">
                <a:latin typeface="Franklin Gothic Medium" panose="020B0603020102020204" pitchFamily="34" charset="0"/>
              </a:rPr>
              <a:t>развития </a:t>
            </a:r>
            <a:r>
              <a:rPr lang="ru-RU" sz="2000" dirty="0" smtClean="0">
                <a:latin typeface="Franklin Gothic Medium" panose="020B0603020102020204" pitchFamily="34" charset="0"/>
              </a:rPr>
              <a:t>опорного университета, улучшаемые проектом</a:t>
            </a:r>
            <a:endParaRPr lang="ru-RU" sz="2000" dirty="0">
              <a:latin typeface="Franklin Gothic Medium" panose="020B0603020102020204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827583" y="4553833"/>
            <a:ext cx="8141791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 smtClean="0">
                <a:solidFill>
                  <a:srgbClr val="08718A"/>
                </a:solidFill>
              </a:rPr>
              <a:t>количество оформленных объектов интеллектуальной собственности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 smtClean="0">
                <a:solidFill>
                  <a:srgbClr val="08718A"/>
                </a:solidFill>
              </a:rPr>
              <a:t>число </a:t>
            </a:r>
            <a:r>
              <a:rPr lang="ru-RU" sz="1600" dirty="0">
                <a:solidFill>
                  <a:srgbClr val="08718A"/>
                </a:solidFill>
              </a:rPr>
              <a:t>публикаций организации, индексируемых в </a:t>
            </a:r>
            <a:r>
              <a:rPr lang="ru-RU" sz="1600" dirty="0" smtClean="0">
                <a:solidFill>
                  <a:srgbClr val="08718A"/>
                </a:solidFill>
              </a:rPr>
              <a:t>информационно-аналитической </a:t>
            </a:r>
            <a:r>
              <a:rPr lang="ru-RU" sz="1600" dirty="0">
                <a:solidFill>
                  <a:srgbClr val="08718A"/>
                </a:solidFill>
              </a:rPr>
              <a:t>системе научного цитирования </a:t>
            </a:r>
            <a:r>
              <a:rPr lang="ru-RU" sz="1600" dirty="0" smtClean="0">
                <a:solidFill>
                  <a:srgbClr val="08718A"/>
                </a:solidFill>
              </a:rPr>
              <a:t>РИНЦ, </a:t>
            </a:r>
            <a:r>
              <a:rPr lang="en-US" sz="1600" dirty="0" smtClean="0">
                <a:solidFill>
                  <a:srgbClr val="08718A"/>
                </a:solidFill>
              </a:rPr>
              <a:t>Scopus, </a:t>
            </a:r>
            <a:r>
              <a:rPr lang="ru-RU" sz="1600" dirty="0" err="1" smtClean="0">
                <a:solidFill>
                  <a:srgbClr val="08718A"/>
                </a:solidFill>
              </a:rPr>
              <a:t>Web</a:t>
            </a:r>
            <a:r>
              <a:rPr lang="ru-RU" sz="1600" dirty="0" smtClean="0">
                <a:solidFill>
                  <a:srgbClr val="08718A"/>
                </a:solidFill>
              </a:rPr>
              <a:t> </a:t>
            </a:r>
            <a:r>
              <a:rPr lang="ru-RU" sz="1600" dirty="0" err="1">
                <a:solidFill>
                  <a:srgbClr val="08718A"/>
                </a:solidFill>
              </a:rPr>
              <a:t>of</a:t>
            </a:r>
            <a:r>
              <a:rPr lang="ru-RU" sz="1600" dirty="0">
                <a:solidFill>
                  <a:srgbClr val="08718A"/>
                </a:solidFill>
              </a:rPr>
              <a:t> </a:t>
            </a:r>
            <a:r>
              <a:rPr lang="ru-RU" sz="1600" dirty="0" err="1" smtClean="0">
                <a:solidFill>
                  <a:srgbClr val="08718A"/>
                </a:solidFill>
              </a:rPr>
              <a:t>Science</a:t>
            </a:r>
            <a:endParaRPr lang="ru-RU" sz="1600" dirty="0">
              <a:solidFill>
                <a:srgbClr val="08718A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 smtClean="0">
                <a:solidFill>
                  <a:srgbClr val="08718A"/>
                </a:solidFill>
              </a:rPr>
              <a:t>число крупных международных научных мероприятий на базе университета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 smtClean="0">
                <a:solidFill>
                  <a:srgbClr val="08718A"/>
                </a:solidFill>
              </a:rPr>
              <a:t>объем портфеля научных исследований и разработок</a:t>
            </a:r>
            <a:endParaRPr lang="ru-RU" sz="1600" dirty="0">
              <a:solidFill>
                <a:srgbClr val="08718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04692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251520" y="620688"/>
            <a:ext cx="8686800" cy="8382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ru-RU" sz="3000" dirty="0"/>
              <a:t>Показатели </a:t>
            </a:r>
            <a:r>
              <a:rPr lang="ru-RU" sz="3000" dirty="0" smtClean="0"/>
              <a:t>эффективности проекта</a:t>
            </a:r>
            <a:br>
              <a:rPr lang="ru-RU" sz="3000" dirty="0" smtClean="0"/>
            </a:br>
            <a:endParaRPr lang="ru-RU" sz="3000" dirty="0"/>
          </a:p>
        </p:txBody>
      </p:sp>
      <p:sp>
        <p:nvSpPr>
          <p:cNvPr id="6" name="TextBox 5"/>
          <p:cNvSpPr txBox="1"/>
          <p:nvPr/>
        </p:nvSpPr>
        <p:spPr>
          <a:xfrm>
            <a:off x="251520" y="1772816"/>
            <a:ext cx="8785225" cy="40011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1" hangingPunct="1">
              <a:defRPr/>
            </a:pPr>
            <a:r>
              <a:rPr lang="ru-RU" sz="2000" dirty="0" smtClean="0">
                <a:latin typeface="Franklin Gothic Medium" panose="020B0603020102020204" pitchFamily="34" charset="0"/>
              </a:rPr>
              <a:t>Эффекты, достигаемые проектом</a:t>
            </a:r>
            <a:endParaRPr lang="ru-RU" sz="2000" dirty="0">
              <a:latin typeface="Franklin Gothic Medium" panose="020B060302010202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63737" y="2204864"/>
            <a:ext cx="8141791" cy="38779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chemeClr val="accent6">
                    <a:lumMod val="75000"/>
                  </a:schemeClr>
                </a:solidFill>
              </a:rPr>
              <a:t>Экономические</a:t>
            </a:r>
            <a:r>
              <a:rPr lang="ru-RU" b="1" dirty="0">
                <a:solidFill>
                  <a:srgbClr val="08718A"/>
                </a:solidFill>
              </a:rPr>
              <a:t>:</a:t>
            </a:r>
          </a:p>
          <a:p>
            <a:pPr marL="447675" indent="-180975">
              <a:buFontTx/>
              <a:buChar char="-"/>
            </a:pPr>
            <a:r>
              <a:rPr lang="ru-RU" sz="1600" dirty="0" smtClean="0">
                <a:solidFill>
                  <a:srgbClr val="08718A"/>
                </a:solidFill>
              </a:rPr>
              <a:t>привлечение внебюджетных средств к выполнению НИР и ОКР;</a:t>
            </a:r>
          </a:p>
          <a:p>
            <a:pPr marL="447675" indent="-180975">
              <a:buFontTx/>
              <a:buChar char="-"/>
            </a:pPr>
            <a:r>
              <a:rPr lang="ru-RU" sz="1600" dirty="0" smtClean="0">
                <a:solidFill>
                  <a:srgbClr val="08718A"/>
                </a:solidFill>
              </a:rPr>
              <a:t>обновление инфраструктуры вуза</a:t>
            </a:r>
          </a:p>
          <a:p>
            <a:r>
              <a:rPr lang="ru-RU" b="1" dirty="0" err="1">
                <a:solidFill>
                  <a:schemeClr val="accent6">
                    <a:lumMod val="75000"/>
                  </a:schemeClr>
                </a:solidFill>
              </a:rPr>
              <a:t>Имиджевые</a:t>
            </a:r>
            <a:r>
              <a:rPr lang="ru-RU" b="1" dirty="0">
                <a:solidFill>
                  <a:srgbClr val="08718A"/>
                </a:solidFill>
              </a:rPr>
              <a:t>:</a:t>
            </a:r>
          </a:p>
          <a:p>
            <a:pPr marL="447675" indent="-180975">
              <a:buFontTx/>
              <a:buChar char="-"/>
            </a:pPr>
            <a:r>
              <a:rPr lang="ru-RU" sz="1600" dirty="0" smtClean="0">
                <a:solidFill>
                  <a:srgbClr val="08718A"/>
                </a:solidFill>
              </a:rPr>
              <a:t>рейтинг </a:t>
            </a:r>
            <a:r>
              <a:rPr lang="ru-RU" sz="1600" dirty="0">
                <a:solidFill>
                  <a:srgbClr val="08718A"/>
                </a:solidFill>
              </a:rPr>
              <a:t>вуза в международном научно-образовательном </a:t>
            </a:r>
            <a:r>
              <a:rPr lang="ru-RU" sz="1600" dirty="0" smtClean="0">
                <a:solidFill>
                  <a:srgbClr val="08718A"/>
                </a:solidFill>
              </a:rPr>
              <a:t>пространстве</a:t>
            </a:r>
          </a:p>
          <a:p>
            <a:pPr marL="447675" indent="-180975">
              <a:buFontTx/>
              <a:buChar char="-"/>
            </a:pPr>
            <a:r>
              <a:rPr lang="ru-RU" sz="1600" dirty="0" smtClean="0">
                <a:solidFill>
                  <a:srgbClr val="08718A"/>
                </a:solidFill>
              </a:rPr>
              <a:t>формирование инновационной экспериментально-исследовательской технологической платформы опережающего развития отрасли на базе вуза</a:t>
            </a:r>
            <a:endParaRPr lang="ru-RU" sz="1600" dirty="0">
              <a:solidFill>
                <a:srgbClr val="08718A"/>
              </a:solidFill>
            </a:endParaRPr>
          </a:p>
          <a:p>
            <a:r>
              <a:rPr lang="ru-RU" b="1" dirty="0">
                <a:solidFill>
                  <a:schemeClr val="accent6">
                    <a:lumMod val="75000"/>
                  </a:schemeClr>
                </a:solidFill>
              </a:rPr>
              <a:t>Корпоративные</a:t>
            </a:r>
            <a:r>
              <a:rPr lang="ru-RU" b="1" dirty="0">
                <a:solidFill>
                  <a:srgbClr val="08718A"/>
                </a:solidFill>
              </a:rPr>
              <a:t>:</a:t>
            </a:r>
          </a:p>
          <a:p>
            <a:pPr marL="447675" indent="-180975">
              <a:buFontTx/>
              <a:buChar char="-"/>
            </a:pPr>
            <a:r>
              <a:rPr lang="ru-RU" sz="1600" dirty="0" smtClean="0">
                <a:solidFill>
                  <a:srgbClr val="08718A"/>
                </a:solidFill>
              </a:rPr>
              <a:t>формирование научных, в </a:t>
            </a:r>
            <a:r>
              <a:rPr lang="ru-RU" sz="1600" dirty="0" err="1" smtClean="0">
                <a:solidFill>
                  <a:srgbClr val="08718A"/>
                </a:solidFill>
              </a:rPr>
              <a:t>т.ч</a:t>
            </a:r>
            <a:r>
              <a:rPr lang="ru-RU" sz="1600" dirty="0" smtClean="0">
                <a:solidFill>
                  <a:srgbClr val="08718A"/>
                </a:solidFill>
              </a:rPr>
              <a:t>. международных </a:t>
            </a:r>
            <a:r>
              <a:rPr lang="ru-RU" sz="1600" dirty="0" err="1">
                <a:solidFill>
                  <a:srgbClr val="08718A"/>
                </a:solidFill>
              </a:rPr>
              <a:t>колабораций</a:t>
            </a:r>
            <a:r>
              <a:rPr lang="ru-RU" sz="1600" dirty="0" smtClean="0">
                <a:solidFill>
                  <a:srgbClr val="08718A"/>
                </a:solidFill>
              </a:rPr>
              <a:t>;</a:t>
            </a:r>
          </a:p>
          <a:p>
            <a:pPr marL="447675" indent="-180975">
              <a:buFontTx/>
              <a:buChar char="-"/>
            </a:pPr>
            <a:r>
              <a:rPr lang="ru-RU" sz="1600" dirty="0" smtClean="0">
                <a:solidFill>
                  <a:srgbClr val="08718A"/>
                </a:solidFill>
              </a:rPr>
              <a:t>привлечение РААСН и подведомственных учреждений к НИР вуза;</a:t>
            </a:r>
          </a:p>
          <a:p>
            <a:pPr marL="447675" indent="-180975">
              <a:buFontTx/>
              <a:buChar char="-"/>
            </a:pPr>
            <a:r>
              <a:rPr lang="ru-RU" sz="1600" dirty="0" smtClean="0">
                <a:solidFill>
                  <a:srgbClr val="08718A"/>
                </a:solidFill>
              </a:rPr>
              <a:t>формирование пула научно-исследовательских проектов:</a:t>
            </a:r>
          </a:p>
          <a:p>
            <a:pPr marL="1260475" indent="-180975">
              <a:buFontTx/>
              <a:buChar char="-"/>
            </a:pPr>
            <a:r>
              <a:rPr lang="ru-RU" sz="1600" dirty="0" smtClean="0">
                <a:solidFill>
                  <a:schemeClr val="accent6">
                    <a:lumMod val="75000"/>
                  </a:schemeClr>
                </a:solidFill>
              </a:rPr>
              <a:t>рынков НТИ</a:t>
            </a:r>
          </a:p>
          <a:p>
            <a:pPr marL="1260475" indent="-180975">
              <a:buFontTx/>
              <a:buChar char="-"/>
            </a:pPr>
            <a:r>
              <a:rPr lang="ru-RU" sz="1600" dirty="0">
                <a:solidFill>
                  <a:schemeClr val="accent6">
                    <a:lumMod val="75000"/>
                  </a:schemeClr>
                </a:solidFill>
              </a:rPr>
              <a:t>критических технологий РФ;</a:t>
            </a:r>
          </a:p>
          <a:p>
            <a:pPr marL="1260475" indent="-180975">
              <a:buFontTx/>
              <a:buChar char="-"/>
            </a:pPr>
            <a:r>
              <a:rPr lang="ru-RU" sz="1600" dirty="0">
                <a:solidFill>
                  <a:schemeClr val="accent6">
                    <a:lumMod val="75000"/>
                  </a:schemeClr>
                </a:solidFill>
              </a:rPr>
              <a:t>национальных проектов «Образование и наука»;</a:t>
            </a:r>
          </a:p>
          <a:p>
            <a:pPr marL="1260475" indent="-180975">
              <a:buFontTx/>
              <a:buChar char="-"/>
            </a:pPr>
            <a:r>
              <a:rPr lang="ru-RU" sz="1600" dirty="0">
                <a:solidFill>
                  <a:schemeClr val="accent6">
                    <a:lumMod val="75000"/>
                  </a:schemeClr>
                </a:solidFill>
              </a:rPr>
              <a:t>поручений (майских указов) Президента </a:t>
            </a:r>
            <a:r>
              <a:rPr lang="ru-RU" sz="1600" dirty="0" smtClean="0">
                <a:solidFill>
                  <a:schemeClr val="accent6">
                    <a:lumMod val="75000"/>
                  </a:schemeClr>
                </a:solidFill>
              </a:rPr>
              <a:t>РФ</a:t>
            </a:r>
            <a:endParaRPr lang="ru-RU" dirty="0">
              <a:solidFill>
                <a:srgbClr val="08718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737630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C3E6F0-F6F1-4A99-AB51-8B0675FDF372}" type="slidenum">
              <a:rPr lang="en-US" smtClean="0"/>
              <a:t>23</a:t>
            </a:fld>
            <a:endParaRPr lang="en-US" dirty="0"/>
          </a:p>
        </p:txBody>
      </p:sp>
      <p:sp>
        <p:nvSpPr>
          <p:cNvPr id="7" name="Заголовок 1"/>
          <p:cNvSpPr>
            <a:spLocks noGrp="1"/>
          </p:cNvSpPr>
          <p:nvPr>
            <p:ph type="title"/>
          </p:nvPr>
        </p:nvSpPr>
        <p:spPr>
          <a:xfrm>
            <a:off x="301625" y="427038"/>
            <a:ext cx="8686800" cy="841375"/>
          </a:xfrm>
        </p:spPr>
        <p:txBody>
          <a:bodyPr/>
          <a:lstStyle/>
          <a:p>
            <a:pPr>
              <a:defRPr/>
            </a:pPr>
            <a:r>
              <a:rPr lang="ru-RU" sz="3000" dirty="0" smtClean="0"/>
              <a:t>Команда проекта</a:t>
            </a:r>
            <a:endParaRPr lang="ru-RU" sz="3000" dirty="0"/>
          </a:p>
        </p:txBody>
      </p:sp>
      <p:graphicFrame>
        <p:nvGraphicFramePr>
          <p:cNvPr id="9" name="Group 13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44961804"/>
              </p:ext>
            </p:extLst>
          </p:nvPr>
        </p:nvGraphicFramePr>
        <p:xfrm>
          <a:off x="179388" y="1773238"/>
          <a:ext cx="8713788" cy="3750390"/>
        </p:xfrm>
        <a:graphic>
          <a:graphicData uri="http://schemas.openxmlformats.org/drawingml/2006/table">
            <a:tbl>
              <a:tblPr/>
              <a:tblGrid>
                <a:gridCol w="4286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9177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33747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85591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518259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1C1C1C"/>
                          </a:solidFill>
                          <a:effectLst/>
                          <a:latin typeface="Franklin Gothic Book" pitchFamily="34" charset="0"/>
                          <a:cs typeface="Arial" charset="0"/>
                        </a:rPr>
                        <a:t>№</a:t>
                      </a:r>
                    </a:p>
                  </a:txBody>
                  <a:tcPr marL="91442" marR="91442" marT="45744" marB="4574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1C1C1C"/>
                          </a:solidFill>
                          <a:effectLst/>
                          <a:latin typeface="Franklin Gothic Book" pitchFamily="34" charset="0"/>
                          <a:cs typeface="Arial" charset="0"/>
                        </a:rPr>
                        <a:t>ФИО</a:t>
                      </a:r>
                    </a:p>
                  </a:txBody>
                  <a:tcPr marL="91442" marR="91442" marT="45744" marB="4574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1C1C1C"/>
                          </a:solidFill>
                          <a:effectLst/>
                          <a:latin typeface="Franklin Gothic Book" pitchFamily="34" charset="0"/>
                          <a:cs typeface="Arial" charset="0"/>
                        </a:rPr>
                        <a:t>Должность и основное место работы</a:t>
                      </a:r>
                    </a:p>
                  </a:txBody>
                  <a:tcPr marL="91442" marR="91442" marT="45744" marB="4574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1C1C1C"/>
                          </a:solidFill>
                          <a:effectLst/>
                          <a:latin typeface="Franklin Gothic Book" pitchFamily="34" charset="0"/>
                          <a:cs typeface="Arial" charset="0"/>
                        </a:rPr>
                        <a:t>Выполняемые в проекте работы</a:t>
                      </a:r>
                    </a:p>
                  </a:txBody>
                  <a:tcPr marL="91442" marR="91442" marT="45744" marB="4574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0487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1C1C1C"/>
                          </a:solidFill>
                          <a:effectLst/>
                          <a:latin typeface="Franklin Gothic Book" pitchFamily="34" charset="0"/>
                          <a:cs typeface="Arial" charset="0"/>
                        </a:rPr>
                        <a:t>1.</a:t>
                      </a:r>
                    </a:p>
                  </a:txBody>
                  <a:tcPr marL="91442" marR="91442" marT="45744" marB="4574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1C1C1C"/>
                          </a:solidFill>
                          <a:effectLst/>
                          <a:latin typeface="Franklin Gothic Book" pitchFamily="34" charset="0"/>
                          <a:cs typeface="Arial" charset="0"/>
                        </a:rPr>
                        <a:t>Евтушенко Е.И.</a:t>
                      </a:r>
                    </a:p>
                  </a:txBody>
                  <a:tcPr marL="91442" marR="91442" marT="45744" marB="4574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1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ranklin Gothic Book" pitchFamily="34" charset="0"/>
                          <a:ea typeface="+mn-ea"/>
                          <a:cs typeface="Arial" charset="0"/>
                        </a:rPr>
                        <a:t>Проректор по научной работе</a:t>
                      </a:r>
                    </a:p>
                  </a:txBody>
                  <a:tcPr marL="91442" marR="91442" marT="45744" marB="4574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ranklin Gothic Book" pitchFamily="34" charset="0"/>
                          <a:cs typeface="Times New Roman" pitchFamily="18" charset="0"/>
                        </a:rPr>
                        <a:t>Куратор проекта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65841">
                <a:tc>
                  <a:txBody>
                    <a:bodyPr/>
                    <a:lstStyle/>
                    <a:p>
                      <a:pPr algn="ctr"/>
                      <a:r>
                        <a:rPr kumimoji="0" lang="ru-RU" sz="14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1C1C1C"/>
                          </a:solidFill>
                          <a:effectLst/>
                          <a:latin typeface="Franklin Gothic Book" pitchFamily="34" charset="0"/>
                          <a:ea typeface="+mn-ea"/>
                          <a:cs typeface="Arial" charset="0"/>
                        </a:rPr>
                        <a:t>2.</a:t>
                      </a:r>
                      <a:endParaRPr kumimoji="0" lang="ru-RU" sz="1400" b="0" i="0" u="none" strike="noStrike" kern="1200" cap="none" normalizeH="0" baseline="0" dirty="0">
                        <a:ln>
                          <a:noFill/>
                        </a:ln>
                        <a:solidFill>
                          <a:srgbClr val="1C1C1C"/>
                        </a:solidFill>
                        <a:effectLst/>
                        <a:latin typeface="Franklin Gothic Book" pitchFamily="34" charset="0"/>
                        <a:ea typeface="+mn-ea"/>
                        <a:cs typeface="Arial" charset="0"/>
                      </a:endParaRPr>
                    </a:p>
                  </a:txBody>
                  <a:tcPr marL="91442" marR="91442" marT="45744" marB="4574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kumimoji="0" lang="ru-RU" sz="14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1C1C1C"/>
                          </a:solidFill>
                          <a:effectLst/>
                          <a:latin typeface="Franklin Gothic Book" pitchFamily="34" charset="0"/>
                          <a:ea typeface="+mn-ea"/>
                          <a:cs typeface="Arial" charset="0"/>
                        </a:rPr>
                        <a:t>Голиков Г.Г.</a:t>
                      </a:r>
                      <a:endParaRPr kumimoji="0" lang="ru-RU" sz="1400" b="1" i="0" u="none" strike="noStrike" kern="1200" cap="none" normalizeH="0" baseline="0" dirty="0">
                        <a:ln>
                          <a:noFill/>
                        </a:ln>
                        <a:solidFill>
                          <a:srgbClr val="1C1C1C"/>
                        </a:solidFill>
                        <a:effectLst/>
                        <a:latin typeface="Franklin Gothic Book" pitchFamily="34" charset="0"/>
                        <a:ea typeface="+mn-ea"/>
                        <a:cs typeface="Arial" charset="0"/>
                      </a:endParaRPr>
                    </a:p>
                  </a:txBody>
                  <a:tcPr marL="91442" marR="91442" marT="45744" marB="4574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kumimoji="0" lang="ru-RU" sz="14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ranklin Gothic Book" pitchFamily="34" charset="0"/>
                          <a:ea typeface="+mn-ea"/>
                          <a:cs typeface="Arial" charset="0"/>
                        </a:rPr>
                        <a:t>Проректор по АХР</a:t>
                      </a:r>
                      <a:endParaRPr kumimoji="0" lang="ru-RU" sz="1400" b="0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ranklin Gothic Book" pitchFamily="34" charset="0"/>
                        <a:ea typeface="+mn-ea"/>
                        <a:cs typeface="Arial" charset="0"/>
                      </a:endParaRPr>
                    </a:p>
                  </a:txBody>
                  <a:tcPr marL="91442" marR="91442" marT="45744" marB="4574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kumimoji="0" lang="ru-RU" sz="14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ranklin Gothic Book" pitchFamily="34" charset="0"/>
                          <a:ea typeface="+mn-ea"/>
                          <a:cs typeface="Times New Roman" pitchFamily="18" charset="0"/>
                        </a:rPr>
                        <a:t>Куратор проекта</a:t>
                      </a:r>
                      <a:endParaRPr kumimoji="0" lang="ru-RU" sz="1400" b="0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ranklin Gothic Book" pitchFamily="34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65841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1C1C1C"/>
                          </a:solidFill>
                          <a:effectLst/>
                          <a:latin typeface="Franklin Gothic Book" pitchFamily="34" charset="0"/>
                          <a:ea typeface="+mn-ea"/>
                          <a:cs typeface="Arial" charset="0"/>
                        </a:rPr>
                        <a:t>2.</a:t>
                      </a:r>
                    </a:p>
                  </a:txBody>
                  <a:tcPr marL="91442" marR="91442" marT="45744" marB="4574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1C1C1C"/>
                          </a:solidFill>
                          <a:effectLst/>
                          <a:latin typeface="Franklin Gothic Book" pitchFamily="34" charset="0"/>
                          <a:ea typeface="+mn-ea"/>
                          <a:cs typeface="Arial" charset="0"/>
                        </a:rPr>
                        <a:t>Наумов А.Е.</a:t>
                      </a:r>
                    </a:p>
                  </a:txBody>
                  <a:tcPr marL="91442" marR="91442" marT="45744" marB="4574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1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ranklin Gothic Book" pitchFamily="34" charset="0"/>
                          <a:ea typeface="+mn-ea"/>
                          <a:cs typeface="Arial" charset="0"/>
                        </a:rPr>
                        <a:t>Начальник УНИР</a:t>
                      </a:r>
                    </a:p>
                  </a:txBody>
                  <a:tcPr marL="91442" marR="91442" marT="45744" marB="4574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ranklin Gothic Book" pitchFamily="34" charset="0"/>
                          <a:ea typeface="+mn-ea"/>
                          <a:cs typeface="Times New Roman" pitchFamily="18" charset="0"/>
                        </a:rPr>
                        <a:t>Руководитель проекта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65841">
                <a:tc>
                  <a:txBody>
                    <a:bodyPr/>
                    <a:lstStyle/>
                    <a:p>
                      <a:pPr algn="ctr"/>
                      <a:r>
                        <a:rPr kumimoji="0" lang="ru-RU" sz="14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1C1C1C"/>
                          </a:solidFill>
                          <a:effectLst/>
                          <a:latin typeface="Franklin Gothic Book" pitchFamily="34" charset="0"/>
                          <a:ea typeface="+mn-ea"/>
                          <a:cs typeface="Arial" charset="0"/>
                        </a:rPr>
                        <a:t>3.</a:t>
                      </a:r>
                      <a:endParaRPr kumimoji="0" lang="ru-RU" sz="1400" b="0" i="0" u="none" strike="noStrike" kern="1200" cap="none" normalizeH="0" baseline="0" dirty="0">
                        <a:ln>
                          <a:noFill/>
                        </a:ln>
                        <a:solidFill>
                          <a:srgbClr val="1C1C1C"/>
                        </a:solidFill>
                        <a:effectLst/>
                        <a:latin typeface="Franklin Gothic Book" pitchFamily="34" charset="0"/>
                        <a:ea typeface="+mn-ea"/>
                        <a:cs typeface="Arial" charset="0"/>
                      </a:endParaRPr>
                    </a:p>
                  </a:txBody>
                  <a:tcPr marL="91442" marR="91442" marT="45744" marB="4574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kumimoji="0" lang="ru-RU" sz="14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1C1C1C"/>
                          </a:solidFill>
                          <a:effectLst/>
                          <a:latin typeface="Franklin Gothic Book" pitchFamily="34" charset="0"/>
                          <a:ea typeface="+mn-ea"/>
                          <a:cs typeface="Arial" charset="0"/>
                        </a:rPr>
                        <a:t>Долженко А.В.</a:t>
                      </a:r>
                      <a:endParaRPr kumimoji="0" lang="ru-RU" sz="1400" b="1" i="0" u="none" strike="noStrike" kern="1200" cap="none" normalizeH="0" baseline="0" dirty="0">
                        <a:ln>
                          <a:noFill/>
                        </a:ln>
                        <a:solidFill>
                          <a:srgbClr val="1C1C1C"/>
                        </a:solidFill>
                        <a:effectLst/>
                        <a:latin typeface="Franklin Gothic Book" pitchFamily="34" charset="0"/>
                        <a:ea typeface="+mn-ea"/>
                        <a:cs typeface="Arial" charset="0"/>
                      </a:endParaRPr>
                    </a:p>
                  </a:txBody>
                  <a:tcPr marL="91442" marR="91442" marT="45744" marB="4574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kumimoji="0" lang="ru-RU" sz="14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ranklin Gothic Book" pitchFamily="34" charset="0"/>
                          <a:ea typeface="+mn-ea"/>
                          <a:cs typeface="Arial" charset="0"/>
                        </a:rPr>
                        <a:t>Зав. лабораторий ИИЭ</a:t>
                      </a:r>
                      <a:endParaRPr kumimoji="0" lang="ru-RU" sz="1400" b="0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ranklin Gothic Book" pitchFamily="34" charset="0"/>
                        <a:ea typeface="+mn-ea"/>
                        <a:cs typeface="Arial" charset="0"/>
                      </a:endParaRPr>
                    </a:p>
                  </a:txBody>
                  <a:tcPr marL="91442" marR="91442" marT="45744" marB="4574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ranklin Gothic Book" pitchFamily="34" charset="0"/>
                          <a:ea typeface="+mn-ea"/>
                          <a:cs typeface="Times New Roman" pitchFamily="18" charset="0"/>
                        </a:rPr>
                        <a:t>Администратор проекта</a:t>
                      </a:r>
                    </a:p>
                  </a:txBody>
                  <a:tcPr marL="91442" marR="91442" marT="45744" marB="4574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66371">
                <a:tc>
                  <a:txBody>
                    <a:bodyPr/>
                    <a:lstStyle/>
                    <a:p>
                      <a:pPr algn="ctr"/>
                      <a:r>
                        <a:rPr kumimoji="0" lang="ru-RU" sz="14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1C1C1C"/>
                          </a:solidFill>
                          <a:effectLst/>
                          <a:latin typeface="Franklin Gothic Book" pitchFamily="34" charset="0"/>
                          <a:ea typeface="+mn-ea"/>
                          <a:cs typeface="Arial" charset="0"/>
                        </a:rPr>
                        <a:t>4.</a:t>
                      </a:r>
                      <a:endParaRPr kumimoji="0" lang="ru-RU" sz="1400" b="0" i="0" u="none" strike="noStrike" kern="1200" cap="none" normalizeH="0" baseline="0" dirty="0">
                        <a:ln>
                          <a:noFill/>
                        </a:ln>
                        <a:solidFill>
                          <a:srgbClr val="1C1C1C"/>
                        </a:solidFill>
                        <a:effectLst/>
                        <a:latin typeface="Franklin Gothic Book" pitchFamily="34" charset="0"/>
                        <a:ea typeface="+mn-ea"/>
                        <a:cs typeface="Arial" charset="0"/>
                      </a:endParaRPr>
                    </a:p>
                  </a:txBody>
                  <a:tcPr marL="91442" marR="91442" marT="45744" marB="4574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kumimoji="0" lang="ru-RU" sz="14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1C1C1C"/>
                          </a:solidFill>
                          <a:effectLst/>
                          <a:latin typeface="Franklin Gothic Book" pitchFamily="34" charset="0"/>
                          <a:ea typeface="+mn-ea"/>
                          <a:cs typeface="Arial" charset="0"/>
                        </a:rPr>
                        <a:t>Шевченко А.В.</a:t>
                      </a:r>
                      <a:endParaRPr kumimoji="0" lang="ru-RU" sz="1400" b="1" i="0" u="none" strike="noStrike" kern="1200" cap="none" normalizeH="0" baseline="0" dirty="0">
                        <a:ln>
                          <a:noFill/>
                        </a:ln>
                        <a:solidFill>
                          <a:srgbClr val="1C1C1C"/>
                        </a:solidFill>
                        <a:effectLst/>
                        <a:latin typeface="Franklin Gothic Book" pitchFamily="34" charset="0"/>
                        <a:ea typeface="+mn-ea"/>
                        <a:cs typeface="Arial" charset="0"/>
                      </a:endParaRPr>
                    </a:p>
                  </a:txBody>
                  <a:tcPr marL="91442" marR="91442" marT="45744" marB="4574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kumimoji="0" lang="ru-RU" sz="14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ranklin Gothic Book" pitchFamily="34" charset="0"/>
                          <a:ea typeface="+mn-ea"/>
                          <a:cs typeface="Arial" charset="0"/>
                        </a:rPr>
                        <a:t>Доцент кафедры </a:t>
                      </a:r>
                      <a:r>
                        <a:rPr kumimoji="0" lang="ru-RU" sz="1400" b="0" i="0" u="none" strike="noStrike" kern="1200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ranklin Gothic Book" pitchFamily="34" charset="0"/>
                          <a:ea typeface="+mn-ea"/>
                          <a:cs typeface="Arial" charset="0"/>
                        </a:rPr>
                        <a:t>СиГХ</a:t>
                      </a:r>
                      <a:endParaRPr kumimoji="0" lang="ru-RU" sz="1400" b="0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ranklin Gothic Book" pitchFamily="34" charset="0"/>
                        <a:ea typeface="+mn-ea"/>
                        <a:cs typeface="Arial" charset="0"/>
                      </a:endParaRPr>
                    </a:p>
                  </a:txBody>
                  <a:tcPr marL="91442" marR="91442" marT="45744" marB="4574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ranklin Gothic Book" pitchFamily="34" charset="0"/>
                          <a:ea typeface="+mn-ea"/>
                          <a:cs typeface="Times New Roman" pitchFamily="18" charset="0"/>
                        </a:rPr>
                        <a:t>Администратор проекта</a:t>
                      </a:r>
                    </a:p>
                  </a:txBody>
                  <a:tcPr marL="91442" marR="91442" marT="45744" marB="4574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65841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1C1C1C"/>
                          </a:solidFill>
                          <a:effectLst/>
                          <a:latin typeface="Franklin Gothic Book" pitchFamily="34" charset="0"/>
                          <a:ea typeface="+mn-ea"/>
                          <a:cs typeface="Arial" charset="0"/>
                        </a:rPr>
                        <a:t>5.</a:t>
                      </a:r>
                    </a:p>
                  </a:txBody>
                  <a:tcPr marL="91442" marR="91442" marT="45744" marB="4574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kumimoji="0" lang="ru-RU" sz="14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1C1C1C"/>
                          </a:solidFill>
                          <a:effectLst/>
                          <a:latin typeface="Franklin Gothic Book" pitchFamily="34" charset="0"/>
                          <a:ea typeface="+mn-ea"/>
                          <a:cs typeface="Arial" charset="0"/>
                        </a:rPr>
                        <a:t>Юдин Д.А.</a:t>
                      </a:r>
                      <a:endParaRPr kumimoji="0" lang="ru-RU" sz="1400" b="1" i="0" u="none" strike="noStrike" kern="1200" cap="none" normalizeH="0" baseline="0" dirty="0">
                        <a:ln>
                          <a:noFill/>
                        </a:ln>
                        <a:solidFill>
                          <a:srgbClr val="1C1C1C"/>
                        </a:solidFill>
                        <a:effectLst/>
                        <a:latin typeface="Franklin Gothic Book" pitchFamily="34" charset="0"/>
                        <a:ea typeface="+mn-ea"/>
                        <a:cs typeface="Arial" charset="0"/>
                      </a:endParaRPr>
                    </a:p>
                  </a:txBody>
                  <a:tcPr marL="91442" marR="91442" marT="45744" marB="4574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kumimoji="0" lang="ru-RU" sz="14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ranklin Gothic Book" pitchFamily="34" charset="0"/>
                          <a:ea typeface="+mn-ea"/>
                          <a:cs typeface="Arial" charset="0"/>
                        </a:rPr>
                        <a:t>Доцент кафедры ТК</a:t>
                      </a:r>
                      <a:endParaRPr kumimoji="0" lang="ru-RU" sz="1400" b="0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ranklin Gothic Book" pitchFamily="34" charset="0"/>
                        <a:ea typeface="+mn-ea"/>
                        <a:cs typeface="Arial" charset="0"/>
                      </a:endParaRPr>
                    </a:p>
                  </a:txBody>
                  <a:tcPr marL="91442" marR="91442" marT="45744" marB="4574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ranklin Gothic Book" pitchFamily="34" charset="0"/>
                          <a:ea typeface="+mn-ea"/>
                          <a:cs typeface="Times New Roman" pitchFamily="18" charset="0"/>
                        </a:rPr>
                        <a:t>Администратор проекта</a:t>
                      </a:r>
                    </a:p>
                  </a:txBody>
                  <a:tcPr marL="91442" marR="91442" marT="45744" marB="4574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65841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1C1C1C"/>
                          </a:solidFill>
                          <a:effectLst/>
                          <a:latin typeface="Franklin Gothic Book" pitchFamily="34" charset="0"/>
                          <a:ea typeface="+mn-ea"/>
                          <a:cs typeface="Arial" charset="0"/>
                        </a:rPr>
                        <a:t>6.</a:t>
                      </a:r>
                    </a:p>
                  </a:txBody>
                  <a:tcPr marL="91442" marR="91442" marT="45744" marB="4574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1C1C1C"/>
                          </a:solidFill>
                          <a:effectLst/>
                          <a:latin typeface="Franklin Gothic Book" pitchFamily="34" charset="0"/>
                          <a:ea typeface="+mn-ea"/>
                          <a:cs typeface="Arial" charset="0"/>
                        </a:rPr>
                        <a:t>Алфимова Н.И.</a:t>
                      </a:r>
                    </a:p>
                  </a:txBody>
                  <a:tcPr marL="91442" marR="91442" marT="45744" marB="4574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1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ranklin Gothic Book" pitchFamily="34" charset="0"/>
                          <a:ea typeface="+mn-ea"/>
                          <a:cs typeface="Arial" charset="0"/>
                        </a:rPr>
                        <a:t>Директор НПЦ</a:t>
                      </a:r>
                      <a:endParaRPr kumimoji="0" lang="en-US" sz="1400" b="0" i="0" u="none" strike="noStrike" kern="1200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ranklin Gothic Book" pitchFamily="34" charset="0"/>
                        <a:ea typeface="+mn-ea"/>
                        <a:cs typeface="Arial" charset="0"/>
                      </a:endParaRPr>
                    </a:p>
                  </a:txBody>
                  <a:tcPr marL="91442" marR="91442" marT="45744" marB="4574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ranklin Gothic Book" pitchFamily="34" charset="0"/>
                          <a:ea typeface="+mn-ea"/>
                          <a:cs typeface="Times New Roman" pitchFamily="18" charset="0"/>
                        </a:rPr>
                        <a:t>Член команды проекта</a:t>
                      </a:r>
                    </a:p>
                  </a:txBody>
                  <a:tcPr marL="91442" marR="91442" marT="45744" marB="4574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65841">
                <a:tc>
                  <a:txBody>
                    <a:bodyPr/>
                    <a:lstStyle/>
                    <a:p>
                      <a:pPr algn="ctr"/>
                      <a:r>
                        <a:rPr kumimoji="0" lang="ru-RU" sz="14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1C1C1C"/>
                          </a:solidFill>
                          <a:effectLst/>
                          <a:latin typeface="Franklin Gothic Book" pitchFamily="34" charset="0"/>
                          <a:ea typeface="+mn-ea"/>
                          <a:cs typeface="Arial" charset="0"/>
                        </a:rPr>
                        <a:t>7.</a:t>
                      </a:r>
                      <a:endParaRPr kumimoji="0" lang="ru-RU" sz="1400" b="0" i="0" u="none" strike="noStrike" kern="1200" cap="none" normalizeH="0" baseline="0" dirty="0">
                        <a:ln>
                          <a:noFill/>
                        </a:ln>
                        <a:solidFill>
                          <a:srgbClr val="1C1C1C"/>
                        </a:solidFill>
                        <a:effectLst/>
                        <a:latin typeface="Franklin Gothic Book" pitchFamily="34" charset="0"/>
                        <a:ea typeface="+mn-ea"/>
                        <a:cs typeface="Arial" charset="0"/>
                      </a:endParaRPr>
                    </a:p>
                  </a:txBody>
                  <a:tcPr marL="91442" marR="91442" marT="45744" marB="4574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b="1" i="0" u="none" strike="noStrike" kern="1200" cap="none" normalizeH="0" baseline="0" dirty="0" err="1" smtClean="0">
                          <a:ln>
                            <a:noFill/>
                          </a:ln>
                          <a:solidFill>
                            <a:srgbClr val="1C1C1C"/>
                          </a:solidFill>
                          <a:effectLst/>
                          <a:latin typeface="Franklin Gothic Book" pitchFamily="34" charset="0"/>
                          <a:ea typeface="+mn-ea"/>
                          <a:cs typeface="Arial" charset="0"/>
                        </a:rPr>
                        <a:t>Карацупа</a:t>
                      </a:r>
                      <a:r>
                        <a:rPr kumimoji="0" lang="ru-RU" sz="14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1C1C1C"/>
                          </a:solidFill>
                          <a:effectLst/>
                          <a:latin typeface="Franklin Gothic Book" pitchFamily="34" charset="0"/>
                          <a:ea typeface="+mn-ea"/>
                          <a:cs typeface="Arial" charset="0"/>
                        </a:rPr>
                        <a:t> С.В.</a:t>
                      </a:r>
                    </a:p>
                  </a:txBody>
                  <a:tcPr marL="91442" marR="91442" marT="45744" marB="4574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1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ranklin Gothic Book" pitchFamily="34" charset="0"/>
                          <a:ea typeface="+mn-ea"/>
                          <a:cs typeface="Arial" charset="0"/>
                        </a:rPr>
                        <a:t>Руководитель проектного офиса</a:t>
                      </a:r>
                      <a:endParaRPr kumimoji="0" lang="en-US" sz="1400" b="0" i="0" u="none" strike="noStrike" kern="1200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ranklin Gothic Book" pitchFamily="34" charset="0"/>
                        <a:ea typeface="+mn-ea"/>
                        <a:cs typeface="Arial" charset="0"/>
                      </a:endParaRPr>
                    </a:p>
                  </a:txBody>
                  <a:tcPr marL="91442" marR="91442" marT="45744" marB="4574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ranklin Gothic Book" pitchFamily="34" charset="0"/>
                          <a:ea typeface="+mn-ea"/>
                          <a:cs typeface="Times New Roman" pitchFamily="18" charset="0"/>
                        </a:rPr>
                        <a:t>Член команды проекта</a:t>
                      </a:r>
                    </a:p>
                  </a:txBody>
                  <a:tcPr marL="91442" marR="91442" marT="45744" marB="4574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65841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1C1C1C"/>
                          </a:solidFill>
                          <a:effectLst/>
                          <a:latin typeface="Franklin Gothic Book" pitchFamily="34" charset="0"/>
                          <a:ea typeface="+mn-ea"/>
                          <a:cs typeface="Arial" charset="0"/>
                        </a:rPr>
                        <a:t>8.</a:t>
                      </a:r>
                    </a:p>
                  </a:txBody>
                  <a:tcPr marL="91442" marR="91442" marT="45744" marB="4574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1C1C1C"/>
                          </a:solidFill>
                          <a:effectLst/>
                          <a:latin typeface="Franklin Gothic Book" pitchFamily="34" charset="0"/>
                          <a:ea typeface="+mn-ea"/>
                          <a:cs typeface="Arial" charset="0"/>
                        </a:rPr>
                        <a:t>Иванов А.С.</a:t>
                      </a:r>
                    </a:p>
                  </a:txBody>
                  <a:tcPr marL="91442" marR="91442" marT="45744" marB="4574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1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ranklin Gothic Book" pitchFamily="34" charset="0"/>
                          <a:ea typeface="+mn-ea"/>
                          <a:cs typeface="Arial" charset="0"/>
                        </a:rPr>
                        <a:t>Доцент кафедры ТКМ</a:t>
                      </a:r>
                      <a:endParaRPr kumimoji="0" lang="en-US" sz="1400" b="0" i="0" u="none" strike="noStrike" kern="1200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ranklin Gothic Book" pitchFamily="34" charset="0"/>
                        <a:ea typeface="+mn-ea"/>
                        <a:cs typeface="Arial" charset="0"/>
                      </a:endParaRPr>
                    </a:p>
                  </a:txBody>
                  <a:tcPr marL="91442" marR="91442" marT="45744" marB="4574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ranklin Gothic Book" pitchFamily="34" charset="0"/>
                          <a:ea typeface="+mn-ea"/>
                          <a:cs typeface="Times New Roman" pitchFamily="18" charset="0"/>
                        </a:rPr>
                        <a:t>Член команды проекта</a:t>
                      </a:r>
                    </a:p>
                  </a:txBody>
                  <a:tcPr marL="91442" marR="91442" marT="45744" marB="4574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746650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C3E6F0-F6F1-4A99-AB51-8B0675FDF372}" type="slidenum">
              <a:rPr lang="en-US" smtClean="0"/>
              <a:t>24</a:t>
            </a:fld>
            <a:endParaRPr lang="en-US" dirty="0"/>
          </a:p>
        </p:txBody>
      </p:sp>
      <p:sp>
        <p:nvSpPr>
          <p:cNvPr id="7" name="Заголовок 1"/>
          <p:cNvSpPr>
            <a:spLocks noGrp="1"/>
          </p:cNvSpPr>
          <p:nvPr>
            <p:ph type="title"/>
          </p:nvPr>
        </p:nvSpPr>
        <p:spPr>
          <a:xfrm>
            <a:off x="457200" y="3140968"/>
            <a:ext cx="8686800" cy="841375"/>
          </a:xfrm>
        </p:spPr>
        <p:txBody>
          <a:bodyPr/>
          <a:lstStyle/>
          <a:p>
            <a:pPr>
              <a:defRPr/>
            </a:pPr>
            <a:r>
              <a:rPr lang="ru-RU" sz="3000" dirty="0" smtClean="0"/>
              <a:t>Контактные данные:</a:t>
            </a:r>
            <a:endParaRPr lang="ru-RU" sz="3000" dirty="0"/>
          </a:p>
        </p:txBody>
      </p:sp>
      <p:cxnSp>
        <p:nvCxnSpPr>
          <p:cNvPr id="4" name="Прямая соединительная линия 3"/>
          <p:cNvCxnSpPr/>
          <p:nvPr/>
        </p:nvCxnSpPr>
        <p:spPr>
          <a:xfrm>
            <a:off x="467544" y="4005064"/>
            <a:ext cx="8676456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4"/>
          <p:cNvSpPr txBox="1"/>
          <p:nvPr/>
        </p:nvSpPr>
        <p:spPr>
          <a:xfrm>
            <a:off x="3851920" y="4293096"/>
            <a:ext cx="4770858" cy="17543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Руководитель проекта:             Наумов А.Е.</a:t>
            </a:r>
          </a:p>
          <a:p>
            <a:r>
              <a:rPr lang="ru-RU" dirty="0"/>
              <a:t> </a:t>
            </a:r>
            <a:r>
              <a:rPr lang="ru-RU" dirty="0" smtClean="0"/>
              <a:t>                                                       </a:t>
            </a:r>
            <a:r>
              <a:rPr lang="ru-RU" dirty="0"/>
              <a:t>8∙910</a:t>
            </a:r>
            <a:r>
              <a:rPr lang="ru-RU" dirty="0" smtClean="0"/>
              <a:t>∙360∙00∙51  </a:t>
            </a:r>
          </a:p>
          <a:p>
            <a:endParaRPr lang="ru-RU" dirty="0"/>
          </a:p>
          <a:p>
            <a:endParaRPr lang="ru-RU" dirty="0" smtClean="0"/>
          </a:p>
          <a:p>
            <a:r>
              <a:rPr lang="ru-RU" dirty="0" smtClean="0"/>
              <a:t>Администратор проекта:          Долженко А.В.</a:t>
            </a:r>
          </a:p>
          <a:p>
            <a:pPr>
              <a:tabLst>
                <a:tab pos="2959100" algn="l"/>
              </a:tabLst>
            </a:pPr>
            <a:r>
              <a:rPr lang="ru-RU" dirty="0" smtClean="0"/>
              <a:t>	8∙920∙205∙77∙87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511240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6804248" y="6482716"/>
            <a:ext cx="2682107" cy="2762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rPr>
              <a:t>г. Белгород, </a:t>
            </a:r>
            <a:r>
              <a:rPr lang="ru-RU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rPr>
              <a:t>2018 </a:t>
            </a:r>
            <a:r>
              <a:rPr lang="ru-RU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rPr>
              <a:t>год</a:t>
            </a:r>
          </a:p>
        </p:txBody>
      </p:sp>
      <p:sp>
        <p:nvSpPr>
          <p:cNvPr id="7" name="Заголовок 1"/>
          <p:cNvSpPr txBox="1">
            <a:spLocks/>
          </p:cNvSpPr>
          <p:nvPr/>
        </p:nvSpPr>
        <p:spPr>
          <a:xfrm>
            <a:off x="-29984" y="433408"/>
            <a:ext cx="8686800" cy="133940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ru-RU" sz="3000" dirty="0" smtClean="0">
                <a:latin typeface="Franklin Gothic Book"/>
              </a:rPr>
              <a:t>Введение в предметную область</a:t>
            </a:r>
            <a:br>
              <a:rPr lang="ru-RU" sz="3000" dirty="0" smtClean="0">
                <a:latin typeface="Franklin Gothic Book"/>
              </a:rPr>
            </a:br>
            <a:r>
              <a:rPr lang="ru-RU" sz="3000" dirty="0" smtClean="0">
                <a:latin typeface="Franklin Gothic Book"/>
              </a:rPr>
              <a:t>(описание ситуации «как есть»)</a:t>
            </a:r>
            <a:br>
              <a:rPr lang="ru-RU" sz="3000" dirty="0" smtClean="0">
                <a:latin typeface="Franklin Gothic Book"/>
              </a:rPr>
            </a:br>
            <a:endParaRPr lang="ru-RU" sz="3000" dirty="0">
              <a:latin typeface="Franklin Gothic Book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79512" y="1484784"/>
            <a:ext cx="8784976" cy="46166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sz="1400" b="1" dirty="0" smtClean="0">
                <a:latin typeface="Franklin Gothic Book"/>
              </a:rPr>
              <a:t>Научные, исследовательские и опытно-конструкторские подразделения БГТУ им. В.Г. Шухова, обеспечивающие базу и поддержку НИР и ОКР в строительстве</a:t>
            </a:r>
          </a:p>
          <a:p>
            <a:pPr marL="285750" indent="-285750" algn="just">
              <a:buFontTx/>
              <a:buChar char="-"/>
            </a:pPr>
            <a:r>
              <a:rPr lang="ru-RU" sz="1400" b="1" dirty="0" smtClean="0">
                <a:solidFill>
                  <a:srgbClr val="00B0F0"/>
                </a:solidFill>
                <a:latin typeface="Franklin Gothic Book"/>
              </a:rPr>
              <a:t>Центр коллективного пользования – Центр высоких технологий;</a:t>
            </a:r>
          </a:p>
          <a:p>
            <a:pPr marL="285750" indent="-285750" algn="just">
              <a:buFontTx/>
              <a:buChar char="-"/>
            </a:pPr>
            <a:r>
              <a:rPr lang="ru-RU" sz="1400" b="1" dirty="0" smtClean="0">
                <a:solidFill>
                  <a:srgbClr val="00B0F0"/>
                </a:solidFill>
                <a:latin typeface="Franklin Gothic Book"/>
              </a:rPr>
              <a:t>Центр строительного инжиниринга;</a:t>
            </a:r>
          </a:p>
          <a:p>
            <a:pPr marL="285750" indent="-285750" algn="just">
              <a:buFontTx/>
              <a:buChar char="-"/>
            </a:pPr>
            <a:r>
              <a:rPr lang="ru-RU" sz="1400" b="1" dirty="0">
                <a:solidFill>
                  <a:srgbClr val="00B0F0"/>
                </a:solidFill>
                <a:latin typeface="Franklin Gothic Book"/>
              </a:rPr>
              <a:t>Т</a:t>
            </a:r>
            <a:r>
              <a:rPr lang="ru-RU" sz="1400" b="1" dirty="0" smtClean="0">
                <a:solidFill>
                  <a:srgbClr val="00B0F0"/>
                </a:solidFill>
                <a:latin typeface="Franklin Gothic Book"/>
              </a:rPr>
              <a:t>ехнопарк;</a:t>
            </a:r>
          </a:p>
          <a:p>
            <a:pPr marL="285750" indent="-285750" algn="just">
              <a:buFontTx/>
              <a:buChar char="-"/>
            </a:pPr>
            <a:r>
              <a:rPr lang="ru-RU" sz="1400" b="1" dirty="0" smtClean="0">
                <a:solidFill>
                  <a:srgbClr val="00B0F0"/>
                </a:solidFill>
                <a:latin typeface="Franklin Gothic Book"/>
              </a:rPr>
              <a:t>Лаборатория инженерных изысканий и экспертиз;</a:t>
            </a:r>
          </a:p>
          <a:p>
            <a:pPr marL="285750" indent="-285750" algn="just">
              <a:buFontTx/>
              <a:buChar char="-"/>
            </a:pPr>
            <a:r>
              <a:rPr lang="ru-RU" sz="1400" b="1" dirty="0" smtClean="0">
                <a:solidFill>
                  <a:srgbClr val="00B0F0"/>
                </a:solidFill>
                <a:latin typeface="Franklin Gothic Book"/>
              </a:rPr>
              <a:t>Лаборатория информационного моделирования в строительстве;</a:t>
            </a:r>
          </a:p>
          <a:p>
            <a:pPr marL="285750" indent="-285750" algn="just">
              <a:buFontTx/>
              <a:buChar char="-"/>
            </a:pPr>
            <a:r>
              <a:rPr lang="ru-RU" sz="1400" b="1" dirty="0" smtClean="0">
                <a:solidFill>
                  <a:srgbClr val="00B0F0"/>
                </a:solidFill>
                <a:latin typeface="Franklin Gothic Book"/>
              </a:rPr>
              <a:t>Лаборатория художественно-промышленного дизайна;</a:t>
            </a:r>
          </a:p>
          <a:p>
            <a:pPr marL="285750" indent="-285750" algn="just">
              <a:buFontTx/>
              <a:buChar char="-"/>
            </a:pPr>
            <a:r>
              <a:rPr lang="ru-RU" sz="1400" b="1" dirty="0" smtClean="0">
                <a:solidFill>
                  <a:srgbClr val="00B0F0"/>
                </a:solidFill>
                <a:latin typeface="Franklin Gothic Book"/>
              </a:rPr>
              <a:t>Центр инноваций и дизайна «Метаморфозы»;</a:t>
            </a:r>
          </a:p>
          <a:p>
            <a:pPr algn="just"/>
            <a:endParaRPr lang="ru-RU" sz="1400" b="1" dirty="0" smtClean="0">
              <a:latin typeface="Franklin Gothic Book"/>
            </a:endParaRPr>
          </a:p>
          <a:p>
            <a:pPr algn="just"/>
            <a:r>
              <a:rPr lang="ru-RU" sz="1400" b="1" dirty="0" smtClean="0">
                <a:latin typeface="Franklin Gothic Book"/>
              </a:rPr>
              <a:t>Индустриальные и научные партнеры проводимой вузом </a:t>
            </a:r>
            <a:r>
              <a:rPr lang="ru-RU" sz="1400" b="1" dirty="0">
                <a:latin typeface="Franklin Gothic Book"/>
              </a:rPr>
              <a:t>НИР и ОКР </a:t>
            </a:r>
            <a:r>
              <a:rPr lang="ru-RU" sz="1400" b="1" dirty="0" smtClean="0">
                <a:latin typeface="Franklin Gothic Book"/>
              </a:rPr>
              <a:t>в строительстве:</a:t>
            </a:r>
          </a:p>
          <a:p>
            <a:pPr marL="285750" indent="-285750" algn="just">
              <a:buFontTx/>
              <a:buChar char="-"/>
            </a:pPr>
            <a:r>
              <a:rPr lang="ru-RU" sz="1400" b="1" dirty="0" smtClean="0">
                <a:solidFill>
                  <a:srgbClr val="00B0F0"/>
                </a:solidFill>
                <a:latin typeface="Franklin Gothic Book"/>
              </a:rPr>
              <a:t>Департамент строительства и транспорта Белгородской области.</a:t>
            </a:r>
          </a:p>
          <a:p>
            <a:pPr marL="285750" indent="-285750" algn="just">
              <a:buFontTx/>
              <a:buChar char="-"/>
            </a:pPr>
            <a:r>
              <a:rPr lang="ru-RU" sz="1400" b="1" dirty="0" smtClean="0">
                <a:solidFill>
                  <a:srgbClr val="00B0F0"/>
                </a:solidFill>
                <a:latin typeface="Franklin Gothic Book"/>
              </a:rPr>
              <a:t>ООО «Управляющая компания ЖБК-1» (г. Белгород);</a:t>
            </a:r>
          </a:p>
          <a:p>
            <a:pPr marL="285750" indent="-285750" algn="just">
              <a:buFontTx/>
              <a:buChar char="-"/>
            </a:pPr>
            <a:r>
              <a:rPr lang="ru-RU" sz="1400" b="1" dirty="0" smtClean="0">
                <a:solidFill>
                  <a:srgbClr val="00B0F0"/>
                </a:solidFill>
                <a:latin typeface="Franklin Gothic Book"/>
              </a:rPr>
              <a:t>АО «</a:t>
            </a:r>
            <a:r>
              <a:rPr lang="ru-RU" sz="1400" b="1" dirty="0" err="1" smtClean="0">
                <a:solidFill>
                  <a:srgbClr val="00B0F0"/>
                </a:solidFill>
                <a:latin typeface="Franklin Gothic Book"/>
              </a:rPr>
              <a:t>Аэробел</a:t>
            </a:r>
            <a:r>
              <a:rPr lang="ru-RU" sz="1400" b="1" dirty="0" smtClean="0">
                <a:solidFill>
                  <a:srgbClr val="00B0F0"/>
                </a:solidFill>
                <a:latin typeface="Franklin Gothic Book"/>
              </a:rPr>
              <a:t>» (г. Белгород);</a:t>
            </a:r>
          </a:p>
          <a:p>
            <a:pPr marL="285750" indent="-285750" algn="just">
              <a:buFontTx/>
              <a:buChar char="-"/>
            </a:pPr>
            <a:r>
              <a:rPr lang="ru-RU" sz="1400" b="1" dirty="0" smtClean="0">
                <a:solidFill>
                  <a:srgbClr val="00B0F0"/>
                </a:solidFill>
                <a:latin typeface="Franklin Gothic Book"/>
              </a:rPr>
              <a:t>ООО «Завод </a:t>
            </a:r>
            <a:r>
              <a:rPr lang="ru-RU" sz="1400" b="1" dirty="0" err="1" smtClean="0">
                <a:solidFill>
                  <a:srgbClr val="00B0F0"/>
                </a:solidFill>
                <a:latin typeface="Franklin Gothic Book"/>
              </a:rPr>
              <a:t>АрБет</a:t>
            </a:r>
            <a:r>
              <a:rPr lang="ru-RU" sz="1400" b="1" dirty="0" smtClean="0">
                <a:solidFill>
                  <a:srgbClr val="00B0F0"/>
                </a:solidFill>
                <a:latin typeface="Franklin Gothic Book"/>
              </a:rPr>
              <a:t>» (г. Белгород);</a:t>
            </a:r>
          </a:p>
          <a:p>
            <a:pPr marL="285750" indent="-285750" algn="just">
              <a:buFontTx/>
              <a:buChar char="-"/>
            </a:pPr>
            <a:r>
              <a:rPr lang="ru-RU" sz="1400" b="1" dirty="0" smtClean="0">
                <a:solidFill>
                  <a:srgbClr val="00B0F0"/>
                </a:solidFill>
                <a:latin typeface="Franklin Gothic Book"/>
              </a:rPr>
              <a:t>ООО «</a:t>
            </a:r>
            <a:r>
              <a:rPr lang="ru-RU" sz="1400" b="1" dirty="0" err="1" smtClean="0">
                <a:solidFill>
                  <a:srgbClr val="00B0F0"/>
                </a:solidFill>
                <a:latin typeface="Franklin Gothic Book"/>
              </a:rPr>
              <a:t>ЭкспертПроектСтрой</a:t>
            </a:r>
            <a:r>
              <a:rPr lang="ru-RU" sz="1400" b="1" dirty="0" smtClean="0">
                <a:solidFill>
                  <a:srgbClr val="00B0F0"/>
                </a:solidFill>
                <a:latin typeface="Franklin Gothic Book"/>
              </a:rPr>
              <a:t>» (г. Белгород);</a:t>
            </a:r>
          </a:p>
          <a:p>
            <a:pPr marL="285750" indent="-285750" algn="just">
              <a:buFontTx/>
              <a:buChar char="-"/>
            </a:pPr>
            <a:r>
              <a:rPr lang="ru-RU" sz="1400" b="1" dirty="0" smtClean="0">
                <a:solidFill>
                  <a:srgbClr val="00B0F0"/>
                </a:solidFill>
                <a:latin typeface="Franklin Gothic Book"/>
              </a:rPr>
              <a:t>НИИ строительной физики РААСН (г. Москва);</a:t>
            </a:r>
          </a:p>
          <a:p>
            <a:pPr marL="285750" indent="-285750" algn="just">
              <a:buFontTx/>
              <a:buChar char="-"/>
            </a:pPr>
            <a:r>
              <a:rPr lang="ru-RU" sz="1400" b="1" dirty="0" smtClean="0">
                <a:solidFill>
                  <a:srgbClr val="00B0F0"/>
                </a:solidFill>
                <a:latin typeface="Franklin Gothic Book"/>
              </a:rPr>
              <a:t>Компания </a:t>
            </a:r>
            <a:r>
              <a:rPr lang="en-US" sz="1400" b="1" dirty="0" err="1" smtClean="0">
                <a:solidFill>
                  <a:srgbClr val="00B0F0"/>
                </a:solidFill>
                <a:latin typeface="Franklin Gothic Book"/>
              </a:rPr>
              <a:t>Graphisoft</a:t>
            </a:r>
            <a:r>
              <a:rPr lang="ru-RU" sz="1400" b="1" dirty="0" smtClean="0">
                <a:solidFill>
                  <a:srgbClr val="00B0F0"/>
                </a:solidFill>
                <a:latin typeface="Franklin Gothic Book"/>
              </a:rPr>
              <a:t> (г. Москва);</a:t>
            </a:r>
            <a:endParaRPr lang="en-US" sz="1400" b="1" dirty="0" smtClean="0">
              <a:solidFill>
                <a:srgbClr val="00B0F0"/>
              </a:solidFill>
              <a:latin typeface="Franklin Gothic Book"/>
            </a:endParaRPr>
          </a:p>
          <a:p>
            <a:pPr marL="285750" indent="-285750" algn="just">
              <a:buFontTx/>
              <a:buChar char="-"/>
            </a:pPr>
            <a:r>
              <a:rPr lang="ru-RU" sz="1400" b="1" dirty="0" smtClean="0">
                <a:solidFill>
                  <a:srgbClr val="00B0F0"/>
                </a:solidFill>
                <a:latin typeface="Franklin Gothic Book"/>
              </a:rPr>
              <a:t>Компания </a:t>
            </a:r>
            <a:r>
              <a:rPr lang="en-US" sz="1400" b="1" dirty="0" smtClean="0">
                <a:solidFill>
                  <a:srgbClr val="00B0F0"/>
                </a:solidFill>
                <a:latin typeface="Franklin Gothic Book"/>
              </a:rPr>
              <a:t>VR Concept</a:t>
            </a:r>
            <a:r>
              <a:rPr lang="ru-RU" sz="1400" b="1" dirty="0">
                <a:solidFill>
                  <a:srgbClr val="00B0F0"/>
                </a:solidFill>
                <a:latin typeface="Franklin Gothic Book"/>
              </a:rPr>
              <a:t> </a:t>
            </a:r>
            <a:r>
              <a:rPr lang="ru-RU" sz="1400" b="1" dirty="0" smtClean="0">
                <a:solidFill>
                  <a:srgbClr val="00B0F0"/>
                </a:solidFill>
                <a:latin typeface="Franklin Gothic Book"/>
              </a:rPr>
              <a:t>(г. Москва);</a:t>
            </a:r>
          </a:p>
          <a:p>
            <a:pPr marL="285750" indent="-285750" algn="just">
              <a:buFontTx/>
              <a:buChar char="-"/>
            </a:pPr>
            <a:r>
              <a:rPr lang="ru-RU" sz="1400" b="1" dirty="0" smtClean="0">
                <a:solidFill>
                  <a:srgbClr val="00B0F0"/>
                </a:solidFill>
                <a:latin typeface="Franklin Gothic Book"/>
              </a:rPr>
              <a:t>Лодзинский политехнический университет (г. Лодзь, Польша);</a:t>
            </a:r>
          </a:p>
          <a:p>
            <a:pPr marL="285750" indent="-285750" algn="just">
              <a:buFontTx/>
              <a:buChar char="-"/>
            </a:pPr>
            <a:r>
              <a:rPr lang="ru-RU" sz="1400" b="1" dirty="0" smtClean="0">
                <a:solidFill>
                  <a:srgbClr val="00B0F0"/>
                </a:solidFill>
                <a:latin typeface="Franklin Gothic Book"/>
              </a:rPr>
              <a:t>Компания </a:t>
            </a:r>
            <a:r>
              <a:rPr lang="en-US" sz="1400" b="1" dirty="0" smtClean="0">
                <a:solidFill>
                  <a:srgbClr val="00B0F0"/>
                </a:solidFill>
                <a:latin typeface="Franklin Gothic Book"/>
              </a:rPr>
              <a:t>PSA Zurich Area GmbH</a:t>
            </a:r>
            <a:r>
              <a:rPr lang="ru-RU" sz="1400" b="1" dirty="0" smtClean="0">
                <a:solidFill>
                  <a:srgbClr val="00B0F0"/>
                </a:solidFill>
                <a:latin typeface="Franklin Gothic Book"/>
              </a:rPr>
              <a:t> (г. </a:t>
            </a:r>
            <a:r>
              <a:rPr lang="ru-RU" sz="1400" b="1" dirty="0" err="1" smtClean="0">
                <a:solidFill>
                  <a:srgbClr val="00B0F0"/>
                </a:solidFill>
                <a:latin typeface="Franklin Gothic Book"/>
              </a:rPr>
              <a:t>Устер</a:t>
            </a:r>
            <a:r>
              <a:rPr lang="ru-RU" sz="1400" b="1" dirty="0" smtClean="0">
                <a:solidFill>
                  <a:srgbClr val="00B0F0"/>
                </a:solidFill>
                <a:latin typeface="Franklin Gothic Book"/>
              </a:rPr>
              <a:t>, Швейцария)</a:t>
            </a:r>
          </a:p>
        </p:txBody>
      </p:sp>
    </p:spTree>
    <p:extLst>
      <p:ext uri="{BB962C8B-B14F-4D97-AF65-F5344CB8AC3E}">
        <p14:creationId xmlns:p14="http://schemas.microsoft.com/office/powerpoint/2010/main" val="3251311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6804248" y="6482716"/>
            <a:ext cx="2682107" cy="2762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rPr>
              <a:t>г. Белгород, </a:t>
            </a:r>
            <a:r>
              <a:rPr lang="ru-RU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rPr>
              <a:t>2018 </a:t>
            </a:r>
            <a:r>
              <a:rPr lang="ru-RU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rPr>
              <a:t>год</a:t>
            </a:r>
          </a:p>
        </p:txBody>
      </p:sp>
      <p:sp>
        <p:nvSpPr>
          <p:cNvPr id="7" name="Заголовок 1"/>
          <p:cNvSpPr txBox="1">
            <a:spLocks/>
          </p:cNvSpPr>
          <p:nvPr/>
        </p:nvSpPr>
        <p:spPr>
          <a:xfrm>
            <a:off x="-29984" y="433408"/>
            <a:ext cx="8686800" cy="133940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ru-RU" sz="3000" dirty="0" smtClean="0">
                <a:latin typeface="Franklin Gothic Book"/>
              </a:rPr>
              <a:t>Введение в предметную область</a:t>
            </a:r>
            <a:br>
              <a:rPr lang="ru-RU" sz="3000" dirty="0" smtClean="0">
                <a:latin typeface="Franklin Gothic Book"/>
              </a:rPr>
            </a:br>
            <a:r>
              <a:rPr lang="ru-RU" sz="3000" dirty="0" smtClean="0">
                <a:latin typeface="Franklin Gothic Book"/>
              </a:rPr>
              <a:t>(описание ситуации «как будет»)</a:t>
            </a:r>
            <a:br>
              <a:rPr lang="ru-RU" sz="3000" dirty="0" smtClean="0">
                <a:latin typeface="Franklin Gothic Book"/>
              </a:rPr>
            </a:br>
            <a:endParaRPr lang="ru-RU" sz="3000" dirty="0">
              <a:latin typeface="Franklin Gothic Book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79512" y="1484784"/>
            <a:ext cx="8784976" cy="45243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sz="1600" b="1" dirty="0" smtClean="0">
                <a:latin typeface="Franklin Gothic Book"/>
              </a:rPr>
              <a:t>Инженерно-экспериментальный центр (ИЭЦ) – инновационный формат научно-исследовательского подразделения, являющийся частью инфраструктуры коллективного пользования головной организации, обеспечивающий опережающие опытно-экспериментальные и </a:t>
            </a:r>
            <a:r>
              <a:rPr lang="ru-RU" sz="1600" b="1" dirty="0" err="1" smtClean="0">
                <a:latin typeface="Franklin Gothic Book"/>
              </a:rPr>
              <a:t>апробационные</a:t>
            </a:r>
            <a:r>
              <a:rPr lang="ru-RU" sz="1600" b="1" dirty="0" smtClean="0">
                <a:latin typeface="Franklin Gothic Book"/>
              </a:rPr>
              <a:t> исследования, подготовку в трансферту и масштабированию современных и перспективных производственных технологий.</a:t>
            </a:r>
          </a:p>
          <a:p>
            <a:pPr algn="just"/>
            <a:endParaRPr lang="ru-RU" sz="1600" b="1" dirty="0">
              <a:solidFill>
                <a:srgbClr val="08718A"/>
              </a:solidFill>
              <a:latin typeface="Franklin Gothic Book"/>
            </a:endParaRPr>
          </a:p>
          <a:p>
            <a:pPr algn="just"/>
            <a:r>
              <a:rPr lang="ru-RU" sz="1600" b="1" dirty="0" smtClean="0">
                <a:solidFill>
                  <a:srgbClr val="08718A"/>
                </a:solidFill>
                <a:latin typeface="Franklin Gothic Book"/>
              </a:rPr>
              <a:t>ИЭЦ формирует комплексную экспериментально-исследовательскую среду, основанную на:</a:t>
            </a:r>
          </a:p>
          <a:p>
            <a:pPr marL="285750" indent="-285750" algn="just">
              <a:buFontTx/>
              <a:buChar char="-"/>
            </a:pPr>
            <a:r>
              <a:rPr lang="ru-RU" sz="1600" b="1" dirty="0" smtClean="0">
                <a:solidFill>
                  <a:srgbClr val="08718A"/>
                </a:solidFill>
                <a:latin typeface="Franklin Gothic Book"/>
              </a:rPr>
              <a:t>агрегации актуальных и перспективных технологических барьеров отрасли, их систематизации и кластеризации, обеспечивающими наиболее комплексный и эффективный подход к их преодолению;</a:t>
            </a:r>
          </a:p>
          <a:p>
            <a:pPr marL="285750" indent="-285750" algn="just">
              <a:buFontTx/>
              <a:buChar char="-"/>
            </a:pPr>
            <a:r>
              <a:rPr lang="ru-RU" sz="1600" b="1" dirty="0" smtClean="0">
                <a:solidFill>
                  <a:srgbClr val="08718A"/>
                </a:solidFill>
                <a:latin typeface="Franklin Gothic Book"/>
              </a:rPr>
              <a:t>создании, селекции и аккумуляции творческих (преимущественно молодых ученых, аспирантов и студентов) коллективов, рациональному совмещению решаемых ими задач;</a:t>
            </a:r>
          </a:p>
          <a:p>
            <a:pPr marL="285750" indent="-285750" algn="just">
              <a:buFontTx/>
              <a:buChar char="-"/>
            </a:pPr>
            <a:r>
              <a:rPr lang="ru-RU" sz="1600" b="1" dirty="0" smtClean="0">
                <a:solidFill>
                  <a:srgbClr val="08718A"/>
                </a:solidFill>
                <a:latin typeface="Franklin Gothic Book"/>
              </a:rPr>
              <a:t>аккумуляции передового исследовательского оборудования (в </a:t>
            </a:r>
            <a:r>
              <a:rPr lang="ru-RU" sz="1600" b="1" dirty="0" err="1" smtClean="0">
                <a:solidFill>
                  <a:srgbClr val="08718A"/>
                </a:solidFill>
                <a:latin typeface="Franklin Gothic Book"/>
              </a:rPr>
              <a:t>т.ч</a:t>
            </a:r>
            <a:r>
              <a:rPr lang="ru-RU" sz="1600" b="1" dirty="0" smtClean="0">
                <a:solidFill>
                  <a:srgbClr val="08718A"/>
                </a:solidFill>
                <a:latin typeface="Franklin Gothic Book"/>
              </a:rPr>
              <a:t>. УНУ) в едином пространстве, обеспечивающем максимальную эффективность его оборота</a:t>
            </a:r>
            <a:endParaRPr lang="ru-RU" sz="1600" dirty="0">
              <a:solidFill>
                <a:srgbClr val="08718A"/>
              </a:solidFill>
              <a:latin typeface="Franklin Gothic Book"/>
            </a:endParaRPr>
          </a:p>
        </p:txBody>
      </p:sp>
    </p:spTree>
    <p:extLst>
      <p:ext uri="{BB962C8B-B14F-4D97-AF65-F5344CB8AC3E}">
        <p14:creationId xmlns:p14="http://schemas.microsoft.com/office/powerpoint/2010/main" val="37141162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6804248" y="6482716"/>
            <a:ext cx="2682107" cy="2762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rPr>
              <a:t>г. Белгород, </a:t>
            </a:r>
            <a:r>
              <a:rPr lang="ru-RU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rPr>
              <a:t>2018 </a:t>
            </a:r>
            <a:r>
              <a:rPr lang="ru-RU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rPr>
              <a:t>год</a:t>
            </a:r>
          </a:p>
        </p:txBody>
      </p:sp>
      <p:sp>
        <p:nvSpPr>
          <p:cNvPr id="7" name="Заголовок 1"/>
          <p:cNvSpPr txBox="1">
            <a:spLocks/>
          </p:cNvSpPr>
          <p:nvPr/>
        </p:nvSpPr>
        <p:spPr>
          <a:xfrm>
            <a:off x="-29984" y="433408"/>
            <a:ext cx="8686800" cy="133940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ru-RU" sz="3000" dirty="0" smtClean="0">
                <a:latin typeface="Franklin Gothic Book"/>
              </a:rPr>
              <a:t>Введение в предметную область</a:t>
            </a:r>
            <a:br>
              <a:rPr lang="ru-RU" sz="3000" dirty="0" smtClean="0">
                <a:latin typeface="Franklin Gothic Book"/>
              </a:rPr>
            </a:br>
            <a:r>
              <a:rPr lang="ru-RU" sz="3000" dirty="0" smtClean="0">
                <a:latin typeface="Franklin Gothic Book"/>
              </a:rPr>
              <a:t>(описание ситуации «как будет»)</a:t>
            </a:r>
            <a:br>
              <a:rPr lang="ru-RU" sz="3000" dirty="0" smtClean="0">
                <a:latin typeface="Franklin Gothic Book"/>
              </a:rPr>
            </a:br>
            <a:endParaRPr lang="ru-RU" sz="3000" dirty="0">
              <a:latin typeface="Franklin Gothic Book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79512" y="1484784"/>
            <a:ext cx="8784976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sz="1600" b="1" dirty="0" smtClean="0">
                <a:solidFill>
                  <a:srgbClr val="08718A"/>
                </a:solidFill>
                <a:latin typeface="Franklin Gothic Book"/>
              </a:rPr>
              <a:t>Реконструируемый корпус ИЭЦ (модуль «Кисловодск»)</a:t>
            </a: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71" t="19890" r="16016" b="14001"/>
          <a:stretch/>
        </p:blipFill>
        <p:spPr bwMode="auto">
          <a:xfrm>
            <a:off x="239668" y="1910928"/>
            <a:ext cx="8724820" cy="41469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Прямоугольник 3"/>
          <p:cNvSpPr/>
          <p:nvPr/>
        </p:nvSpPr>
        <p:spPr>
          <a:xfrm rot="239796">
            <a:off x="4885530" y="4797155"/>
            <a:ext cx="504056" cy="504056"/>
          </a:xfrm>
          <a:prstGeom prst="rect">
            <a:avLst/>
          </a:prstGeom>
          <a:solidFill>
            <a:srgbClr val="FF0000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124910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6804248" y="6482716"/>
            <a:ext cx="2682107" cy="2762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rPr>
              <a:t>г. Белгород, </a:t>
            </a:r>
            <a:r>
              <a:rPr lang="ru-RU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rPr>
              <a:t>2018 </a:t>
            </a:r>
            <a:r>
              <a:rPr lang="ru-RU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rPr>
              <a:t>год</a:t>
            </a:r>
          </a:p>
        </p:txBody>
      </p:sp>
      <p:sp>
        <p:nvSpPr>
          <p:cNvPr id="7" name="Заголовок 1"/>
          <p:cNvSpPr txBox="1">
            <a:spLocks/>
          </p:cNvSpPr>
          <p:nvPr/>
        </p:nvSpPr>
        <p:spPr>
          <a:xfrm>
            <a:off x="-29984" y="433408"/>
            <a:ext cx="8686800" cy="133940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ru-RU" sz="3000" dirty="0" smtClean="0">
                <a:latin typeface="Franklin Gothic Book"/>
              </a:rPr>
              <a:t>Введение в предметную область</a:t>
            </a:r>
            <a:br>
              <a:rPr lang="ru-RU" sz="3000" dirty="0" smtClean="0">
                <a:latin typeface="Franklin Gothic Book"/>
              </a:rPr>
            </a:br>
            <a:r>
              <a:rPr lang="ru-RU" sz="3000" dirty="0" smtClean="0">
                <a:latin typeface="Franklin Gothic Book"/>
              </a:rPr>
              <a:t>(описание ситуации «как будет»)</a:t>
            </a:r>
            <a:br>
              <a:rPr lang="ru-RU" sz="3000" dirty="0" smtClean="0">
                <a:latin typeface="Franklin Gothic Book"/>
              </a:rPr>
            </a:br>
            <a:endParaRPr lang="ru-RU" sz="3000" dirty="0">
              <a:latin typeface="Franklin Gothic Book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79512" y="1484784"/>
            <a:ext cx="8784976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sz="1600" b="1" dirty="0" smtClean="0">
                <a:solidFill>
                  <a:srgbClr val="08718A"/>
                </a:solidFill>
                <a:latin typeface="Franklin Gothic Book"/>
              </a:rPr>
              <a:t>Реконструируемый корпус ИЭЦ (модуль «Кисловодск»)</a:t>
            </a:r>
          </a:p>
        </p:txBody>
      </p:sp>
      <p:pic>
        <p:nvPicPr>
          <p:cNvPr id="1028" name="Picture 4" descr="Картинки по запросу модуль кисловодск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76" t="10585" r="6026" b="13942"/>
          <a:stretch/>
        </p:blipFill>
        <p:spPr bwMode="auto">
          <a:xfrm>
            <a:off x="156691" y="4365104"/>
            <a:ext cx="3039689" cy="17533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Картинки по запросу модуль кисловодск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7864" y="1846881"/>
            <a:ext cx="5695463" cy="42715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Похожее изображение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575" y="1846881"/>
            <a:ext cx="3040805" cy="20947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621470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6804248" y="6482716"/>
            <a:ext cx="2682107" cy="2762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rPr>
              <a:t>г. Белгород, </a:t>
            </a:r>
            <a:r>
              <a:rPr lang="ru-RU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rPr>
              <a:t>2018 </a:t>
            </a:r>
            <a:r>
              <a:rPr lang="ru-RU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rPr>
              <a:t>год</a:t>
            </a:r>
          </a:p>
        </p:txBody>
      </p:sp>
      <p:sp>
        <p:nvSpPr>
          <p:cNvPr id="7" name="Заголовок 1"/>
          <p:cNvSpPr txBox="1">
            <a:spLocks/>
          </p:cNvSpPr>
          <p:nvPr/>
        </p:nvSpPr>
        <p:spPr>
          <a:xfrm>
            <a:off x="-29984" y="433408"/>
            <a:ext cx="8686800" cy="133940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ru-RU" sz="3000" dirty="0" smtClean="0">
                <a:latin typeface="Franklin Gothic Book"/>
              </a:rPr>
              <a:t>Введение в предметную область</a:t>
            </a:r>
            <a:br>
              <a:rPr lang="ru-RU" sz="3000" dirty="0" smtClean="0">
                <a:latin typeface="Franklin Gothic Book"/>
              </a:rPr>
            </a:br>
            <a:r>
              <a:rPr lang="ru-RU" sz="3000" dirty="0" smtClean="0">
                <a:latin typeface="Franklin Gothic Book"/>
              </a:rPr>
              <a:t>(описание ситуации «как будет»)</a:t>
            </a:r>
            <a:br>
              <a:rPr lang="ru-RU" sz="3000" dirty="0" smtClean="0">
                <a:latin typeface="Franklin Gothic Book"/>
              </a:rPr>
            </a:br>
            <a:endParaRPr lang="ru-RU" sz="3000" dirty="0">
              <a:latin typeface="Franklin Gothic Book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79512" y="1484784"/>
            <a:ext cx="8784976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sz="1600" b="1" dirty="0" smtClean="0">
                <a:solidFill>
                  <a:srgbClr val="08718A"/>
                </a:solidFill>
                <a:latin typeface="Franklin Gothic Book"/>
              </a:rPr>
              <a:t>Реконструируемый корпус ИЭЦ (модуль «Кисловодск»)</a:t>
            </a:r>
          </a:p>
        </p:txBody>
      </p:sp>
      <p:pic>
        <p:nvPicPr>
          <p:cNvPr id="2057" name="Picture 9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074" t="27935" r="7596" b="12414"/>
          <a:stretch/>
        </p:blipFill>
        <p:spPr bwMode="auto">
          <a:xfrm>
            <a:off x="0" y="1785381"/>
            <a:ext cx="9143999" cy="38919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4" name="Picture 6" descr="Картинки по запросу модуль кисловодск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249" y="5529673"/>
            <a:ext cx="2458536" cy="12292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638079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6804248" y="6482716"/>
            <a:ext cx="2682107" cy="2762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rPr>
              <a:t>г. Белгород, </a:t>
            </a:r>
            <a:r>
              <a:rPr lang="ru-RU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rPr>
              <a:t>2018 </a:t>
            </a:r>
            <a:r>
              <a:rPr lang="ru-RU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rPr>
              <a:t>год</a:t>
            </a:r>
          </a:p>
        </p:txBody>
      </p:sp>
      <p:sp>
        <p:nvSpPr>
          <p:cNvPr id="7" name="Заголовок 1"/>
          <p:cNvSpPr txBox="1">
            <a:spLocks/>
          </p:cNvSpPr>
          <p:nvPr/>
        </p:nvSpPr>
        <p:spPr>
          <a:xfrm>
            <a:off x="-29984" y="433408"/>
            <a:ext cx="8686800" cy="133940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ru-RU" sz="3000" dirty="0" smtClean="0">
                <a:latin typeface="Franklin Gothic Book"/>
              </a:rPr>
              <a:t>Введение в предметную область</a:t>
            </a:r>
            <a:br>
              <a:rPr lang="ru-RU" sz="3000" dirty="0" smtClean="0">
                <a:latin typeface="Franklin Gothic Book"/>
              </a:rPr>
            </a:br>
            <a:r>
              <a:rPr lang="ru-RU" sz="3000" dirty="0" smtClean="0">
                <a:latin typeface="Franklin Gothic Book"/>
              </a:rPr>
              <a:t>(описание ситуации «как будет»)</a:t>
            </a:r>
            <a:br>
              <a:rPr lang="ru-RU" sz="3000" dirty="0" smtClean="0">
                <a:latin typeface="Franklin Gothic Book"/>
              </a:rPr>
            </a:br>
            <a:endParaRPr lang="ru-RU" sz="3000" dirty="0">
              <a:latin typeface="Franklin Gothic Book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076056" y="1340768"/>
            <a:ext cx="3888432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ru-RU" sz="1600" b="1" dirty="0" smtClean="0">
                <a:solidFill>
                  <a:srgbClr val="08718A"/>
                </a:solidFill>
                <a:latin typeface="Franklin Gothic Book"/>
              </a:rPr>
              <a:t>Реконструируемый корпус ИЭЦ (модуль «Кисловодск»)</a:t>
            </a:r>
          </a:p>
        </p:txBody>
      </p:sp>
      <p:pic>
        <p:nvPicPr>
          <p:cNvPr id="2055" name="Picture 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384283"/>
            <a:ext cx="4896544" cy="53746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2081" y="1957911"/>
            <a:ext cx="3672408" cy="42797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356189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6804248" y="6482716"/>
            <a:ext cx="2682107" cy="2762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rPr>
              <a:t>г. Белгород, </a:t>
            </a:r>
            <a:r>
              <a:rPr lang="ru-RU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rPr>
              <a:t>2018 </a:t>
            </a:r>
            <a:r>
              <a:rPr lang="ru-RU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rPr>
              <a:t>год</a:t>
            </a:r>
          </a:p>
        </p:txBody>
      </p:sp>
      <p:sp>
        <p:nvSpPr>
          <p:cNvPr id="7" name="Заголовок 1"/>
          <p:cNvSpPr txBox="1">
            <a:spLocks/>
          </p:cNvSpPr>
          <p:nvPr/>
        </p:nvSpPr>
        <p:spPr>
          <a:xfrm>
            <a:off x="-29984" y="433408"/>
            <a:ext cx="8686800" cy="133940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ru-RU" sz="3000" dirty="0" smtClean="0">
                <a:latin typeface="Franklin Gothic Book"/>
              </a:rPr>
              <a:t>Введение в предметную область</a:t>
            </a:r>
            <a:br>
              <a:rPr lang="ru-RU" sz="3000" dirty="0" smtClean="0">
                <a:latin typeface="Franklin Gothic Book"/>
              </a:rPr>
            </a:br>
            <a:r>
              <a:rPr lang="ru-RU" sz="3000" dirty="0" smtClean="0">
                <a:latin typeface="Franklin Gothic Book"/>
              </a:rPr>
              <a:t>(описание ситуации «как будет»)</a:t>
            </a:r>
            <a:br>
              <a:rPr lang="ru-RU" sz="3000" dirty="0" smtClean="0">
                <a:latin typeface="Franklin Gothic Book"/>
              </a:rPr>
            </a:br>
            <a:endParaRPr lang="ru-RU" sz="3000" dirty="0">
              <a:latin typeface="Franklin Gothic Book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076056" y="1340768"/>
            <a:ext cx="3888432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ru-RU" sz="1600" b="1" dirty="0" smtClean="0">
                <a:solidFill>
                  <a:srgbClr val="08718A"/>
                </a:solidFill>
                <a:latin typeface="Franklin Gothic Book"/>
              </a:rPr>
              <a:t>Реконструируемый корпус ИЭЦ (модуль «Кисловодск»)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2081" y="1957911"/>
            <a:ext cx="3672408" cy="42797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4638" y="1925543"/>
            <a:ext cx="4861418" cy="48333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7704" y="1500786"/>
            <a:ext cx="1656184" cy="2502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441714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1290</TotalTime>
  <Words>1566</Words>
  <Application>Microsoft Office PowerPoint</Application>
  <PresentationFormat>Экран (4:3)</PresentationFormat>
  <Paragraphs>280</Paragraphs>
  <Slides>24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24</vt:i4>
      </vt:variant>
    </vt:vector>
  </HeadingPairs>
  <TitlesOfParts>
    <vt:vector size="31" baseType="lpstr">
      <vt:lpstr>Arial</vt:lpstr>
      <vt:lpstr>Calibri</vt:lpstr>
      <vt:lpstr>Franklin Gothic Book</vt:lpstr>
      <vt:lpstr>Franklin Gothic Medium</vt:lpstr>
      <vt:lpstr>Times New Roman</vt:lpstr>
      <vt:lpstr>Wingdings</vt:lpstr>
      <vt:lpstr>Тема Office</vt:lpstr>
      <vt:lpstr>Белгородский государственный технологический университет им. В.Г. Шухова наименование подразделения университета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Команда проекта</vt:lpstr>
      <vt:lpstr>Контактные данные: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Belgorod State Technological University named after  V.G. Shukhov</dc:title>
  <dc:creator>Hiwi</dc:creator>
  <cp:lastModifiedBy>User</cp:lastModifiedBy>
  <cp:revision>120</cp:revision>
  <cp:lastPrinted>2018-09-24T08:34:52Z</cp:lastPrinted>
  <dcterms:created xsi:type="dcterms:W3CDTF">2017-07-24T10:26:29Z</dcterms:created>
  <dcterms:modified xsi:type="dcterms:W3CDTF">2018-12-11T12:40:48Z</dcterms:modified>
</cp:coreProperties>
</file>