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5"/>
  </p:notesMasterIdLst>
  <p:sldIdLst>
    <p:sldId id="256" r:id="rId2"/>
    <p:sldId id="282" r:id="rId3"/>
    <p:sldId id="283" r:id="rId4"/>
    <p:sldId id="291" r:id="rId5"/>
    <p:sldId id="294" r:id="rId6"/>
    <p:sldId id="288" r:id="rId7"/>
    <p:sldId id="284" r:id="rId8"/>
    <p:sldId id="292" r:id="rId9"/>
    <p:sldId id="293" r:id="rId10"/>
    <p:sldId id="287" r:id="rId11"/>
    <p:sldId id="286" r:id="rId12"/>
    <p:sldId id="279" r:id="rId13"/>
    <p:sldId id="289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E2F9"/>
    <a:srgbClr val="00FFFF"/>
    <a:srgbClr val="8ED9F8"/>
    <a:srgbClr val="E8F4F8"/>
    <a:srgbClr val="08718A"/>
    <a:srgbClr val="0B95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95" autoAdjust="0"/>
    <p:restoredTop sz="94660"/>
  </p:normalViewPr>
  <p:slideViewPr>
    <p:cSldViewPr>
      <p:cViewPr varScale="1">
        <p:scale>
          <a:sx n="109" d="100"/>
          <a:sy n="109" d="100"/>
        </p:scale>
        <p:origin x="172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8" cy="496332"/>
          </a:xfrm>
          <a:prstGeom prst="rect">
            <a:avLst/>
          </a:prstGeom>
        </p:spPr>
        <p:txBody>
          <a:bodyPr vert="horz" lIns="90971" tIns="45484" rIns="90971" bIns="454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8" cy="496332"/>
          </a:xfrm>
          <a:prstGeom prst="rect">
            <a:avLst/>
          </a:prstGeom>
        </p:spPr>
        <p:txBody>
          <a:bodyPr vert="horz" lIns="90971" tIns="45484" rIns="90971" bIns="45484" rtlCol="0"/>
          <a:lstStyle>
            <a:lvl1pPr algn="r">
              <a:defRPr sz="1200"/>
            </a:lvl1pPr>
          </a:lstStyle>
          <a:p>
            <a:fld id="{99343717-845B-4172-8281-5128739DDAED}" type="datetimeFigureOut">
              <a:rPr lang="ru-RU" smtClean="0"/>
              <a:t>10.12.2018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71" tIns="45484" rIns="90971" bIns="454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0971" tIns="45484" rIns="90971" bIns="4548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8" cy="496332"/>
          </a:xfrm>
          <a:prstGeom prst="rect">
            <a:avLst/>
          </a:prstGeom>
        </p:spPr>
        <p:txBody>
          <a:bodyPr vert="horz" lIns="90971" tIns="45484" rIns="90971" bIns="454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8" cy="496332"/>
          </a:xfrm>
          <a:prstGeom prst="rect">
            <a:avLst/>
          </a:prstGeom>
        </p:spPr>
        <p:txBody>
          <a:bodyPr vert="horz" lIns="90971" tIns="45484" rIns="90971" bIns="45484" rtlCol="0" anchor="b"/>
          <a:lstStyle>
            <a:lvl1pPr algn="r">
              <a:defRPr sz="1200"/>
            </a:lvl1pPr>
          </a:lstStyle>
          <a:p>
            <a:fld id="{1A842059-EF5D-42BE-B7CC-A98480F239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41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D4EF-82EF-4084-89A8-F2DD8F0BA14F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69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5340B-AB5B-4E25-AF74-27776B81DD3F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624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F21D-BF8E-4D29-91A6-8FD829FECCFB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751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AA83E-6EF8-44F9-BE2F-2E9403375C2F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614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A93D-16C2-476B-AB51-6D92EF803B22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526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2C277-A970-41D9-BC05-D420D6CD101E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095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9F11F-EF5A-4CFB-9827-E1D6295AFF2A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068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9D626-6700-4AA3-A04D-BDFA88A03154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151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AC3B4-D4C8-405F-840B-38E9D4D04806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796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56C8E-3354-4316-9272-29C71CDDE914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936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52384-EE8B-4BAC-9408-D504DC413384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889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CCAA8-9E28-403D-917B-7D857A9DBAFE}" type="datetime1">
              <a:rPr lang="en-US" smtClean="0"/>
              <a:t>12/10/2018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3E6F0-F6F1-4A99-AB51-8B0675FDF3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440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7"/>
          <p:cNvSpPr>
            <a:spLocks noGrp="1"/>
          </p:cNvSpPr>
          <p:nvPr>
            <p:ph type="ctrTitle"/>
          </p:nvPr>
        </p:nvSpPr>
        <p:spPr>
          <a:xfrm>
            <a:off x="408950" y="475044"/>
            <a:ext cx="7772400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1500" b="1" spc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Белгородский государственный технологический университет им. В.Г. Шухова</a:t>
            </a:r>
            <a:r>
              <a:rPr lang="en-US" sz="1800" spc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spc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400" dirty="0">
                <a:solidFill>
                  <a:srgbClr val="3D3D3D"/>
                </a:solidFill>
              </a:rPr>
              <a:t/>
            </a:r>
            <a:br>
              <a:rPr lang="ru-RU" altLang="ru-RU" sz="1400" dirty="0">
                <a:solidFill>
                  <a:srgbClr val="3D3D3D"/>
                </a:solidFill>
              </a:rPr>
            </a:br>
            <a:endParaRPr lang="ru-RU" altLang="ru-RU" sz="1400" dirty="0">
              <a:solidFill>
                <a:srgbClr val="3D3D3D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21157" y="3988146"/>
            <a:ext cx="317132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Раутберг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Наталья Алексеевна, </a:t>
            </a:r>
          </a:p>
          <a:p>
            <a:pPr lvl="0"/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главный режиссер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СДК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БГТУ им. В.Г.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Шухова</a:t>
            </a: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04248" y="6482716"/>
            <a:ext cx="2682107" cy="276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г. Белгород, </a:t>
            </a:r>
            <a:r>
              <a:rPr lang="ru-RU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2018 год</a:t>
            </a:r>
            <a:endParaRPr lang="ru-RU" sz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1026" name="Picture 2" descr="http://belwesti.ru/files/2013/bgtu_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69724"/>
            <a:ext cx="5721157" cy="4697796"/>
          </a:xfrm>
          <a:prstGeom prst="rect">
            <a:avLst/>
          </a:prstGeom>
          <a:ln/>
          <a:effectLst>
            <a:glow rad="228600">
              <a:srgbClr val="8FE2F9">
                <a:alpha val="40000"/>
              </a:srgbClr>
            </a:glow>
            <a:outerShdw blurRad="50800" dist="38100" dir="16200000" rotWithShape="0">
              <a:prstClr val="black">
                <a:alpha val="40000"/>
              </a:prstClr>
            </a:outerShdw>
            <a:softEdge rad="635000"/>
          </a:effectLst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pic>
      <p:sp>
        <p:nvSpPr>
          <p:cNvPr id="4" name="Заголовок 3"/>
          <p:cNvSpPr txBox="1">
            <a:spLocks/>
          </p:cNvSpPr>
          <p:nvPr/>
        </p:nvSpPr>
        <p:spPr>
          <a:xfrm>
            <a:off x="122316" y="1268760"/>
            <a:ext cx="8458200" cy="7923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11500" b="1" dirty="0" smtClean="0"/>
              <a:t>«</a:t>
            </a:r>
            <a:r>
              <a:rPr lang="ru-RU" sz="11500" b="1" smtClean="0"/>
              <a:t>Интерактивный кампус»</a:t>
            </a:r>
            <a:endParaRPr lang="ru-RU" sz="115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7597715" y="899428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Форма- </a:t>
            </a:r>
            <a:r>
              <a:rPr lang="ru-RU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246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04790" y="548680"/>
            <a:ext cx="8229600" cy="5619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 smtClean="0"/>
              <a:t>Риски проекта</a:t>
            </a:r>
            <a:endParaRPr lang="ru-RU" sz="3000" dirty="0"/>
          </a:p>
        </p:txBody>
      </p:sp>
      <p:graphicFrame>
        <p:nvGraphicFramePr>
          <p:cNvPr id="3" name="Объек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537672"/>
              </p:ext>
            </p:extLst>
          </p:nvPr>
        </p:nvGraphicFramePr>
        <p:xfrm>
          <a:off x="250825" y="1340768"/>
          <a:ext cx="8713788" cy="3674436"/>
        </p:xfrm>
        <a:graphic>
          <a:graphicData uri="http://schemas.openxmlformats.org/drawingml/2006/table">
            <a:tbl>
              <a:tblPr/>
              <a:tblGrid>
                <a:gridCol w="356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8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46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33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706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07614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68594" marR="68594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Риск</a:t>
                      </a:r>
                    </a:p>
                  </a:txBody>
                  <a:tcPr marL="68594" marR="68594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Ожидаемые последствия наступления риска</a:t>
                      </a:r>
                    </a:p>
                  </a:txBody>
                  <a:tcPr marL="68594" marR="68594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Мероприятия по предупреждению наступления риска</a:t>
                      </a:r>
                    </a:p>
                  </a:txBody>
                  <a:tcPr marL="68594" marR="68594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Действия в случае наступления риска</a:t>
                      </a:r>
                    </a:p>
                  </a:txBody>
                  <a:tcPr marL="68594" marR="68594" marT="45743" marB="4574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3782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1442" marR="51442" marT="825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Непопулярность проекта в молодежной среде 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Недостаточная посещаемость, </a:t>
                      </a:r>
                      <a:r>
                        <a:rPr kumimoji="0" lang="ru-RU" alt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невостребованность</a:t>
                      </a: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ряда мероприятий.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Анкетирование молодежи,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</a:t>
                      </a:r>
                      <a:r>
                        <a:rPr kumimoji="0" lang="ru-RU" alt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соцсетей</a:t>
                      </a: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опора на студенческий актив.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Пересмотр формата мероприятия,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анкетирование и поиск новых тематик.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1669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1434" marR="51434" marT="8255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Пересечение и конкуренция с аналогичными проектами других организаторов 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Отсутствие зрительской аудитории,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недостаток творческого контента.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Опора на планы мероприятий крупных организаторов Белгородской области и разнообразие форматов и тематик, позволяющих охватить широкие массы молодежи.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Интеграция мероприятий  в состав пересекающихся.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40" marR="5144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104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51520" y="620688"/>
            <a:ext cx="8686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 dirty="0"/>
              <a:t>Показатели </a:t>
            </a:r>
            <a:r>
              <a:rPr lang="ru-RU" sz="3000" dirty="0" smtClean="0"/>
              <a:t>эффективности проекта</a:t>
            </a:r>
            <a:br>
              <a:rPr lang="ru-RU" sz="3000" dirty="0" smtClean="0"/>
            </a:br>
            <a:endParaRPr lang="ru-RU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126108" y="1557338"/>
            <a:ext cx="8843268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Популяризация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 пропаганда лучших образцов поэтических и прозаических произведений российских авторов, музыкальных 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литературных авторских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произведений, драматических и малых театральных форм, прикладного и художественного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творчества позволит создать новую устойчивую гуманитарную среду, направленную на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раскрытие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творческого потенциала и гражданско-патриотическое воспитание студенческой молодежи.</a:t>
            </a:r>
            <a:endParaRPr lang="ru-RU" sz="140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964" y="2708920"/>
            <a:ext cx="8937625" cy="11387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результате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реализации проекта «Пушкарная слобода» университет получит дополнительные общественно-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имиджевые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баллы и предоставит возможность создания новой межвузовской, общегородской, всероссийской площадки, позволит расширить взаимодействие и сотрудничество между учебными заведениями области и ЦФО, а также привлечь абитуриентов в вуз.</a:t>
            </a:r>
          </a:p>
          <a:p>
            <a:pPr algn="just">
              <a:defRPr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043865"/>
              </p:ext>
            </p:extLst>
          </p:nvPr>
        </p:nvGraphicFramePr>
        <p:xfrm>
          <a:off x="89247" y="3717032"/>
          <a:ext cx="8916989" cy="2895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02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65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9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42017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Социальные 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48" marB="45748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Имиджевые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48" marB="45748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Корпоративные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48" marB="45748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Привлечение абитуриентов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48" marB="45748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Иные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48" marB="4574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5046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проведенных мероприятий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 созданных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или премьерно представленных музыкальных, театральных и авторских произведений </a:t>
                      </a:r>
                    </a:p>
                  </a:txBody>
                  <a:tcPr marL="91447" marR="91447" marT="45748" marB="45748"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мероприятий городского и более высокого уровня, проведенных в рамках проекта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 привлеченных учебных заведений и участников из  их числа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 совместных мероприятий между учебными заведениями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48" marB="45748"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 –победителей  проекта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Число молодых имен, открытых проектом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Общее число участников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48" marB="45748"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школьников, привлеченных к участию в проекте 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Рост балла ЕГЭ по русскому языку</a:t>
                      </a:r>
                    </a:p>
                  </a:txBody>
                  <a:tcPr marL="91447" marR="91447" marT="45748" marB="45748"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7" marR="91447" marT="45748" marB="4574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46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12</a:t>
            </a:fld>
            <a:endParaRPr lang="en-US" dirty="0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301625" y="427038"/>
            <a:ext cx="8686800" cy="841375"/>
          </a:xfrm>
        </p:spPr>
        <p:txBody>
          <a:bodyPr/>
          <a:lstStyle/>
          <a:p>
            <a:pPr>
              <a:defRPr/>
            </a:pPr>
            <a:r>
              <a:rPr lang="ru-RU" sz="3000" dirty="0" smtClean="0"/>
              <a:t>Команда проекта</a:t>
            </a:r>
            <a:endParaRPr lang="ru-RU" sz="3000" dirty="0"/>
          </a:p>
        </p:txBody>
      </p:sp>
      <p:graphicFrame>
        <p:nvGraphicFramePr>
          <p:cNvPr id="9" name="Group 1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055523"/>
              </p:ext>
            </p:extLst>
          </p:nvPr>
        </p:nvGraphicFramePr>
        <p:xfrm>
          <a:off x="251520" y="1412776"/>
          <a:ext cx="8713788" cy="5456484"/>
        </p:xfrm>
        <a:graphic>
          <a:graphicData uri="http://schemas.openxmlformats.org/drawingml/2006/table">
            <a:tbl>
              <a:tblPr/>
              <a:tblGrid>
                <a:gridCol w="428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559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2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Должность и основное место работы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Выполняемые в проекте работы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Авилова Ирина Павловна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C1C1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Проректор по культурно-воспитательной и социальной работе БГТУ им. В.Г. Шухова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Куратор проекта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Раутберг Наталья Алексеевна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C1C1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Главный режиссер СДК БГТУ им. В.Г. Шухова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Руководитель проекта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7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Гончарова Людмила Павловна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Режиссер СДК БГТУ им. В.Г. Шухова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Администратор проекта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Минаков Станислав Александрович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C1C1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C1C1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Член СПР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Член команды проекта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8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Конорева Тамара Львовна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C1C1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Директор МВК БГТУ им. В.Г. Шухова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Член команды проекта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Кобелева Светлана Алексеевна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Библиотекарь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НТБ  БГТУ им. В.Г. Шухова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Член команды проекта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Клёнова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Наталья Андреевна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Зам. директора по КВР ИТОМ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Член команды проекта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Огородникова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Светлана Игоревна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Студент ИЭМ, гр. УП-41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Член команды проекта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8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Стрижекозина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Наталья Сергеевна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Студент АИ, гр. АР-51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Член команды проекта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37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Ильенко Андрей Павлович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Студент ТТИ, гр. ЖД-41</a:t>
                      </a: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Член команды проекта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2" marR="91442" marT="45744" marB="4574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466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E6F0-F6F1-4A99-AB51-8B0675FDF372}" type="slidenum">
              <a:rPr lang="en-US" smtClean="0"/>
              <a:t>13</a:t>
            </a:fld>
            <a:endParaRPr lang="en-US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67544" y="4005064"/>
            <a:ext cx="86764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635896" y="3466457"/>
            <a:ext cx="4752528" cy="2677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>
              <a:defRPr/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Руководитель проекта: </a:t>
            </a:r>
          </a:p>
          <a:p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Раутберг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Наталья Алексеевна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лавный режиссер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СДК БГТУ им. В.Г. Шухова, тел.: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89103224048, </a:t>
            </a:r>
            <a:r>
              <a:rPr lang="en-US" sz="1400" dirty="0" err="1">
                <a:latin typeface="Times New Roman"/>
                <a:ea typeface="Times New Roman"/>
              </a:rPr>
              <a:t>nrautberg</a:t>
            </a:r>
            <a:r>
              <a:rPr lang="ru-RU" sz="1400" dirty="0">
                <a:latin typeface="Times New Roman"/>
                <a:ea typeface="Times New Roman"/>
              </a:rPr>
              <a:t>@</a:t>
            </a:r>
            <a:r>
              <a:rPr lang="en-US" sz="1400" dirty="0">
                <a:latin typeface="Times New Roman"/>
                <a:ea typeface="Times New Roman"/>
              </a:rPr>
              <a:t>mail</a:t>
            </a:r>
            <a:r>
              <a:rPr lang="ru-RU" sz="1400" dirty="0">
                <a:latin typeface="Times New Roman"/>
                <a:ea typeface="Times New Roman"/>
              </a:rPr>
              <a:t>.</a:t>
            </a:r>
            <a:r>
              <a:rPr lang="en-US" sz="1400" dirty="0" err="1">
                <a:latin typeface="Times New Roman"/>
                <a:ea typeface="Times New Roman"/>
              </a:rPr>
              <a:t>ru</a:t>
            </a:r>
            <a:r>
              <a:rPr lang="en-US" sz="1400" dirty="0">
                <a:latin typeface="Times New Roman"/>
                <a:ea typeface="Times New Roman"/>
              </a:rPr>
              <a:t> 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Администратор проекта: </a:t>
            </a:r>
          </a:p>
          <a:p>
            <a:pPr lvl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Гончарова Людмила Павловна,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режиссер СДК БГТУ им. В.Г. Шухова, тел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.:</a:t>
            </a:r>
            <a:r>
              <a:rPr lang="ru-RU" sz="1400" dirty="0" smtClean="0">
                <a:latin typeface="Times New Roman"/>
                <a:ea typeface="Times New Roman"/>
              </a:rPr>
              <a:t>89805223872, </a:t>
            </a:r>
            <a:r>
              <a:rPr lang="en-US" sz="1400" dirty="0" smtClean="0">
                <a:latin typeface="Times New Roman"/>
                <a:ea typeface="Times New Roman"/>
              </a:rPr>
              <a:t>sdkbgtu@mail.ru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12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04248" y="6482716"/>
            <a:ext cx="2682107" cy="276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г. Белгород, </a:t>
            </a:r>
            <a:r>
              <a:rPr lang="ru-RU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2018 </a:t>
            </a: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год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-29984" y="433408"/>
            <a:ext cx="8686800" cy="13394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 dirty="0" smtClean="0"/>
              <a:t>Введение в предметную область</a:t>
            </a:r>
            <a:br>
              <a:rPr lang="ru-RU" sz="3000" dirty="0" smtClean="0"/>
            </a:br>
            <a:r>
              <a:rPr lang="ru-RU" sz="3000" dirty="0" smtClean="0"/>
              <a:t>(описание ситуации «как есть»)</a:t>
            </a:r>
            <a:br>
              <a:rPr lang="ru-RU" sz="3000" dirty="0" smtClean="0"/>
            </a:br>
            <a:endParaRPr lang="ru-RU" sz="3000" dirty="0"/>
          </a:p>
        </p:txBody>
      </p:sp>
      <p:sp>
        <p:nvSpPr>
          <p:cNvPr id="8" name="TextBox 7"/>
          <p:cNvSpPr txBox="1"/>
          <p:nvPr/>
        </p:nvSpPr>
        <p:spPr>
          <a:xfrm>
            <a:off x="763588" y="2276475"/>
            <a:ext cx="7705725" cy="267765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связи со стремительной сменой ценностных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ориентиров, быстрым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изменением информационного поля и ростом информационных технологий,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возникает острая проблема недостатка духовного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общения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людей, замкнутости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среди подростков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молодежи, отсутствия возможности проведения насыщенного, позитивного и  доступного досуга для взрослого населения. </a:t>
            </a:r>
            <a:endParaRPr lang="ru-RU" sz="240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31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79512" y="116632"/>
            <a:ext cx="8686800" cy="841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 dirty="0" smtClean="0"/>
              <a:t>Описание проекта</a:t>
            </a:r>
            <a:endParaRPr lang="ru-RU" sz="3000" dirty="0"/>
          </a:p>
        </p:txBody>
      </p:sp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547001"/>
              </p:ext>
            </p:extLst>
          </p:nvPr>
        </p:nvGraphicFramePr>
        <p:xfrm>
          <a:off x="107505" y="1196752"/>
          <a:ext cx="9036495" cy="51343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85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47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Цель проекта: 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Организация на территории кампуса БГТУ им. В.Г. Шухова Центра доступного досугового пространства и создание устойчивой социально-культурной среды для всех возрастных категорий жителей города Белгорода и Белгородской области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8" marR="91438" marT="45740" marB="4574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9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 достижения цели: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Популяризация и пропаганда лучших образцов поэтических и прозаических произведений российских авторов, музыкальных и авторских произведений, драматических и малых театральных форм, прикладного и художественного творчества посредством фестивалей, конкурсов, выставок,  мастер-классов, литературно-музыкальных гостиных,  публичных  литературных чтений, презентаций  книг, журналов, встреч с  творческой интеллигенцией Белгорода,  Москвы, Санкт-Петербурга и других городов.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период реализации Проекта планируется проведение следующих мероприятий: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 Межвузовский Фестиваль  студенческого творчества «Пушкарная слобода»;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 Ежегодный внутривузовский фестиваль художественного слова «Мир наших мыслей»;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 Ежегодный  внутривузовский фестиваль авторской и исполнительской песни «Аккорд»;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 Конкурс патриотической песни «Моя</a:t>
                      </a:r>
                      <a:r>
                        <a:rPr lang="ru-RU" sz="12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Россия»;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Литературные чтения на Пушкинской аллее, посвященные юбилейным</a:t>
                      </a:r>
                      <a:r>
                        <a:rPr lang="ru-RU" sz="12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датам русских поэтов и писателей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Презентация книг и журналов;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Встреча с литераторами Белгорода, лауреатами престижных премий г. Москва, Санкт-Петербург;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Мастер-классы  с  ведущими актерами БГАДТ им. М.С. Щепкина и артистами БГФ;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Мастер-класс с выпускниками кафедры актерского мастерства  и режиссуры БГИИК;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Встречи  с творческими коллективами  города и области в рамках литературно-музыкальной гостиной;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Работа литературной студии «Пушкарная</a:t>
                      </a:r>
                      <a:r>
                        <a:rPr lang="ru-RU" sz="12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слобода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»;</a:t>
                      </a:r>
                    </a:p>
                    <a:p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Премьерный показ спектаклей молодежного театра «Новая сцена-2».</a:t>
                      </a:r>
                      <a:endParaRPr kumimoji="0" lang="ru-RU" sz="1200" i="1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104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79512" y="116632"/>
            <a:ext cx="8686800" cy="4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 dirty="0" smtClean="0"/>
              <a:t>Описание проекта</a:t>
            </a:r>
            <a:endParaRPr lang="ru-RU" sz="3000" dirty="0"/>
          </a:p>
        </p:txBody>
      </p:sp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5777286"/>
              </p:ext>
            </p:extLst>
          </p:nvPr>
        </p:nvGraphicFramePr>
        <p:xfrm>
          <a:off x="176640" y="537319"/>
          <a:ext cx="8715840" cy="60030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9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9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4385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33991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Результат /продукт</a:t>
                      </a:r>
                      <a:r>
                        <a:rPr lang="ru-RU" sz="9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проекта:</a:t>
                      </a:r>
                    </a:p>
                    <a:p>
                      <a:endParaRPr lang="ru-RU" sz="9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 gridSpan="9">
                  <a:txBody>
                    <a:bodyPr/>
                    <a:lstStyle/>
                    <a:p>
                      <a:pPr marL="0" lvl="0" indent="0" algn="ctr">
                        <a:buFont typeface="Wingdings" panose="05000000000000000000" pitchFamily="2" charset="2"/>
                        <a:buNone/>
                      </a:pPr>
                      <a:r>
                        <a:rPr kumimoji="0" lang="ru-RU" sz="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Результат</a:t>
                      </a:r>
                    </a:p>
                  </a:txBody>
                  <a:tcPr marL="91438" marR="91438" marT="45740" marB="4574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Wingdings" panose="05000000000000000000" pitchFamily="2" charset="2"/>
                        <a:buNone/>
                      </a:pPr>
                      <a:r>
                        <a:rPr kumimoji="0" lang="ru-RU" sz="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 подтверждения результата</a:t>
                      </a:r>
                    </a:p>
                  </a:txBody>
                  <a:tcPr marL="91438" marR="91438" marT="45740" marB="4574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9578">
                <a:tc vMerge="1">
                  <a:txBody>
                    <a:bodyPr/>
                    <a:lstStyle/>
                    <a:p>
                      <a:endParaRPr lang="ru-RU" sz="1500" b="1" dirty="0"/>
                    </a:p>
                  </a:txBody>
                  <a:tcPr marL="91438" marR="91438" marT="45727" marB="45727" anchor="ctr"/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Проект даст вузу дополнительные общественно-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имиджевые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баллы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создаст доступную, общегородскую социально-культурную среду для жителей города</a:t>
                      </a:r>
                      <a:endParaRPr kumimoji="0" lang="ru-RU" sz="1000" i="1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Публикации о мероприятиях в местных и всероссийских СМИ, в социальных сетях.  Творческие выступления на мероприятиях вуза, города, области. Участие во Всероссийских, Межрегиональных, областных и городских фестивалях и конкурсах.  В перспективе издание сборника произведений 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литстудийцев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(с названием «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Пушкарная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слобода»)</a:t>
                      </a:r>
                      <a:endParaRPr kumimoji="0" lang="ru-RU" sz="1000" i="1" kern="1200" baseline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059">
                <a:tc rowSpan="4"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Показатели реализации проекта</a:t>
                      </a:r>
                      <a:endParaRPr lang="ru-RU" sz="9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 gridSpan="9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1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Показатель:</a:t>
                      </a:r>
                    </a:p>
                  </a:txBody>
                  <a:tcPr marL="91438" marR="91438" marT="45740" marB="4574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Вид подтверждения:</a:t>
                      </a:r>
                      <a:endParaRPr lang="ru-RU" sz="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059">
                <a:tc vMerge="1">
                  <a:txBody>
                    <a:bodyPr/>
                    <a:lstStyle/>
                    <a:p>
                      <a:endParaRPr lang="ru-RU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40" marB="45740" anchor="ctr"/>
                </a:tc>
                <a:tc rowSpan="2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Показа-</a:t>
                      </a:r>
                    </a:p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тель</a:t>
                      </a: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проекта</a:t>
                      </a: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 rowSpan="2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Базовое</a:t>
                      </a:r>
                      <a:r>
                        <a:rPr kumimoji="0" lang="ru-RU" sz="8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800" b="0" i="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значе</a:t>
                      </a:r>
                      <a:r>
                        <a:rPr kumimoji="0" lang="ru-RU" sz="8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ние</a:t>
                      </a: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 gridSpan="7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Плановое значение</a:t>
                      </a: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 hMerge="1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37" marB="45737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91438" marR="91438" marT="45740" marB="4574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773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37" marB="45737" anchor="ctr"/>
                </a:tc>
                <a:tc vMerge="1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37" marB="45737"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2018г.</a:t>
                      </a: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2019г.</a:t>
                      </a: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2020г.</a:t>
                      </a: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2021г.</a:t>
                      </a: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2022г.</a:t>
                      </a: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2023г.</a:t>
                      </a: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2024г.</a:t>
                      </a: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 marL="91438" marR="91438" marT="45737" marB="45737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80745">
                <a:tc vMerge="1"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 marL="91438" marR="91438" marT="45737" marB="45737" anchor="ctr"/>
                </a:tc>
                <a:tc gridSpan="10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Представлены на отдельном слайде</a:t>
                      </a: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 hMerge="1">
                  <a:txBody>
                    <a:bodyPr/>
                    <a:lstStyle/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 hMerge="1">
                  <a:txBody>
                    <a:bodyPr/>
                    <a:lstStyle/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 hMerge="1">
                  <a:txBody>
                    <a:bodyPr/>
                    <a:lstStyle/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65070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Пользователи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результатом пр</a:t>
                      </a: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оекта: 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 gridSpan="10">
                  <a:txBody>
                    <a:bodyPr/>
                    <a:lstStyle/>
                    <a:p>
                      <a:pPr marL="0" lvl="1" algn="just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Школьники, студенты, учащаяся молодежь, жители г. Белгорода и Белгородской области</a:t>
                      </a: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969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b="1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Внешние участники проекта</a:t>
                      </a:r>
                      <a:r>
                        <a:rPr lang="ru-RU" sz="1200" b="1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(партнеры)</a:t>
                      </a:r>
                      <a:endParaRPr lang="ru-RU" sz="1200" b="1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 gridSpan="10">
                  <a:txBody>
                    <a:bodyPr/>
                    <a:lstStyle/>
                    <a:p>
                      <a:pPr marL="0" lvl="1" algn="just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Пушкинская библиотека-музей, Белгородское отделение Союза писателей России, Областное управление культуры, БГИИК,  БГАДТ им. В.Г. Щепкина, </a:t>
                      </a:r>
                    </a:p>
                    <a:p>
                      <a:pPr marL="0" lvl="1" algn="just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Белгородская  государственная филармония.</a:t>
                      </a: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3991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Рынки сбыта (целевая аудитория)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 gridSpan="10">
                  <a:txBody>
                    <a:bodyPr/>
                    <a:lstStyle/>
                    <a:p>
                      <a:pPr marL="0" lvl="1" algn="just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Школьники, студенты, учащаяся молодежь, жители г. Белгорода и Белгородской области</a:t>
                      </a: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317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79512" y="116632"/>
            <a:ext cx="8686800" cy="4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 dirty="0" smtClean="0"/>
              <a:t>Описание проекта</a:t>
            </a:r>
            <a:endParaRPr lang="ru-RU" sz="3000" dirty="0"/>
          </a:p>
        </p:txBody>
      </p:sp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552717"/>
              </p:ext>
            </p:extLst>
          </p:nvPr>
        </p:nvGraphicFramePr>
        <p:xfrm>
          <a:off x="179512" y="300085"/>
          <a:ext cx="8293560" cy="64295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8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9059">
                <a:tc rowSpan="10"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Показатели реализации проекта</a:t>
                      </a:r>
                      <a:endParaRPr lang="ru-RU" sz="9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 gridSpan="9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1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Показатель:</a:t>
                      </a:r>
                    </a:p>
                  </a:txBody>
                  <a:tcPr marL="91438" marR="91438" marT="45740" marB="4574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Вид подтверждения:</a:t>
                      </a:r>
                      <a:endParaRPr lang="ru-RU" sz="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059">
                <a:tc vMerge="1">
                  <a:txBody>
                    <a:bodyPr/>
                    <a:lstStyle/>
                    <a:p>
                      <a:endParaRPr lang="ru-RU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40" marB="45740" anchor="ctr"/>
                </a:tc>
                <a:tc rowSpan="2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Показа-</a:t>
                      </a:r>
                    </a:p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тель</a:t>
                      </a: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проекта</a:t>
                      </a: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 rowSpan="2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Базовое</a:t>
                      </a:r>
                      <a:r>
                        <a:rPr kumimoji="0" lang="ru-RU" sz="8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800" b="0" i="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значе</a:t>
                      </a:r>
                      <a:r>
                        <a:rPr kumimoji="0" lang="ru-RU" sz="8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ние</a:t>
                      </a: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 gridSpan="7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Плановое значение</a:t>
                      </a: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 hMerge="1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37" marB="45737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91438" marR="91438" marT="45740" marB="4574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773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37" marB="45737" anchor="ctr"/>
                </a:tc>
                <a:tc vMerge="1"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endParaRPr kumimoji="0" lang="ru-RU" sz="12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37" marB="45737"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2018г.</a:t>
                      </a: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2019г.</a:t>
                      </a: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2020г.</a:t>
                      </a: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2021г.</a:t>
                      </a: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2022г.</a:t>
                      </a: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2023г.</a:t>
                      </a: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lvl="1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2024г.</a:t>
                      </a: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 marL="91438" marR="91438" marT="45737" marB="45737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6432">
                <a:tc vMerge="1"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 marL="91438" marR="91438" marT="45737" marB="45737" anchor="ctr"/>
                </a:tc>
                <a:tc>
                  <a:txBody>
                    <a:bodyPr/>
                    <a:lstStyle/>
                    <a:p>
                      <a:pPr marL="0" lvl="1" algn="l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Количество участников </a:t>
                      </a: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350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450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500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550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600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7">
                  <a:txBody>
                    <a:bodyPr/>
                    <a:lstStyle/>
                    <a:p>
                      <a:r>
                        <a:rPr lang="ru-RU" sz="800" dirty="0" smtClean="0">
                          <a:effectLst/>
                          <a:latin typeface="Times New Roman"/>
                          <a:ea typeface="Times New Roman"/>
                        </a:rPr>
                        <a:t>Публикации о мероприятиях в местных и Всероссийских СМИ, в социальных сетях.  Творческие выступления на мероприятиях вуза, города, области. Участие во Всероссийских, Межрегиональных, областных и городских фестивалях и конкурсах. В перспективе издание сборника произведений литстудийцев (с названием «Пушкарная слобода»)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32384">
                <a:tc vMerge="1">
                  <a:txBody>
                    <a:bodyPr/>
                    <a:lstStyle/>
                    <a:p>
                      <a:endParaRPr lang="ru-RU" sz="9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мероприятий городского и более высокого уровня, проведенных в рамках проекта</a:t>
                      </a: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9434">
                <a:tc vMerge="1">
                  <a:txBody>
                    <a:bodyPr/>
                    <a:lstStyle/>
                    <a:p>
                      <a:pPr algn="l"/>
                      <a:endParaRPr lang="ru-RU" sz="9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 привлеченных учебных заведений и участников из  их числа</a:t>
                      </a: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5/100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3/200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5/350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7/400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8/450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10/500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11/550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12/600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0390">
                <a:tc vMerge="1">
                  <a:txBody>
                    <a:bodyPr/>
                    <a:lstStyle/>
                    <a:p>
                      <a:endParaRPr lang="ru-RU" sz="9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 совместных мероприятий между учебными заведениями</a:t>
                      </a:r>
                      <a:endParaRPr lang="ru-RU" sz="8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40">
                <a:tc vMerge="1">
                  <a:txBody>
                    <a:bodyPr/>
                    <a:lstStyle/>
                    <a:p>
                      <a:endParaRPr lang="ru-RU" sz="9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Общее число участников и зрителей</a:t>
                      </a:r>
                      <a:endParaRPr lang="ru-RU" sz="8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algn="just" rtl="0" eaLnBrk="1" latinLnBrk="0" hangingPunct="1">
                        <a:spcAft>
                          <a:spcPts val="0"/>
                        </a:spcAft>
                      </a:pP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500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500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1500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2000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2500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3000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3500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4000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38904">
                <a:tc vMerge="1">
                  <a:txBody>
                    <a:bodyPr/>
                    <a:lstStyle/>
                    <a:p>
                      <a:endParaRPr lang="ru-RU" sz="9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 созданных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или премьерно представленных музыкальных, театральных и авторских произведений </a:t>
                      </a:r>
                    </a:p>
                    <a:p>
                      <a:pPr marL="0" lvl="1" algn="l" rtl="0" eaLnBrk="1" latinLnBrk="0" hangingPunct="1">
                        <a:spcAft>
                          <a:spcPts val="0"/>
                        </a:spcAft>
                      </a:pPr>
                      <a:endParaRPr kumimoji="0" lang="ru-RU" sz="800" b="0" i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lvl="1" algn="just" rtl="0" eaLnBrk="1" latinLnBrk="0" hangingPunct="1">
                        <a:spcAft>
                          <a:spcPts val="0"/>
                        </a:spcAft>
                      </a:pPr>
                      <a:endParaRPr kumimoji="0" lang="ru-RU" sz="8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92144">
                <a:tc vMerge="1">
                  <a:txBody>
                    <a:bodyPr/>
                    <a:lstStyle/>
                    <a:p>
                      <a:pPr algn="l"/>
                      <a:endParaRPr lang="ru-RU" sz="9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школьников, привлеченных к участию в проекте </a:t>
                      </a:r>
                    </a:p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5</a:t>
                      </a:r>
                      <a:endParaRPr lang="ru-RU" sz="800" dirty="0"/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150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180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92144">
                <a:tc>
                  <a:txBody>
                    <a:bodyPr/>
                    <a:lstStyle/>
                    <a:p>
                      <a:endParaRPr lang="ru-RU" sz="9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Балл ЕГЭ</a:t>
                      </a:r>
                      <a:r>
                        <a:rPr lang="ru-RU" sz="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 русскому языку</a:t>
                      </a:r>
                      <a:endParaRPr lang="ru-RU" sz="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Данные приемной комиссии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40" marB="4574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67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79512" y="620688"/>
            <a:ext cx="8686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 smtClean="0"/>
              <a:t>Введение в предметную область</a:t>
            </a:r>
            <a:br>
              <a:rPr lang="ru-RU" sz="3000" smtClean="0"/>
            </a:br>
            <a:r>
              <a:rPr lang="ru-RU" sz="3000" smtClean="0"/>
              <a:t>(описание ситуации «как будет»)</a:t>
            </a:r>
            <a:br>
              <a:rPr lang="ru-RU" sz="3000" smtClean="0"/>
            </a:br>
            <a:endParaRPr lang="ru-RU" sz="3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8825" y="2205038"/>
            <a:ext cx="78486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новой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устойчивой гуманитарной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среды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помощью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инновационных социокультурных форм и методов общения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жителей г. Белгорода и Белгородской области.</a:t>
            </a:r>
            <a:endParaRPr lang="ru-RU" sz="2400" dirty="0">
              <a:solidFill>
                <a:schemeClr val="accent4">
                  <a:lumMod val="75000"/>
                </a:schemeClr>
              </a:solidFill>
            </a:endParaRPr>
          </a:p>
          <a:p>
            <a:pPr algn="ctr" eaLnBrk="1" hangingPunct="1">
              <a:defRPr/>
            </a:pPr>
            <a:endParaRPr lang="ru-RU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45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45497" y="93978"/>
            <a:ext cx="8229600" cy="5619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 dirty="0" smtClean="0"/>
              <a:t>Бюджет проекта</a:t>
            </a:r>
            <a:endParaRPr lang="ru-RU" sz="3000" dirty="0"/>
          </a:p>
        </p:txBody>
      </p:sp>
      <p:graphicFrame>
        <p:nvGraphicFramePr>
          <p:cNvPr id="8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5168436"/>
              </p:ext>
            </p:extLst>
          </p:nvPr>
        </p:nvGraphicFramePr>
        <p:xfrm>
          <a:off x="179515" y="655952"/>
          <a:ext cx="8907335" cy="6260202"/>
        </p:xfrm>
        <a:graphic>
          <a:graphicData uri="http://schemas.openxmlformats.org/drawingml/2006/table">
            <a:tbl>
              <a:tblPr/>
              <a:tblGrid>
                <a:gridCol w="3748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87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4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1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75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75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29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414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472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3061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5386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 проекта, </a:t>
                      </a:r>
                      <a:b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Бюджетные источники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Внебюджетные источники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42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Федеральный </a:t>
                      </a: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</a:t>
                      </a: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Региональный бюджет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Муниципальный бюджет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БГТУ им. В.Г. Шухова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(от приносящей доход деятельности)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привлечен-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ные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(спонсор-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ские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 средства</a:t>
                      </a:r>
                    </a:p>
                  </a:txBody>
                  <a:tcPr marL="68591" marR="68591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гранты</a:t>
                      </a:r>
                    </a:p>
                  </a:txBody>
                  <a:tcPr marL="68591" marR="68591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от коммерциа-лизации продукта проекта </a:t>
                      </a:r>
                    </a:p>
                  </a:txBody>
                  <a:tcPr marL="68591" marR="68591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49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1.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Межвузовский Фестиваль  студенческого творчества «Пушкарная слобода»: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Услуги привлеченных членов жюри и экспертов;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Услуги привлеченных исполнителей и ведущих мастер-классы;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Услуги партнеров (наградной материал, оформление, сувенирная продукция, транспортные расходы и др.);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Пошив костюмов.</a:t>
                      </a:r>
                      <a:endParaRPr lang="ru-RU" sz="12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1 170 в т. ч.: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650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</a:p>
                  </a:txBody>
                  <a:tcPr marL="36006" marR="72004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800 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т. ч.: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</a:p>
                  </a:txBody>
                  <a:tcPr marL="36006" marR="72004"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 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т. ч.: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</a:p>
                  </a:txBody>
                  <a:tcPr marL="36006" marR="72004"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 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т. ч.: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56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2.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Ежегодный внутривузовский фестиваль художественного слова «Мир наших мыслей».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72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3.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Ежегодный  внутривузовский фестиваль авторской и исполнительской песни «Аккорд».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 </a:t>
                      </a: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39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charset="0"/>
                        </a:rPr>
                        <a:t>4.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Конкурс патриотической песни «Моя</a:t>
                      </a:r>
                      <a:r>
                        <a:rPr lang="ru-RU" sz="12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Россия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».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</a:t>
                      </a: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654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50825" y="612457"/>
            <a:ext cx="8229600" cy="5619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 dirty="0" smtClean="0"/>
              <a:t>Бюджет проекта</a:t>
            </a:r>
            <a:endParaRPr lang="ru-RU" sz="3000" dirty="0"/>
          </a:p>
        </p:txBody>
      </p:sp>
      <p:graphicFrame>
        <p:nvGraphicFramePr>
          <p:cNvPr id="8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1568366"/>
              </p:ext>
            </p:extLst>
          </p:nvPr>
        </p:nvGraphicFramePr>
        <p:xfrm>
          <a:off x="107504" y="1700808"/>
          <a:ext cx="8934105" cy="4930720"/>
        </p:xfrm>
        <a:graphic>
          <a:graphicData uri="http://schemas.openxmlformats.org/drawingml/2006/table">
            <a:tbl>
              <a:tblPr/>
              <a:tblGrid>
                <a:gridCol w="375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54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45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2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64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67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67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3341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5704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 проекта, </a:t>
                      </a:r>
                      <a:b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Бюджетные источники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Внебюджетные источники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8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Федеральный </a:t>
                      </a: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</a:t>
                      </a: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Региональный бюджет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Муниципальный бюджет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БГТУ им. В.Г. Шухова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(от приносящей доход деятельности)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привлечен-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ные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(спонсор-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ские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 средства</a:t>
                      </a:r>
                    </a:p>
                  </a:txBody>
                  <a:tcPr marL="68591" marR="68591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гранты</a:t>
                      </a:r>
                    </a:p>
                  </a:txBody>
                  <a:tcPr marL="68591" marR="68591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от коммерциа-лизации продукта проекта </a:t>
                      </a:r>
                    </a:p>
                  </a:txBody>
                  <a:tcPr marL="68591" marR="68591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94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Литературные чтения на Пушкинской аллее, посвященные юбилейным</a:t>
                      </a:r>
                      <a:r>
                        <a:rPr lang="ru-RU" sz="12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датам русских поэтов и писателей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Строительные работы по укладке тротуарной плитки возле беседки Пушкину.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36006" marR="72004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36006" marR="72004"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36006" marR="72004"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6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Презентация книг и журналов.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6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Встреча с литераторами Белгорода, лауреатами престижных премий г. Москвы, Санкт-Петербурга.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</a:t>
                      </a: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</a:t>
                      </a: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6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Мастер-классы  с  ведущими актерами БГАДТ им. М.С. Щепкина и артистами БГФ.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733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50825" y="612457"/>
            <a:ext cx="8229600" cy="2809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000" dirty="0" smtClean="0"/>
              <a:t>Бюджет проекта</a:t>
            </a:r>
            <a:endParaRPr lang="ru-RU" sz="3000" dirty="0"/>
          </a:p>
        </p:txBody>
      </p:sp>
      <p:graphicFrame>
        <p:nvGraphicFramePr>
          <p:cNvPr id="8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3719380"/>
              </p:ext>
            </p:extLst>
          </p:nvPr>
        </p:nvGraphicFramePr>
        <p:xfrm>
          <a:off x="107504" y="1520140"/>
          <a:ext cx="8934105" cy="4949286"/>
        </p:xfrm>
        <a:graphic>
          <a:graphicData uri="http://schemas.openxmlformats.org/drawingml/2006/table">
            <a:tbl>
              <a:tblPr/>
              <a:tblGrid>
                <a:gridCol w="375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54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45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2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64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67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67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3341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0449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 проекта, </a:t>
                      </a:r>
                      <a:b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Бюджетные источники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Внебюджетные источники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charset="0"/>
                      </a:endParaRP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07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Федеральный </a:t>
                      </a: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</a:t>
                      </a: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Региональный бюджет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Муниципальный бюджет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БГТУ им. В.Г. Шухова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(от приносящей доход деятельности)</a:t>
                      </a:r>
                    </a:p>
                  </a:txBody>
                  <a:tcPr marL="36006" marR="36006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привлечен-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ные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(спонсор-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ские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 средства</a:t>
                      </a:r>
                    </a:p>
                  </a:txBody>
                  <a:tcPr marL="68591" marR="68591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гранты</a:t>
                      </a:r>
                    </a:p>
                  </a:txBody>
                  <a:tcPr marL="68591" marR="68591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от коммерциа-лизации продукта проекта </a:t>
                      </a:r>
                    </a:p>
                  </a:txBody>
                  <a:tcPr marL="68591" marR="68591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83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Мастер-класс с выпускниками кафедры актерского мастерства  и режиссуры БГИИК.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83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Встречи  с творческими коллективами  города и области в рамках литературно-музыкальной гостиной.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6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Работа литературной студии «Пушкарная</a:t>
                      </a:r>
                      <a:r>
                        <a:rPr lang="ru-RU" sz="12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слобода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».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6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Премьерный показ спектаклей молодежного театра «Новая сцена-2».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06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Всего:</a:t>
                      </a:r>
                    </a:p>
                  </a:txBody>
                  <a:tcPr marL="91455" marR="91455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1 690</a:t>
                      </a:r>
                    </a:p>
                  </a:txBody>
                  <a:tcPr marL="36006" marR="72004" marT="952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850</a:t>
                      </a: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952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952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645</a:t>
                      </a: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195</a:t>
                      </a: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36006" marR="72004"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320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1742</TotalTime>
  <Words>1594</Words>
  <Application>Microsoft Office PowerPoint</Application>
  <PresentationFormat>Экран (4:3)</PresentationFormat>
  <Paragraphs>402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Franklin Gothic Book</vt:lpstr>
      <vt:lpstr>Times New Roman</vt:lpstr>
      <vt:lpstr>Wingdings</vt:lpstr>
      <vt:lpstr>Тема Office</vt:lpstr>
      <vt:lpstr>Белгородский государственный технологический университет им. В.Г. Шухова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Команда проекта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Belgorod State Technological University named after  V.G. Shukhov</dc:title>
  <dc:creator>Hiwi</dc:creator>
  <cp:lastModifiedBy>User</cp:lastModifiedBy>
  <cp:revision>118</cp:revision>
  <cp:lastPrinted>2018-11-14T11:30:10Z</cp:lastPrinted>
  <dcterms:created xsi:type="dcterms:W3CDTF">2017-07-24T10:26:29Z</dcterms:created>
  <dcterms:modified xsi:type="dcterms:W3CDTF">2018-12-10T13:08:00Z</dcterms:modified>
</cp:coreProperties>
</file>