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256" r:id="rId2"/>
    <p:sldId id="305" r:id="rId3"/>
    <p:sldId id="306" r:id="rId4"/>
    <p:sldId id="310" r:id="rId5"/>
    <p:sldId id="301" r:id="rId6"/>
    <p:sldId id="307" r:id="rId7"/>
    <p:sldId id="308" r:id="rId8"/>
    <p:sldId id="303" r:id="rId9"/>
    <p:sldId id="294" r:id="rId10"/>
    <p:sldId id="295" r:id="rId11"/>
    <p:sldId id="296" r:id="rId12"/>
    <p:sldId id="309" r:id="rId13"/>
    <p:sldId id="297" r:id="rId14"/>
    <p:sldId id="298" r:id="rId15"/>
    <p:sldId id="284" r:id="rId16"/>
    <p:sldId id="299" r:id="rId17"/>
    <p:sldId id="286" r:id="rId18"/>
    <p:sldId id="304" r:id="rId19"/>
    <p:sldId id="311" r:id="rId20"/>
    <p:sldId id="312" r:id="rId21"/>
    <p:sldId id="300" r:id="rId22"/>
    <p:sldId id="289" r:id="rId2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8"/>
    <a:srgbClr val="8FE2F9"/>
    <a:srgbClr val="00FFFF"/>
    <a:srgbClr val="8ED9F8"/>
    <a:srgbClr val="08718A"/>
    <a:srgbClr val="0B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107" d="100"/>
          <a:sy n="107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519893707363981"/>
          <c:y val="3.5555306699515697E-2"/>
          <c:w val="0.49099755498940834"/>
          <c:h val="0.85945676988819297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Лист1!$B$37:$B$44</c:f>
              <c:strCache>
                <c:ptCount val="8"/>
                <c:pt idx="0">
                  <c:v>Ведущий инженер </c:v>
                </c:pt>
                <c:pt idx="1">
                  <c:v>Инженер-конструктор </c:v>
                </c:pt>
                <c:pt idx="2">
                  <c:v>Инженер по контрольно-измерительным приборам и автоматике </c:v>
                </c:pt>
                <c:pt idx="3">
                  <c:v>Инженер по наладке и испытаниям </c:v>
                </c:pt>
                <c:pt idx="4">
                  <c:v>Инженер по проектно-сметной работе (в промышленном и гражданском строительстве) </c:v>
                </c:pt>
                <c:pt idx="5">
                  <c:v>Инженер – проектировщик </c:v>
                </c:pt>
                <c:pt idx="6">
                  <c:v>Инженер, старший </c:v>
                </c:pt>
                <c:pt idx="7">
                  <c:v>Инженер-технолог </c:v>
                </c:pt>
              </c:strCache>
            </c:strRef>
          </c:cat>
          <c:val>
            <c:numRef>
              <c:f>Лист1!$C$37:$C$44</c:f>
              <c:numCache>
                <c:formatCode>General</c:formatCode>
                <c:ptCount val="8"/>
                <c:pt idx="0">
                  <c:v>1</c:v>
                </c:pt>
                <c:pt idx="1">
                  <c:v>31</c:v>
                </c:pt>
                <c:pt idx="2">
                  <c:v>8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9-4CD4-ABA2-92C6B0C34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794112"/>
        <c:axId val="57078528"/>
        <c:axId val="0"/>
      </c:bar3DChart>
      <c:catAx>
        <c:axId val="56794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078528"/>
        <c:crosses val="autoZero"/>
        <c:auto val="1"/>
        <c:lblAlgn val="l"/>
        <c:lblOffset val="100"/>
        <c:noMultiLvlLbl val="0"/>
      </c:catAx>
      <c:valAx>
        <c:axId val="57078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679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2017/2018</a:t>
            </a:r>
            <a:endParaRPr lang="ru-RU" dirty="0"/>
          </a:p>
        </c:rich>
      </c:tx>
      <c:layout>
        <c:manualLayout>
          <c:xMode val="edge"/>
          <c:yMode val="edge"/>
          <c:x val="0.40203184971061917"/>
          <c:y val="3.206714405470100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33470075652019"/>
          <c:y val="0.24411934027532406"/>
          <c:w val="0.88966529924348292"/>
          <c:h val="0.64980027471695068"/>
        </c:manualLayout>
      </c:layout>
      <c:pie3DChart>
        <c:varyColors val="1"/>
        <c:ser>
          <c:idx val="0"/>
          <c:order val="0"/>
          <c:tx>
            <c:strRef>
              <c:f>Лист1!$C$8</c:f>
              <c:strCache>
                <c:ptCount val="1"/>
                <c:pt idx="0">
                  <c:v>2015/2016</c:v>
                </c:pt>
              </c:strCache>
            </c:strRef>
          </c:tx>
          <c:explosion val="1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4686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89-4CCB-8471-DD6B79987158}"/>
                </c:ext>
              </c:extLst>
            </c:dLbl>
            <c:dLbl>
              <c:idx val="1"/>
              <c:layout>
                <c:manualLayout>
                  <c:x val="0.11428862976577482"/>
                  <c:y val="0.10926067738505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89-4CCB-8471-DD6B799871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Лист1!$C$9:$C$10</c:f>
              <c:numCache>
                <c:formatCode>General</c:formatCode>
                <c:ptCount val="2"/>
                <c:pt idx="0">
                  <c:v>6877</c:v>
                </c:pt>
                <c:pt idx="1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89-4CCB-8471-DD6B79987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2018/2019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01605864455609"/>
          <c:y val="0.17429849064389749"/>
          <c:w val="0.49538822210330646"/>
          <c:h val="0.5865824921664502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2016/2017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780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27-479A-A5C2-DAF1497BE57C}"/>
                </c:ext>
              </c:extLst>
            </c:dLbl>
            <c:dLbl>
              <c:idx val="1"/>
              <c:layout>
                <c:manualLayout>
                  <c:x val="0.10111510907390252"/>
                  <c:y val="0.109132234465531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27-479A-A5C2-DAF1497BE5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Лист1!$B$13:$B$14</c:f>
              <c:strCache>
                <c:ptCount val="2"/>
                <c:pt idx="0">
                  <c:v>кол-во заявлений</c:v>
                </c:pt>
                <c:pt idx="1">
                  <c:v>кол-во поступивших</c:v>
                </c:pt>
              </c:strCache>
            </c:strRef>
          </c:cat>
          <c:val>
            <c:numRef>
              <c:f>Лист1!$C$13:$C$14</c:f>
              <c:numCache>
                <c:formatCode>General</c:formatCode>
                <c:ptCount val="2"/>
                <c:pt idx="0">
                  <c:v>4968</c:v>
                </c:pt>
                <c:pt idx="1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7-479A-A5C2-DAF1497BE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9650923289225153"/>
          <c:w val="1"/>
          <c:h val="0.303490881965498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2019/2020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46499106936936"/>
          <c:y val="0.28623938332425336"/>
          <c:w val="0.80017033585087582"/>
          <c:h val="0.61206505813279588"/>
        </c:manualLayout>
      </c:layout>
      <c:pie3DChart>
        <c:varyColors val="1"/>
        <c:ser>
          <c:idx val="0"/>
          <c:order val="0"/>
          <c:tx>
            <c:strRef>
              <c:f>Лист1!$C$16</c:f>
              <c:strCache>
                <c:ptCount val="1"/>
                <c:pt idx="0">
                  <c:v>2017/2018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6670859172213237"/>
                  <c:y val="-0.242446151816465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876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0-42C6-B086-9BCA67AEEBD8}"/>
                </c:ext>
              </c:extLst>
            </c:dLbl>
            <c:dLbl>
              <c:idx val="1"/>
              <c:layout>
                <c:manualLayout>
                  <c:x val="0.17894592908480306"/>
                  <c:y val="0.12980991327143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0-42C6-B086-9BCA67AEEB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Лист1!$C$17:$C$18</c:f>
              <c:numCache>
                <c:formatCode>General</c:formatCode>
                <c:ptCount val="2"/>
                <c:pt idx="0">
                  <c:v>4968</c:v>
                </c:pt>
                <c:pt idx="1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0-42C6-B086-9BCA67AEE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46499106936942"/>
          <c:y val="0.28623938332425342"/>
          <c:w val="0.80017033585087582"/>
          <c:h val="0.6120650581327959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3758511763924"/>
          <c:y val="1.6788019887720284E-3"/>
          <c:w val="0.73893875765529671"/>
          <c:h val="0.73108333041078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5A-4341-AB64-BEEEA6F6AF9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A-4341-AB64-BEEEA6F6AF9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5A-4341-AB64-BEEEA6F6AF9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A-4341-AB64-BEEEA6F6AF9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A-4341-AB64-BEEEA6F6AF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Обществознание</c:v>
                </c:pt>
                <c:pt idx="1">
                  <c:v>Физика</c:v>
                </c:pt>
                <c:pt idx="2">
                  <c:v>Математика профильного уровня</c:v>
                </c:pt>
                <c:pt idx="3">
                  <c:v>Химия</c:v>
                </c:pt>
                <c:pt idx="4">
                  <c:v>Информатика и ИКТ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0.62000000000000255</c:v>
                </c:pt>
                <c:pt idx="1">
                  <c:v>0.29000000000000031</c:v>
                </c:pt>
                <c:pt idx="2">
                  <c:v>0.27900000000000008</c:v>
                </c:pt>
                <c:pt idx="3">
                  <c:v>0.17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5A-4341-AB64-BEEEA6F6A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561408"/>
        <c:axId val="72562944"/>
      </c:barChart>
      <c:catAx>
        <c:axId val="725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562944"/>
        <c:crosses val="autoZero"/>
        <c:auto val="1"/>
        <c:lblAlgn val="ctr"/>
        <c:lblOffset val="100"/>
        <c:noMultiLvlLbl val="0"/>
      </c:catAx>
      <c:valAx>
        <c:axId val="725629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5614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0855019572152"/>
          <c:y val="4.9062530313598599E-2"/>
          <c:w val="0.84726231658840523"/>
          <c:h val="0.5385331114715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2-4265-BF53-76AE168756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23</a:t>
                    </a:r>
                    <a:r>
                      <a: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,00%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2-4265-BF53-76AE1687560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D2-4265-BF53-76AE1687560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2-4265-BF53-76AE1687560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D2-4265-BF53-76AE168756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 профильного уровня</c:v>
                </c:pt>
                <c:pt idx="1">
                  <c:v>Обществознание</c:v>
                </c:pt>
                <c:pt idx="2">
                  <c:v>Прочие</c:v>
                </c:pt>
                <c:pt idx="3">
                  <c:v>Физика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0.6400000000000029</c:v>
                </c:pt>
                <c:pt idx="1">
                  <c:v>0.52</c:v>
                </c:pt>
                <c:pt idx="2">
                  <c:v>0.23</c:v>
                </c:pt>
                <c:pt idx="3">
                  <c:v>0.23</c:v>
                </c:pt>
                <c:pt idx="4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D2-4265-BF53-76AE16875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756032"/>
        <c:axId val="73757824"/>
      </c:barChart>
      <c:catAx>
        <c:axId val="737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3757824"/>
        <c:crosses val="autoZero"/>
        <c:auto val="1"/>
        <c:lblAlgn val="ctr"/>
        <c:lblOffset val="100"/>
        <c:noMultiLvlLbl val="0"/>
      </c:catAx>
      <c:valAx>
        <c:axId val="737578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375603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2014/2015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360163312929E-2"/>
          <c:y val="0.31765735165457282"/>
          <c:w val="0.78691195132140013"/>
          <c:h val="0.5540646389789512"/>
        </c:manualLayout>
      </c:layout>
      <c:pie3DChart>
        <c:varyColors val="1"/>
        <c:ser>
          <c:idx val="0"/>
          <c:order val="0"/>
          <c:tx>
            <c:strRef>
              <c:f>Лист1!$C$4</c:f>
              <c:strCache>
                <c:ptCount val="1"/>
                <c:pt idx="0">
                  <c:v>2017/2018</c:v>
                </c:pt>
              </c:strCache>
            </c:strRef>
          </c:tx>
          <c:explosion val="23"/>
          <c:dLbls>
            <c:dLbl>
              <c:idx val="1"/>
              <c:layout>
                <c:manualLayout>
                  <c:x val="0.11068426795782019"/>
                  <c:y val="9.794958679804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5-411C-B8C4-63903DFBA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Лист1!$C$5:$C$6</c:f>
              <c:numCache>
                <c:formatCode>General</c:formatCode>
                <c:ptCount val="2"/>
                <c:pt idx="0">
                  <c:v>6737</c:v>
                </c:pt>
                <c:pt idx="1">
                  <c:v>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5-411C-B8C4-63903DFBA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33470075652019"/>
          <c:y val="0.24411934027532406"/>
          <c:w val="0.88966529924348292"/>
          <c:h val="0.64980027471695068"/>
        </c:manualLayout>
      </c:layout>
      <c:pie3DChart>
        <c:varyColors val="1"/>
        <c:ser>
          <c:idx val="0"/>
          <c:order val="0"/>
          <c:tx>
            <c:strRef>
              <c:f>Лист1!$C$8</c:f>
              <c:strCache>
                <c:ptCount val="1"/>
                <c:pt idx="0">
                  <c:v>2015/2016</c:v>
                </c:pt>
              </c:strCache>
            </c:strRef>
          </c:tx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0-1591-49A0-80D5-5AC010FC44AB}"/>
              </c:ext>
            </c:extLst>
          </c:dPt>
          <c:dLbls>
            <c:dLbl>
              <c:idx val="1"/>
              <c:layout>
                <c:manualLayout>
                  <c:x val="0.11428862976577482"/>
                  <c:y val="0.10926067738505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91-49A0-80D5-5AC010FC4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Лист1!$C$9:$C$10</c:f>
              <c:numCache>
                <c:formatCode>General</c:formatCode>
                <c:ptCount val="2"/>
                <c:pt idx="0">
                  <c:v>6877</c:v>
                </c:pt>
                <c:pt idx="1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1-49A0-80D5-5AC010FC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01605864455609"/>
          <c:y val="0.17429849064389749"/>
          <c:w val="0.49538822210330646"/>
          <c:h val="0.5865824921664502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2016/2017</c:v>
                </c:pt>
              </c:strCache>
            </c:strRef>
          </c:tx>
          <c:dPt>
            <c:idx val="0"/>
            <c:bubble3D val="0"/>
            <c:explosion val="21"/>
            <c:extLst>
              <c:ext xmlns:c16="http://schemas.microsoft.com/office/drawing/2014/chart" uri="{C3380CC4-5D6E-409C-BE32-E72D297353CC}">
                <c16:uniqueId val="{00000000-33B1-4B11-A2FD-392E722C514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B1-4B11-A2FD-392E722C5145}"/>
                </c:ext>
              </c:extLst>
            </c:dLbl>
            <c:dLbl>
              <c:idx val="1"/>
              <c:layout>
                <c:manualLayout>
                  <c:x val="0.10111510907390252"/>
                  <c:y val="0.10913223446553144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1-4B11-A2FD-392E722C5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Лист1!$B$13:$B$14</c:f>
              <c:strCache>
                <c:ptCount val="2"/>
                <c:pt idx="0">
                  <c:v>кол-во заявлений</c:v>
                </c:pt>
                <c:pt idx="1">
                  <c:v>кол-во поступивших</c:v>
                </c:pt>
              </c:strCache>
            </c:strRef>
          </c:cat>
          <c:val>
            <c:numRef>
              <c:f>Лист1!$C$13:$C$14</c:f>
              <c:numCache>
                <c:formatCode>General</c:formatCode>
                <c:ptCount val="2"/>
                <c:pt idx="0">
                  <c:v>4968</c:v>
                </c:pt>
                <c:pt idx="1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B1-4B11-A2FD-392E722C5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8822154681225856"/>
          <c:w val="1"/>
          <c:h val="0.3034908819654981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46499106936936"/>
          <c:y val="0.28623938332425336"/>
          <c:w val="0.80017033585087582"/>
          <c:h val="0.61206505813279588"/>
        </c:manualLayout>
      </c:layout>
      <c:pie3DChart>
        <c:varyColors val="1"/>
        <c:ser>
          <c:idx val="0"/>
          <c:order val="0"/>
          <c:tx>
            <c:strRef>
              <c:f>Лист1!$C$16</c:f>
              <c:strCache>
                <c:ptCount val="1"/>
                <c:pt idx="0">
                  <c:v>2017/2018</c:v>
                </c:pt>
              </c:strCache>
            </c:strRef>
          </c:tx>
          <c:explosion val="5"/>
          <c:dLbls>
            <c:dLbl>
              <c:idx val="0"/>
              <c:tx>
                <c:rich>
                  <a:bodyPr/>
                  <a:lstStyle/>
                  <a:p>
                    <a:pPr>
                      <a:defRPr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mtClean="0"/>
                      <a:t>4</a:t>
                    </a:r>
                    <a:r>
                      <a:rPr lang="ru-RU" smtClean="0"/>
                      <a:t>686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11-42F1-9549-28EB65D102EE}"/>
                </c:ext>
              </c:extLst>
            </c:dLbl>
            <c:dLbl>
              <c:idx val="1"/>
              <c:layout>
                <c:manualLayout>
                  <c:x val="0.17894592908480306"/>
                  <c:y val="0.12980991327143621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ru-RU" dirty="0" smtClean="0"/>
                      <a:t>1004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1-42F1-9549-28EB65D10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Лист1!$C$17:$C$18</c:f>
              <c:numCache>
                <c:formatCode>General</c:formatCode>
                <c:ptCount val="2"/>
                <c:pt idx="0">
                  <c:v>4968</c:v>
                </c:pt>
                <c:pt idx="1">
                  <c:v>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11-42F1-9549-28EB65D10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31477728528247E-2"/>
          <c:y val="3.6039797350912652E-2"/>
          <c:w val="0.98286864141982255"/>
          <c:h val="0.96396020264909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2C08-4876-935A-7150169D221E}"/>
              </c:ext>
            </c:extLst>
          </c:dPt>
          <c:dPt>
            <c:idx val="1"/>
            <c:bubble3D val="0"/>
            <c:explosion val="10"/>
            <c:spPr>
              <a:solidFill>
                <a:srgbClr val="F19461"/>
              </a:solidFill>
            </c:spPr>
            <c:extLst>
              <c:ext xmlns:c16="http://schemas.microsoft.com/office/drawing/2014/chart" uri="{C3380CC4-5D6E-409C-BE32-E72D297353CC}">
                <c16:uniqueId val="{00000001-2C08-4876-935A-7150169D221E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8-4876-935A-7150169D221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3192">
          <a:noFill/>
        </a:ln>
      </c:spPr>
    </c:plotArea>
    <c:plotVisOnly val="1"/>
    <c:dispBlanksAs val="zero"/>
    <c:showDLblsOverMax val="0"/>
  </c:chart>
  <c:txPr>
    <a:bodyPr/>
    <a:lstStyle/>
    <a:p>
      <a:pPr>
        <a:defRPr sz="164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26640409130182E-2"/>
          <c:y val="0.11450369150902417"/>
          <c:w val="0.85681293302540462"/>
          <c:h val="0.88549618320610657"/>
        </c:manualLayout>
      </c:layout>
      <c:pie3DChart>
        <c:varyColors val="1"/>
        <c:ser>
          <c:idx val="0"/>
          <c:order val="0"/>
          <c:val>
            <c:numRef>
              <c:f>Лист1!$A$1</c:f>
              <c:numCache>
                <c:formatCode>General</c:formatCode>
                <c:ptCount val="1"/>
                <c:pt idx="0">
                  <c:v>4070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C-457D-B690-80A96EC8E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3717-845B-4172-8281-5128739DDAE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42059-EF5D-42BE-B7CC-A98480F23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4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1FD4C-5486-4697-ABA9-D2D476572BA8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8372E-A4F6-433C-A535-F2BB57DDC42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D4EF-82EF-4084-89A8-F2DD8F0BA14F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40B-AB5B-4E25-AF74-27776B81DD3F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F21D-BF8E-4D29-91A6-8FD829FECCFB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5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A83E-6EF8-44F9-BE2F-2E9403375C2F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1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A93D-16C2-476B-AB51-6D92EF803B22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277-A970-41D9-BC05-D420D6CD101E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F11F-EF5A-4CFB-9827-E1D6295AFF2A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D626-6700-4AA3-A04D-BDFA88A03154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5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C3B4-D4C8-405F-840B-38E9D4D04806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6C8E-3354-4316-9272-29C71CDDE914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3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2384-EE8B-4BAC-9408-D504DC413384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CAA8-9E28-403D-917B-7D857A9DBAFE}" type="datetime1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E6F0-F6F1-4A99-AB51-8B0675FD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0.xm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3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y-belgorodcy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hyperlink" Target="http://www.bel-zan.r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7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500" b="1" spc="0" dirty="0" smtClean="0">
                <a:solidFill>
                  <a:schemeClr val="tx1"/>
                </a:solidFill>
                <a:cs typeface="Arial" panose="020B0604020202020204" pitchFamily="34" charset="0"/>
              </a:rPr>
              <a:t>ФГБОУ ВО «Белгородский государственный технологический университет им. В.Г. Шухова»</a:t>
            </a:r>
            <a:r>
              <a:rPr lang="en-US" sz="1800" spc="0" dirty="0" smtClean="0">
                <a:cs typeface="Arial" panose="020B0604020202020204" pitchFamily="34" charset="0"/>
              </a:rPr>
              <a:t/>
            </a:r>
            <a:br>
              <a:rPr lang="en-US" sz="1800" spc="0" dirty="0" smtClean="0"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rgbClr val="3D3D3D"/>
                </a:solidFill>
              </a:rPr>
              <a:t/>
            </a:r>
            <a:br>
              <a:rPr lang="ru-RU" altLang="ru-RU" sz="1400" dirty="0">
                <a:solidFill>
                  <a:srgbClr val="3D3D3D"/>
                </a:solidFill>
              </a:rPr>
            </a:br>
            <a:endParaRPr lang="ru-RU" altLang="ru-RU" sz="1400" dirty="0">
              <a:solidFill>
                <a:srgbClr val="3D3D3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365104"/>
            <a:ext cx="31683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600" b="1" dirty="0" err="1" smtClean="0">
                <a:latin typeface="FranklinGothBookCTT" pitchFamily="2" charset="0"/>
              </a:rPr>
              <a:t>Шеховцов</a:t>
            </a:r>
            <a:r>
              <a:rPr lang="ru-RU" sz="1600" b="1" dirty="0" smtClean="0">
                <a:latin typeface="FranklinGothBookCTT" pitchFamily="2" charset="0"/>
              </a:rPr>
              <a:t> Геннадий Викторович,  директор организационно-аналитического центра</a:t>
            </a:r>
          </a:p>
          <a:p>
            <a:pPr fontAlgn="base"/>
            <a:r>
              <a:rPr lang="ru-RU" sz="1600" dirty="0" smtClean="0">
                <a:latin typeface="FranklinGothBookCTT" pitchFamily="2" charset="0"/>
              </a:rPr>
              <a:t> </a:t>
            </a:r>
          </a:p>
          <a:p>
            <a:pPr fontAlgn="base"/>
            <a:r>
              <a:rPr lang="ru-RU" sz="1600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482716"/>
            <a:ext cx="2682107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2018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год</a:t>
            </a:r>
          </a:p>
        </p:txBody>
      </p:sp>
      <p:pic>
        <p:nvPicPr>
          <p:cNvPr id="1026" name="Picture 2" descr="http://belwesti.ru/files/2013/bgtu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245"/>
            <a:ext cx="5181605" cy="4254755"/>
          </a:xfrm>
          <a:prstGeom prst="rect">
            <a:avLst/>
          </a:prstGeom>
          <a:ln/>
          <a:effectLst>
            <a:glow rad="228600">
              <a:srgbClr val="8FE2F9">
                <a:alpha val="40000"/>
              </a:srgbClr>
            </a:glow>
            <a:outerShdw blurRad="50800" dist="38100" dir="16200000" rotWithShape="0">
              <a:prstClr val="black">
                <a:alpha val="40000"/>
              </a:prstClr>
            </a:outerShdw>
            <a:softEdge rad="635000"/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1628800"/>
            <a:ext cx="8458200" cy="2160240"/>
          </a:xfrm>
          <a:prstGeom prst="rect">
            <a:avLst/>
          </a:prstGeom>
          <a:effectLst/>
        </p:spPr>
        <p:txBody>
          <a:bodyPr/>
          <a:lstStyle/>
          <a:p>
            <a:pPr algn="ctr">
              <a:defRPr/>
            </a:pPr>
            <a:endParaRPr lang="ru-RU" sz="2600" b="1" cap="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Презентация проекта</a:t>
            </a:r>
            <a:r>
              <a:rPr lang="ru-RU" sz="2600" b="1" cap="all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600" b="1" cap="all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«Профессиональное самоопределение обучающихся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600" b="1" cap="all" dirty="0" smtClean="0">
              <a:latin typeface="FranklinGothBookCTT" pitchFamily="2" charset="0"/>
              <a:ea typeface="+mj-ea"/>
              <a:cs typeface="+mj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948264" y="980728"/>
            <a:ext cx="1872208" cy="1052736"/>
            <a:chOff x="5220072" y="0"/>
            <a:chExt cx="1872208" cy="1052736"/>
          </a:xfrm>
        </p:grpSpPr>
        <p:pic>
          <p:nvPicPr>
            <p:cNvPr id="14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24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55177"/>
              </p:ext>
            </p:extLst>
          </p:nvPr>
        </p:nvGraphicFramePr>
        <p:xfrm>
          <a:off x="198944" y="692696"/>
          <a:ext cx="8765544" cy="5853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044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Результат/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продукт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проекта:</a:t>
                      </a:r>
                    </a:p>
                    <a:p>
                      <a:endParaRPr lang="ru-RU" sz="16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подтверждения результата</a:t>
                      </a: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00">
                <a:tc vMerge="1"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 marL="91438" marR="91438" marT="45727" marB="4572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не менее 2 региональных семинаров: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проектов» (технология «Мировое кафе»);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»: педагогический проект» (семинар-практикум) для педагогических работников образовательных организаций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Приказы департамента образования Белгородской области 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проведении  регионального семинара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проектов», 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»: педагогический проект»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032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не менее 2 Дней открытых дверей с участием студентов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университета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Письма департамента образования Белгородской области 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проведении Дня открытых дверей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»;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Приняли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Всероссийских,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Международных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конференциях, образовательных площадках по тематике проекта (не менее двух)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мероприятия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не менее 10 зональных защит работ участников открытого  областного конкурса новых технологий и инновационных проектов  «Мы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067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не менее 2 финалов открытого  областного конкурса новых технологий и инновационных проектов  «Мы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 (публичная защита работ)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6117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не менее 2 церемоний награждения победителей и призёров</a:t>
                      </a: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открытого  областного конкурса новых технологий и инновационных проектов 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Приказы департамента образования Белгородской области  «Об итогах проведения открытого областного конкурса новых технологий и инновационных проектов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действуй!»; ссылки на размещение информации на сайте БГТУ им. В.Г.Шухова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6117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активистов детских общественных организаций, участников Российского движения школьников в  2018-2019,  2019-2020 учебных годах по дополнительным общеобразовательным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общеразвивающим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программам: «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Медиаменеджмент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«Обеспечение работы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медиаредакции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Информационные справки об итогах тестирования обучающихся по программам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1520" y="0"/>
            <a:ext cx="1872208" cy="1052736"/>
            <a:chOff x="5220072" y="0"/>
            <a:chExt cx="1872208" cy="1052736"/>
          </a:xfrm>
        </p:grpSpPr>
        <p:pic>
          <p:nvPicPr>
            <p:cNvPr id="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0"/>
            <a:ext cx="3744416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0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55177"/>
              </p:ext>
            </p:extLst>
          </p:nvPr>
        </p:nvGraphicFramePr>
        <p:xfrm>
          <a:off x="214282" y="1027153"/>
          <a:ext cx="8765544" cy="4926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501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Результат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продукт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проекта:</a:t>
                      </a:r>
                    </a:p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подтверждения результата</a:t>
                      </a: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46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Разработаны и внедрены в деятельность образовательных организаций области методические рекомендации по организации и работе детского пресс-центра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98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Проведены  не менее 2 диалоговых площадок с известными людьми в инженерной и строительной областях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837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Выпущено не менее 2 электронных газеты «Вестник РДШ»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Электронные газеты «Вестник РДШ»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346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Выпущено не менее 2 сборников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победителей и призёров открытого областного конкурса новых технологий и инновационных проектов «Мы –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!», сборник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Сборники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Выпущен сборник материалов по  итогам проведения интерактивных площадок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Сборник материалов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98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Проведены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медиа-игры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Ссылка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1039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Организовано и проведено не менее одного анкетирования на выбор белгородскими выпускниками 2018 года предметов сдачи ЕГЭ, не менее двух мониторингов по охвату обучающихся образовательных организаций области (потенциальных абитуриентов) комплексом мероприятий инженерно-технической направленности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Справка о результатах анкетирования, проведенного в период организационно-подготовительного блока работ проекта (18.04.2018 г., 26.04.2018 г.);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ссылка на размещение информации проведения Дней открытых дверей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самоопределение старшеклассников»;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справки по результатам анкетирования, тестирования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5452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Размещена информация о реализации проекта в СМИ, на сайтах: БГТУ им. В.Г. Шухова, УГИБДД УМВД России по Белгородской области (не менее 61 информации)</a:t>
                      </a:r>
                      <a:endParaRPr kumimoji="0" lang="ru-RU" sz="1100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Ссылки на источники </a:t>
                      </a:r>
                      <a:endParaRPr kumimoji="0" lang="ru-RU" sz="1100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1520" y="0"/>
            <a:ext cx="1872208" cy="1052736"/>
            <a:chOff x="5220072" y="0"/>
            <a:chExt cx="1872208" cy="1052736"/>
          </a:xfrm>
        </p:grpSpPr>
        <p:pic>
          <p:nvPicPr>
            <p:cNvPr id="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142528"/>
            <a:ext cx="3744416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0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55177"/>
              </p:ext>
            </p:extLst>
          </p:nvPr>
        </p:nvGraphicFramePr>
        <p:xfrm>
          <a:off x="214282" y="1142984"/>
          <a:ext cx="8693535" cy="5767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3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989">
                <a:tc rowSpan="4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реализации проекта:</a:t>
                      </a:r>
                    </a:p>
                    <a:p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Дорожная карта БГТУ им. В.Г. Шухова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образовательной деятельности.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системы начальной профориентации, селективного отбора талантливой молодёжи и повышение качества приёма.</a:t>
                      </a:r>
                    </a:p>
                    <a:p>
                      <a:pPr lvl="0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развития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БГТУ им. В.Г. Шухова на период 2017 -2021 гг.: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из стратегических задач – воспитание социально-ответственного подрастающего поколения, реализация ведущей роли университета в общественном и культурном развитии региона.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конкурентоспособным преимуществам университета относится активная работа с будущими абитуриентами.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талантливой молодёжи в регионе. Для привлечения абитуриентов БГТУ    им.В.Г. Шухова предполагает организацию системной работы по вовлечению школьников и учащихся в различные исследовательские и культурные университетские проекты.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трансформации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БГТУ им. В.Г. Шухова на период 2017 -2019 гг.: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 Формирование и развитие процесса сопричастности внутренней и внешней аудитории к деятельности БГТУ им. В.Г. Шухова путём создания открытых пространств.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п.7. Совокупное число пользователей социальных сервисов, созданных за отчётный период на базе университета.</a:t>
                      </a:r>
                    </a:p>
                  </a:txBody>
                  <a:tcPr marL="91438" marR="91438" marT="45740" marB="45740" anchor="ctr"/>
                </a:tc>
                <a:tc gridSpan="4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Показатель: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подтверждения: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86">
                <a:tc vMerge="1">
                  <a:txBody>
                    <a:bodyPr/>
                    <a:lstStyle/>
                    <a:p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40" marB="45740" anchor="ctr"/>
                </a:tc>
                <a:tc rowSpan="2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 проекта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rowSpan="2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  <a:r>
                        <a:rPr kumimoji="0" lang="ru-RU" sz="9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значение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gridSpan="2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Плановое значение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 vMerge="1"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7" marB="45737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9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kumimoji="0" lang="ru-RU" sz="9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38" marR="91438" marT="45737" marB="4573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2009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37" marB="4573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10175</a:t>
                      </a:r>
                    </a:p>
                    <a:p>
                      <a:pPr algn="ctr"/>
                      <a:endParaRPr lang="ru-RU" alt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4070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Отчёты органов управления образованием муниципальных районов и городских округов,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 интерактивных  площадок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07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Пользователи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результатом пр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оекта: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gridSpan="5"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Обучающиеся, родители,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образовательных организаций, общественность Белгородской области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145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Внешние участники проекта (партнеры)</a:t>
                      </a:r>
                      <a:endParaRPr lang="ru-RU" sz="11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gridSpan="5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ГБУДО</a:t>
                      </a:r>
                      <a:r>
                        <a:rPr kumimoji="0" lang="ru-RU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«Белгородский областной Дворец детского творчества», управления образованием муниципальных  территорий,  Дома и Центры детского творчества области</a:t>
                      </a:r>
                      <a:r>
                        <a:rPr kumimoji="0" lang="ru-RU" sz="1100" b="0" i="0" kern="12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</a:t>
                      </a:r>
                      <a:r>
                        <a:rPr lang="ru-RU" sz="11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ГИБДД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УМВД России по Белгородской области</a:t>
                      </a:r>
                      <a:endParaRPr kumimoji="0" lang="ru-RU" sz="11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Группа 3"/>
          <p:cNvGrpSpPr/>
          <p:nvPr/>
        </p:nvGrpSpPr>
        <p:grpSpPr>
          <a:xfrm>
            <a:off x="428596" y="142852"/>
            <a:ext cx="1872208" cy="1052736"/>
            <a:chOff x="5220072" y="0"/>
            <a:chExt cx="1872208" cy="1052736"/>
          </a:xfrm>
        </p:grpSpPr>
        <p:pic>
          <p:nvPicPr>
            <p:cNvPr id="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142528"/>
            <a:ext cx="3744416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0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51030-F304-4FDD-9038-564E561A141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2532" name="Picture 5" descr="\\192.168.1.3\Volume_1\share\ОТДЕЛ ИННОВАЦИОННОГО РАЗВИТИЯ\Водяная Е.В\_ТЕХНОЛОГиЯ_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9302" y="1196752"/>
            <a:ext cx="8539854" cy="515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444208" y="548680"/>
            <a:ext cx="1872208" cy="1052736"/>
            <a:chOff x="5220072" y="0"/>
            <a:chExt cx="1872208" cy="1052736"/>
          </a:xfrm>
        </p:grpSpPr>
        <p:pic>
          <p:nvPicPr>
            <p:cNvPr id="9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Будет»)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1643050"/>
            <a:ext cx="3929063" cy="1357313"/>
          </a:xfrm>
          <a:prstGeom prst="roundRect">
            <a:avLst/>
          </a:prstGeom>
          <a:solidFill>
            <a:srgbClr val="92D050"/>
          </a:solidFill>
          <a:ln>
            <a:solidFill>
              <a:srgbClr val="40A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571472" y="1785926"/>
            <a:ext cx="3600400" cy="7848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обучающихся  8 - 11 классов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области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01.09.2017 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9190" y="1500174"/>
            <a:ext cx="3929090" cy="1500198"/>
          </a:xfrm>
          <a:prstGeom prst="roundRect">
            <a:avLst/>
          </a:prstGeom>
          <a:solidFill>
            <a:srgbClr val="F1946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4929190" y="1500174"/>
            <a:ext cx="3837881" cy="14927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 обучающихся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8 - 11 классов образовательных организаций области (потенциальных абитуриентов)                    на 25.09.2020 г.,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(25 % от общего числа обучающихся 8-11 классов), участвующих в комплексе мероприятий «</a:t>
            </a:r>
            <a:r>
              <a:rPr lang="ru-RU" alt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alt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2" name="Диаграмма 12"/>
          <p:cNvGraphicFramePr>
            <a:graphicFrameLocks/>
          </p:cNvGraphicFramePr>
          <p:nvPr/>
        </p:nvGraphicFramePr>
        <p:xfrm>
          <a:off x="4714876" y="3000372"/>
          <a:ext cx="4256087" cy="28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15"/>
          <p:cNvGraphicFramePr>
            <a:graphicFrameLocks/>
          </p:cNvGraphicFramePr>
          <p:nvPr/>
        </p:nvGraphicFramePr>
        <p:xfrm>
          <a:off x="285720" y="3071810"/>
          <a:ext cx="44644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6" name="Прямоугольник 14"/>
          <p:cNvSpPr>
            <a:spLocks noChangeArrowheads="1"/>
          </p:cNvSpPr>
          <p:nvPr/>
        </p:nvSpPr>
        <p:spPr bwMode="auto">
          <a:xfrm>
            <a:off x="1785918" y="3643314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40702</a:t>
            </a:r>
          </a:p>
          <a:p>
            <a:pPr algn="ctr"/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человек</a:t>
            </a:r>
          </a:p>
        </p:txBody>
      </p:sp>
      <p:sp>
        <p:nvSpPr>
          <p:cNvPr id="4107" name="Прямоугольник 16"/>
          <p:cNvSpPr>
            <a:spLocks noChangeArrowheads="1"/>
          </p:cNvSpPr>
          <p:nvPr/>
        </p:nvSpPr>
        <p:spPr bwMode="auto">
          <a:xfrm>
            <a:off x="5500694" y="378619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10175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человек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300192" y="476672"/>
            <a:ext cx="1872208" cy="1052736"/>
            <a:chOff x="5220072" y="0"/>
            <a:chExt cx="1872208" cy="1052736"/>
          </a:xfrm>
        </p:grpSpPr>
        <p:pic>
          <p:nvPicPr>
            <p:cNvPr id="18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304800" y="404813"/>
            <a:ext cx="6355432" cy="791939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Будет»)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544262"/>
              </p:ext>
            </p:extLst>
          </p:nvPr>
        </p:nvGraphicFramePr>
        <p:xfrm>
          <a:off x="214282" y="928670"/>
          <a:ext cx="8683157" cy="5799625"/>
        </p:xfrm>
        <a:graphic>
          <a:graphicData uri="http://schemas.openxmlformats.org/drawingml/2006/table">
            <a:tbl>
              <a:tblPr/>
              <a:tblGrid>
                <a:gridCol w="36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3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9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7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36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 </a:t>
                      </a:r>
                      <a:b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БГТУ им. В.Г. Шухова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приносящей доход деятельности)</a:t>
                      </a:r>
                    </a:p>
                  </a:txBody>
                  <a:tcPr marL="36006" marR="36006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(спонсор-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ские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средства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гранты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коммерциа-лизации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продукта проекта </a:t>
                      </a:r>
                    </a:p>
                  </a:txBody>
                  <a:tcPr marL="68591" marR="6859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Внедренческий блок работ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 открытого областного конкурса новых технологий и инновационных проектов «Мы – </a:t>
                      </a:r>
                      <a:r>
                        <a:rPr kumimoji="0" lang="ru-RU" sz="9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Белгородцы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Думай, решай, действуй!» в 2018-2019 учебном году  (приобретение 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памятных подарков, подарочных сертификатов победителям и призерам зональных  этапов конкурса, очного регионального этапа</a:t>
                      </a:r>
                      <a:r>
                        <a:rPr kumimoji="0" lang="en-US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приобретение  дипломов и рамок для дипломов</a:t>
                      </a:r>
                      <a:r>
                        <a:rPr kumimoji="0" lang="en-US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выпуск сборников</a:t>
                      </a:r>
                      <a:r>
                        <a:rPr kumimoji="0" lang="en-US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конференциях)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открытого областного конкурса новых технологий и инновационных проектов «Мы – </a:t>
                      </a:r>
                      <a:r>
                        <a:rPr kumimoji="0" lang="ru-RU" sz="9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Белгородцы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Думай, решай, действуй!» в                    2019-2020 учебном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Медиашкола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РДШ  (приобретение оборудования для работы пресс-центра)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55" marR="9145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006" marR="720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67544" y="0"/>
            <a:ext cx="1872208" cy="1052736"/>
            <a:chOff x="5220072" y="0"/>
            <a:chExt cx="1872208" cy="1052736"/>
          </a:xfrm>
        </p:grpSpPr>
        <p:pic>
          <p:nvPicPr>
            <p:cNvPr id="9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БЮДЖЕТ ПРОЕКТА</a:t>
            </a: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65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/>
        </p:nvGraphicFramePr>
        <p:xfrm>
          <a:off x="179511" y="1052736"/>
          <a:ext cx="8821645" cy="5647189"/>
        </p:xfrm>
        <a:graphic>
          <a:graphicData uri="http://schemas.openxmlformats.org/drawingml/2006/table">
            <a:tbl>
              <a:tblPr/>
              <a:tblGrid>
                <a:gridCol w="24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3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GothBookCTT" pitchFamily="2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94" marR="68594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GothBookCTT" pitchFamily="2" charset="0"/>
                          <a:cs typeface="Times New Roman" panose="02020603050405020304" pitchFamily="18" charset="0"/>
                        </a:rPr>
                        <a:t>Риск</a:t>
                      </a:r>
                    </a:p>
                  </a:txBody>
                  <a:tcPr marL="68594" marR="68594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GothBookCTT" pitchFamily="2" charset="0"/>
                          <a:cs typeface="Times New Roman" panose="02020603050405020304" pitchFamily="18" charset="0"/>
                        </a:rPr>
                        <a:t>Ожидаемые последствия наступления риска</a:t>
                      </a:r>
                    </a:p>
                  </a:txBody>
                  <a:tcPr marL="68594" marR="68594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GothBookCTT" pitchFamily="2" charset="0"/>
                          <a:cs typeface="Times New Roman" panose="02020603050405020304" pitchFamily="18" charset="0"/>
                        </a:rPr>
                        <a:t>Мероприятия по предупреждению наступления риска</a:t>
                      </a:r>
                    </a:p>
                  </a:txBody>
                  <a:tcPr marL="68594" marR="68594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GothBookCTT" pitchFamily="2" charset="0"/>
                          <a:cs typeface="Times New Roman" panose="02020603050405020304" pitchFamily="18" charset="0"/>
                        </a:rPr>
                        <a:t>Действия в случае наступления риска</a:t>
                      </a:r>
                    </a:p>
                  </a:txBody>
                  <a:tcPr marL="68594" marR="68594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6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заинтересованности со стороны сотрудников образовательных организаций и муниципальных органов управления образованием (формальное отношение)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Срыв сроков реализации проекта, снижение качества проекта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Эффективная координация рабочей группы в процессе выполнения проекта, проведение совещаний с членами рабочей группы проекта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Замена членов рабочей группы, корректировка сроков реализации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Загруженность привлекаемых специалистов на других работах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в других проектах)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Срыв сроков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Эффективная координация рабочей группы в процессе выполнения проекта, проведение совещаний с членами рабочей группы проекта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Замена членов рабочей группы, корректировка сроков реализации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Отсутствие финансирования или финансирование не в полном объёме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Срыв сроков реализации или проекта, изменение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внебюджета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отклонение от запланированных сроков и бюджета/ недостижение цели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Перераспределение финансовых средств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резервного источника финансирования, перепланирование временных и денежных ресурсов проекта, корректировка сроков реализации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Неготовность социума воспринимать обучающихся в качестве субъектов территориального и общероссийского рынков труда и услуг профессионального образования, в сочетании с родительскими ориентациями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Недостижение цели проекта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Приглашение родителей на интерактивные площадки в муниципальных территориях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диалога на выездных образовательных площадках между представителями БГТУ              им. В.Г. Шухова и родителями обучающихся и всех заинтересованных лиц, на всех этапах разработки и реализации проекта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67544" y="0"/>
            <a:ext cx="1872208" cy="1052736"/>
            <a:chOff x="5220072" y="0"/>
            <a:chExt cx="1872208" cy="1052736"/>
          </a:xfrm>
        </p:grpSpPr>
        <p:pic>
          <p:nvPicPr>
            <p:cNvPr id="5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987824" y="404664"/>
            <a:ext cx="3168352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РИСКИ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10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878522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indent="531813" algn="just">
              <a:buFontTx/>
              <a:buAutoNum type="arabicPeriod"/>
              <a:defRPr/>
            </a:pPr>
            <a:r>
              <a:rPr lang="ru-RU" dirty="0" smtClean="0">
                <a:latin typeface="FranklinGothBookCTT" pitchFamily="2" charset="0"/>
                <a:cs typeface="Times New Roman" pitchFamily="18" charset="0"/>
              </a:rPr>
              <a:t>Результат проекта - охват</a:t>
            </a:r>
            <a:r>
              <a:rPr lang="ru-RU" altLang="ru-RU" dirty="0" smtClean="0">
                <a:latin typeface="FranklinGothBookCTT" pitchFamily="2" charset="0"/>
                <a:cs typeface="Times New Roman" pitchFamily="18" charset="0"/>
              </a:rPr>
              <a:t> обучающихся 8-11 классов образовательных организаций области (потенциальных абитуриентов) комплексом мероприятий  инженерно-технической направленности «</a:t>
            </a:r>
            <a:r>
              <a:rPr lang="ru-RU" altLang="ru-RU" dirty="0" err="1" smtClean="0">
                <a:latin typeface="FranklinGothBookCTT" pitchFamily="2" charset="0"/>
                <a:cs typeface="Times New Roman" pitchFamily="18" charset="0"/>
              </a:rPr>
              <a:t>ТЕХНОЛОГиЯ</a:t>
            </a:r>
            <a:r>
              <a:rPr lang="ru-RU" altLang="ru-RU" dirty="0" smtClean="0">
                <a:latin typeface="FranklinGothBookCTT" pitchFamily="2" charset="0"/>
                <a:cs typeface="Times New Roman" pitchFamily="18" charset="0"/>
              </a:rPr>
              <a:t>» с </a:t>
            </a:r>
            <a:r>
              <a:rPr lang="ru-RU" altLang="ru-RU" sz="2000" dirty="0" smtClean="0">
                <a:latin typeface="FranklinGothBookCTT" pitchFamily="2" charset="0"/>
                <a:cs typeface="Times New Roman" pitchFamily="18" charset="0"/>
              </a:rPr>
              <a:t>10 %  </a:t>
            </a:r>
            <a:r>
              <a:rPr lang="ru-RU" altLang="ru-RU" dirty="0" smtClean="0">
                <a:latin typeface="FranklinGothBookCTT" pitchFamily="2" charset="0"/>
                <a:cs typeface="Times New Roman" pitchFamily="18" charset="0"/>
              </a:rPr>
              <a:t>(4070 чел.) до 25% (10175 чел.) до                  25 сентября 2020 года, что </a:t>
            </a:r>
            <a:r>
              <a:rPr lang="ru-RU" dirty="0" smtClean="0">
                <a:latin typeface="FranklinGothBookCTT" pitchFamily="2" charset="0"/>
              </a:rPr>
              <a:t>повлияет на улучшение целевого показателя (привлечение абитуриентов) программы развития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БГТУ им. В.Г. Шухова на период 2017 -2021 гг.:</a:t>
            </a:r>
            <a:r>
              <a:rPr lang="ru-RU" sz="1600" dirty="0" smtClean="0">
                <a:latin typeface="FranklinGothBookCTT" pitchFamily="2" charset="0"/>
              </a:rPr>
              <a:t>.</a:t>
            </a: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 eaLnBrk="1" hangingPunct="1"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buAutoNum type="arabicPeriod"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468560" y="2564904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00232" y="3714752"/>
          <a:ext cx="53285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796136" y="2420888"/>
          <a:ext cx="31683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83568" y="404664"/>
            <a:ext cx="7272808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 эффективности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5500702"/>
            <a:ext cx="1872208" cy="1052736"/>
            <a:chOff x="5220072" y="0"/>
            <a:chExt cx="1872208" cy="1052736"/>
          </a:xfrm>
        </p:grpSpPr>
        <p:pic>
          <p:nvPicPr>
            <p:cNvPr id="8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5796136" y="2420888"/>
          <a:ext cx="31683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34076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5463" algn="just">
              <a:defRPr/>
            </a:pPr>
            <a:r>
              <a:rPr lang="ru-RU" dirty="0" smtClean="0">
                <a:latin typeface="FranklinGothBookCTT" pitchFamily="2" charset="0"/>
              </a:rPr>
              <a:t>2. В результате  реализации проекта  достигнут  социальный эффект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модель регионального взаимодействия в системе «Школа - дополнительное образование - ВУЗ» по профессиональному самоопределению обучающихся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FranklinGothBookCTT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00042"/>
            <a:ext cx="7272808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 эффективности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Картинки по запросу технолог э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142984"/>
            <a:ext cx="5076562" cy="3048339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школа пнг"/>
          <p:cNvPicPr>
            <a:picLocks noChangeAspect="1" noChangeArrowheads="1"/>
          </p:cNvPicPr>
          <p:nvPr/>
        </p:nvPicPr>
        <p:blipFill>
          <a:blip r:embed="rId5" cstate="print"/>
          <a:srcRect l="18568" r="12858"/>
          <a:stretch>
            <a:fillRect/>
          </a:stretch>
        </p:blipFill>
        <p:spPr bwMode="auto">
          <a:xfrm>
            <a:off x="0" y="3789040"/>
            <a:ext cx="406794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5508104" y="3645024"/>
            <a:ext cx="3635896" cy="3024336"/>
            <a:chOff x="5868144" y="3789040"/>
            <a:chExt cx="3073524" cy="2868622"/>
          </a:xfrm>
        </p:grpSpPr>
        <p:pic>
          <p:nvPicPr>
            <p:cNvPr id="23559" name="Picture 7" descr="C:\Users\123\Desktop\дополнительное-образование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8144" y="3789040"/>
              <a:ext cx="3073524" cy="2868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734220" y="5010559"/>
              <a:ext cx="1368152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FranklinGothBookCTT" pitchFamily="2" charset="0"/>
                </a:rPr>
                <a:t>Дополнительное образование</a:t>
              </a:r>
            </a:p>
          </p:txBody>
        </p:sp>
      </p:grpSp>
      <p:sp>
        <p:nvSpPr>
          <p:cNvPr id="17" name="Двойная стрелка влево/вправо 16"/>
          <p:cNvSpPr/>
          <p:nvPr/>
        </p:nvSpPr>
        <p:spPr>
          <a:xfrm>
            <a:off x="4283968" y="5229200"/>
            <a:ext cx="1152128" cy="404664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8500044">
            <a:off x="2206718" y="3533877"/>
            <a:ext cx="1145205" cy="404664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2190091">
            <a:off x="5322754" y="3445247"/>
            <a:ext cx="914387" cy="404664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786578" y="500042"/>
            <a:ext cx="1785950" cy="1000132"/>
            <a:chOff x="5220072" y="-80980"/>
            <a:chExt cx="1872208" cy="1133716"/>
          </a:xfrm>
        </p:grpSpPr>
        <p:pic>
          <p:nvPicPr>
            <p:cNvPr id="1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24128" y="-8098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0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 l="25195" t="14648" r="32617" b="23095"/>
          <a:stretch>
            <a:fillRect/>
          </a:stretch>
        </p:blipFill>
        <p:spPr bwMode="auto">
          <a:xfrm>
            <a:off x="0" y="1071546"/>
            <a:ext cx="46594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 l="11719" t="12451" r="30859" b="6250"/>
          <a:stretch>
            <a:fillRect/>
          </a:stretch>
        </p:blipFill>
        <p:spPr bwMode="auto">
          <a:xfrm>
            <a:off x="4627927" y="1071546"/>
            <a:ext cx="451607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404664"/>
            <a:ext cx="7272808" cy="8382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Интерактивные площадки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908" y="6500834"/>
            <a:ext cx="4643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http://www.bstu.ru/education/preuniversity_education/technologija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48438"/>
            <a:ext cx="347662" cy="285750"/>
          </a:xfrm>
        </p:spPr>
        <p:txBody>
          <a:bodyPr/>
          <a:lstStyle/>
          <a:p>
            <a:pPr algn="ctr">
              <a:defRPr/>
            </a:pPr>
            <a:fld id="{58BC9248-E67F-4BB7-901F-864B62DB6F4B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500063" y="3929063"/>
            <a:ext cx="3786187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всего обучающихся в</a:t>
            </a:r>
            <a:r>
              <a:rPr lang="en-US" alt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образовательных организациях области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(2015-2016 учебный год)</a:t>
            </a: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500063" y="3929063"/>
            <a:ext cx="37861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Количество заявлений </a:t>
            </a:r>
          </a:p>
        </p:txBody>
      </p:sp>
      <p:sp>
        <p:nvSpPr>
          <p:cNvPr id="3079" name="Прямоугольник 21"/>
          <p:cNvSpPr>
            <a:spLocks noChangeArrowheads="1"/>
          </p:cNvSpPr>
          <p:nvPr/>
        </p:nvSpPr>
        <p:spPr bwMode="auto">
          <a:xfrm>
            <a:off x="1604963" y="2195513"/>
            <a:ext cx="159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chemeClr val="bg1"/>
                </a:solidFill>
                <a:latin typeface="Franklin Gothic Book" pitchFamily="34" charset="0"/>
              </a:rPr>
              <a:t>152083</a:t>
            </a:r>
          </a:p>
          <a:p>
            <a:pPr algn="ctr"/>
            <a:r>
              <a:rPr lang="ru-RU" altLang="ru-RU" sz="1600">
                <a:solidFill>
                  <a:schemeClr val="bg1"/>
                </a:solidFill>
                <a:latin typeface="Franklin Gothic Book" pitchFamily="34" charset="0"/>
              </a:rPr>
              <a:t>человек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396868" y="1052736"/>
            <a:ext cx="8233945" cy="5805264"/>
            <a:chOff x="931123" y="1313974"/>
            <a:chExt cx="7806077" cy="5649912"/>
          </a:xfrm>
        </p:grpSpPr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1202925" y="1313974"/>
            <a:ext cx="7534275" cy="5649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9" name="Презентация" r:id="rId3" imgW="3989847" imgH="2993219" progId="PowerPoint.Show.12">
                    <p:embed/>
                  </p:oleObj>
                </mc:Choice>
                <mc:Fallback>
                  <p:oleObj name="Презентация" r:id="rId3" imgW="3989847" imgH="2993219" progId="PowerPoint.Show.1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925" y="1313974"/>
                          <a:ext cx="7534275" cy="5649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931123" y="2052155"/>
              <a:ext cx="1285875" cy="40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latin typeface="Times New Roman" pitchFamily="18" charset="0"/>
                  <a:cs typeface="Times New Roman" pitchFamily="18" charset="0"/>
                </a:rPr>
                <a:t>Кол-во </a:t>
              </a:r>
            </a:p>
            <a:p>
              <a:pPr algn="ctr" eaLnBrk="0" hangingPunct="0"/>
              <a:r>
                <a:rPr lang="ru-RU" altLang="ru-RU" sz="1100" b="1" dirty="0">
                  <a:latin typeface="Times New Roman" pitchFamily="18" charset="0"/>
                  <a:cs typeface="Times New Roman" pitchFamily="18" charset="0"/>
                </a:rPr>
                <a:t>победителей, чел.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TextBox 10"/>
            <p:cNvSpPr txBox="1">
              <a:spLocks noChangeArrowheads="1"/>
            </p:cNvSpPr>
            <p:nvPr/>
          </p:nvSpPr>
          <p:spPr bwMode="auto">
            <a:xfrm>
              <a:off x="7429501" y="4570413"/>
              <a:ext cx="1214438" cy="40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100" b="1" dirty="0">
                  <a:latin typeface="Times New Roman" pitchFamily="18" charset="0"/>
                  <a:cs typeface="Times New Roman" pitchFamily="18" charset="0"/>
                </a:rPr>
                <a:t>Муниципальные территории</a:t>
              </a:r>
              <a:endParaRPr lang="ru-RU" altLang="ru-RU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7020272" y="620688"/>
            <a:ext cx="1872208" cy="1052736"/>
            <a:chOff x="5220072" y="0"/>
            <a:chExt cx="1872208" cy="1052736"/>
          </a:xfrm>
        </p:grpSpPr>
        <p:pic>
          <p:nvPicPr>
            <p:cNvPr id="1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179512" y="620688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 l="11133" t="11806" r="37304" b="4785"/>
          <a:stretch>
            <a:fillRect/>
          </a:stretch>
        </p:blipFill>
        <p:spPr bwMode="auto">
          <a:xfrm>
            <a:off x="5114181" y="1142984"/>
            <a:ext cx="402981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/>
          <a:srcRect l="3711" t="14844" r="27148" b="11914"/>
          <a:stretch>
            <a:fillRect/>
          </a:stretch>
        </p:blipFill>
        <p:spPr bwMode="auto">
          <a:xfrm>
            <a:off x="0" y="1714488"/>
            <a:ext cx="5057799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Group 135"/>
          <p:cNvGraphicFramePr>
            <a:graphicFrameLocks noGrp="1"/>
          </p:cNvGraphicFramePr>
          <p:nvPr/>
        </p:nvGraphicFramePr>
        <p:xfrm>
          <a:off x="214282" y="1049380"/>
          <a:ext cx="8712968" cy="5922344"/>
        </p:xfrm>
        <a:graphic>
          <a:graphicData uri="http://schemas.openxmlformats.org/drawingml/2006/table">
            <a:tbl>
              <a:tblPr/>
              <a:tblGrid>
                <a:gridCol w="3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и основное место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Шаповалов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Николай Афанасьевич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первый проректор БГТУ им. В.Г. Шухова,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докт.наук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профессор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Шеховцов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Геннадий Викторович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организационно-аналитического центра БГТУ им. В.Г. Шухова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Дергаусова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Надежда Дмитриевна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ГБУДО «Белгородский областной Дворец детского творчества»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Администратор проекта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Михайличенко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Анатольевич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проректор по непрерывному образованию БГТУ им.В.Г. Шухова, канд.тех.наук, профессор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Авилова  Ирина Петровна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проректор по культурно-воспитательной и социальной работе   БГТУ  им.В.Г. Шухова,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канд.экон.наук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профессор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Булгаков  Сергей Борисович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института организации и управления набором  БГТУ  им. В.Г. Шухова, канд.тех.наук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Латышев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Сергей Сергеевич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института технологического оборудования и машиностроения БГТУ                            им. В.Г. Шухова, канд.тех.наук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Дороганов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Евгений Анатольевич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департамента образовательной политики БГТУ им. В.Г. Шухова, канд.тех.наук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Афанасьев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Александр Александрович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кафедрой «Стандартизация и управление качеством» БГТУ им. В.Г. Шухова, </a:t>
                      </a:r>
                      <a:r>
                        <a:rPr lang="ru-RU" sz="9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докт.наук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профессор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Ярмош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Татьяна Станиславовна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директора архитектурного института БГТУ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им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В.Г. Шухова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Стативко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Андрей Александрович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секцией «Материаловедения и конструкционные материалы»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БГТУ                           им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В.Г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Шухова, канд.тех.наук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Старостина Ирина Викторовна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доцент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кафедры «Промышленная экология» БГТУ им. В.Г. Шухова, канд.тех.наук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Прасол 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Дмитрий Александрович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старший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преподаватель кафедры «Электроэнергетика и автоматика» БГТУ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им. В.Г. Шухова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4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Кеменов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Сергей Анатольевич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заведующего кафедрой «Защита в чрезвычайных ситуациях» БГТУ </a:t>
                      </a: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им</a:t>
                      </a: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В.Г. Шухова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Уваров  Виктор Михайлович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Губкинского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филиала БГТУ им. В.Г. Шухова, канд.тех.наук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Яковчук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Артем Михайлович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Центра по связям с общественностью БГТУ им. В.Г. Шухова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Пашнев  Илья Михайлович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Центра по связям с общественностью  БГТУ им. В.Г. Шухова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Нечкин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Александр Иванович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издательского центра БГТУ им. В.Г. Шухова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 рабочей группы 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9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управления образования муниципальных территорий,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курирующие вопросы профессионального самоопределения обучающихся,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представители УГИБДД УМВД России по Белгородской области , сотрудники ГБУДО «Белгородский областной Дворец детского творчества», Домов и Центров детского творчества области  (49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67544" y="0"/>
            <a:ext cx="1872208" cy="1052736"/>
            <a:chOff x="5220072" y="0"/>
            <a:chExt cx="1872208" cy="1052736"/>
          </a:xfrm>
        </p:grpSpPr>
        <p:pic>
          <p:nvPicPr>
            <p:cNvPr id="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2987824" y="404664"/>
            <a:ext cx="3744416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КОМАНДА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Контактные данные:</a:t>
            </a:r>
            <a:endParaRPr lang="ru-RU" sz="3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4005064"/>
            <a:ext cx="8676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3789040"/>
            <a:ext cx="49685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Руководитель проекта:</a:t>
            </a:r>
          </a:p>
          <a:p>
            <a:pPr fontAlgn="base"/>
            <a:r>
              <a:rPr lang="ru-RU" sz="1400" b="1" dirty="0" err="1" smtClean="0"/>
              <a:t>Шеховцов</a:t>
            </a:r>
            <a:r>
              <a:rPr lang="ru-RU" sz="1400" b="1" dirty="0" smtClean="0"/>
              <a:t> Геннадий Викторович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 smtClean="0"/>
              <a:t>директор организационно-аналитического центра</a:t>
            </a:r>
            <a:endParaRPr lang="ru-RU" dirty="0" smtClean="0"/>
          </a:p>
          <a:p>
            <a:pPr fontAlgn="base"/>
            <a:r>
              <a:rPr lang="ru-RU" sz="1400" dirty="0" smtClean="0"/>
              <a:t>Телефон: (4722) 30-99-97</a:t>
            </a:r>
          </a:p>
          <a:p>
            <a:r>
              <a:rPr lang="ru-RU" sz="1400" dirty="0" err="1" smtClean="0"/>
              <a:t>E-mail</a:t>
            </a:r>
            <a:r>
              <a:rPr lang="ru-RU" sz="1400" dirty="0" smtClean="0"/>
              <a:t>: </a:t>
            </a:r>
            <a:r>
              <a:rPr lang="en-US" sz="1400" dirty="0" smtClean="0">
                <a:hlinkClick r:id="rId3"/>
              </a:rPr>
              <a:t>my-belgorodcy@mail.ru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dirty="0" smtClean="0"/>
          </a:p>
          <a:p>
            <a:r>
              <a:rPr lang="ru-RU" sz="1400" dirty="0" smtClean="0"/>
              <a:t>Администратор проекта:</a:t>
            </a:r>
          </a:p>
          <a:p>
            <a:pPr fontAlgn="base"/>
            <a:r>
              <a:rPr lang="ru-RU" sz="1400" b="1" dirty="0" err="1" smtClean="0"/>
              <a:t>Дергаусова</a:t>
            </a:r>
            <a:r>
              <a:rPr lang="ru-RU" sz="1400" b="1" dirty="0" smtClean="0"/>
              <a:t> Надежда Дмитриевна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 smtClean="0"/>
              <a:t>заместитель директора ГБУДО «Белгородский  областной Дворец детского творчества»</a:t>
            </a:r>
          </a:p>
          <a:p>
            <a:r>
              <a:rPr lang="ru-RU" sz="1400" dirty="0" smtClean="0"/>
              <a:t>Телефон: (915) 575-91-40</a:t>
            </a:r>
          </a:p>
          <a:p>
            <a:r>
              <a:rPr lang="ru-RU" sz="1400" dirty="0" err="1" smtClean="0"/>
              <a:t>E-mail</a:t>
            </a:r>
            <a:r>
              <a:rPr lang="ru-RU" sz="1400" dirty="0" smtClean="0"/>
              <a:t>: </a:t>
            </a:r>
            <a:r>
              <a:rPr lang="en-US" sz="1400" dirty="0" smtClean="0">
                <a:hlinkClick r:id="rId3"/>
              </a:rPr>
              <a:t>my-belgorodcy@mail.ru</a:t>
            </a:r>
            <a:r>
              <a:rPr lang="ru-RU" sz="1400" dirty="0" smtClean="0"/>
              <a:t> </a:t>
            </a:r>
          </a:p>
          <a:p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0"/>
            <a:ext cx="2376264" cy="1268760"/>
            <a:chOff x="5220072" y="0"/>
            <a:chExt cx="1872208" cy="1052736"/>
          </a:xfrm>
        </p:grpSpPr>
        <p:pic>
          <p:nvPicPr>
            <p:cNvPr id="8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11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15205C-DE2F-4C3D-B771-8F15E0AF63F8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2053" name="Text Box 21"/>
          <p:cNvSpPr txBox="1">
            <a:spLocks noChangeArrowheads="1"/>
          </p:cNvSpPr>
          <p:nvPr/>
        </p:nvSpPr>
        <p:spPr bwMode="auto">
          <a:xfrm>
            <a:off x="3643313" y="13573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54" name="Прямоугольник 9"/>
          <p:cNvSpPr>
            <a:spLocks noChangeArrowheads="1"/>
          </p:cNvSpPr>
          <p:nvPr/>
        </p:nvSpPr>
        <p:spPr bwMode="auto">
          <a:xfrm>
            <a:off x="928688" y="785813"/>
            <a:ext cx="7215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2055" name="Прямоугольник 10"/>
          <p:cNvSpPr>
            <a:spLocks noChangeArrowheads="1"/>
          </p:cNvSpPr>
          <p:nvPr/>
        </p:nvSpPr>
        <p:spPr bwMode="auto">
          <a:xfrm>
            <a:off x="928688" y="1120775"/>
            <a:ext cx="7429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Wingdings" pitchFamily="2" charset="2"/>
              <a:buChar char="Ø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altLang="ru-RU"/>
          </a:p>
        </p:txBody>
      </p:sp>
      <p:graphicFrame>
        <p:nvGraphicFramePr>
          <p:cNvPr id="2050" name="Диаграмма 7"/>
          <p:cNvGraphicFramePr>
            <a:graphicFrameLocks/>
          </p:cNvGraphicFramePr>
          <p:nvPr/>
        </p:nvGraphicFramePr>
        <p:xfrm>
          <a:off x="128588" y="2154238"/>
          <a:ext cx="4854575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r:id="rId4" imgW="4852837" imgH="3237257" progId="Excel.Sheet.8">
                  <p:embed/>
                </p:oleObj>
              </mc:Choice>
              <mc:Fallback>
                <p:oleObj r:id="rId4" imgW="4852837" imgH="3237257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154238"/>
                        <a:ext cx="4854575" cy="323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1"/>
          <p:cNvGraphicFramePr>
            <a:graphicFrameLocks/>
          </p:cNvGraphicFramePr>
          <p:nvPr/>
        </p:nvGraphicFramePr>
        <p:xfrm>
          <a:off x="3767138" y="3438525"/>
          <a:ext cx="540543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r:id="rId6" imgW="5407621" imgH="3432345" progId="Excel.Sheet.8">
                  <p:embed/>
                </p:oleObj>
              </mc:Choice>
              <mc:Fallback>
                <p:oleObj r:id="rId6" imgW="5407621" imgH="3432345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438525"/>
                        <a:ext cx="5405437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89038" y="1628775"/>
            <a:ext cx="7921626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поступающих в БГТУ им. В.Г. Шухова</a:t>
            </a:r>
          </a:p>
          <a:p>
            <a:pPr algn="ctr">
              <a:defRPr/>
            </a:pPr>
            <a:endParaRPr lang="ru-RU" sz="2400" b="1" dirty="0">
              <a:latin typeface="+mj-lt"/>
            </a:endParaRPr>
          </a:p>
        </p:txBody>
      </p:sp>
      <p:sp>
        <p:nvSpPr>
          <p:cNvPr id="2057" name="TextBox 5"/>
          <p:cNvSpPr txBox="1">
            <a:spLocks noChangeArrowheads="1"/>
          </p:cNvSpPr>
          <p:nvPr/>
        </p:nvSpPr>
        <p:spPr bwMode="auto">
          <a:xfrm>
            <a:off x="179388" y="1989138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Чел.</a:t>
            </a: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4540250" y="3463925"/>
            <a:ext cx="504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год</a:t>
            </a:r>
          </a:p>
        </p:txBody>
      </p:sp>
      <p:sp>
        <p:nvSpPr>
          <p:cNvPr id="2059" name="TextBox 6"/>
          <p:cNvSpPr txBox="1">
            <a:spLocks noChangeArrowheads="1"/>
          </p:cNvSpPr>
          <p:nvPr/>
        </p:nvSpPr>
        <p:spPr bwMode="auto">
          <a:xfrm>
            <a:off x="5292725" y="1916113"/>
            <a:ext cx="33512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Процент поступления в БГТУ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им. В. Г. Шухова составляет</a:t>
            </a:r>
          </a:p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42%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 от общего числа победителей и приз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ров областного конкурса «Мы – Белгородцы! Думай, решай, действуй!» </a:t>
            </a:r>
          </a:p>
          <a:p>
            <a:endParaRPr lang="ru-RU" altLang="ru-RU"/>
          </a:p>
        </p:txBody>
      </p:sp>
      <p:grpSp>
        <p:nvGrpSpPr>
          <p:cNvPr id="2" name="Группа 12"/>
          <p:cNvGrpSpPr/>
          <p:nvPr/>
        </p:nvGrpSpPr>
        <p:grpSpPr>
          <a:xfrm>
            <a:off x="6588224" y="548680"/>
            <a:ext cx="1872208" cy="1052736"/>
            <a:chOff x="5220072" y="0"/>
            <a:chExt cx="1872208" cy="1052736"/>
          </a:xfrm>
        </p:grpSpPr>
        <p:pic>
          <p:nvPicPr>
            <p:cNvPr id="14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179512" y="620688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5750" y="1484784"/>
            <a:ext cx="8858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FranklinGothBookCTT" pitchFamily="2" charset="0"/>
              </a:rPr>
              <a:t>Востребованные  инженерные профессии Белгородской области 	</a:t>
            </a:r>
            <a:endParaRPr lang="ru-RU" altLang="ru-RU" sz="2000" b="1" dirty="0">
              <a:latin typeface="FranklinGothBookCTT" pitchFamily="2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5914502" y="260648"/>
            <a:ext cx="1872208" cy="1052736"/>
            <a:chOff x="5220072" y="0"/>
            <a:chExt cx="1872208" cy="1052736"/>
          </a:xfrm>
        </p:grpSpPr>
        <p:pic>
          <p:nvPicPr>
            <p:cNvPr id="20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1857364"/>
            <a:ext cx="5677232" cy="79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данным Управления по труду и занятости населения Белгородской области (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http://www.bel-zan.ru/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 28 мая 2018 года. </a:t>
            </a:r>
          </a:p>
          <a:p>
            <a:endParaRPr lang="ru-RU" sz="1600" dirty="0">
              <a:latin typeface="FranklinGothBookCTT" pitchFamily="2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857324" y="2500306"/>
          <a:ext cx="728667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9" name="Picture 2" descr="D:\ЦСП\Проекты\01 Новые проекты\Повышение престижа\kollagprof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857364"/>
            <a:ext cx="28638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E6F0-F6F1-4A99-AB51-8B0675FDF3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5750" y="1484784"/>
            <a:ext cx="8858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FranklinGothBookCTT" pitchFamily="2" charset="0"/>
              </a:rPr>
              <a:t>Востребованные профессии в Белгороде</a:t>
            </a:r>
            <a:endParaRPr lang="ru-RU" altLang="ru-RU" sz="2000" b="1" dirty="0">
              <a:latin typeface="FranklinGothBookCTT" pitchFamily="2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3" t="36920" r="38736" b="13751"/>
          <a:stretch>
            <a:fillRect/>
          </a:stretch>
        </p:blipFill>
        <p:spPr bwMode="auto">
          <a:xfrm>
            <a:off x="539552" y="2492896"/>
            <a:ext cx="8208912" cy="41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7524328" y="2636912"/>
            <a:ext cx="586408" cy="3166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91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04048" y="2924944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139952" y="3256385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779912" y="3544417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563888" y="3861048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419872" y="4149080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419872" y="4437112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987824" y="5373216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987824" y="5085184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3059832" y="4768553"/>
            <a:ext cx="586408" cy="31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ru-RU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724128" y="260648"/>
            <a:ext cx="1872208" cy="1052736"/>
            <a:chOff x="5220072" y="0"/>
            <a:chExt cx="1872208" cy="1052736"/>
          </a:xfrm>
        </p:grpSpPr>
        <p:pic>
          <p:nvPicPr>
            <p:cNvPr id="20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1988840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GothBookCTT" pitchFamily="2" charset="0"/>
              </a:rPr>
              <a:t>По данным сайта: </a:t>
            </a:r>
            <a:r>
              <a:rPr lang="en-US" sz="1600" dirty="0" smtClean="0">
                <a:latin typeface="FranklinGothBookCTT" pitchFamily="2" charset="0"/>
              </a:rPr>
              <a:t>https://belgorod.trud.com</a:t>
            </a:r>
            <a:r>
              <a:rPr lang="ru-RU" sz="1600" dirty="0" smtClean="0">
                <a:latin typeface="FranklinGothBookCTT" pitchFamily="2" charset="0"/>
              </a:rPr>
              <a:t>.</a:t>
            </a:r>
            <a:endParaRPr lang="ru-RU" sz="1600" dirty="0">
              <a:latin typeface="FranklinGothBookCT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1571612"/>
            <a:ext cx="3929063" cy="1214446"/>
          </a:xfrm>
          <a:prstGeom prst="roundRect">
            <a:avLst/>
          </a:prstGeom>
          <a:solidFill>
            <a:srgbClr val="92D050"/>
          </a:solidFill>
          <a:ln>
            <a:solidFill>
              <a:srgbClr val="40A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500034" y="1714488"/>
            <a:ext cx="3786188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 выбора выпускниками школ предметов сдачи ЕГЭ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материалам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 14.03.2018 г.)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1571612"/>
            <a:ext cx="3857625" cy="12144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5072066" y="1714488"/>
            <a:ext cx="3786187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обучающихся                 11 классов в период проведения Дней открытых дверей БГТУ им. В.Г. Шухова  18.04.2018 г., 26.04.2018 г.</a:t>
            </a:r>
          </a:p>
        </p:txBody>
      </p:sp>
      <p:graphicFrame>
        <p:nvGraphicFramePr>
          <p:cNvPr id="17" name="Диаграмма 14"/>
          <p:cNvGraphicFramePr>
            <a:graphicFrameLocks/>
          </p:cNvGraphicFramePr>
          <p:nvPr/>
        </p:nvGraphicFramePr>
        <p:xfrm>
          <a:off x="285720" y="3000372"/>
          <a:ext cx="4929222" cy="339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5"/>
          <p:cNvGraphicFramePr>
            <a:graphicFrameLocks/>
          </p:cNvGraphicFramePr>
          <p:nvPr/>
        </p:nvGraphicFramePr>
        <p:xfrm>
          <a:off x="4802883" y="2857496"/>
          <a:ext cx="4341117" cy="324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5843064" y="188640"/>
            <a:ext cx="1872208" cy="1052736"/>
            <a:chOff x="5220072" y="0"/>
            <a:chExt cx="1872208" cy="1052736"/>
          </a:xfrm>
        </p:grpSpPr>
        <p:pic>
          <p:nvPicPr>
            <p:cNvPr id="15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2" y="5373216"/>
            <a:ext cx="8286750" cy="1484784"/>
          </a:xfrm>
          <a:prstGeom prst="roundRect">
            <a:avLst>
              <a:gd name="adj" fmla="val 132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Существующие проблемы: </a:t>
            </a:r>
            <a:endParaRPr lang="ru-RU" sz="1400" dirty="0" smtClean="0">
              <a:solidFill>
                <a:schemeClr val="tx1"/>
              </a:solidFill>
              <a:latin typeface="FranklinGothBookCTT" pitchFamily="2" charset="0"/>
              <a:cs typeface="Times New Roman" pitchFamily="18" charset="0"/>
            </a:endParaRPr>
          </a:p>
          <a:p>
            <a:pPr marL="342900" indent="19050"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Нехватка инженерных кадров в регионе.</a:t>
            </a:r>
          </a:p>
          <a:p>
            <a:pPr marL="342900" indent="19050"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Потеря интереса к инженерным специальностям у обучающихся и работающей молодёжи.</a:t>
            </a:r>
          </a:p>
          <a:p>
            <a:pPr marL="342900" indent="19050"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Недостаточное </a:t>
            </a:r>
            <a:r>
              <a:rPr lang="ru-RU" sz="1400" dirty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ориентирование школьников об инженерно-технических </a:t>
            </a: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профессиях.</a:t>
            </a:r>
            <a:r>
              <a:rPr lang="en-US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</a:t>
            </a:r>
          </a:p>
          <a:p>
            <a:pPr marL="342900" indent="19050">
              <a:buAutoNum type="arabicPeriod"/>
              <a:defRPr/>
            </a:pP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 Низкий </a:t>
            </a:r>
            <a:r>
              <a:rPr lang="ru-RU" sz="1400" dirty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процент выбора выпускниками школ предмета «физика» для сдачи </a:t>
            </a:r>
            <a:r>
              <a:rPr lang="ru-RU" sz="1400" dirty="0" smtClean="0">
                <a:solidFill>
                  <a:schemeClr val="tx1"/>
                </a:solidFill>
                <a:latin typeface="FranklinGothBookCTT" pitchFamily="2" charset="0"/>
                <a:cs typeface="Times New Roman" pitchFamily="18" charset="0"/>
              </a:rPr>
              <a:t>ЕГЭ.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92F81D7D-CFDE-4D15-8789-104DEEAC9591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500063" y="3929063"/>
            <a:ext cx="3786187" cy="738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всего обучающихся в</a:t>
            </a:r>
            <a:r>
              <a:rPr lang="en-US" altLang="ru-RU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образовательных организациях области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(2015-2016 учебный год)</a:t>
            </a: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500063" y="3929063"/>
            <a:ext cx="3786187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+mn-lt"/>
              </a:rPr>
              <a:t>Количество заявлений </a:t>
            </a:r>
          </a:p>
        </p:txBody>
      </p:sp>
      <p:sp>
        <p:nvSpPr>
          <p:cNvPr id="1037" name="Прямоугольник 21"/>
          <p:cNvSpPr>
            <a:spLocks noChangeArrowheads="1"/>
          </p:cNvSpPr>
          <p:nvPr/>
        </p:nvSpPr>
        <p:spPr bwMode="auto">
          <a:xfrm>
            <a:off x="1604963" y="2195513"/>
            <a:ext cx="159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chemeClr val="bg1"/>
                </a:solidFill>
                <a:latin typeface="Franklin Gothic Book" pitchFamily="34" charset="0"/>
              </a:rPr>
              <a:t>152083</a:t>
            </a:r>
          </a:p>
          <a:p>
            <a:pPr algn="ctr"/>
            <a:r>
              <a:rPr lang="ru-RU" altLang="ru-RU" sz="1600">
                <a:solidFill>
                  <a:schemeClr val="bg1"/>
                </a:solidFill>
                <a:latin typeface="Franklin Gothic Book" pitchFamily="34" charset="0"/>
              </a:rPr>
              <a:t>человек</a:t>
            </a:r>
          </a:p>
        </p:txBody>
      </p:sp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899592" y="1196752"/>
            <a:ext cx="80756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600" b="1" dirty="0">
                <a:latin typeface="FranklinGothBookCTT" pitchFamily="2" charset="0"/>
                <a:cs typeface="Times New Roman" pitchFamily="18" charset="0"/>
              </a:rPr>
              <a:t>Сведения о приёме в БГТУ им. В.Г. Шухова на места в рамках КЦП </a:t>
            </a:r>
            <a:br>
              <a:rPr lang="ru-RU" altLang="ru-RU" sz="1600" b="1" dirty="0">
                <a:latin typeface="FranklinGothBookCTT" pitchFamily="2" charset="0"/>
                <a:cs typeface="Times New Roman" pitchFamily="18" charset="0"/>
              </a:rPr>
            </a:br>
            <a:r>
              <a:rPr lang="ru-RU" altLang="ru-RU" sz="1600" b="1" dirty="0">
                <a:latin typeface="FranklinGothBookCTT" pitchFamily="2" charset="0"/>
                <a:cs typeface="Times New Roman" pitchFamily="18" charset="0"/>
              </a:rPr>
              <a:t>в </a:t>
            </a:r>
            <a:r>
              <a:rPr lang="ru-RU" altLang="ru-RU" sz="1600" b="1" dirty="0" smtClean="0">
                <a:latin typeface="FranklinGothBookCTT" pitchFamily="2" charset="0"/>
                <a:cs typeface="Times New Roman" pitchFamily="18" charset="0"/>
              </a:rPr>
              <a:t>2014–2018 </a:t>
            </a:r>
            <a:r>
              <a:rPr lang="ru-RU" altLang="ru-RU" sz="1600" b="1" dirty="0">
                <a:latin typeface="FranklinGothBookCTT" pitchFamily="2" charset="0"/>
                <a:cs typeface="Times New Roman" pitchFamily="18" charset="0"/>
              </a:rPr>
              <a:t>годах для обучения по очной форме</a:t>
            </a:r>
            <a:endParaRPr lang="ru-RU" altLang="ru-RU" sz="900" dirty="0">
              <a:latin typeface="FranklinGothBookCTT" pitchFamily="2" charset="0"/>
              <a:cs typeface="Times New Roman" pitchFamily="18" charset="0"/>
            </a:endParaRPr>
          </a:p>
          <a:p>
            <a:pPr eaLnBrk="0" hangingPunct="0"/>
            <a:endParaRPr lang="ru-RU" altLang="ru-RU" dirty="0"/>
          </a:p>
        </p:txBody>
      </p:sp>
      <p:sp>
        <p:nvSpPr>
          <p:cNvPr id="1039" name="TextBox 10"/>
          <p:cNvSpPr txBox="1">
            <a:spLocks noChangeArrowheads="1"/>
          </p:cNvSpPr>
          <p:nvPr/>
        </p:nvSpPr>
        <p:spPr bwMode="auto">
          <a:xfrm>
            <a:off x="251520" y="4365104"/>
            <a:ext cx="8645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dirty="0">
                <a:latin typeface="FranklinGothBookCTT" pitchFamily="2" charset="0"/>
                <a:cs typeface="Times New Roman" pitchFamily="18" charset="0"/>
              </a:rPr>
              <a:t>* С учётом поступающих граждан Крыма, а также граждан Юго-востока Украины</a:t>
            </a:r>
            <a:endParaRPr lang="ru-RU" altLang="ru-RU" sz="1200" dirty="0">
              <a:latin typeface="FranklinGothBookCTT" pitchFamily="2" charset="0"/>
              <a:cs typeface="Times New Roman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406900" y="522288"/>
            <a:ext cx="504825" cy="8461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1"/>
          <p:cNvGrpSpPr/>
          <p:nvPr/>
        </p:nvGrpSpPr>
        <p:grpSpPr>
          <a:xfrm>
            <a:off x="5868144" y="260648"/>
            <a:ext cx="1872208" cy="1052736"/>
            <a:chOff x="5220072" y="0"/>
            <a:chExt cx="1872208" cy="1052736"/>
          </a:xfrm>
        </p:grpSpPr>
        <p:pic>
          <p:nvPicPr>
            <p:cNvPr id="15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0" y="54868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139952" y="4797152"/>
            <a:ext cx="936104" cy="576064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-828600" y="1628800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971600" y="1844824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2915816" y="1988840"/>
          <a:ext cx="49685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6228184" y="1844824"/>
          <a:ext cx="2736304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3A548-F5C9-48DF-805C-7260A50425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04813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Введение в предметную область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(описание ситуации «как есть»)</a:t>
            </a:r>
            <a:b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D:\ЦСП\Проекты\putin_193.jpg"/>
          <p:cNvPicPr>
            <a:picLocks noChangeAspect="1" noChangeArrowheads="1"/>
          </p:cNvPicPr>
          <p:nvPr/>
        </p:nvPicPr>
        <p:blipFill>
          <a:blip r:embed="rId2" cstate="print"/>
          <a:srcRect r="21818"/>
          <a:stretch>
            <a:fillRect/>
          </a:stretch>
        </p:blipFill>
        <p:spPr bwMode="auto">
          <a:xfrm>
            <a:off x="323528" y="1916832"/>
            <a:ext cx="3312368" cy="254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79912" y="1700808"/>
            <a:ext cx="511256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FranklinGothBookCTT" pitchFamily="2" charset="0"/>
              </a:rPr>
              <a:t>«…</a:t>
            </a:r>
            <a:r>
              <a:rPr lang="ru-RU" i="1" dirty="0" smtClean="0">
                <a:latin typeface="FranklinGothBookCTT" pitchFamily="2" charset="0"/>
              </a:rPr>
              <a:t> В нашей экономике, обновляющейся экономике, экономике, которая выходит на новые рубежи, связана с внедрением новых технологий, ей нужны новые кадры и прежде всего инженерные. Я публично высказывался уже, что это касается рабочих профессий. </a:t>
            </a:r>
          </a:p>
          <a:p>
            <a:pPr>
              <a:defRPr/>
            </a:pPr>
            <a:r>
              <a:rPr lang="ru-RU" i="1" dirty="0" smtClean="0">
                <a:latin typeface="FranklinGothBookCTT" pitchFamily="2" charset="0"/>
              </a:rPr>
              <a:t>Что касается непосредственно их, то будем внедрять принятые решения по </a:t>
            </a:r>
            <a:r>
              <a:rPr lang="ru-RU" i="1" dirty="0" err="1" smtClean="0">
                <a:latin typeface="FranklinGothBookCTT" pitchFamily="2" charset="0"/>
              </a:rPr>
              <a:t>бакалавриату</a:t>
            </a:r>
            <a:r>
              <a:rPr lang="ru-RU" i="1" dirty="0" smtClean="0">
                <a:latin typeface="FranklinGothBookCTT" pitchFamily="2" charset="0"/>
              </a:rPr>
              <a:t> прикладному. Нам нужны специалисты с инженерными знаниями, нужны те, кто понимает производство, как оно устроено</a:t>
            </a:r>
            <a:r>
              <a:rPr lang="ru-RU" b="1" dirty="0" smtClean="0">
                <a:latin typeface="FranklinGothBookCTT" pitchFamily="2" charset="0"/>
              </a:rPr>
              <a:t>»</a:t>
            </a:r>
            <a:endParaRPr lang="ru-RU" b="1" dirty="0">
              <a:latin typeface="FranklinGothBookCTT" pitchFamily="2" charset="0"/>
            </a:endParaRPr>
          </a:p>
          <a:p>
            <a:pPr>
              <a:defRPr/>
            </a:pPr>
            <a:endParaRPr lang="ru-RU" sz="28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r">
              <a:defRPr/>
            </a:pPr>
            <a:r>
              <a:rPr lang="ru-RU" i="1" dirty="0">
                <a:latin typeface="FranklinGothBookCTT" pitchFamily="2" charset="0"/>
              </a:rPr>
              <a:t> В.В. Путин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732240" y="548680"/>
            <a:ext cx="1872208" cy="1052736"/>
            <a:chOff x="5220072" y="0"/>
            <a:chExt cx="1872208" cy="1052736"/>
          </a:xfrm>
        </p:grpSpPr>
        <p:pic>
          <p:nvPicPr>
            <p:cNvPr id="7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55177"/>
              </p:ext>
            </p:extLst>
          </p:nvPr>
        </p:nvGraphicFramePr>
        <p:xfrm>
          <a:off x="198944" y="764705"/>
          <a:ext cx="8765544" cy="5905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89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FranklinGothBookCTT" pitchFamily="2" charset="0"/>
                        </a:rPr>
                        <a:t>Цель проекта: </a:t>
                      </a:r>
                      <a:endParaRPr lang="ru-RU" sz="1400" b="1" dirty="0">
                        <a:latin typeface="FranklinGothBookCTT" pitchFamily="2" charset="0"/>
                      </a:endParaRPr>
                    </a:p>
                  </a:txBody>
                  <a:tcPr marL="91438" marR="91438" marT="45740" marB="45740" anchor="ctr"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 обучающихся образовательных организаций области (потенциальных  абитуриентов) комплексом мероприятий  инженерно-технической направленности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не менее 10000 человек до 25 сентября 2020 года </a:t>
                      </a:r>
                      <a:endParaRPr kumimoji="0" lang="ru-RU" sz="11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FranklinGothBookCTT" pitchFamily="2" charset="0"/>
                        </a:rPr>
                        <a:t>Способ достижения цели:</a:t>
                      </a:r>
                      <a:endParaRPr lang="ru-RU" sz="1400" b="1" dirty="0">
                        <a:latin typeface="FranklinGothBookCTT" pitchFamily="2" charset="0"/>
                      </a:endParaRPr>
                    </a:p>
                  </a:txBody>
                  <a:tcPr marL="91438" marR="91438" marT="45740" marB="45740" anchor="ctr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комплекса  мероприятий  инженерно-технической направленности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интерактивных площадок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Дней открытый дверей с участием студентов университета,  выездных Дней открытый дверей 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 самоопределение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старшеклассников»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1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региональных  семинаров для педагогов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проектов» (технология «Мировое кафе»);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 педагогический проект» (семинар-практикум) для педагогических работников образовательных организаций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организация открытого  областного  конкурса новых технологий и инновационных проектов «Мы –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Белгородцы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Думай, решай, действуй!»)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работа пресс-центра участников регионального отделения Общероссийской общественно-государственной детско-юношеской организации «Российское движение школьников»  (обучение  по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дополнительным общеобразовательным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общеразвивающим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программам: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Медиаменеджмент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«Обеспечение работы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медиаредакции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освещение работы по проекту и т.д.)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kumimoji="0" lang="en-US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освещение работы</a:t>
                      </a:r>
                      <a:r>
                        <a:rPr kumimoji="0"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 по мероприятиям инженерно-технической направленности.</a:t>
                      </a:r>
                    </a:p>
                  </a:txBody>
                  <a:tcPr marL="91438" marR="91438" marT="45740" marB="4574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7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FranklinGothBookCTT" pitchFamily="2" charset="0"/>
                        </a:rPr>
                        <a:t>Результат/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FranklinGothBookCTT" pitchFamily="2" charset="0"/>
                        </a:rPr>
                        <a:t>продукт</a:t>
                      </a:r>
                      <a:r>
                        <a:rPr lang="ru-RU" sz="1400" b="1" baseline="0" dirty="0" smtClean="0">
                          <a:latin typeface="FranklinGothBookCTT" pitchFamily="2" charset="0"/>
                        </a:rPr>
                        <a:t> </a:t>
                      </a:r>
                      <a:r>
                        <a:rPr lang="ru-RU" sz="1400" b="1" dirty="0" smtClean="0">
                          <a:latin typeface="FranklinGothBookCTT" pitchFamily="2" charset="0"/>
                        </a:rPr>
                        <a:t>проекта:</a:t>
                      </a:r>
                    </a:p>
                    <a:p>
                      <a:endParaRPr lang="ru-RU" sz="1400" b="1" dirty="0">
                        <a:latin typeface="FranklinGothBookCTT" pitchFamily="2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подтверждения результата</a:t>
                      </a: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865">
                <a:tc vMerge="1"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 marL="91438" marR="91438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Регламента взаимодействия субъектов проекта «Профессиональное самоопределение обучающихся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100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Регламент взаимодействия субъектов проекта «Профессиональное самоопределение обучающихся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100" i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40" marB="457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0588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Проведён открытый  областной конкурс новых технологий и инновационных проектов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 в 2018-2019, 2019-2020 учебных годах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департамента образования Белгородской области  «О проведении открытого  областного конкурса новых технологий и инновационных проектов «Мы –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Белгородцы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 Думай, решай, действуй!», положение конкурса; ссылки на размещение информации на сайте БГТУ 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им. В.Г.Шухова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653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91438" marR="91438" marT="45740" marB="4574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не менее 22 интерактивных площадок 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не менее 21 выездных Дня открытых дверей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 самоопределение старшеклассников» для обучающихся, педагогических работников образовательных организаций области  (выезды в муниципальные территории)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Ссылки на размещение информации на сайте БГТУ им. В.Г.Шухова                  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9512" y="0"/>
            <a:ext cx="1800200" cy="980728"/>
            <a:chOff x="5220072" y="0"/>
            <a:chExt cx="1872208" cy="1052736"/>
          </a:xfrm>
        </p:grpSpPr>
        <p:pic>
          <p:nvPicPr>
            <p:cNvPr id="6" name="Picture 12" descr="C:\Users\Оля\Desktop\РДШ\РДШ символика\RDC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6672"/>
              <a:ext cx="576064" cy="53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C:\Users\Оля\Desktop\Iq1acidncqk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04664"/>
              <a:ext cx="6480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Users\ДНД\Desktop\Новая папка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0"/>
              <a:ext cx="1008112" cy="1002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555776" y="188640"/>
            <a:ext cx="3744416" cy="838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0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2444</Words>
  <Application>Microsoft Office PowerPoint</Application>
  <PresentationFormat>Экран (4:3)</PresentationFormat>
  <Paragraphs>400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FranklinGothBookCTT</vt:lpstr>
      <vt:lpstr>Times New Roman</vt:lpstr>
      <vt:lpstr>Wingdings</vt:lpstr>
      <vt:lpstr>Тема Office</vt:lpstr>
      <vt:lpstr>Презентация</vt:lpstr>
      <vt:lpstr>Лист Microsoft Excel 97-2003</vt:lpstr>
      <vt:lpstr>ФГБОУ ВО «Белгородский государственный технологический университет им. В.Г. Шухова»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Контактные данные: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Belgorod State Technological University named after  V.G. Shukhov</dc:title>
  <dc:creator>Hiwi</dc:creator>
  <cp:lastModifiedBy>User</cp:lastModifiedBy>
  <cp:revision>135</cp:revision>
  <cp:lastPrinted>2018-09-24T08:34:52Z</cp:lastPrinted>
  <dcterms:created xsi:type="dcterms:W3CDTF">2017-07-24T10:26:29Z</dcterms:created>
  <dcterms:modified xsi:type="dcterms:W3CDTF">2018-10-30T09:21:34Z</dcterms:modified>
</cp:coreProperties>
</file>