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pptx" ContentType="application/vnd.openxmlformats-officedocument.presentationml.presentation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24"/>
  </p:notesMasterIdLst>
  <p:sldIdLst>
    <p:sldId id="256" r:id="rId2"/>
    <p:sldId id="305" r:id="rId3"/>
    <p:sldId id="306" r:id="rId4"/>
    <p:sldId id="310" r:id="rId5"/>
    <p:sldId id="301" r:id="rId6"/>
    <p:sldId id="307" r:id="rId7"/>
    <p:sldId id="308" r:id="rId8"/>
    <p:sldId id="303" r:id="rId9"/>
    <p:sldId id="294" r:id="rId10"/>
    <p:sldId id="295" r:id="rId11"/>
    <p:sldId id="296" r:id="rId12"/>
    <p:sldId id="309" r:id="rId13"/>
    <p:sldId id="297" r:id="rId14"/>
    <p:sldId id="298" r:id="rId15"/>
    <p:sldId id="284" r:id="rId16"/>
    <p:sldId id="299" r:id="rId17"/>
    <p:sldId id="286" r:id="rId18"/>
    <p:sldId id="304" r:id="rId19"/>
    <p:sldId id="311" r:id="rId20"/>
    <p:sldId id="312" r:id="rId21"/>
    <p:sldId id="300" r:id="rId22"/>
    <p:sldId id="289" r:id="rId23"/>
  </p:sldIdLst>
  <p:sldSz cx="9144000" cy="6858000" type="screen4x3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F4F8"/>
    <a:srgbClr val="8FE2F9"/>
    <a:srgbClr val="00FFFF"/>
    <a:srgbClr val="8ED9F8"/>
    <a:srgbClr val="08718A"/>
    <a:srgbClr val="0B95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Helle Formatvorlage 2 - Akz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Helle Formatvorlage 3 - Akz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90" autoAdjust="0"/>
  </p:normalViewPr>
  <p:slideViewPr>
    <p:cSldViewPr>
      <p:cViewPr varScale="1">
        <p:scale>
          <a:sx n="107" d="100"/>
          <a:sy n="107" d="100"/>
        </p:scale>
        <p:origin x="142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48519893707363981"/>
          <c:y val="3.5555306699515697E-2"/>
          <c:w val="0.49099755498940834"/>
          <c:h val="0.85945676988819297"/>
        </c:manualLayout>
      </c:layout>
      <c:bar3DChart>
        <c:barDir val="bar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Лист1!$B$37:$B$44</c:f>
              <c:strCache>
                <c:ptCount val="8"/>
                <c:pt idx="0">
                  <c:v>Ведущий инженер </c:v>
                </c:pt>
                <c:pt idx="1">
                  <c:v>Инженер-конструктор </c:v>
                </c:pt>
                <c:pt idx="2">
                  <c:v>Инженер по контрольно-измерительным приборам и автоматике </c:v>
                </c:pt>
                <c:pt idx="3">
                  <c:v>Инженер по наладке и испытаниям </c:v>
                </c:pt>
                <c:pt idx="4">
                  <c:v>Инженер по проектно-сметной работе (в промышленном и гражданском строительстве) </c:v>
                </c:pt>
                <c:pt idx="5">
                  <c:v>Инженер – проектировщик </c:v>
                </c:pt>
                <c:pt idx="6">
                  <c:v>Инженер, старший </c:v>
                </c:pt>
                <c:pt idx="7">
                  <c:v>Инженер-технолог </c:v>
                </c:pt>
              </c:strCache>
            </c:strRef>
          </c:cat>
          <c:val>
            <c:numRef>
              <c:f>Лист1!$C$37:$C$44</c:f>
              <c:numCache>
                <c:formatCode>General</c:formatCode>
                <c:ptCount val="8"/>
                <c:pt idx="0">
                  <c:v>1</c:v>
                </c:pt>
                <c:pt idx="1">
                  <c:v>31</c:v>
                </c:pt>
                <c:pt idx="2">
                  <c:v>8</c:v>
                </c:pt>
                <c:pt idx="3">
                  <c:v>1</c:v>
                </c:pt>
                <c:pt idx="4">
                  <c:v>2</c:v>
                </c:pt>
                <c:pt idx="5">
                  <c:v>6</c:v>
                </c:pt>
                <c:pt idx="6">
                  <c:v>2</c:v>
                </c:pt>
                <c:pt idx="7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99-4CD4-ABA2-92C6B0C344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6794112"/>
        <c:axId val="57078528"/>
        <c:axId val="0"/>
      </c:bar3DChart>
      <c:catAx>
        <c:axId val="5679411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57078528"/>
        <c:crosses val="autoZero"/>
        <c:auto val="1"/>
        <c:lblAlgn val="l"/>
        <c:lblOffset val="100"/>
        <c:noMultiLvlLbl val="0"/>
      </c:catAx>
      <c:valAx>
        <c:axId val="57078528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5679411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2017/2018</a:t>
            </a:r>
            <a:endParaRPr lang="ru-RU" dirty="0"/>
          </a:p>
        </c:rich>
      </c:tx>
      <c:layout>
        <c:manualLayout>
          <c:xMode val="edge"/>
          <c:yMode val="edge"/>
          <c:x val="0.40203184971061917"/>
          <c:y val="3.2067144054701006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033470075652019"/>
          <c:y val="0.24411934027532406"/>
          <c:w val="0.88966529924348292"/>
          <c:h val="0.64980027471695068"/>
        </c:manualLayout>
      </c:layout>
      <c:pie3DChart>
        <c:varyColors val="1"/>
        <c:ser>
          <c:idx val="0"/>
          <c:order val="0"/>
          <c:tx>
            <c:strRef>
              <c:f>Лист1!$C$8</c:f>
              <c:strCache>
                <c:ptCount val="1"/>
                <c:pt idx="0">
                  <c:v>2015/2016</c:v>
                </c:pt>
              </c:strCache>
            </c:strRef>
          </c:tx>
          <c:explosion val="10"/>
          <c:dLbls>
            <c:dLbl>
              <c:idx val="0"/>
              <c:tx>
                <c:rich>
                  <a:bodyPr/>
                  <a:lstStyle/>
                  <a:p>
                    <a:r>
                      <a:rPr lang="ru-RU" smtClean="0"/>
                      <a:t>4686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489-4CCB-8471-DD6B79987158}"/>
                </c:ext>
              </c:extLst>
            </c:dLbl>
            <c:dLbl>
              <c:idx val="1"/>
              <c:layout>
                <c:manualLayout>
                  <c:x val="0.11428862976577482"/>
                  <c:y val="0.1092606773850530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1004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489-4CCB-8471-DD6B7998715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val>
            <c:numRef>
              <c:f>Лист1!$C$9:$C$10</c:f>
              <c:numCache>
                <c:formatCode>General</c:formatCode>
                <c:ptCount val="2"/>
                <c:pt idx="0">
                  <c:v>6877</c:v>
                </c:pt>
                <c:pt idx="1">
                  <c:v>1299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489-4CCB-8471-DD6B799871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2018/2019</a:t>
            </a:r>
          </a:p>
        </c:rich>
      </c:tx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4801605864455609"/>
          <c:y val="0.17429849064389749"/>
          <c:w val="0.49538822210330646"/>
          <c:h val="0.5865824921664502"/>
        </c:manualLayout>
      </c:layout>
      <c:pie3DChart>
        <c:varyColors val="1"/>
        <c:ser>
          <c:idx val="0"/>
          <c:order val="0"/>
          <c:tx>
            <c:strRef>
              <c:f>Лист1!$C$12</c:f>
              <c:strCache>
                <c:ptCount val="1"/>
                <c:pt idx="0">
                  <c:v>2016/2017</c:v>
                </c:pt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4</a:t>
                    </a:r>
                    <a:r>
                      <a:rPr lang="ru-RU" smtClean="0"/>
                      <a:t>780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C27-479A-A5C2-DAF1497BE57C}"/>
                </c:ext>
              </c:extLst>
            </c:dLbl>
            <c:dLbl>
              <c:idx val="1"/>
              <c:layout>
                <c:manualLayout>
                  <c:x val="0.10111510907390252"/>
                  <c:y val="0.1091322344655314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r>
                      <a:rPr lang="ru-RU" dirty="0" smtClean="0"/>
                      <a:t>024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C27-479A-A5C2-DAF1497BE57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Лист1!$B$13:$B$14</c:f>
              <c:strCache>
                <c:ptCount val="2"/>
                <c:pt idx="0">
                  <c:v>кол-во заявлений</c:v>
                </c:pt>
                <c:pt idx="1">
                  <c:v>кол-во поступивших</c:v>
                </c:pt>
              </c:strCache>
            </c:strRef>
          </c:cat>
          <c:val>
            <c:numRef>
              <c:f>Лист1!$C$13:$C$14</c:f>
              <c:numCache>
                <c:formatCode>General</c:formatCode>
                <c:ptCount val="2"/>
                <c:pt idx="0">
                  <c:v>4968</c:v>
                </c:pt>
                <c:pt idx="1">
                  <c:v>1151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27-479A-A5C2-DAF1497BE5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"/>
          <c:y val="0.69650923289225153"/>
          <c:w val="1"/>
          <c:h val="0.3034908819654981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2019/2020</a:t>
            </a:r>
          </a:p>
        </c:rich>
      </c:tx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8046499106936936"/>
          <c:y val="0.28623938332425336"/>
          <c:w val="0.80017033585087582"/>
          <c:h val="0.61206505813279588"/>
        </c:manualLayout>
      </c:layout>
      <c:pie3DChart>
        <c:varyColors val="1"/>
        <c:ser>
          <c:idx val="0"/>
          <c:order val="0"/>
          <c:tx>
            <c:strRef>
              <c:f>Лист1!$C$16</c:f>
              <c:strCache>
                <c:ptCount val="1"/>
                <c:pt idx="0">
                  <c:v>2017/2018</c:v>
                </c:pt>
              </c:strCache>
            </c:strRef>
          </c:tx>
          <c:explosion val="3"/>
          <c:dLbls>
            <c:dLbl>
              <c:idx val="0"/>
              <c:layout>
                <c:manualLayout>
                  <c:x val="-0.16670859172213237"/>
                  <c:y val="-0.24244615181646598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</a:t>
                    </a:r>
                    <a:r>
                      <a:rPr lang="ru-RU" dirty="0" smtClean="0"/>
                      <a:t>876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FF0-42C6-B086-9BCA67AEEBD8}"/>
                </c:ext>
              </c:extLst>
            </c:dLbl>
            <c:dLbl>
              <c:idx val="1"/>
              <c:layout>
                <c:manualLayout>
                  <c:x val="0.17894592908480306"/>
                  <c:y val="0.12980991327143621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1045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FF0-42C6-B086-9BCA67AEEBD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val>
            <c:numRef>
              <c:f>Лист1!$C$17:$C$18</c:f>
              <c:numCache>
                <c:formatCode>General</c:formatCode>
                <c:ptCount val="2"/>
                <c:pt idx="0">
                  <c:v>4968</c:v>
                </c:pt>
                <c:pt idx="1">
                  <c:v>1151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FF0-42C6-B086-9BCA67AEEB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8046499106936942"/>
          <c:y val="0.28623938332425342"/>
          <c:w val="0.80017033585087582"/>
          <c:h val="0.61206505813279599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73758511763924"/>
          <c:y val="1.6788019887720284E-3"/>
          <c:w val="0.73893875765529671"/>
          <c:h val="0.731083330410788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35A-4341-AB64-BEEEA6F6AF9B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35A-4341-AB64-BEEEA6F6AF9B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35A-4341-AB64-BEEEA6F6AF9B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35A-4341-AB64-BEEEA6F6AF9B}"/>
                </c:ext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35A-4341-AB64-BEEEA6F6AF9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5"/>
                <c:pt idx="0">
                  <c:v>Обществознание</c:v>
                </c:pt>
                <c:pt idx="1">
                  <c:v>Физика</c:v>
                </c:pt>
                <c:pt idx="2">
                  <c:v>Математика профильного уровня</c:v>
                </c:pt>
                <c:pt idx="3">
                  <c:v>Химия</c:v>
                </c:pt>
                <c:pt idx="4">
                  <c:v>Информатика и ИКТ</c:v>
                </c:pt>
              </c:strCache>
            </c:strRef>
          </c:cat>
          <c:val>
            <c:numRef>
              <c:f>Лист1!$B$2:$B$7</c:f>
              <c:numCache>
                <c:formatCode>0.00%</c:formatCode>
                <c:ptCount val="6"/>
                <c:pt idx="0">
                  <c:v>0.62000000000000255</c:v>
                </c:pt>
                <c:pt idx="1">
                  <c:v>0.29000000000000031</c:v>
                </c:pt>
                <c:pt idx="2">
                  <c:v>0.27900000000000008</c:v>
                </c:pt>
                <c:pt idx="3">
                  <c:v>0.17</c:v>
                </c:pt>
                <c:pt idx="4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35A-4341-AB64-BEEEA6F6AF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72561408"/>
        <c:axId val="72562944"/>
      </c:barChart>
      <c:catAx>
        <c:axId val="725614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72562944"/>
        <c:crosses val="autoZero"/>
        <c:auto val="1"/>
        <c:lblAlgn val="ctr"/>
        <c:lblOffset val="100"/>
        <c:noMultiLvlLbl val="0"/>
      </c:catAx>
      <c:valAx>
        <c:axId val="72562944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txPr>
          <a:bodyPr/>
          <a:lstStyle/>
          <a:p>
            <a: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ru-RU"/>
          </a:p>
        </c:txPr>
        <c:crossAx val="72561408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4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80855019572152"/>
          <c:y val="4.9062530313598599E-2"/>
          <c:w val="0.84726231658840523"/>
          <c:h val="0.538533111471528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dLbl>
              <c:idx val="0"/>
              <c:spPr/>
              <c:txPr>
                <a:bodyPr/>
                <a:lstStyle/>
                <a:p>
                  <a:pPr>
                    <a:defRPr sz="1400" b="1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D2-4265-BF53-76AE1687560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pPr>
                      <a:defRPr sz="1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1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rPr>
                      <a:t>23</a:t>
                    </a:r>
                    <a:r>
                      <a:rPr lang="en-US" sz="1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rPr>
                      <a:t>,00%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D2-4265-BF53-76AE16875608}"/>
                </c:ext>
              </c:extLst>
            </c:dLbl>
            <c:dLbl>
              <c:idx val="2"/>
              <c:spPr/>
              <c:txPr>
                <a:bodyPr/>
                <a:lstStyle/>
                <a:p>
                  <a:pPr>
                    <a:defRPr sz="1400" b="1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DD2-4265-BF53-76AE16875608}"/>
                </c:ext>
              </c:extLst>
            </c:dLbl>
            <c:dLbl>
              <c:idx val="3"/>
              <c:spPr/>
              <c:txPr>
                <a:bodyPr/>
                <a:lstStyle/>
                <a:p>
                  <a:pPr>
                    <a:defRPr sz="1400" b="1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D2-4265-BF53-76AE16875608}"/>
                </c:ext>
              </c:extLst>
            </c:dLbl>
            <c:dLbl>
              <c:idx val="4"/>
              <c:spPr/>
              <c:txPr>
                <a:bodyPr/>
                <a:lstStyle/>
                <a:p>
                  <a:pPr>
                    <a:defRPr sz="1400" b="1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DD2-4265-BF53-76AE1687560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Математика профильного уровня</c:v>
                </c:pt>
                <c:pt idx="1">
                  <c:v>Обществознание</c:v>
                </c:pt>
                <c:pt idx="2">
                  <c:v>Прочие</c:v>
                </c:pt>
                <c:pt idx="3">
                  <c:v>Физика</c:v>
                </c:pt>
                <c:pt idx="4">
                  <c:v>Химия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>
                  <c:v>0.6400000000000029</c:v>
                </c:pt>
                <c:pt idx="1">
                  <c:v>0.52</c:v>
                </c:pt>
                <c:pt idx="2">
                  <c:v>0.23</c:v>
                </c:pt>
                <c:pt idx="3">
                  <c:v>0.23</c:v>
                </c:pt>
                <c:pt idx="4">
                  <c:v>7.0000000000000021E-2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DD2-4265-BF53-76AE168756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73756032"/>
        <c:axId val="73757824"/>
      </c:barChart>
      <c:catAx>
        <c:axId val="737560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73757824"/>
        <c:crosses val="autoZero"/>
        <c:auto val="1"/>
        <c:lblAlgn val="ctr"/>
        <c:lblOffset val="100"/>
        <c:noMultiLvlLbl val="0"/>
      </c:catAx>
      <c:valAx>
        <c:axId val="73757824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ru-RU"/>
          </a:p>
        </c:txPr>
        <c:crossAx val="73756032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000" dirty="0"/>
              <a:t>2014/2015</a:t>
            </a:r>
          </a:p>
        </c:rich>
      </c:tx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85360163312929E-2"/>
          <c:y val="0.31765735165457282"/>
          <c:w val="0.78691195132140013"/>
          <c:h val="0.5540646389789512"/>
        </c:manualLayout>
      </c:layout>
      <c:pie3DChart>
        <c:varyColors val="1"/>
        <c:ser>
          <c:idx val="0"/>
          <c:order val="0"/>
          <c:tx>
            <c:strRef>
              <c:f>Лист1!$C$4</c:f>
              <c:strCache>
                <c:ptCount val="1"/>
                <c:pt idx="0">
                  <c:v>2017/2018</c:v>
                </c:pt>
              </c:strCache>
            </c:strRef>
          </c:tx>
          <c:explosion val="23"/>
          <c:dLbls>
            <c:dLbl>
              <c:idx val="1"/>
              <c:layout>
                <c:manualLayout>
                  <c:x val="0.11068426795782019"/>
                  <c:y val="9.79495867980480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1E5-411C-B8C4-63903DFBA9E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val>
            <c:numRef>
              <c:f>Лист1!$C$5:$C$6</c:f>
              <c:numCache>
                <c:formatCode>General</c:formatCode>
                <c:ptCount val="2"/>
                <c:pt idx="0">
                  <c:v>6737</c:v>
                </c:pt>
                <c:pt idx="1">
                  <c:v>1153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E5-411C-B8C4-63903DFBA9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title>
      <c:overlay val="0"/>
      <c:txPr>
        <a:bodyPr/>
        <a:lstStyle/>
        <a:p>
          <a:pPr>
            <a:defRPr sz="2000"/>
          </a:pPr>
          <a:endParaRPr lang="ru-RU"/>
        </a:p>
      </c:txPr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033470075652019"/>
          <c:y val="0.24411934027532406"/>
          <c:w val="0.88966529924348292"/>
          <c:h val="0.64980027471695068"/>
        </c:manualLayout>
      </c:layout>
      <c:pie3DChart>
        <c:varyColors val="1"/>
        <c:ser>
          <c:idx val="0"/>
          <c:order val="0"/>
          <c:tx>
            <c:strRef>
              <c:f>Лист1!$C$8</c:f>
              <c:strCache>
                <c:ptCount val="1"/>
                <c:pt idx="0">
                  <c:v>2015/2016</c:v>
                </c:pt>
              </c:strCache>
            </c:strRef>
          </c:tx>
          <c:dPt>
            <c:idx val="0"/>
            <c:bubble3D val="0"/>
            <c:explosion val="23"/>
            <c:extLst>
              <c:ext xmlns:c16="http://schemas.microsoft.com/office/drawing/2014/chart" uri="{C3380CC4-5D6E-409C-BE32-E72D297353CC}">
                <c16:uniqueId val="{00000000-1591-49A0-80D5-5AC010FC44AB}"/>
              </c:ext>
            </c:extLst>
          </c:dPt>
          <c:dLbls>
            <c:dLbl>
              <c:idx val="1"/>
              <c:layout>
                <c:manualLayout>
                  <c:x val="0.11428862976577482"/>
                  <c:y val="0.109260677385053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91-49A0-80D5-5AC010FC44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val>
            <c:numRef>
              <c:f>Лист1!$C$9:$C$10</c:f>
              <c:numCache>
                <c:formatCode>General</c:formatCode>
                <c:ptCount val="2"/>
                <c:pt idx="0">
                  <c:v>6877</c:v>
                </c:pt>
                <c:pt idx="1">
                  <c:v>1299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591-49A0-80D5-5AC010FC44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sz="2000"/>
          </a:pPr>
          <a:endParaRPr lang="ru-RU"/>
        </a:p>
      </c:txPr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4801605864455609"/>
          <c:y val="0.17429849064389749"/>
          <c:w val="0.49538822210330646"/>
          <c:h val="0.5865824921664502"/>
        </c:manualLayout>
      </c:layout>
      <c:pie3DChart>
        <c:varyColors val="1"/>
        <c:ser>
          <c:idx val="0"/>
          <c:order val="0"/>
          <c:tx>
            <c:strRef>
              <c:f>Лист1!$C$12</c:f>
              <c:strCache>
                <c:ptCount val="1"/>
                <c:pt idx="0">
                  <c:v>2016/2017</c:v>
                </c:pt>
              </c:strCache>
            </c:strRef>
          </c:tx>
          <c:dPt>
            <c:idx val="0"/>
            <c:bubble3D val="0"/>
            <c:explosion val="21"/>
            <c:extLst>
              <c:ext xmlns:c16="http://schemas.microsoft.com/office/drawing/2014/chart" uri="{C3380CC4-5D6E-409C-BE32-E72D297353CC}">
                <c16:uniqueId val="{00000000-33B1-4B11-A2FD-392E722C5145}"/>
              </c:ext>
            </c:extLst>
          </c:dPt>
          <c:dLbls>
            <c:dLbl>
              <c:idx val="0"/>
              <c:spPr/>
              <c:txPr>
                <a:bodyPr/>
                <a:lstStyle/>
                <a:p>
                  <a:pPr>
                    <a:defRPr sz="1800" b="1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33B1-4B11-A2FD-392E722C5145}"/>
                </c:ext>
              </c:extLst>
            </c:dLbl>
            <c:dLbl>
              <c:idx val="1"/>
              <c:layout>
                <c:manualLayout>
                  <c:x val="0.10111510907390252"/>
                  <c:y val="0.10913223446553144"/>
                </c:manualLayout>
              </c:layout>
              <c:spPr/>
              <c:txPr>
                <a:bodyPr/>
                <a:lstStyle/>
                <a:p>
                  <a:pPr>
                    <a:defRPr sz="1800" b="1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3B1-4B11-A2FD-392E722C51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Лист1!$B$13:$B$14</c:f>
              <c:strCache>
                <c:ptCount val="2"/>
                <c:pt idx="0">
                  <c:v>кол-во заявлений</c:v>
                </c:pt>
                <c:pt idx="1">
                  <c:v>кол-во поступивших</c:v>
                </c:pt>
              </c:strCache>
            </c:strRef>
          </c:cat>
          <c:val>
            <c:numRef>
              <c:f>Лист1!$C$13:$C$14</c:f>
              <c:numCache>
                <c:formatCode>General</c:formatCode>
                <c:ptCount val="2"/>
                <c:pt idx="0">
                  <c:v>4968</c:v>
                </c:pt>
                <c:pt idx="1">
                  <c:v>1151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3B1-4B11-A2FD-392E722C51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"/>
          <c:y val="0.68822154681225856"/>
          <c:w val="1"/>
          <c:h val="0.30349088196549812"/>
        </c:manualLayout>
      </c:layout>
      <c:overlay val="0"/>
      <c:txPr>
        <a:bodyPr/>
        <a:lstStyle/>
        <a:p>
          <a:pPr>
            <a:defRPr sz="18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sz="2000"/>
          </a:pPr>
          <a:endParaRPr lang="ru-RU"/>
        </a:p>
      </c:txPr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8046499106936936"/>
          <c:y val="0.28623938332425336"/>
          <c:w val="0.80017033585087582"/>
          <c:h val="0.61206505813279588"/>
        </c:manualLayout>
      </c:layout>
      <c:pie3DChart>
        <c:varyColors val="1"/>
        <c:ser>
          <c:idx val="0"/>
          <c:order val="0"/>
          <c:tx>
            <c:strRef>
              <c:f>Лист1!$C$16</c:f>
              <c:strCache>
                <c:ptCount val="1"/>
                <c:pt idx="0">
                  <c:v>2017/2018</c:v>
                </c:pt>
              </c:strCache>
            </c:strRef>
          </c:tx>
          <c:explosion val="5"/>
          <c:dLbls>
            <c:dLbl>
              <c:idx val="0"/>
              <c:tx>
                <c:rich>
                  <a:bodyPr/>
                  <a:lstStyle/>
                  <a:p>
                    <a:pPr>
                      <a:defRPr sz="1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defRPr>
                    </a:pPr>
                    <a:r>
                      <a:rPr lang="en-US" smtClean="0"/>
                      <a:t>4</a:t>
                    </a:r>
                    <a:r>
                      <a:rPr lang="ru-RU" smtClean="0"/>
                      <a:t>686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311-42F1-9549-28EB65D102EE}"/>
                </c:ext>
              </c:extLst>
            </c:dLbl>
            <c:dLbl>
              <c:idx val="1"/>
              <c:layout>
                <c:manualLayout>
                  <c:x val="0.17894592908480306"/>
                  <c:y val="0.12980991327143621"/>
                </c:manualLayout>
              </c:layout>
              <c:tx>
                <c:rich>
                  <a:bodyPr/>
                  <a:lstStyle/>
                  <a:p>
                    <a:pPr>
                      <a:defRPr sz="1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defRPr>
                    </a:pPr>
                    <a:r>
                      <a:rPr lang="ru-RU" dirty="0" smtClean="0"/>
                      <a:t>1004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311-42F1-9549-28EB65D102E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val>
            <c:numRef>
              <c:f>Лист1!$C$17:$C$18</c:f>
              <c:numCache>
                <c:formatCode>General</c:formatCode>
                <c:ptCount val="2"/>
                <c:pt idx="0">
                  <c:v>4968</c:v>
                </c:pt>
                <c:pt idx="1">
                  <c:v>1151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311-42F1-9549-28EB65D102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7131477728528247E-2"/>
          <c:y val="3.6039797350912652E-2"/>
          <c:w val="0.98286864141982255"/>
          <c:h val="0.9639602026490923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Pt>
            <c:idx val="0"/>
            <c:bubble3D val="0"/>
            <c:explosion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2C08-4876-935A-7150169D221E}"/>
              </c:ext>
            </c:extLst>
          </c:dPt>
          <c:dPt>
            <c:idx val="1"/>
            <c:bubble3D val="0"/>
            <c:explosion val="10"/>
            <c:spPr>
              <a:solidFill>
                <a:srgbClr val="F19461"/>
              </a:solidFill>
            </c:spPr>
            <c:extLst>
              <c:ext xmlns:c16="http://schemas.microsoft.com/office/drawing/2014/chart" uri="{C3380CC4-5D6E-409C-BE32-E72D297353CC}">
                <c16:uniqueId val="{00000001-2C08-4876-935A-7150169D221E}"/>
              </c:ext>
            </c:extLst>
          </c:dPt>
          <c:dLbls>
            <c:delete val="1"/>
          </c:dLbls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0.5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C08-4876-935A-7150169D221E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  <c:spPr>
        <a:noFill/>
        <a:ln w="23192">
          <a:noFill/>
        </a:ln>
      </c:spPr>
    </c:plotArea>
    <c:plotVisOnly val="1"/>
    <c:dispBlanksAs val="zero"/>
    <c:showDLblsOverMax val="0"/>
  </c:chart>
  <c:txPr>
    <a:bodyPr/>
    <a:lstStyle/>
    <a:p>
      <a:pPr>
        <a:defRPr sz="1644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3"/>
    </mc:Choice>
    <mc:Fallback>
      <c:style val="13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6526640409130182E-2"/>
          <c:y val="0.11450369150902417"/>
          <c:w val="0.85681293302540462"/>
          <c:h val="0.88549618320610657"/>
        </c:manualLayout>
      </c:layout>
      <c:pie3DChart>
        <c:varyColors val="1"/>
        <c:ser>
          <c:idx val="0"/>
          <c:order val="0"/>
          <c:val>
            <c:numRef>
              <c:f>Лист1!$A$1</c:f>
              <c:numCache>
                <c:formatCode>General</c:formatCode>
                <c:ptCount val="1"/>
                <c:pt idx="0">
                  <c:v>4070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3C-457D-B690-80A96EC8E1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343717-845B-4172-8281-5128739DDAED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42059-EF5D-42BE-B7CC-A98480F239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41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31FD4C-5486-4697-ABA9-D2D476572BA8}" type="slidenum">
              <a:rPr lang="ru-RU" smtClean="0"/>
              <a:pPr>
                <a:defRPr/>
              </a:pPr>
              <a:t>3</a:t>
            </a:fld>
            <a:endParaRPr lang="ru-RU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F8372E-A4F6-433C-A535-F2BB57DDC42D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4D4EF-82EF-4084-89A8-F2DD8F0BA14F}" type="datetime1">
              <a:rPr lang="en-US" smtClean="0"/>
              <a:pPr/>
              <a:t>10/30/2018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69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5340B-AB5B-4E25-AF74-27776B81DD3F}" type="datetime1">
              <a:rPr lang="en-US" smtClean="0"/>
              <a:pPr/>
              <a:t>10/30/2018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624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9F21D-BF8E-4D29-91A6-8FD829FECCFB}" type="datetime1">
              <a:rPr lang="en-US" smtClean="0"/>
              <a:pPr/>
              <a:t>10/30/2018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751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AA83E-6EF8-44F9-BE2F-2E9403375C2F}" type="datetime1">
              <a:rPr lang="en-US" smtClean="0"/>
              <a:pPr/>
              <a:t>10/30/2018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614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FA93D-16C2-476B-AB51-6D92EF803B22}" type="datetime1">
              <a:rPr lang="en-US" smtClean="0"/>
              <a:pPr/>
              <a:t>10/30/2018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526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2C277-A970-41D9-BC05-D420D6CD101E}" type="datetime1">
              <a:rPr lang="en-US" smtClean="0"/>
              <a:pPr/>
              <a:t>10/30/2018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095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9F11F-EF5A-4CFB-9827-E1D6295AFF2A}" type="datetime1">
              <a:rPr lang="en-US" smtClean="0"/>
              <a:pPr/>
              <a:t>10/30/2018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068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9D626-6700-4AA3-A04D-BDFA88A03154}" type="datetime1">
              <a:rPr lang="en-US" smtClean="0"/>
              <a:pPr/>
              <a:t>10/30/2018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151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AC3B4-D4C8-405F-840B-38E9D4D04806}" type="datetime1">
              <a:rPr lang="en-US" smtClean="0"/>
              <a:pPr/>
              <a:t>10/30/2018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796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56C8E-3354-4316-9272-29C71CDDE914}" type="datetime1">
              <a:rPr lang="en-US" smtClean="0"/>
              <a:pPr/>
              <a:t>10/30/2018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936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52384-EE8B-4BAC-9408-D504DC413384}" type="datetime1">
              <a:rPr lang="en-US" smtClean="0"/>
              <a:pPr/>
              <a:t>10/30/2018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889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CCAA8-9E28-403D-917B-7D857A9DBAFE}" type="datetime1">
              <a:rPr lang="en-US" smtClean="0"/>
              <a:pPr/>
              <a:t>10/30/2018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3E6F0-F6F1-4A99-AB51-8B0675FDF37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440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chart" Target="../charts/char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chart" Target="../charts/chart10.xml"/><Relationship Id="rId7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chart" Target="../charts/chart13.xml"/><Relationship Id="rId7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Relationship Id="rId9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PowerPoint.pptx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7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my-belgorodcy@mail.ru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8.png"/><Relationship Id="rId10" Type="http://schemas.openxmlformats.org/officeDocument/2006/relationships/image" Target="../media/image6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hyperlink" Target="http://www.bel-zan.ru/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image" Target="../media/image5.png"/><Relationship Id="rId7" Type="http://schemas.openxmlformats.org/officeDocument/2006/relationships/chart" Target="../charts/chart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7"/>
          <p:cNvSpPr>
            <a:spLocks noGrp="1"/>
          </p:cNvSpPr>
          <p:nvPr>
            <p:ph type="ctrTitle"/>
          </p:nvPr>
        </p:nvSpPr>
        <p:spPr>
          <a:xfrm>
            <a:off x="395536" y="620688"/>
            <a:ext cx="7772400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500" b="1" spc="0" dirty="0" smtClean="0">
                <a:solidFill>
                  <a:schemeClr val="tx1"/>
                </a:solidFill>
                <a:cs typeface="Arial" panose="020B0604020202020204" pitchFamily="34" charset="0"/>
              </a:rPr>
              <a:t>ФГБОУ ВО «Белгородский государственный технологический университет им. В.Г. Шухова»</a:t>
            </a:r>
            <a:r>
              <a:rPr lang="en-US" sz="1800" spc="0" dirty="0" smtClean="0">
                <a:cs typeface="Arial" panose="020B0604020202020204" pitchFamily="34" charset="0"/>
              </a:rPr>
              <a:t/>
            </a:r>
            <a:br>
              <a:rPr lang="en-US" sz="1800" spc="0" dirty="0" smtClean="0">
                <a:cs typeface="Arial" panose="020B0604020202020204" pitchFamily="34" charset="0"/>
              </a:rPr>
            </a:br>
            <a:r>
              <a:rPr lang="ru-RU" altLang="ru-RU" sz="1400" dirty="0">
                <a:solidFill>
                  <a:srgbClr val="3D3D3D"/>
                </a:solidFill>
              </a:rPr>
              <a:t/>
            </a:r>
            <a:br>
              <a:rPr lang="ru-RU" altLang="ru-RU" sz="1400" dirty="0">
                <a:solidFill>
                  <a:srgbClr val="3D3D3D"/>
                </a:solidFill>
              </a:rPr>
            </a:br>
            <a:endParaRPr lang="ru-RU" altLang="ru-RU" sz="1400" dirty="0">
              <a:solidFill>
                <a:srgbClr val="3D3D3D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6136" y="4365104"/>
            <a:ext cx="316835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ru-RU" sz="1600" b="1" dirty="0" err="1" smtClean="0">
                <a:latin typeface="FranklinGothBookCTT" pitchFamily="2" charset="0"/>
              </a:rPr>
              <a:t>Шеховцов</a:t>
            </a:r>
            <a:r>
              <a:rPr lang="ru-RU" sz="1600" b="1" dirty="0" smtClean="0">
                <a:latin typeface="FranklinGothBookCTT" pitchFamily="2" charset="0"/>
              </a:rPr>
              <a:t> Геннадий Викторович,  директор организационно-аналитического центра</a:t>
            </a:r>
          </a:p>
          <a:p>
            <a:pPr fontAlgn="base"/>
            <a:r>
              <a:rPr lang="ru-RU" sz="1600" dirty="0" smtClean="0">
                <a:latin typeface="FranklinGothBookCTT" pitchFamily="2" charset="0"/>
              </a:rPr>
              <a:t> </a:t>
            </a:r>
          </a:p>
          <a:p>
            <a:pPr fontAlgn="base"/>
            <a:r>
              <a:rPr lang="ru-RU" sz="1600" dirty="0" smtClean="0"/>
              <a:t> 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04248" y="6482716"/>
            <a:ext cx="2682107" cy="27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г. Белгород,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2018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год</a:t>
            </a:r>
          </a:p>
        </p:txBody>
      </p:sp>
      <p:pic>
        <p:nvPicPr>
          <p:cNvPr id="1026" name="Picture 2" descr="http://belwesti.ru/files/2013/bgtu_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3245"/>
            <a:ext cx="5181605" cy="4254755"/>
          </a:xfrm>
          <a:prstGeom prst="rect">
            <a:avLst/>
          </a:prstGeom>
          <a:ln/>
          <a:effectLst>
            <a:glow rad="228600">
              <a:srgbClr val="8FE2F9">
                <a:alpha val="40000"/>
              </a:srgbClr>
            </a:glow>
            <a:outerShdw blurRad="50800" dist="38100" dir="16200000" rotWithShape="0">
              <a:prstClr val="black">
                <a:alpha val="40000"/>
              </a:prstClr>
            </a:outerShdw>
            <a:softEdge rad="635000"/>
          </a:effectLst>
          <a:scene3d>
            <a:camera prst="perspectiveFront"/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sp>
        <p:nvSpPr>
          <p:cNvPr id="8" name="Заголовок 3"/>
          <p:cNvSpPr txBox="1">
            <a:spLocks/>
          </p:cNvSpPr>
          <p:nvPr/>
        </p:nvSpPr>
        <p:spPr>
          <a:xfrm>
            <a:off x="467544" y="1628800"/>
            <a:ext cx="8458200" cy="2160240"/>
          </a:xfrm>
          <a:prstGeom prst="rect">
            <a:avLst/>
          </a:prstGeom>
          <a:effectLst/>
        </p:spPr>
        <p:txBody>
          <a:bodyPr/>
          <a:lstStyle/>
          <a:p>
            <a:pPr algn="ctr">
              <a:defRPr/>
            </a:pPr>
            <a:endParaRPr lang="ru-RU" sz="2600" b="1" cap="all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>
              <a:defRPr/>
            </a:pPr>
            <a:r>
              <a:rPr lang="ru-RU" sz="2600" b="1" cap="all" dirty="0" smtClean="0">
                <a:latin typeface="Times New Roman" pitchFamily="18" charset="0"/>
                <a:ea typeface="+mj-ea"/>
                <a:cs typeface="Times New Roman" pitchFamily="18" charset="0"/>
              </a:rPr>
              <a:t>Презентация проекта</a:t>
            </a:r>
            <a:r>
              <a:rPr lang="ru-RU" sz="2600" b="1" cap="all" dirty="0"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2600" b="1" cap="all" dirty="0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«Профессиональное самоопределение обучающихся «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ТЕХНОЛОГиЯ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2600" b="1" cap="all" dirty="0" smtClean="0">
              <a:latin typeface="FranklinGothBookCTT" pitchFamily="2" charset="0"/>
              <a:ea typeface="+mj-ea"/>
              <a:cs typeface="+mj-cs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6948264" y="980728"/>
            <a:ext cx="1872208" cy="1052736"/>
            <a:chOff x="5220072" y="0"/>
            <a:chExt cx="1872208" cy="1052736"/>
          </a:xfrm>
        </p:grpSpPr>
        <p:pic>
          <p:nvPicPr>
            <p:cNvPr id="14" name="Picture 12" descr="C:\Users\Оля\Desktop\РДШ\РДШ символика\RDCH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516216" y="476672"/>
              <a:ext cx="576064" cy="5310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11" descr="C:\Users\Оля\Desktop\Iq1acidncqk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220072" y="404664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11" descr="C:\Users\ДНД\Desktop\Новая папка\1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724128" y="0"/>
              <a:ext cx="1008112" cy="1002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38246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2855177"/>
              </p:ext>
            </p:extLst>
          </p:nvPr>
        </p:nvGraphicFramePr>
        <p:xfrm>
          <a:off x="198944" y="692696"/>
          <a:ext cx="8765544" cy="58533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440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810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90044">
                <a:tc rowSpan="7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Результат/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продукт</a:t>
                      </a:r>
                      <a:r>
                        <a:rPr lang="ru-RU" sz="1600" b="1" baseline="0" dirty="0" smtClean="0"/>
                        <a:t> </a:t>
                      </a:r>
                      <a:r>
                        <a:rPr lang="ru-RU" sz="1600" b="1" dirty="0" smtClean="0"/>
                        <a:t>проекта:</a:t>
                      </a:r>
                    </a:p>
                    <a:p>
                      <a:endParaRPr lang="ru-RU" sz="1600" b="1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Wingdings" panose="05000000000000000000" pitchFamily="2" charset="2"/>
                        <a:buNone/>
                      </a:pPr>
                      <a:r>
                        <a:rPr kumimoji="0" lang="ru-RU" sz="1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Результат</a:t>
                      </a: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Wingdings" panose="05000000000000000000" pitchFamily="2" charset="2"/>
                        <a:buNone/>
                      </a:pPr>
                      <a:r>
                        <a:rPr kumimoji="0" lang="ru-RU" sz="1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Вид подтверждения результата</a:t>
                      </a:r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7500">
                <a:tc vMerge="1">
                  <a:txBody>
                    <a:bodyPr/>
                    <a:lstStyle/>
                    <a:p>
                      <a:endParaRPr lang="ru-RU" sz="1500" b="1" dirty="0"/>
                    </a:p>
                  </a:txBody>
                  <a:tcPr marL="91438" marR="91438" marT="45727" marB="45727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Проведено не менее 2 региональных семинаров: «</a:t>
                      </a:r>
                      <a:r>
                        <a:rPr lang="ru-RU" sz="11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ТЕХНОЛОГиЯ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проектов» (технология «Мировое кафе»); «</a:t>
                      </a:r>
                      <a:r>
                        <a:rPr lang="ru-RU" sz="11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ТЕХНОЛОГиЯ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»: педагогический проект» (семинар-практикум) для педагогических работников образовательных организаций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Приказы департамента образования Белгородской области </a:t>
                      </a:r>
                      <a:r>
                        <a:rPr lang="ru-RU" sz="1100" baseline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 проведении  регионального семинара </a:t>
                      </a:r>
                      <a:r>
                        <a:rPr lang="ru-RU" sz="11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ТЕХНОЛОГиЯ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проектов», </a:t>
                      </a:r>
                      <a:r>
                        <a:rPr lang="ru-RU" sz="11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</a:t>
                      </a:r>
                      <a:r>
                        <a:rPr lang="ru-RU" sz="110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ТЕХНОЛОГиЯ</a:t>
                      </a: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»: педагогический проект» </a:t>
                      </a:r>
                      <a:r>
                        <a:rPr lang="en-US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;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ссылки на размещение информации на сайте БГТУ им. В.Г.Шухова                   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2032">
                <a:tc vMerge="1">
                  <a:txBody>
                    <a:bodyPr/>
                    <a:lstStyle/>
                    <a:p>
                      <a:endParaRPr lang="ru-RU" sz="1200" b="1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Проведено не менее 2 Дней открытых дверей с участием студентов </a:t>
                      </a: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университета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Письма департамента образования Белгородской области </a:t>
                      </a:r>
                      <a:r>
                        <a:rPr lang="ru-RU" sz="1100" baseline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 проведении Дня открытых дверей</a:t>
                      </a: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»;</a:t>
                      </a:r>
                      <a:r>
                        <a:rPr lang="ru-RU" sz="1100" baseline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ссылки 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 размещение информации на сайте БГТУ им. В.Г.Шухова                   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26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Приняли</a:t>
                      </a:r>
                      <a:r>
                        <a:rPr lang="ru-RU" sz="11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участие 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 </a:t>
                      </a: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Всероссийских,</a:t>
                      </a:r>
                      <a:r>
                        <a:rPr lang="ru-RU" sz="11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Международных </a:t>
                      </a: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конференциях, образовательных площадках по тематике проекта (не менее двух)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Программа мероприятия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Проведено не менее 10 зональных защит работ участников открытого  областного конкурса новых технологий и инновационных проектов  «Мы – </a:t>
                      </a:r>
                      <a:r>
                        <a:rPr lang="ru-RU" sz="11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Белгородцы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! Думай, решай, действуй!»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Ссылки на размещение информации на сайте БГТУ им. В.Г.Шухова                   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70067">
                <a:tc vMerge="1">
                  <a:txBody>
                    <a:bodyPr/>
                    <a:lstStyle/>
                    <a:p>
                      <a:endParaRPr lang="ru-RU" sz="1200" b="1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Проведено не менее 2 финалов открытого  областного конкурса новых технологий и инновационных проектов  «Мы – </a:t>
                      </a:r>
                      <a:r>
                        <a:rPr lang="ru-RU" sz="11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Белгородцы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! Думай, решай, действуй!» (публичная защита работ)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Ссылки на размещение информации на сайте БГТУ им. В.Г.Шухова                   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86117">
                <a:tc vMerge="1">
                  <a:txBody>
                    <a:bodyPr/>
                    <a:lstStyle/>
                    <a:p>
                      <a:endParaRPr lang="ru-RU" sz="1200" b="1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Проведено не менее 2 церемоний награждения победителей и призёров</a:t>
                      </a:r>
                      <a:r>
                        <a:rPr lang="ru-RU" sz="11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открытого  областного конкурса новых технологий и инновационных проектов </a:t>
                      </a:r>
                      <a:r>
                        <a:rPr lang="ru-RU" sz="11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Мы – </a:t>
                      </a:r>
                      <a:r>
                        <a:rPr lang="ru-RU" sz="11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Белгородцы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! Думай, решай, действуй!»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Приказы департамента образования Белгородской области  «Об итогах проведения открытого областного конкурса новых технологий и инновационных проектов </a:t>
                      </a: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Мы – </a:t>
                      </a:r>
                      <a:r>
                        <a:rPr lang="ru-RU" sz="11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Белгородцы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! Думай, решай, действуй!»; ссылки на размещение информации на сайте БГТУ им. В.Г.Шухова  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86117"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Обучение активистов детских общественных организаций, участников Российского движения школьников в  2018-2019,  2019-2020 учебных годах по дополнительным общеобразовательным </a:t>
                      </a:r>
                      <a:r>
                        <a:rPr lang="ru-RU" sz="11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общеразвивающим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программам: «</a:t>
                      </a:r>
                      <a:r>
                        <a:rPr lang="ru-RU" sz="11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Медиаменеджмент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», «Обеспечение работы </a:t>
                      </a:r>
                      <a:r>
                        <a:rPr lang="ru-RU" sz="11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медиаредакции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Информационные справки об итогах тестирования обучающихся по программам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251520" y="0"/>
            <a:ext cx="1872208" cy="1052736"/>
            <a:chOff x="5220072" y="0"/>
            <a:chExt cx="1872208" cy="1052736"/>
          </a:xfrm>
        </p:grpSpPr>
        <p:pic>
          <p:nvPicPr>
            <p:cNvPr id="6" name="Picture 12" descr="C:\Users\Оля\Desktop\РДШ\РДШ символика\RDCH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516216" y="476672"/>
              <a:ext cx="576064" cy="5310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11" descr="C:\Users\Оля\Desktop\Iq1acidncqk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220072" y="404664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11" descr="C:\Users\ДНД\Desktop\Новая папка\1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24128" y="0"/>
              <a:ext cx="1008112" cy="1002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0" name="Заголовок 1"/>
          <p:cNvSpPr txBox="1">
            <a:spLocks/>
          </p:cNvSpPr>
          <p:nvPr/>
        </p:nvSpPr>
        <p:spPr>
          <a:xfrm>
            <a:off x="2555776" y="0"/>
            <a:ext cx="3744416" cy="838200"/>
          </a:xfrm>
          <a:prstGeom prst="rect">
            <a:avLst/>
          </a:prstGeom>
        </p:spPr>
        <p:txBody>
          <a:bodyPr anchor="ctr"/>
          <a:lstStyle/>
          <a:p>
            <a:pPr eaLnBrk="0" hangingPunct="0">
              <a:defRPr/>
            </a:pPr>
            <a:r>
              <a:rPr lang="ru-RU" sz="3000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описание проекта</a:t>
            </a:r>
            <a:endParaRPr lang="ru-RU" sz="30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9104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2855177"/>
              </p:ext>
            </p:extLst>
          </p:nvPr>
        </p:nvGraphicFramePr>
        <p:xfrm>
          <a:off x="214282" y="1027153"/>
          <a:ext cx="8765544" cy="49260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207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312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352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67501">
                <a:tc rowSpan="9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Результат /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продукт</a:t>
                      </a:r>
                      <a:r>
                        <a:rPr lang="ru-RU" sz="1400" b="1" baseline="0" dirty="0" smtClean="0"/>
                        <a:t> </a:t>
                      </a:r>
                      <a:r>
                        <a:rPr lang="ru-RU" sz="1400" b="1" dirty="0" smtClean="0"/>
                        <a:t>проекта:</a:t>
                      </a:r>
                    </a:p>
                    <a:p>
                      <a:endParaRPr lang="ru-RU" sz="1200" b="1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Wingdings" panose="05000000000000000000" pitchFamily="2" charset="2"/>
                        <a:buNone/>
                      </a:pPr>
                      <a:r>
                        <a:rPr kumimoji="0" lang="ru-RU" sz="1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Результат</a:t>
                      </a: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Wingdings" panose="05000000000000000000" pitchFamily="2" charset="2"/>
                        <a:buNone/>
                      </a:pPr>
                      <a:r>
                        <a:rPr kumimoji="0" lang="ru-RU" sz="1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Вид подтверждения результата</a:t>
                      </a:r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0346">
                <a:tc vMerge="1">
                  <a:txBody>
                    <a:bodyPr/>
                    <a:lstStyle/>
                    <a:p>
                      <a:endParaRPr lang="ru-RU" sz="1200" b="1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Разработаны и внедрены в деятельность образовательных организаций области методические рекомендации по организации и работе детского пресс-центра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Методические рекомендации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898">
                <a:tc vMerge="1">
                  <a:txBody>
                    <a:bodyPr/>
                    <a:lstStyle/>
                    <a:p>
                      <a:endParaRPr lang="ru-RU" sz="1200" b="1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Проведены  не менее 2 диалоговых площадок с известными людьми в инженерной и строительной областях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Ссылки на размещение информации на сайте БГТУ им. В.Г.Шухова                   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5837">
                <a:tc vMerge="1">
                  <a:txBody>
                    <a:bodyPr/>
                    <a:lstStyle/>
                    <a:p>
                      <a:endParaRPr lang="ru-RU" sz="1200" b="1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Выпущено не менее 2 электронных газеты «Вестник РДШ»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Электронные газеты «Вестник РДШ»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0346">
                <a:tc vMerge="1">
                  <a:txBody>
                    <a:bodyPr/>
                    <a:lstStyle/>
                    <a:p>
                      <a:endParaRPr lang="ru-RU" sz="1200" b="1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Выпущено не менее 2 сборников  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работ 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победителей и призёров открытого областного конкурса новых технологий и инновационных проектов «Мы – </a:t>
                      </a:r>
                      <a:r>
                        <a:rPr lang="ru-RU" sz="11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Белгородцы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! Думай, решай, действуй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!», сборник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Сборники 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работ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68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Выпущен сборник материалов по  итогам проведения интерактивных площадок 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ru-RU" sz="11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ТЕХНОЛОГиЯ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Сборник материалов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6898">
                <a:tc vMerge="1">
                  <a:txBody>
                    <a:bodyPr/>
                    <a:lstStyle/>
                    <a:p>
                      <a:endParaRPr lang="ru-RU" sz="1200" b="1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Проведены </a:t>
                      </a:r>
                      <a:r>
                        <a:rPr lang="ru-RU" sz="11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медиа-игры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Ссылка на размещение информации на сайте БГТУ им. В.Г.Шухова                   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71039">
                <a:tc vMerge="1">
                  <a:txBody>
                    <a:bodyPr/>
                    <a:lstStyle/>
                    <a:p>
                      <a:endParaRPr lang="ru-RU" sz="1200" b="1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Организовано и проведено не менее одного анкетирования на выбор белгородскими выпускниками 2018 года предметов сдачи ЕГЭ, не менее двух мониторингов по охвату обучающихся образовательных организаций области (потенциальных абитуриентов) комплексом мероприятий инженерно-технической направленности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Справка о результатах анкетирования, проведенного в период организационно-подготовительного блока работ проекта (18.04.2018 г., 26.04.2018 г.);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ссылка на размещение информации проведения Дней открытых дверей «</a:t>
                      </a:r>
                      <a:r>
                        <a:rPr lang="ru-RU" sz="11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ТЕХНОЛОГиЯ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 самоопределение старшеклассников»;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справки по результатам анкетирования, тестирования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35452">
                <a:tc vMerge="1">
                  <a:txBody>
                    <a:bodyPr/>
                    <a:lstStyle/>
                    <a:p>
                      <a:endParaRPr lang="ru-RU" sz="1200" b="1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Размещена информация о реализации проекта в СМИ, на сайтах: БГТУ им. В.Г. Шухова, УГИБДД УМВД России по Белгородской области (не менее 61 информации)</a:t>
                      </a:r>
                      <a:endParaRPr kumimoji="0" lang="ru-RU" sz="1100" i="1" kern="1200" baseline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Ссылки на источники </a:t>
                      </a:r>
                      <a:endParaRPr kumimoji="0" lang="ru-RU" sz="1100" i="1" kern="1200" baseline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251520" y="0"/>
            <a:ext cx="1872208" cy="1052736"/>
            <a:chOff x="5220072" y="0"/>
            <a:chExt cx="1872208" cy="1052736"/>
          </a:xfrm>
        </p:grpSpPr>
        <p:pic>
          <p:nvPicPr>
            <p:cNvPr id="6" name="Picture 12" descr="C:\Users\Оля\Desktop\РДШ\РДШ символика\RDCH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516216" y="476672"/>
              <a:ext cx="576064" cy="5310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11" descr="C:\Users\Оля\Desktop\Iq1acidncqk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220072" y="404664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11" descr="C:\Users\ДНД\Desktop\Новая папка\1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24128" y="0"/>
              <a:ext cx="1008112" cy="1002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0" name="Заголовок 1"/>
          <p:cNvSpPr txBox="1">
            <a:spLocks/>
          </p:cNvSpPr>
          <p:nvPr/>
        </p:nvSpPr>
        <p:spPr>
          <a:xfrm>
            <a:off x="2555776" y="142528"/>
            <a:ext cx="3744416" cy="838200"/>
          </a:xfrm>
          <a:prstGeom prst="rect">
            <a:avLst/>
          </a:prstGeom>
        </p:spPr>
        <p:txBody>
          <a:bodyPr anchor="ctr"/>
          <a:lstStyle/>
          <a:p>
            <a:pPr eaLnBrk="0" hangingPunct="0">
              <a:defRPr/>
            </a:pPr>
            <a:r>
              <a:rPr lang="ru-RU" sz="3000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описание проекта</a:t>
            </a:r>
            <a:endParaRPr lang="ru-RU" sz="30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9104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2855177"/>
              </p:ext>
            </p:extLst>
          </p:nvPr>
        </p:nvGraphicFramePr>
        <p:xfrm>
          <a:off x="214282" y="1142984"/>
          <a:ext cx="8693535" cy="57676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72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6398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48989">
                <a:tc rowSpan="4"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Показатели реализации проекта:</a:t>
                      </a:r>
                    </a:p>
                    <a:p>
                      <a:endParaRPr lang="ru-RU" sz="11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Дорожная карта БГТУ им. В.Г. Шухова</a:t>
                      </a:r>
                      <a:r>
                        <a:rPr lang="en-US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</a:t>
                      </a:r>
                      <a:endParaRPr lang="ru-RU" sz="11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0" algn="just"/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Модернизация образовательной деятельности.</a:t>
                      </a:r>
                      <a:r>
                        <a:rPr lang="ru-RU" sz="11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Формирование системы начальной профориентации, селективного отбора талантливой молодёжи и повышение качества приёма.</a:t>
                      </a:r>
                    </a:p>
                    <a:p>
                      <a:pPr lvl="0"/>
                      <a:endParaRPr lang="ru-RU" sz="11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Программа развития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БГТУ им. В.Г. Шухова на период 2017 -2021 гг.:</a:t>
                      </a:r>
                      <a:endParaRPr lang="ru-RU" sz="11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Одна из стратегических задач – воспитание социально-ответственного подрастающего поколения, реализация ведущей роли университета в общественном и культурном развитии региона.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 конкурентоспособным преимуществам университета относится активная работа с будущими абитуриентами.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Закрепление талантливой молодёжи в регионе. Для привлечения абитуриентов БГТУ    им.В.Г. Шухова предполагает организацию системной работы по вовлечению школьников и учащихся в различные исследовательские и культурные университетские проекты.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Программа трансформации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БГТУ им. В.Г. Шухова на период 2017 -2019 гг.:</a:t>
                      </a:r>
                      <a:endParaRPr lang="ru-RU" sz="11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24. Формирование и развитие процесса сопричастности внутренней и внешней аудитории к деятельности БГТУ им. В.Г. Шухова путём создания открытых пространств.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п.7. Совокупное число пользователей социальных сервисов, созданных за отчётный период на базе университета.</a:t>
                      </a:r>
                    </a:p>
                  </a:txBody>
                  <a:tcPr marL="91438" marR="91438" marT="45740" marB="45740" anchor="ctr"/>
                </a:tc>
                <a:tc gridSpan="4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1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Показатель:</a:t>
                      </a: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 подтверждения: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786">
                <a:tc vMerge="1">
                  <a:txBody>
                    <a:bodyPr/>
                    <a:lstStyle/>
                    <a:p>
                      <a:endParaRPr lang="ru-RU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rowSpan="2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9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Показатель проекта</a:t>
                      </a:r>
                      <a:endParaRPr kumimoji="0" lang="ru-RU" sz="9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 rowSpan="2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9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Базовое</a:t>
                      </a:r>
                      <a:r>
                        <a:rPr kumimoji="0" lang="ru-RU" sz="900" b="1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значение</a:t>
                      </a:r>
                      <a:endParaRPr kumimoji="0" lang="ru-RU" sz="9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 gridSpan="2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9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Плановое значение</a:t>
                      </a:r>
                      <a:endParaRPr kumimoji="0" lang="ru-RU" sz="9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37" marB="45737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43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37" marB="45737" anchor="ctr"/>
                </a:tc>
                <a:tc vMerge="1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37" marB="45737" anchor="ctr"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2019г.</a:t>
                      </a: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9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2020</a:t>
                      </a:r>
                      <a:endParaRPr kumimoji="0" lang="ru-RU" sz="9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/>
                    </a:p>
                  </a:txBody>
                  <a:tcPr marL="91438" marR="91438" marT="45737" marB="45737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12009">
                <a:tc vMerge="1">
                  <a:txBody>
                    <a:bodyPr/>
                    <a:lstStyle/>
                    <a:p>
                      <a:endParaRPr lang="ru-RU" sz="1200" b="1" dirty="0"/>
                    </a:p>
                  </a:txBody>
                  <a:tcPr marL="91438" marR="91438" marT="45737" marB="45737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10175</a:t>
                      </a:r>
                    </a:p>
                    <a:p>
                      <a:pPr algn="ctr"/>
                      <a:endParaRPr lang="ru-RU" altLang="ru-RU" sz="11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1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4070</a:t>
                      </a:r>
                    </a:p>
                    <a:p>
                      <a:endParaRPr lang="ru-RU" sz="11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5000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5175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Отчёты органов управления образованием муниципальных районов и городских округов,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программы интерактивных  площадок «</a:t>
                      </a:r>
                      <a:r>
                        <a:rPr lang="ru-RU" sz="11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ТЕХНОЛОГиЯ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».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0075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Пользователи</a:t>
                      </a:r>
                      <a:r>
                        <a:rPr lang="ru-RU" sz="11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ru-RU" sz="11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результатом пр</a:t>
                      </a:r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оекта: 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 gridSpan="5">
                  <a:txBody>
                    <a:bodyPr/>
                    <a:lstStyle/>
                    <a:p>
                      <a:pPr marL="0" lvl="1" algn="just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Обучающиеся, родители,</a:t>
                      </a:r>
                      <a:r>
                        <a:rPr lang="ru-RU" sz="11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педагоги образовательных организаций, общественность Белгородской области</a:t>
                      </a:r>
                      <a:endParaRPr kumimoji="0" lang="ru-RU" sz="11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81452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Внешние участники проекта (партнеры)</a:t>
                      </a: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 gridSpan="5"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ГБУДО</a:t>
                      </a:r>
                      <a:r>
                        <a:rPr kumimoji="0" lang="ru-RU" sz="11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«Белгородский областной Дворец детского творчества», управления образованием муниципальных  территорий,  Дома и Центры детского творчества области</a:t>
                      </a:r>
                      <a:r>
                        <a:rPr kumimoji="0" lang="ru-RU" sz="1100" b="0" i="0" kern="120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 </a:t>
                      </a:r>
                      <a:r>
                        <a:rPr lang="ru-RU" sz="11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ГИБДД 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УМВД России по Белгородской области</a:t>
                      </a:r>
                      <a:endParaRPr kumimoji="0" lang="ru-RU" sz="11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2" name="Группа 3"/>
          <p:cNvGrpSpPr/>
          <p:nvPr/>
        </p:nvGrpSpPr>
        <p:grpSpPr>
          <a:xfrm>
            <a:off x="428596" y="142852"/>
            <a:ext cx="1872208" cy="1052736"/>
            <a:chOff x="5220072" y="0"/>
            <a:chExt cx="1872208" cy="1052736"/>
          </a:xfrm>
        </p:grpSpPr>
        <p:pic>
          <p:nvPicPr>
            <p:cNvPr id="6" name="Picture 12" descr="C:\Users\Оля\Desktop\РДШ\РДШ символика\RDCH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516216" y="476672"/>
              <a:ext cx="576064" cy="5310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11" descr="C:\Users\Оля\Desktop\Iq1acidncqk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220072" y="404664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11" descr="C:\Users\ДНД\Desktop\Новая папка\1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724128" y="0"/>
              <a:ext cx="1008112" cy="1002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0" name="Заголовок 1"/>
          <p:cNvSpPr txBox="1">
            <a:spLocks/>
          </p:cNvSpPr>
          <p:nvPr/>
        </p:nvSpPr>
        <p:spPr>
          <a:xfrm>
            <a:off x="2555776" y="142528"/>
            <a:ext cx="3744416" cy="838200"/>
          </a:xfrm>
          <a:prstGeom prst="rect">
            <a:avLst/>
          </a:prstGeom>
        </p:spPr>
        <p:txBody>
          <a:bodyPr anchor="ctr"/>
          <a:lstStyle/>
          <a:p>
            <a:pPr eaLnBrk="0" hangingPunct="0">
              <a:defRPr/>
            </a:pPr>
            <a:r>
              <a:rPr lang="ru-RU" sz="3000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описание проекта</a:t>
            </a:r>
            <a:endParaRPr lang="ru-RU" sz="30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9104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251030-F304-4FDD-9038-564E561A1418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  <p:pic>
        <p:nvPicPr>
          <p:cNvPr id="22532" name="Picture 5" descr="\\192.168.1.3\Volume_1\share\ОТДЕЛ ИННОВАЦИОННОГО РАЗВИТИЯ\Водяная Е.В\_ТЕХНОЛОГиЯ_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99302" y="1196752"/>
            <a:ext cx="8539854" cy="5158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Группа 7"/>
          <p:cNvGrpSpPr/>
          <p:nvPr/>
        </p:nvGrpSpPr>
        <p:grpSpPr>
          <a:xfrm>
            <a:off x="6444208" y="548680"/>
            <a:ext cx="1872208" cy="1052736"/>
            <a:chOff x="5220072" y="0"/>
            <a:chExt cx="1872208" cy="1052736"/>
          </a:xfrm>
        </p:grpSpPr>
        <p:pic>
          <p:nvPicPr>
            <p:cNvPr id="9" name="Picture 12" descr="C:\Users\Оля\Desktop\РДШ\РДШ символика\RDCH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516216" y="476672"/>
              <a:ext cx="576064" cy="5310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1" descr="C:\Users\Оля\Desktop\Iq1acidncqk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220072" y="404664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1" descr="C:\Users\ДНД\Desktop\Новая папка\1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24128" y="0"/>
              <a:ext cx="1008112" cy="1002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3" name="Заголовок 1"/>
          <p:cNvSpPr txBox="1">
            <a:spLocks/>
          </p:cNvSpPr>
          <p:nvPr/>
        </p:nvSpPr>
        <p:spPr>
          <a:xfrm>
            <a:off x="0" y="548680"/>
            <a:ext cx="8686800" cy="838200"/>
          </a:xfrm>
          <a:prstGeom prst="rect">
            <a:avLst/>
          </a:prstGeom>
        </p:spPr>
        <p:txBody>
          <a:bodyPr anchor="ctr"/>
          <a:lstStyle/>
          <a:p>
            <a:pPr eaLnBrk="0" hangingPunct="0">
              <a:defRPr/>
            </a:pPr>
            <a: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Введение в предметную область</a:t>
            </a:r>
            <a:b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(описание ситуации «как Будет»)</a:t>
            </a:r>
            <a:b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sz="30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28596" y="1643050"/>
            <a:ext cx="3929063" cy="1357313"/>
          </a:xfrm>
          <a:prstGeom prst="roundRect">
            <a:avLst/>
          </a:prstGeom>
          <a:solidFill>
            <a:srgbClr val="92D050"/>
          </a:solidFill>
          <a:ln>
            <a:solidFill>
              <a:srgbClr val="40A0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" name="Прямоугольник 10"/>
          <p:cNvSpPr>
            <a:spLocks noChangeArrowheads="1"/>
          </p:cNvSpPr>
          <p:nvPr/>
        </p:nvSpPr>
        <p:spPr bwMode="auto">
          <a:xfrm>
            <a:off x="571472" y="1785926"/>
            <a:ext cx="3600400" cy="78483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Всего обучающихся  8 - 11 классов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образовательных организаций области 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 01.09.2017 г.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929190" y="1500174"/>
            <a:ext cx="3929090" cy="1500198"/>
          </a:xfrm>
          <a:prstGeom prst="roundRect">
            <a:avLst/>
          </a:prstGeom>
          <a:solidFill>
            <a:srgbClr val="F1946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2" name="Прямоугольник 12"/>
          <p:cNvSpPr>
            <a:spLocks noChangeArrowheads="1"/>
          </p:cNvSpPr>
          <p:nvPr/>
        </p:nvSpPr>
        <p:spPr bwMode="auto">
          <a:xfrm>
            <a:off x="4929190" y="1500174"/>
            <a:ext cx="3837881" cy="149271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Охват  обучающихся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8 - 11 классов образовательных организаций области (потенциальных абитуриентов)                    на 25.09.2020 г.,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(25 % от общего числа обучающихся 8-11 классов), участвующих в комплексе мероприятий «</a:t>
            </a:r>
            <a:r>
              <a:rPr lang="ru-RU" altLang="ru-RU" sz="1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ТЕХНОЛОГиЯ</a:t>
            </a:r>
            <a:r>
              <a:rPr lang="ru-RU" alt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graphicFrame>
        <p:nvGraphicFramePr>
          <p:cNvPr id="22" name="Диаграмма 12"/>
          <p:cNvGraphicFramePr>
            <a:graphicFrameLocks/>
          </p:cNvGraphicFramePr>
          <p:nvPr/>
        </p:nvGraphicFramePr>
        <p:xfrm>
          <a:off x="4714876" y="3000372"/>
          <a:ext cx="4256087" cy="289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" name="Диаграмма 15"/>
          <p:cNvGraphicFramePr>
            <a:graphicFrameLocks/>
          </p:cNvGraphicFramePr>
          <p:nvPr/>
        </p:nvGraphicFramePr>
        <p:xfrm>
          <a:off x="285720" y="3071810"/>
          <a:ext cx="4464496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106" name="Прямоугольник 14"/>
          <p:cNvSpPr>
            <a:spLocks noChangeArrowheads="1"/>
          </p:cNvSpPr>
          <p:nvPr/>
        </p:nvSpPr>
        <p:spPr bwMode="auto">
          <a:xfrm>
            <a:off x="1785918" y="3643314"/>
            <a:ext cx="10715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40702</a:t>
            </a:r>
          </a:p>
          <a:p>
            <a:pPr algn="ctr"/>
            <a:r>
              <a:rPr lang="ru-RU" altLang="ru-RU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человек</a:t>
            </a:r>
          </a:p>
        </p:txBody>
      </p:sp>
      <p:sp>
        <p:nvSpPr>
          <p:cNvPr id="4107" name="Прямоугольник 16"/>
          <p:cNvSpPr>
            <a:spLocks noChangeArrowheads="1"/>
          </p:cNvSpPr>
          <p:nvPr/>
        </p:nvSpPr>
        <p:spPr bwMode="auto">
          <a:xfrm>
            <a:off x="5500694" y="3786190"/>
            <a:ext cx="10715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10175</a:t>
            </a:r>
          </a:p>
          <a:p>
            <a:pPr algn="ctr"/>
            <a:r>
              <a:rPr lang="ru-RU" alt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человек</a:t>
            </a:r>
          </a:p>
        </p:txBody>
      </p:sp>
      <p:grpSp>
        <p:nvGrpSpPr>
          <p:cNvPr id="17" name="Группа 16"/>
          <p:cNvGrpSpPr/>
          <p:nvPr/>
        </p:nvGrpSpPr>
        <p:grpSpPr>
          <a:xfrm>
            <a:off x="6300192" y="476672"/>
            <a:ext cx="1872208" cy="1052736"/>
            <a:chOff x="5220072" y="0"/>
            <a:chExt cx="1872208" cy="1052736"/>
          </a:xfrm>
        </p:grpSpPr>
        <p:pic>
          <p:nvPicPr>
            <p:cNvPr id="18" name="Picture 12" descr="C:\Users\Оля\Desktop\РДШ\РДШ символика\RDCH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516216" y="476672"/>
              <a:ext cx="576064" cy="5310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11" descr="C:\Users\Оля\Desktop\Iq1acidncqk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220072" y="404664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11" descr="C:\Users\ДНД\Desktop\Новая папка\1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724128" y="0"/>
              <a:ext cx="1008112" cy="1002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3" name="Заголовок 1"/>
          <p:cNvSpPr txBox="1">
            <a:spLocks/>
          </p:cNvSpPr>
          <p:nvPr/>
        </p:nvSpPr>
        <p:spPr>
          <a:xfrm>
            <a:off x="304800" y="404813"/>
            <a:ext cx="6355432" cy="791939"/>
          </a:xfrm>
          <a:prstGeom prst="rect">
            <a:avLst/>
          </a:prstGeom>
        </p:spPr>
        <p:txBody>
          <a:bodyPr anchor="ctr"/>
          <a:lstStyle/>
          <a:p>
            <a:pPr eaLnBrk="0" hangingPunct="0">
              <a:defRPr/>
            </a:pPr>
            <a: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Введение в предметную область</a:t>
            </a:r>
            <a:b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(описание ситуации «как Будет»)</a:t>
            </a:r>
            <a:b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sz="30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7544262"/>
              </p:ext>
            </p:extLst>
          </p:nvPr>
        </p:nvGraphicFramePr>
        <p:xfrm>
          <a:off x="214282" y="928670"/>
          <a:ext cx="8683157" cy="5799625"/>
        </p:xfrm>
        <a:graphic>
          <a:graphicData uri="http://schemas.openxmlformats.org/drawingml/2006/table">
            <a:tbl>
              <a:tblPr/>
              <a:tblGrid>
                <a:gridCol w="365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86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99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14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32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00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9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239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799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0719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0369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Бюджет проекта, </a:t>
                      </a:r>
                      <a:b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Бюджетные источники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Внебюджетные источники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96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Федеральный </a:t>
                      </a:r>
                      <a:r>
                        <a:rPr kumimoji="0" lang="ru-RU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</a:t>
                      </a:r>
                      <a:endParaRPr kumimoji="0" lang="ru-RU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Региональный бюджет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Муниципальный бюджет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средства БГТУ им. В.Г. Шухова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(от приносящей доход деятельности)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привлечен-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ные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(спонсор-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ские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 средства</a:t>
                      </a:r>
                    </a:p>
                  </a:txBody>
                  <a:tcPr marL="68591" marR="6859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гранты</a:t>
                      </a:r>
                    </a:p>
                  </a:txBody>
                  <a:tcPr marL="68591" marR="6859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средства от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коммерциа-лизации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продукта проекта </a:t>
                      </a:r>
                    </a:p>
                  </a:txBody>
                  <a:tcPr marL="68591" marR="6859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5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Внедренческий блок работ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850,00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850,0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7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Организация и проведение  открытого областного конкурса новых технологий и инновационных проектов «Мы –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Белгородцы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! Думай, решай, действуй!» в 2018-2019 учебном году  (приобретение </a:t>
                      </a:r>
                      <a:r>
                        <a:rPr kumimoji="0" lang="ru-RU" sz="9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памятных подарков, подарочных сертификатов победителям и призерам зональных  этапов конкурса, очного регионального этапа</a:t>
                      </a:r>
                      <a:r>
                        <a:rPr kumimoji="0" lang="en-US" sz="9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  <a:r>
                        <a:rPr kumimoji="0" lang="ru-RU" sz="9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приобретение  дипломов и рамок для дипломов</a:t>
                      </a:r>
                      <a:r>
                        <a:rPr kumimoji="0" lang="en-US" sz="9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 </a:t>
                      </a:r>
                      <a:r>
                        <a:rPr kumimoji="0" lang="ru-RU" sz="9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выпуск сборников</a:t>
                      </a:r>
                      <a:r>
                        <a:rPr kumimoji="0" lang="en-US" sz="9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 </a:t>
                      </a:r>
                      <a:r>
                        <a:rPr kumimoji="0" lang="ru-RU" sz="9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участие в конференциях)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350,0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350,0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15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Организация и проведение открытого областного конкурса новых технологий и инновационных проектов «Мы –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Белгородцы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! Думай, решай, действуй!» в                    2019-2020 учебном году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350,0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350,0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50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Медиашкола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РДШ  (приобретение оборудования для работы пресс-центра)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150,0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150,0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484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Всего: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850,0</a:t>
                      </a:r>
                    </a:p>
                  </a:txBody>
                  <a:tcPr marL="36006" marR="72004" marT="952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36006" marR="72004" marT="952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36006" marR="72004" marT="952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850,0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467544" y="0"/>
            <a:ext cx="1872208" cy="1052736"/>
            <a:chOff x="5220072" y="0"/>
            <a:chExt cx="1872208" cy="1052736"/>
          </a:xfrm>
        </p:grpSpPr>
        <p:pic>
          <p:nvPicPr>
            <p:cNvPr id="9" name="Picture 12" descr="C:\Users\Оля\Desktop\РДШ\РДШ символика\RDCH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516216" y="476672"/>
              <a:ext cx="576064" cy="5310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1" descr="C:\Users\Оля\Desktop\Iq1acidncqk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220072" y="404664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1" descr="C:\Users\ДНД\Desktop\Новая папка\1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24128" y="0"/>
              <a:ext cx="1008112" cy="1002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4" name="Заголовок 1"/>
          <p:cNvSpPr txBox="1">
            <a:spLocks/>
          </p:cNvSpPr>
          <p:nvPr/>
        </p:nvSpPr>
        <p:spPr>
          <a:xfrm>
            <a:off x="457200" y="548680"/>
            <a:ext cx="8686800" cy="838200"/>
          </a:xfrm>
          <a:prstGeom prst="rect">
            <a:avLst/>
          </a:prstGeom>
        </p:spPr>
        <p:txBody>
          <a:bodyPr anchor="ctr"/>
          <a:lstStyle/>
          <a:p>
            <a:pPr algn="ctr" eaLnBrk="0" hangingPunct="0">
              <a:defRPr/>
            </a:pPr>
            <a:r>
              <a:rPr lang="ru-RU" sz="3000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БЮДЖЕТ ПРОЕКТА</a:t>
            </a:r>
            <a: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sz="30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3654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3"/>
          <p:cNvGraphicFramePr>
            <a:graphicFrameLocks noGrp="1"/>
          </p:cNvGraphicFramePr>
          <p:nvPr/>
        </p:nvGraphicFramePr>
        <p:xfrm>
          <a:off x="179511" y="1052736"/>
          <a:ext cx="8821645" cy="5647189"/>
        </p:xfrm>
        <a:graphic>
          <a:graphicData uri="http://schemas.openxmlformats.org/drawingml/2006/table">
            <a:tbl>
              <a:tblPr/>
              <a:tblGrid>
                <a:gridCol w="2490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46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57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80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340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9031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GothBookCTT" pitchFamily="2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68594" marR="68594" marT="45743" marB="4574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GothBookCTT" pitchFamily="2" charset="0"/>
                          <a:cs typeface="Times New Roman" panose="02020603050405020304" pitchFamily="18" charset="0"/>
                        </a:rPr>
                        <a:t>Риск</a:t>
                      </a:r>
                    </a:p>
                  </a:txBody>
                  <a:tcPr marL="68594" marR="68594" marT="45743" marB="4574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GothBookCTT" pitchFamily="2" charset="0"/>
                          <a:cs typeface="Times New Roman" panose="02020603050405020304" pitchFamily="18" charset="0"/>
                        </a:rPr>
                        <a:t>Ожидаемые последствия наступления риска</a:t>
                      </a:r>
                    </a:p>
                  </a:txBody>
                  <a:tcPr marL="68594" marR="68594" marT="45743" marB="4574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GothBookCTT" pitchFamily="2" charset="0"/>
                          <a:cs typeface="Times New Roman" panose="02020603050405020304" pitchFamily="18" charset="0"/>
                        </a:rPr>
                        <a:t>Мероприятия по предупреждению наступления риска</a:t>
                      </a:r>
                    </a:p>
                  </a:txBody>
                  <a:tcPr marL="68594" marR="68594" marT="45743" marB="4574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GothBookCTT" pitchFamily="2" charset="0"/>
                          <a:cs typeface="Times New Roman" panose="02020603050405020304" pitchFamily="18" charset="0"/>
                        </a:rPr>
                        <a:t>Действия в случае наступления риска</a:t>
                      </a:r>
                    </a:p>
                  </a:txBody>
                  <a:tcPr marL="68594" marR="68594" marT="45743" marB="4574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668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42" marR="51442" marT="825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Отсутствие заинтересованности со стороны сотрудников образовательных организаций и муниципальных органов управления образованием (формальное отношение)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Срыв сроков реализации проекта, снижение качества проекта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Эффективная координация рабочей группы в процессе выполнения проекта, проведение совещаний с членами рабочей группы проекта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Замена членов рабочей группы, корректировка сроков реализации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3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42" marR="51442" marT="825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Загруженность привлекаемых специалистов на других работах </a:t>
                      </a:r>
                      <a:r>
                        <a:rPr lang="ru-RU" sz="1050" dirty="0" smtClean="0"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в том числе в других проектах)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Срыв сроков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Эффективная координация рабочей группы в процессе выполнения проекта, проведение совещаний с членами рабочей группы проекта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Замена членов рабочей группы, корректировка сроков реализации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80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42" marR="51442" marT="825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Отсутствие финансирования или финансирование не в полном объёме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Срыв сроков реализации или проекта, изменение </a:t>
                      </a:r>
                      <a:r>
                        <a:rPr lang="ru-RU" sz="1050" dirty="0" err="1">
                          <a:latin typeface="Times New Roman"/>
                          <a:ea typeface="Times New Roman"/>
                          <a:cs typeface="Times New Roman"/>
                        </a:rPr>
                        <a:t>внебюджета</a:t>
                      </a: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, отклонение от запланированных сроков и бюджета/ недостижение цели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 Перераспределение финансовых средств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Использование резервного источника финансирования, перепланирование временных и денежных ресурсов проекта, корректировка сроков реализации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992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42" marR="51442" marT="825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Неготовность социума воспринимать обучающихся в качестве субъектов территориального и общероссийского рынков труда и услуг профессионального образования, в сочетании с родительскими ориентациями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Недостижение цели проекта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Приглашение родителей на интерактивные площадки в муниципальных территориях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Проведение диалога на выездных образовательных площадках между представителями БГТУ              им. В.Г. Шухова и родителями обучающихся и всех заинтересованных лиц, на всех этапах разработки и реализации проекта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467544" y="0"/>
            <a:ext cx="1872208" cy="1052736"/>
            <a:chOff x="5220072" y="0"/>
            <a:chExt cx="1872208" cy="1052736"/>
          </a:xfrm>
        </p:grpSpPr>
        <p:pic>
          <p:nvPicPr>
            <p:cNvPr id="5" name="Picture 12" descr="C:\Users\Оля\Desktop\РДШ\РДШ символика\RDCH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516216" y="476672"/>
              <a:ext cx="576064" cy="5310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11" descr="C:\Users\Оля\Desktop\Iq1acidncqk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220072" y="404664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11" descr="C:\Users\ДНД\Desktop\Новая папка\1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24128" y="0"/>
              <a:ext cx="1008112" cy="1002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8" name="Заголовок 1"/>
          <p:cNvSpPr txBox="1">
            <a:spLocks/>
          </p:cNvSpPr>
          <p:nvPr/>
        </p:nvSpPr>
        <p:spPr>
          <a:xfrm>
            <a:off x="2987824" y="404664"/>
            <a:ext cx="3168352" cy="838200"/>
          </a:xfrm>
          <a:prstGeom prst="rect">
            <a:avLst/>
          </a:prstGeom>
        </p:spPr>
        <p:txBody>
          <a:bodyPr anchor="ctr"/>
          <a:lstStyle/>
          <a:p>
            <a:pPr eaLnBrk="0" hangingPunct="0">
              <a:defRPr/>
            </a:pPr>
            <a:r>
              <a:rPr lang="ru-RU" sz="3000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РИСКИ ПРОЕКТА</a:t>
            </a:r>
            <a:endParaRPr lang="ru-RU" sz="30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5104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196752"/>
            <a:ext cx="8785225" cy="406265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lvl="0" indent="531813" algn="just">
              <a:buFontTx/>
              <a:buAutoNum type="arabicPeriod"/>
              <a:defRPr/>
            </a:pPr>
            <a:r>
              <a:rPr lang="ru-RU" dirty="0" smtClean="0">
                <a:latin typeface="FranklinGothBookCTT" pitchFamily="2" charset="0"/>
                <a:cs typeface="Times New Roman" pitchFamily="18" charset="0"/>
              </a:rPr>
              <a:t>Результат проекта - охват</a:t>
            </a:r>
            <a:r>
              <a:rPr lang="ru-RU" altLang="ru-RU" dirty="0" smtClean="0">
                <a:latin typeface="FranklinGothBookCTT" pitchFamily="2" charset="0"/>
                <a:cs typeface="Times New Roman" pitchFamily="18" charset="0"/>
              </a:rPr>
              <a:t> обучающихся 8-11 классов образовательных организаций области (потенциальных абитуриентов) комплексом мероприятий  инженерно-технической направленности «</a:t>
            </a:r>
            <a:r>
              <a:rPr lang="ru-RU" altLang="ru-RU" dirty="0" err="1" smtClean="0">
                <a:latin typeface="FranklinGothBookCTT" pitchFamily="2" charset="0"/>
                <a:cs typeface="Times New Roman" pitchFamily="18" charset="0"/>
              </a:rPr>
              <a:t>ТЕХНОЛОГиЯ</a:t>
            </a:r>
            <a:r>
              <a:rPr lang="ru-RU" altLang="ru-RU" dirty="0" smtClean="0">
                <a:latin typeface="FranklinGothBookCTT" pitchFamily="2" charset="0"/>
                <a:cs typeface="Times New Roman" pitchFamily="18" charset="0"/>
              </a:rPr>
              <a:t>» с </a:t>
            </a:r>
            <a:r>
              <a:rPr lang="ru-RU" altLang="ru-RU" sz="2000" dirty="0" smtClean="0">
                <a:latin typeface="FranklinGothBookCTT" pitchFamily="2" charset="0"/>
                <a:cs typeface="Times New Roman" pitchFamily="18" charset="0"/>
              </a:rPr>
              <a:t>10 %  </a:t>
            </a:r>
            <a:r>
              <a:rPr lang="ru-RU" altLang="ru-RU" dirty="0" smtClean="0">
                <a:latin typeface="FranklinGothBookCTT" pitchFamily="2" charset="0"/>
                <a:cs typeface="Times New Roman" pitchFamily="18" charset="0"/>
              </a:rPr>
              <a:t>(4070 чел.) до 25% (10175 чел.) до                  25 сентября 2020 года, что </a:t>
            </a:r>
            <a:r>
              <a:rPr lang="ru-RU" dirty="0" smtClean="0">
                <a:latin typeface="FranklinGothBookCTT" pitchFamily="2" charset="0"/>
              </a:rPr>
              <a:t>повлияет на улучшение целевого показателя (привлечение абитуриентов) программы развития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БГТУ им. В.Г. Шухова на период 2017 -2021 гг.:</a:t>
            </a:r>
            <a:r>
              <a:rPr lang="ru-RU" sz="1600" dirty="0" smtClean="0">
                <a:latin typeface="FranklinGothBookCTT" pitchFamily="2" charset="0"/>
              </a:rPr>
              <a:t>.</a:t>
            </a:r>
          </a:p>
          <a:p>
            <a:pPr marL="457200" indent="-457200" algn="just" eaLnBrk="1" hangingPunct="1">
              <a:buAutoNum type="arabicPeriod"/>
              <a:defRPr/>
            </a:pPr>
            <a:endParaRPr lang="ru-RU" sz="24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457200" indent="-457200" algn="just" eaLnBrk="1" hangingPunct="1">
              <a:buAutoNum type="arabicPeriod"/>
              <a:defRPr/>
            </a:pPr>
            <a:endParaRPr lang="ru-RU" sz="2400" dirty="0" smtClean="0">
              <a:solidFill>
                <a:schemeClr val="accent4">
                  <a:lumMod val="75000"/>
                </a:schemeClr>
              </a:solidFill>
              <a:latin typeface="+mn-lt"/>
            </a:endParaRPr>
          </a:p>
          <a:p>
            <a:pPr marL="457200" indent="-457200" algn="just" eaLnBrk="1" hangingPunct="1">
              <a:buAutoNum type="arabicPeriod"/>
              <a:defRPr/>
            </a:pPr>
            <a:endParaRPr lang="ru-RU" sz="24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457200" indent="-457200" algn="just" eaLnBrk="1" hangingPunct="1">
              <a:buAutoNum type="arabicPeriod"/>
              <a:defRPr/>
            </a:pPr>
            <a:endParaRPr lang="ru-RU" sz="2400" dirty="0" smtClean="0">
              <a:solidFill>
                <a:schemeClr val="accent4">
                  <a:lumMod val="75000"/>
                </a:schemeClr>
              </a:solidFill>
              <a:latin typeface="+mn-lt"/>
            </a:endParaRPr>
          </a:p>
          <a:p>
            <a:pPr marL="457200" indent="-457200" algn="just" eaLnBrk="1" hangingPunct="1">
              <a:buAutoNum type="arabicPeriod"/>
              <a:defRPr/>
            </a:pPr>
            <a:endParaRPr lang="ru-RU" sz="24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457200" indent="-457200" algn="just" eaLnBrk="1" hangingPunct="1">
              <a:defRPr/>
            </a:pPr>
            <a:endParaRPr lang="ru-RU" sz="2400" dirty="0" smtClean="0">
              <a:solidFill>
                <a:schemeClr val="accent4">
                  <a:lumMod val="75000"/>
                </a:schemeClr>
              </a:solidFill>
              <a:latin typeface="+mn-lt"/>
            </a:endParaRPr>
          </a:p>
          <a:p>
            <a:pPr marL="457200" indent="-457200" algn="just" eaLnBrk="1" hangingPunct="1">
              <a:buAutoNum type="arabicPeriod"/>
              <a:defRPr/>
            </a:pPr>
            <a:endParaRPr lang="ru-RU" sz="2400" dirty="0" smtClean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-468560" y="2564904"/>
          <a:ext cx="3816424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/>
          <p:cNvGraphicFramePr/>
          <p:nvPr/>
        </p:nvGraphicFramePr>
        <p:xfrm>
          <a:off x="2000232" y="3714752"/>
          <a:ext cx="5328592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Диаграмма 11"/>
          <p:cNvGraphicFramePr/>
          <p:nvPr/>
        </p:nvGraphicFramePr>
        <p:xfrm>
          <a:off x="5796136" y="2420888"/>
          <a:ext cx="3168352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Заголовок 1"/>
          <p:cNvSpPr txBox="1">
            <a:spLocks/>
          </p:cNvSpPr>
          <p:nvPr/>
        </p:nvSpPr>
        <p:spPr>
          <a:xfrm>
            <a:off x="683568" y="404664"/>
            <a:ext cx="7272808" cy="838200"/>
          </a:xfrm>
          <a:prstGeom prst="rect">
            <a:avLst/>
          </a:prstGeom>
        </p:spPr>
        <p:txBody>
          <a:bodyPr anchor="ctr"/>
          <a:lstStyle/>
          <a:p>
            <a:pPr algn="ctr" eaLnBrk="0" hangingPunct="0">
              <a:defRPr/>
            </a:pPr>
            <a:r>
              <a:rPr lang="ru-RU" sz="3000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Показатели эффективности проекта</a:t>
            </a:r>
            <a:endParaRPr lang="ru-RU" sz="30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42844" y="5500702"/>
            <a:ext cx="1872208" cy="1052736"/>
            <a:chOff x="5220072" y="0"/>
            <a:chExt cx="1872208" cy="1052736"/>
          </a:xfrm>
        </p:grpSpPr>
        <p:pic>
          <p:nvPicPr>
            <p:cNvPr id="8" name="Picture 12" descr="C:\Users\Оля\Desktop\РДШ\РДШ символика\RDCH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516216" y="476672"/>
              <a:ext cx="576064" cy="5310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11" descr="C:\Users\Оля\Desktop\Iq1acidncqk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220072" y="404664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11" descr="C:\Users\ДНД\Desktop\Новая папка\1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724128" y="0"/>
              <a:ext cx="1008112" cy="1002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1046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Диаграмма 11"/>
          <p:cNvGraphicFramePr/>
          <p:nvPr/>
        </p:nvGraphicFramePr>
        <p:xfrm>
          <a:off x="5796136" y="2420888"/>
          <a:ext cx="3168352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51520" y="1340768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25463" algn="just">
              <a:defRPr/>
            </a:pPr>
            <a:r>
              <a:rPr lang="ru-RU" dirty="0" smtClean="0">
                <a:latin typeface="FranklinGothBookCTT" pitchFamily="2" charset="0"/>
              </a:rPr>
              <a:t>2. В результате  реализации проекта  достигнут  социальный эффект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создана модель регионального взаимодействия в системе «Школа - дополнительное образование - ВУЗ» по профессиональному самоопределению обучающихся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ТЕХНОЛОГиЯ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 smtClean="0">
              <a:latin typeface="FranklinGothBookCTT" pitchFamily="2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0" y="500042"/>
            <a:ext cx="7272808" cy="838200"/>
          </a:xfrm>
          <a:prstGeom prst="rect">
            <a:avLst/>
          </a:prstGeom>
        </p:spPr>
        <p:txBody>
          <a:bodyPr anchor="ctr"/>
          <a:lstStyle/>
          <a:p>
            <a:pPr algn="ctr" eaLnBrk="0" hangingPunct="0">
              <a:defRPr/>
            </a:pPr>
            <a:r>
              <a:rPr lang="ru-RU" sz="3000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Показатели эффективности проекта</a:t>
            </a:r>
            <a:endParaRPr lang="ru-RU" sz="30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3554" name="Picture 2" descr="Картинки по запросу технолог эмблема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1142984"/>
            <a:ext cx="5076562" cy="3048339"/>
          </a:xfrm>
          <a:prstGeom prst="rect">
            <a:avLst/>
          </a:prstGeom>
          <a:noFill/>
        </p:spPr>
      </p:pic>
      <p:pic>
        <p:nvPicPr>
          <p:cNvPr id="23556" name="Picture 4" descr="Картинки по запросу школа пнг"/>
          <p:cNvPicPr>
            <a:picLocks noChangeAspect="1" noChangeArrowheads="1"/>
          </p:cNvPicPr>
          <p:nvPr/>
        </p:nvPicPr>
        <p:blipFill>
          <a:blip r:embed="rId5" cstate="print"/>
          <a:srcRect l="18568" r="12858"/>
          <a:stretch>
            <a:fillRect/>
          </a:stretch>
        </p:blipFill>
        <p:spPr bwMode="auto">
          <a:xfrm>
            <a:off x="0" y="3789040"/>
            <a:ext cx="4067944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" name="Группа 13"/>
          <p:cNvGrpSpPr/>
          <p:nvPr/>
        </p:nvGrpSpPr>
        <p:grpSpPr>
          <a:xfrm>
            <a:off x="5508104" y="3645024"/>
            <a:ext cx="3635896" cy="3024336"/>
            <a:chOff x="5868144" y="3789040"/>
            <a:chExt cx="3073524" cy="2868622"/>
          </a:xfrm>
        </p:grpSpPr>
        <p:pic>
          <p:nvPicPr>
            <p:cNvPr id="23559" name="Picture 7" descr="C:\Users\123\Desktop\дополнительное-образование.png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868144" y="3789040"/>
              <a:ext cx="3073524" cy="286862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3" name="Прямоугольник 12"/>
            <p:cNvSpPr/>
            <p:nvPr/>
          </p:nvSpPr>
          <p:spPr>
            <a:xfrm>
              <a:off x="6734220" y="5010559"/>
              <a:ext cx="1368152" cy="73866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ru-RU" sz="14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FranklinGothBookCTT" pitchFamily="2" charset="0"/>
                </a:rPr>
                <a:t>Дополнительное образование</a:t>
              </a:r>
            </a:p>
          </p:txBody>
        </p:sp>
      </p:grpSp>
      <p:sp>
        <p:nvSpPr>
          <p:cNvPr id="17" name="Двойная стрелка влево/вправо 16"/>
          <p:cNvSpPr/>
          <p:nvPr/>
        </p:nvSpPr>
        <p:spPr>
          <a:xfrm>
            <a:off x="4283968" y="5229200"/>
            <a:ext cx="1152128" cy="404664"/>
          </a:xfrm>
          <a:prstGeom prst="left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войная стрелка влево/вправо 17"/>
          <p:cNvSpPr/>
          <p:nvPr/>
        </p:nvSpPr>
        <p:spPr>
          <a:xfrm rot="8500044">
            <a:off x="2206718" y="3533877"/>
            <a:ext cx="1145205" cy="404664"/>
          </a:xfrm>
          <a:prstGeom prst="left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войная стрелка влево/вправо 18"/>
          <p:cNvSpPr/>
          <p:nvPr/>
        </p:nvSpPr>
        <p:spPr>
          <a:xfrm rot="2190091">
            <a:off x="5322754" y="3445247"/>
            <a:ext cx="914387" cy="404664"/>
          </a:xfrm>
          <a:prstGeom prst="left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6786578" y="500042"/>
            <a:ext cx="1785950" cy="1000132"/>
            <a:chOff x="5220072" y="-80980"/>
            <a:chExt cx="1872208" cy="1133716"/>
          </a:xfrm>
        </p:grpSpPr>
        <p:pic>
          <p:nvPicPr>
            <p:cNvPr id="16" name="Picture 12" descr="C:\Users\Оля\Desktop\РДШ\РДШ символика\RDCH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516216" y="476672"/>
              <a:ext cx="576064" cy="5310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11" descr="C:\Users\Оля\Desktop\Iq1acidncqk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220072" y="404664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11" descr="C:\Users\ДНД\Desktop\Новая папка\1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724128" y="-80980"/>
              <a:ext cx="1008112" cy="1002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1046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2"/>
          <a:srcRect l="25195" t="14648" r="32617" b="23095"/>
          <a:stretch>
            <a:fillRect/>
          </a:stretch>
        </p:blipFill>
        <p:spPr bwMode="auto">
          <a:xfrm>
            <a:off x="0" y="1071546"/>
            <a:ext cx="4659438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0899" name="Picture 3"/>
          <p:cNvPicPr>
            <a:picLocks noChangeAspect="1" noChangeArrowheads="1"/>
          </p:cNvPicPr>
          <p:nvPr/>
        </p:nvPicPr>
        <p:blipFill>
          <a:blip r:embed="rId3"/>
          <a:srcRect l="11719" t="12451" r="30859" b="6250"/>
          <a:stretch>
            <a:fillRect/>
          </a:stretch>
        </p:blipFill>
        <p:spPr bwMode="auto">
          <a:xfrm>
            <a:off x="4627927" y="1071546"/>
            <a:ext cx="4516073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83568" y="404664"/>
            <a:ext cx="7272808" cy="838200"/>
          </a:xfrm>
          <a:prstGeom prst="rect">
            <a:avLst/>
          </a:prstGeom>
        </p:spPr>
        <p:txBody>
          <a:bodyPr anchor="ctr"/>
          <a:lstStyle/>
          <a:p>
            <a:pPr algn="ctr" eaLnBrk="0" hangingPunct="0">
              <a:defRPr/>
            </a:pPr>
            <a:r>
              <a:rPr lang="ru-RU" sz="3000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Интерактивные площадки</a:t>
            </a:r>
            <a:endParaRPr lang="ru-RU" sz="30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14908" y="6500834"/>
            <a:ext cx="464343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http://www.bstu.ru/education/preuniversity_education/technologija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548438"/>
            <a:ext cx="347662" cy="285750"/>
          </a:xfrm>
        </p:spPr>
        <p:txBody>
          <a:bodyPr/>
          <a:lstStyle/>
          <a:p>
            <a:pPr algn="ctr">
              <a:defRPr/>
            </a:pPr>
            <a:fld id="{58BC9248-E67F-4BB7-901F-864B62DB6F4B}" type="slidenum">
              <a:rPr lang="ru-RU" b="1" smtClean="0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2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Прямоугольник 10"/>
          <p:cNvSpPr>
            <a:spLocks noChangeArrowheads="1"/>
          </p:cNvSpPr>
          <p:nvPr/>
        </p:nvSpPr>
        <p:spPr bwMode="auto">
          <a:xfrm>
            <a:off x="500063" y="3929063"/>
            <a:ext cx="3786187" cy="73818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1400" dirty="0" smtClean="0">
                <a:solidFill>
                  <a:schemeClr val="bg1"/>
                </a:solidFill>
                <a:latin typeface="+mn-lt"/>
              </a:rPr>
              <a:t>всего обучающихся в</a:t>
            </a:r>
            <a:r>
              <a:rPr lang="en-US" altLang="ru-RU" sz="14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ru-RU" altLang="ru-RU" sz="1400" dirty="0" smtClean="0">
                <a:solidFill>
                  <a:schemeClr val="bg1"/>
                </a:solidFill>
                <a:latin typeface="+mn-lt"/>
              </a:rPr>
              <a:t>образовательных организациях области 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1400" dirty="0" smtClean="0">
                <a:solidFill>
                  <a:schemeClr val="bg1"/>
                </a:solidFill>
                <a:latin typeface="+mn-lt"/>
              </a:rPr>
              <a:t>(2015-2016 учебный год)</a:t>
            </a:r>
          </a:p>
        </p:txBody>
      </p:sp>
      <p:sp>
        <p:nvSpPr>
          <p:cNvPr id="19" name="Прямоугольник 10"/>
          <p:cNvSpPr>
            <a:spLocks noChangeArrowheads="1"/>
          </p:cNvSpPr>
          <p:nvPr/>
        </p:nvSpPr>
        <p:spPr bwMode="auto">
          <a:xfrm>
            <a:off x="500063" y="3929063"/>
            <a:ext cx="3786187" cy="3079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1400" dirty="0" smtClean="0">
                <a:solidFill>
                  <a:schemeClr val="bg1"/>
                </a:solidFill>
                <a:latin typeface="+mn-lt"/>
              </a:rPr>
              <a:t>Количество заявлений </a:t>
            </a:r>
          </a:p>
        </p:txBody>
      </p:sp>
      <p:sp>
        <p:nvSpPr>
          <p:cNvPr id="3079" name="Прямоугольник 21"/>
          <p:cNvSpPr>
            <a:spLocks noChangeArrowheads="1"/>
          </p:cNvSpPr>
          <p:nvPr/>
        </p:nvSpPr>
        <p:spPr bwMode="auto">
          <a:xfrm>
            <a:off x="1604963" y="2195513"/>
            <a:ext cx="15986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>
                <a:solidFill>
                  <a:schemeClr val="bg1"/>
                </a:solidFill>
                <a:latin typeface="Franklin Gothic Book" pitchFamily="34" charset="0"/>
              </a:rPr>
              <a:t>152083</a:t>
            </a:r>
          </a:p>
          <a:p>
            <a:pPr algn="ctr"/>
            <a:r>
              <a:rPr lang="ru-RU" altLang="ru-RU" sz="1600">
                <a:solidFill>
                  <a:schemeClr val="bg1"/>
                </a:solidFill>
                <a:latin typeface="Franklin Gothic Book" pitchFamily="34" charset="0"/>
              </a:rPr>
              <a:t>человек</a:t>
            </a:r>
          </a:p>
        </p:txBody>
      </p:sp>
      <p:grpSp>
        <p:nvGrpSpPr>
          <p:cNvPr id="2" name="Группа 13"/>
          <p:cNvGrpSpPr/>
          <p:nvPr/>
        </p:nvGrpSpPr>
        <p:grpSpPr>
          <a:xfrm>
            <a:off x="396868" y="1052736"/>
            <a:ext cx="8233945" cy="5805264"/>
            <a:chOff x="931123" y="1313974"/>
            <a:chExt cx="7806077" cy="5649912"/>
          </a:xfrm>
        </p:grpSpPr>
        <p:graphicFrame>
          <p:nvGraphicFramePr>
            <p:cNvPr id="3074" name="Object 6"/>
            <p:cNvGraphicFramePr>
              <a:graphicFrameLocks noChangeAspect="1"/>
            </p:cNvGraphicFramePr>
            <p:nvPr/>
          </p:nvGraphicFramePr>
          <p:xfrm>
            <a:off x="1202925" y="1313974"/>
            <a:ext cx="7534275" cy="56499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59" name="Презентация" r:id="rId3" imgW="3989847" imgH="2993219" progId="PowerPoint.Show.12">
                    <p:embed/>
                  </p:oleObj>
                </mc:Choice>
                <mc:Fallback>
                  <p:oleObj name="Презентация" r:id="rId3" imgW="3989847" imgH="2993219" progId="PowerPoint.Show.12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2925" y="1313974"/>
                          <a:ext cx="7534275" cy="56499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80" name="TextBox 10"/>
            <p:cNvSpPr txBox="1">
              <a:spLocks noChangeArrowheads="1"/>
            </p:cNvSpPr>
            <p:nvPr/>
          </p:nvSpPr>
          <p:spPr bwMode="auto">
            <a:xfrm>
              <a:off x="931123" y="2052155"/>
              <a:ext cx="1285875" cy="4024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ru-RU" altLang="ru-RU" sz="1100" b="1" dirty="0">
                  <a:latin typeface="Times New Roman" pitchFamily="18" charset="0"/>
                  <a:cs typeface="Times New Roman" pitchFamily="18" charset="0"/>
                </a:rPr>
                <a:t>Кол-во </a:t>
              </a:r>
            </a:p>
            <a:p>
              <a:pPr algn="ctr" eaLnBrk="0" hangingPunct="0"/>
              <a:r>
                <a:rPr lang="ru-RU" altLang="ru-RU" sz="1100" b="1" dirty="0">
                  <a:latin typeface="Times New Roman" pitchFamily="18" charset="0"/>
                  <a:cs typeface="Times New Roman" pitchFamily="18" charset="0"/>
                </a:rPr>
                <a:t>победителей, чел.</a:t>
              </a:r>
              <a:endParaRPr lang="ru-RU" altLang="ru-RU" sz="9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1" name="TextBox 10"/>
            <p:cNvSpPr txBox="1">
              <a:spLocks noChangeArrowheads="1"/>
            </p:cNvSpPr>
            <p:nvPr/>
          </p:nvSpPr>
          <p:spPr bwMode="auto">
            <a:xfrm>
              <a:off x="7429501" y="4570413"/>
              <a:ext cx="1214438" cy="4024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ru-RU" altLang="ru-RU" sz="1100" b="1" dirty="0">
                  <a:latin typeface="Times New Roman" pitchFamily="18" charset="0"/>
                  <a:cs typeface="Times New Roman" pitchFamily="18" charset="0"/>
                </a:rPr>
                <a:t>Муниципальные территории</a:t>
              </a:r>
              <a:endParaRPr lang="ru-RU" altLang="ru-RU" sz="9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14"/>
          <p:cNvGrpSpPr/>
          <p:nvPr/>
        </p:nvGrpSpPr>
        <p:grpSpPr>
          <a:xfrm>
            <a:off x="7020272" y="620688"/>
            <a:ext cx="1872208" cy="1052736"/>
            <a:chOff x="5220072" y="0"/>
            <a:chExt cx="1872208" cy="1052736"/>
          </a:xfrm>
        </p:grpSpPr>
        <p:pic>
          <p:nvPicPr>
            <p:cNvPr id="16" name="Picture 12" descr="C:\Users\Оля\Desktop\РДШ\РДШ символика\RDCH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516216" y="476672"/>
              <a:ext cx="576064" cy="5310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11" descr="C:\Users\Оля\Desktop\Iq1acidncqk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220072" y="404664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11" descr="C:\Users\ДНД\Desktop\Новая папка\1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724128" y="0"/>
              <a:ext cx="1008112" cy="1002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0" name="Заголовок 1"/>
          <p:cNvSpPr txBox="1">
            <a:spLocks/>
          </p:cNvSpPr>
          <p:nvPr/>
        </p:nvSpPr>
        <p:spPr>
          <a:xfrm>
            <a:off x="179512" y="620688"/>
            <a:ext cx="8686800" cy="838200"/>
          </a:xfrm>
          <a:prstGeom prst="rect">
            <a:avLst/>
          </a:prstGeom>
        </p:spPr>
        <p:txBody>
          <a:bodyPr anchor="ctr"/>
          <a:lstStyle/>
          <a:p>
            <a:pPr eaLnBrk="0" hangingPunct="0">
              <a:defRPr/>
            </a:pPr>
            <a: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Введение в предметную область</a:t>
            </a:r>
            <a:b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(описание ситуации «как есть»)</a:t>
            </a:r>
            <a:b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sz="30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/>
          <a:srcRect l="11133" t="11806" r="37304" b="4785"/>
          <a:stretch>
            <a:fillRect/>
          </a:stretch>
        </p:blipFill>
        <p:spPr bwMode="auto">
          <a:xfrm>
            <a:off x="5114181" y="1142984"/>
            <a:ext cx="4029819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24" name="Picture 4"/>
          <p:cNvPicPr>
            <a:picLocks noChangeAspect="1" noChangeArrowheads="1"/>
          </p:cNvPicPr>
          <p:nvPr/>
        </p:nvPicPr>
        <p:blipFill>
          <a:blip r:embed="rId3"/>
          <a:srcRect l="3711" t="14844" r="27148" b="11914"/>
          <a:stretch>
            <a:fillRect/>
          </a:stretch>
        </p:blipFill>
        <p:spPr bwMode="auto">
          <a:xfrm>
            <a:off x="0" y="1714488"/>
            <a:ext cx="5057799" cy="428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pPr/>
              <a:t>21</a:t>
            </a:fld>
            <a:endParaRPr lang="en-US" dirty="0"/>
          </a:p>
        </p:txBody>
      </p:sp>
      <p:graphicFrame>
        <p:nvGraphicFramePr>
          <p:cNvPr id="9" name="Group 135"/>
          <p:cNvGraphicFramePr>
            <a:graphicFrameLocks noGrp="1"/>
          </p:cNvGraphicFramePr>
          <p:nvPr/>
        </p:nvGraphicFramePr>
        <p:xfrm>
          <a:off x="214282" y="1049380"/>
          <a:ext cx="8712968" cy="5922344"/>
        </p:xfrm>
        <a:graphic>
          <a:graphicData uri="http://schemas.openxmlformats.org/drawingml/2006/table">
            <a:tbl>
              <a:tblPr/>
              <a:tblGrid>
                <a:gridCol w="3913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17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434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64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377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Должность и основное место работы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Выполняемые в проекте работы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8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Шаповалов </a:t>
                      </a:r>
                      <a:r>
                        <a:rPr lang="ru-RU" sz="9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Николай Афанасьевич</a:t>
                      </a:r>
                      <a:endParaRPr kumimoji="0" lang="ru-RU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первый проректор БГТУ им. В.Г. Шухова, </a:t>
                      </a:r>
                      <a:r>
                        <a:rPr lang="ru-RU" sz="9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докт.наук</a:t>
                      </a: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профессор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Куратор проекта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48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9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Шеховцов</a:t>
                      </a: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9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Геннадий Викторович</a:t>
                      </a:r>
                      <a:endParaRPr kumimoji="0" lang="ru-RU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директор организационно-аналитического центра БГТУ им. В.Г. Шухова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48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9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Дергаусова</a:t>
                      </a:r>
                      <a:r>
                        <a:rPr lang="ru-RU" sz="9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Надежда Дмитриевна</a:t>
                      </a:r>
                      <a:endParaRPr kumimoji="0" lang="ru-RU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заместитель директора ГБУДО «Белгородский областной Дворец детского творчества»</a:t>
                      </a:r>
                      <a:endParaRPr kumimoji="0" lang="ru-RU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Администратор проекта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5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Михайличенко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Сергей Анатольевич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проректор по непрерывному образованию БГТУ им.В.Г. Шухова, канд.тех.наук, профессор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Член рабочей группы Р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45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Авилова  Ирина Петровна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проректор по культурно-воспитательной и социальной работе   БГТУ  им.В.Г. Шухова,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канд.экон.наук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профессор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Член рабочей группы Р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45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Булгаков  Сергей Борисович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директор института организации и управления набором  БГТУ  им. В.Г. Шухова, канд.тех.наук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Член рабочей группы Р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45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Латышев </a:t>
                      </a:r>
                      <a:r>
                        <a:rPr lang="ru-RU" sz="9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Сергей Сергеевич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директор института технологического оборудования и машиностроения БГТУ                            им. В.Г. Шухова, канд.тех.наук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Член рабочей группы Р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45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90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Дороганов</a:t>
                      </a: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9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Евгений Анатольевич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директор департамента образовательной политики БГТУ им. В.Г. Шухова, канд.тех.наук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Член рабочей группы Р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45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Афанасьев</a:t>
                      </a:r>
                      <a:r>
                        <a:rPr lang="ru-RU" sz="9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Александр Александрович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заведующий </a:t>
                      </a:r>
                      <a:r>
                        <a:rPr lang="ru-RU" sz="9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кафедрой «Стандартизация и управление качеством» БГТУ им. В.Г. Шухова, </a:t>
                      </a:r>
                      <a:r>
                        <a:rPr lang="ru-RU" sz="9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докт.наук</a:t>
                      </a:r>
                      <a:r>
                        <a:rPr lang="ru-RU" sz="9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профессор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Член рабочей группы Р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7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90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Ярмош</a:t>
                      </a: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9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Татьяна Станиславовна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заместитель </a:t>
                      </a:r>
                      <a:r>
                        <a:rPr lang="ru-RU" sz="9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директора архитектурного института БГТУ </a:t>
                      </a: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им</a:t>
                      </a:r>
                      <a:r>
                        <a:rPr lang="ru-RU" sz="9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В.Г. Шухова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Член рабочей группы Р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45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90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Стативко</a:t>
                      </a: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9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Андрей Александрович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заведующий </a:t>
                      </a:r>
                      <a:r>
                        <a:rPr lang="ru-RU" sz="9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секцией «Материаловедения и конструкционные материалы» </a:t>
                      </a: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БГТУ                           им</a:t>
                      </a:r>
                      <a:r>
                        <a:rPr lang="ru-RU" sz="9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</a:t>
                      </a: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В.Г</a:t>
                      </a:r>
                      <a:r>
                        <a:rPr lang="ru-RU" sz="9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Шухова, канд.тех.наук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Член рабочей группы Р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7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Старостина Ирина Викторовна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доцент </a:t>
                      </a:r>
                      <a:r>
                        <a:rPr lang="ru-RU" sz="9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кафедры «Промышленная экология» БГТУ им. В.Г. Шухова, канд.тех.наук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Член рабочей группы Р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45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Прасол </a:t>
                      </a:r>
                      <a:r>
                        <a:rPr lang="ru-RU" sz="9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Дмитрий Александрович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старший </a:t>
                      </a:r>
                      <a:r>
                        <a:rPr lang="ru-RU" sz="9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преподаватель кафедры «Электроэнергетика и автоматика» БГТУ </a:t>
                      </a: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</a:t>
                      </a:r>
                      <a:r>
                        <a:rPr lang="ru-RU" sz="9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им. В.Г. Шухова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Член рабочей группы Р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45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90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Кеменов</a:t>
                      </a: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9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Сергей Анатольевич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заместитель </a:t>
                      </a:r>
                      <a:r>
                        <a:rPr lang="ru-RU" sz="9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заведующего кафедрой «Защита в чрезвычайных ситуациях» БГТУ </a:t>
                      </a: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им</a:t>
                      </a:r>
                      <a:r>
                        <a:rPr lang="ru-RU" sz="9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В.Г. Шухова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Член рабочей группы Р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07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Уваров  Виктор Михайлович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директор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Губкинского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филиала БГТУ им. В.Г. Шухова, канд.тех.наук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Член рабочей группы Р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7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Яковчук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Артем Михайлович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директор Центра по связям с общественностью БГТУ им. В.Г. Шухова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Член рабочей группы Р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7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Пашнев  Илья Михайлович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заместитель директора Центра по связям с общественностью  БГТУ им. В.Г. Шухова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Член рабочей группы Р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48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9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Нечкин</a:t>
                      </a: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9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Александр Иванович</a:t>
                      </a:r>
                      <a:endParaRPr kumimoji="0" lang="ru-RU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руководитель издательского центра БГТУ им. В.Г. Шухова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Член рабочей группы Р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6975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Специалисты управления образования муниципальных территорий,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курирующие вопросы профессионального самоопределения обучающихся,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представители УГИБДД УМВД России по Белгородской области , сотрудники ГБУДО «Белгородский областной Дворец детского творчества», Домов и Центров детского творчества области  (49 чел.)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  <p:grpSp>
        <p:nvGrpSpPr>
          <p:cNvPr id="5" name="Группа 4"/>
          <p:cNvGrpSpPr/>
          <p:nvPr/>
        </p:nvGrpSpPr>
        <p:grpSpPr>
          <a:xfrm>
            <a:off x="467544" y="0"/>
            <a:ext cx="1872208" cy="1052736"/>
            <a:chOff x="5220072" y="0"/>
            <a:chExt cx="1872208" cy="1052736"/>
          </a:xfrm>
        </p:grpSpPr>
        <p:pic>
          <p:nvPicPr>
            <p:cNvPr id="6" name="Picture 12" descr="C:\Users\Оля\Desktop\РДШ\РДШ символика\RDCH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516216" y="476672"/>
              <a:ext cx="576064" cy="5310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11" descr="C:\Users\Оля\Desktop\Iq1acidncqk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220072" y="404664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1" descr="C:\Users\ДНД\Desktop\Новая папка\1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24128" y="0"/>
              <a:ext cx="1008112" cy="1002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3" name="Заголовок 1"/>
          <p:cNvSpPr txBox="1">
            <a:spLocks/>
          </p:cNvSpPr>
          <p:nvPr/>
        </p:nvSpPr>
        <p:spPr>
          <a:xfrm>
            <a:off x="2987824" y="404664"/>
            <a:ext cx="3744416" cy="838200"/>
          </a:xfrm>
          <a:prstGeom prst="rect">
            <a:avLst/>
          </a:prstGeom>
        </p:spPr>
        <p:txBody>
          <a:bodyPr anchor="ctr"/>
          <a:lstStyle/>
          <a:p>
            <a:pPr eaLnBrk="0" hangingPunct="0">
              <a:defRPr/>
            </a:pPr>
            <a:r>
              <a:rPr lang="ru-RU" sz="3000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КОМАНДА ПРОЕКТА</a:t>
            </a:r>
            <a:endParaRPr lang="ru-RU" sz="30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7466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3140968"/>
            <a:ext cx="8686800" cy="841375"/>
          </a:xfrm>
        </p:spPr>
        <p:txBody>
          <a:bodyPr/>
          <a:lstStyle/>
          <a:p>
            <a:pPr>
              <a:defRPr/>
            </a:pPr>
            <a:r>
              <a:rPr lang="ru-RU" sz="3000" dirty="0" smtClean="0"/>
              <a:t>Контактные данные:</a:t>
            </a:r>
            <a:endParaRPr lang="ru-RU" sz="30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67544" y="4005064"/>
            <a:ext cx="86764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707904" y="3789040"/>
            <a:ext cx="4968552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Руководитель проекта:</a:t>
            </a:r>
          </a:p>
          <a:p>
            <a:pPr fontAlgn="base"/>
            <a:r>
              <a:rPr lang="ru-RU" sz="1400" b="1" dirty="0" err="1" smtClean="0"/>
              <a:t>Шеховцов</a:t>
            </a:r>
            <a:r>
              <a:rPr lang="ru-RU" sz="1400" b="1" dirty="0" smtClean="0"/>
              <a:t> Геннадий Викторович</a:t>
            </a:r>
            <a:r>
              <a:rPr lang="ru-RU" sz="1400" dirty="0" smtClean="0"/>
              <a:t>,</a:t>
            </a:r>
          </a:p>
          <a:p>
            <a:pPr fontAlgn="base"/>
            <a:r>
              <a:rPr lang="ru-RU" sz="1400" dirty="0" smtClean="0"/>
              <a:t>директор организационно-аналитического центра</a:t>
            </a:r>
            <a:endParaRPr lang="ru-RU" dirty="0" smtClean="0"/>
          </a:p>
          <a:p>
            <a:pPr fontAlgn="base"/>
            <a:r>
              <a:rPr lang="ru-RU" sz="1400" dirty="0" smtClean="0"/>
              <a:t>Телефон: (4722) 30-99-97</a:t>
            </a:r>
          </a:p>
          <a:p>
            <a:r>
              <a:rPr lang="ru-RU" sz="1400" dirty="0" err="1" smtClean="0"/>
              <a:t>E-mail</a:t>
            </a:r>
            <a:r>
              <a:rPr lang="ru-RU" sz="1400" dirty="0" smtClean="0"/>
              <a:t>: </a:t>
            </a:r>
            <a:r>
              <a:rPr lang="en-US" sz="1400" dirty="0" smtClean="0">
                <a:hlinkClick r:id="rId3"/>
              </a:rPr>
              <a:t>my-belgorodcy@mail.ru</a:t>
            </a:r>
            <a:r>
              <a:rPr lang="ru-RU" sz="1400" dirty="0" smtClean="0"/>
              <a:t> </a:t>
            </a:r>
            <a:endParaRPr lang="ru-RU" sz="1400" dirty="0"/>
          </a:p>
          <a:p>
            <a:endParaRPr lang="ru-RU" dirty="0" smtClean="0"/>
          </a:p>
          <a:p>
            <a:r>
              <a:rPr lang="ru-RU" sz="1400" dirty="0" smtClean="0"/>
              <a:t>Администратор проекта:</a:t>
            </a:r>
          </a:p>
          <a:p>
            <a:pPr fontAlgn="base"/>
            <a:r>
              <a:rPr lang="ru-RU" sz="1400" b="1" dirty="0" err="1" smtClean="0"/>
              <a:t>Дергаусова</a:t>
            </a:r>
            <a:r>
              <a:rPr lang="ru-RU" sz="1400" b="1" dirty="0" smtClean="0"/>
              <a:t> Надежда Дмитриевна</a:t>
            </a:r>
            <a:r>
              <a:rPr lang="ru-RU" sz="1400" dirty="0" smtClean="0"/>
              <a:t>,</a:t>
            </a:r>
          </a:p>
          <a:p>
            <a:pPr fontAlgn="base"/>
            <a:r>
              <a:rPr lang="ru-RU" sz="1400" dirty="0" smtClean="0"/>
              <a:t>заместитель директора ГБУДО «Белгородский  областной Дворец детского творчества»</a:t>
            </a:r>
          </a:p>
          <a:p>
            <a:r>
              <a:rPr lang="ru-RU" sz="1400" dirty="0" smtClean="0"/>
              <a:t>Телефон: (915) 575-91-40</a:t>
            </a:r>
          </a:p>
          <a:p>
            <a:r>
              <a:rPr lang="ru-RU" sz="1400" dirty="0" err="1" smtClean="0"/>
              <a:t>E-mail</a:t>
            </a:r>
            <a:r>
              <a:rPr lang="ru-RU" sz="1400" dirty="0" smtClean="0"/>
              <a:t>: </a:t>
            </a:r>
            <a:r>
              <a:rPr lang="en-US" sz="1400" dirty="0" smtClean="0">
                <a:hlinkClick r:id="rId3"/>
              </a:rPr>
              <a:t>my-belgorodcy@mail.ru</a:t>
            </a:r>
            <a:r>
              <a:rPr lang="ru-RU" sz="1400" dirty="0" smtClean="0"/>
              <a:t> </a:t>
            </a:r>
          </a:p>
          <a:p>
            <a:endParaRPr lang="ru-RU" dirty="0" smtClean="0"/>
          </a:p>
        </p:txBody>
      </p:sp>
      <p:grpSp>
        <p:nvGrpSpPr>
          <p:cNvPr id="6" name="Группа 5"/>
          <p:cNvGrpSpPr/>
          <p:nvPr/>
        </p:nvGrpSpPr>
        <p:grpSpPr>
          <a:xfrm>
            <a:off x="467544" y="0"/>
            <a:ext cx="2376264" cy="1268760"/>
            <a:chOff x="5220072" y="0"/>
            <a:chExt cx="1872208" cy="1052736"/>
          </a:xfrm>
        </p:grpSpPr>
        <p:pic>
          <p:nvPicPr>
            <p:cNvPr id="8" name="Picture 12" descr="C:\Users\Оля\Desktop\РДШ\РДШ символика\RDCH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516216" y="476672"/>
              <a:ext cx="576064" cy="5310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11" descr="C:\Users\Оля\Desktop\Iq1acidncqk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220072" y="404664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1" descr="C:\Users\ДНД\Desktop\Новая папка\1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724128" y="0"/>
              <a:ext cx="1008112" cy="1002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85112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Номер слайда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315205C-DE2F-4C3D-B771-8F15E0AF63F8}" type="slidenum">
              <a:rPr lang="ru-RU" smtClean="0">
                <a:latin typeface="Arial" charset="0"/>
              </a:rPr>
              <a:pPr>
                <a:defRPr/>
              </a:pPr>
              <a:t>3</a:t>
            </a:fld>
            <a:endParaRPr lang="ru-RU" smtClean="0">
              <a:latin typeface="Arial" charset="0"/>
            </a:endParaRPr>
          </a:p>
        </p:txBody>
      </p:sp>
      <p:sp>
        <p:nvSpPr>
          <p:cNvPr id="2053" name="Text Box 21"/>
          <p:cNvSpPr txBox="1">
            <a:spLocks noChangeArrowheads="1"/>
          </p:cNvSpPr>
          <p:nvPr/>
        </p:nvSpPr>
        <p:spPr bwMode="auto">
          <a:xfrm>
            <a:off x="3643313" y="1357313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altLang="ru-RU"/>
          </a:p>
        </p:txBody>
      </p:sp>
      <p:sp>
        <p:nvSpPr>
          <p:cNvPr id="2054" name="Прямоугольник 9"/>
          <p:cNvSpPr>
            <a:spLocks noChangeArrowheads="1"/>
          </p:cNvSpPr>
          <p:nvPr/>
        </p:nvSpPr>
        <p:spPr bwMode="auto">
          <a:xfrm>
            <a:off x="928688" y="785813"/>
            <a:ext cx="7215187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altLang="ru-RU" sz="1600">
              <a:latin typeface="Times New Roman" pitchFamily="18" charset="0"/>
              <a:cs typeface="Times New Roman" pitchFamily="18" charset="0"/>
            </a:endParaRPr>
          </a:p>
          <a:p>
            <a:endParaRPr lang="ru-RU" altLang="ru-RU"/>
          </a:p>
          <a:p>
            <a:endParaRPr lang="ru-RU" altLang="ru-RU"/>
          </a:p>
          <a:p>
            <a:endParaRPr lang="ru-RU" altLang="ru-RU"/>
          </a:p>
        </p:txBody>
      </p:sp>
      <p:sp>
        <p:nvSpPr>
          <p:cNvPr id="2055" name="Прямоугольник 10"/>
          <p:cNvSpPr>
            <a:spLocks noChangeArrowheads="1"/>
          </p:cNvSpPr>
          <p:nvPr/>
        </p:nvSpPr>
        <p:spPr bwMode="auto">
          <a:xfrm>
            <a:off x="928688" y="1120775"/>
            <a:ext cx="742950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Arial" charset="0"/>
              <a:buNone/>
            </a:pPr>
            <a:r>
              <a:rPr lang="ru-RU" altLang="ru-RU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>
              <a:buFont typeface="Wingdings" pitchFamily="2" charset="2"/>
              <a:buChar char="Ø"/>
            </a:pPr>
            <a:endParaRPr lang="ru-RU" altLang="ru-RU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altLang="ru-RU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altLang="ru-RU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altLang="ru-RU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altLang="ru-RU"/>
          </a:p>
        </p:txBody>
      </p:sp>
      <p:graphicFrame>
        <p:nvGraphicFramePr>
          <p:cNvPr id="2050" name="Диаграмма 7"/>
          <p:cNvGraphicFramePr>
            <a:graphicFrameLocks/>
          </p:cNvGraphicFramePr>
          <p:nvPr/>
        </p:nvGraphicFramePr>
        <p:xfrm>
          <a:off x="128588" y="2154238"/>
          <a:ext cx="4854575" cy="323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4" r:id="rId4" imgW="4852837" imgH="3237257" progId="Excel.Sheet.8">
                  <p:embed/>
                </p:oleObj>
              </mc:Choice>
              <mc:Fallback>
                <p:oleObj r:id="rId4" imgW="4852837" imgH="3237257" progId="Excel.Sheet.8">
                  <p:embed/>
                  <p:pic>
                    <p:nvPicPr>
                      <p:cNvPr id="0" name="Диаграмма 7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8" y="2154238"/>
                        <a:ext cx="4854575" cy="3233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Диаграмма 1"/>
          <p:cNvGraphicFramePr>
            <a:graphicFrameLocks/>
          </p:cNvGraphicFramePr>
          <p:nvPr/>
        </p:nvGraphicFramePr>
        <p:xfrm>
          <a:off x="3767138" y="3438525"/>
          <a:ext cx="5405437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5" r:id="rId6" imgW="5407621" imgH="3432345" progId="Excel.Sheet.8">
                  <p:embed/>
                </p:oleObj>
              </mc:Choice>
              <mc:Fallback>
                <p:oleObj r:id="rId6" imgW="5407621" imgH="3432345" progId="Excel.Sheet.8">
                  <p:embed/>
                  <p:pic>
                    <p:nvPicPr>
                      <p:cNvPr id="0" name="Диаграмма 1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7138" y="3438525"/>
                        <a:ext cx="5405437" cy="3429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-1189038" y="1628775"/>
            <a:ext cx="7921626" cy="6778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поступающих в БГТУ им. В.Г. Шухова</a:t>
            </a:r>
          </a:p>
          <a:p>
            <a:pPr algn="ctr">
              <a:defRPr/>
            </a:pPr>
            <a:endParaRPr lang="ru-RU" sz="2400" b="1" dirty="0">
              <a:latin typeface="+mj-lt"/>
            </a:endParaRPr>
          </a:p>
        </p:txBody>
      </p:sp>
      <p:sp>
        <p:nvSpPr>
          <p:cNvPr id="2057" name="TextBox 5"/>
          <p:cNvSpPr txBox="1">
            <a:spLocks noChangeArrowheads="1"/>
          </p:cNvSpPr>
          <p:nvPr/>
        </p:nvSpPr>
        <p:spPr bwMode="auto">
          <a:xfrm>
            <a:off x="179388" y="1989138"/>
            <a:ext cx="5048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200"/>
              <a:t>Чел.</a:t>
            </a:r>
          </a:p>
        </p:txBody>
      </p:sp>
      <p:sp>
        <p:nvSpPr>
          <p:cNvPr id="2058" name="TextBox 13"/>
          <p:cNvSpPr txBox="1">
            <a:spLocks noChangeArrowheads="1"/>
          </p:cNvSpPr>
          <p:nvPr/>
        </p:nvSpPr>
        <p:spPr bwMode="auto">
          <a:xfrm>
            <a:off x="4540250" y="3463925"/>
            <a:ext cx="5048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200"/>
              <a:t>год</a:t>
            </a:r>
          </a:p>
        </p:txBody>
      </p:sp>
      <p:sp>
        <p:nvSpPr>
          <p:cNvPr id="2059" name="TextBox 6"/>
          <p:cNvSpPr txBox="1">
            <a:spLocks noChangeArrowheads="1"/>
          </p:cNvSpPr>
          <p:nvPr/>
        </p:nvSpPr>
        <p:spPr bwMode="auto">
          <a:xfrm>
            <a:off x="5292725" y="1916113"/>
            <a:ext cx="3351213" cy="184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>
                <a:latin typeface="Times New Roman" pitchFamily="18" charset="0"/>
                <a:cs typeface="Times New Roman" pitchFamily="18" charset="0"/>
              </a:rPr>
              <a:t>Процент поступления в БГТУ</a:t>
            </a:r>
          </a:p>
          <a:p>
            <a:pPr algn="ctr"/>
            <a:r>
              <a:rPr lang="ru-RU" altLang="ru-RU" sz="1600">
                <a:latin typeface="Times New Roman" pitchFamily="18" charset="0"/>
                <a:cs typeface="Times New Roman" pitchFamily="18" charset="0"/>
              </a:rPr>
              <a:t> им. В. Г. Шухова составляет</a:t>
            </a:r>
          </a:p>
          <a:p>
            <a:pPr algn="ctr"/>
            <a:r>
              <a:rPr lang="ru-RU" altLang="ru-RU" sz="1600" b="1">
                <a:latin typeface="Times New Roman" pitchFamily="18" charset="0"/>
                <a:cs typeface="Times New Roman" pitchFamily="18" charset="0"/>
              </a:rPr>
              <a:t>42%</a:t>
            </a:r>
            <a:r>
              <a:rPr lang="ru-RU" altLang="ru-RU" sz="1600">
                <a:latin typeface="Times New Roman" pitchFamily="18" charset="0"/>
                <a:cs typeface="Times New Roman" pitchFamily="18" charset="0"/>
              </a:rPr>
              <a:t> от общего числа победителей и приз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ё</a:t>
            </a:r>
            <a:r>
              <a:rPr lang="ru-RU" altLang="ru-RU" sz="1600">
                <a:latin typeface="Times New Roman" pitchFamily="18" charset="0"/>
                <a:cs typeface="Times New Roman" pitchFamily="18" charset="0"/>
              </a:rPr>
              <a:t>ров областного конкурса «Мы – Белгородцы! Думай, решай, действуй!» </a:t>
            </a:r>
          </a:p>
          <a:p>
            <a:endParaRPr lang="ru-RU" altLang="ru-RU"/>
          </a:p>
        </p:txBody>
      </p:sp>
      <p:grpSp>
        <p:nvGrpSpPr>
          <p:cNvPr id="2" name="Группа 12"/>
          <p:cNvGrpSpPr/>
          <p:nvPr/>
        </p:nvGrpSpPr>
        <p:grpSpPr>
          <a:xfrm>
            <a:off x="6588224" y="548680"/>
            <a:ext cx="1872208" cy="1052736"/>
            <a:chOff x="5220072" y="0"/>
            <a:chExt cx="1872208" cy="1052736"/>
          </a:xfrm>
        </p:grpSpPr>
        <p:pic>
          <p:nvPicPr>
            <p:cNvPr id="14" name="Picture 12" descr="C:\Users\Оля\Desktop\РДШ\РДШ символика\RDCH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516216" y="476672"/>
              <a:ext cx="576064" cy="5310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11" descr="C:\Users\Оля\Desktop\Iq1acidncqk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220072" y="404664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11" descr="C:\Users\ДНД\Desktop\Новая папка\1.pn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724128" y="0"/>
              <a:ext cx="1008112" cy="1002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2" name="Заголовок 1"/>
          <p:cNvSpPr txBox="1">
            <a:spLocks/>
          </p:cNvSpPr>
          <p:nvPr/>
        </p:nvSpPr>
        <p:spPr>
          <a:xfrm>
            <a:off x="179512" y="620688"/>
            <a:ext cx="8686800" cy="838200"/>
          </a:xfrm>
          <a:prstGeom prst="rect">
            <a:avLst/>
          </a:prstGeom>
        </p:spPr>
        <p:txBody>
          <a:bodyPr anchor="ctr"/>
          <a:lstStyle/>
          <a:p>
            <a:pPr eaLnBrk="0" hangingPunct="0">
              <a:defRPr/>
            </a:pPr>
            <a: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Введение в предметную область</a:t>
            </a:r>
            <a:b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(описание ситуации «как есть»)</a:t>
            </a:r>
            <a:b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sz="30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285750" y="1484784"/>
            <a:ext cx="88582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latin typeface="FranklinGothBookCTT" pitchFamily="2" charset="0"/>
              </a:rPr>
              <a:t>Востребованные  инженерные профессии Белгородской области 	</a:t>
            </a:r>
            <a:endParaRPr lang="ru-RU" altLang="ru-RU" sz="2000" b="1" dirty="0">
              <a:latin typeface="FranklinGothBookCTT" pitchFamily="2" charset="0"/>
            </a:endParaRPr>
          </a:p>
        </p:txBody>
      </p:sp>
      <p:grpSp>
        <p:nvGrpSpPr>
          <p:cNvPr id="2" name="Группа 18"/>
          <p:cNvGrpSpPr/>
          <p:nvPr/>
        </p:nvGrpSpPr>
        <p:grpSpPr>
          <a:xfrm>
            <a:off x="5914502" y="260648"/>
            <a:ext cx="1872208" cy="1052736"/>
            <a:chOff x="5220072" y="0"/>
            <a:chExt cx="1872208" cy="1052736"/>
          </a:xfrm>
        </p:grpSpPr>
        <p:pic>
          <p:nvPicPr>
            <p:cNvPr id="20" name="Picture 12" descr="C:\Users\Оля\Desktop\РДШ\РДШ символика\RDCH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516216" y="476672"/>
              <a:ext cx="576064" cy="5310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11" descr="C:\Users\Оля\Desktop\Iq1acidncqk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220072" y="404664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11" descr="C:\Users\ДНД\Desktop\Новая папка\1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724128" y="0"/>
              <a:ext cx="1008112" cy="1002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3" name="Заголовок 1"/>
          <p:cNvSpPr txBox="1">
            <a:spLocks/>
          </p:cNvSpPr>
          <p:nvPr/>
        </p:nvSpPr>
        <p:spPr>
          <a:xfrm>
            <a:off x="0" y="548680"/>
            <a:ext cx="8686800" cy="838200"/>
          </a:xfrm>
          <a:prstGeom prst="rect">
            <a:avLst/>
          </a:prstGeom>
        </p:spPr>
        <p:txBody>
          <a:bodyPr anchor="ctr"/>
          <a:lstStyle/>
          <a:p>
            <a:pPr eaLnBrk="0" hangingPunct="0">
              <a:defRPr/>
            </a:pPr>
            <a: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Введение в предметную область</a:t>
            </a:r>
            <a:b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(описание ситуации «как есть»)</a:t>
            </a:r>
            <a:b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sz="30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214678" y="1857364"/>
            <a:ext cx="5677232" cy="797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 данным Управления по труду и занятости населения Белгородской области (</a:t>
            </a:r>
            <a:r>
              <a:rPr lang="ru-RU" sz="1400" u="sng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http://www.bel-zan.ru/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 на 28 мая 2018 года. </a:t>
            </a:r>
          </a:p>
          <a:p>
            <a:endParaRPr lang="ru-RU" sz="1600" dirty="0">
              <a:latin typeface="FranklinGothBookCTT" pitchFamily="2" charset="0"/>
            </a:endParaRPr>
          </a:p>
        </p:txBody>
      </p:sp>
      <p:graphicFrame>
        <p:nvGraphicFramePr>
          <p:cNvPr id="27" name="Диаграмма 26"/>
          <p:cNvGraphicFramePr/>
          <p:nvPr/>
        </p:nvGraphicFramePr>
        <p:xfrm>
          <a:off x="1857324" y="2500306"/>
          <a:ext cx="7286676" cy="3714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29" name="Picture 2" descr="D:\ЦСП\Проекты\01 Новые проекты\Повышение престижа\kollagprof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1857364"/>
            <a:ext cx="2863850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285750" y="1484784"/>
            <a:ext cx="88582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latin typeface="FranklinGothBookCTT" pitchFamily="2" charset="0"/>
              </a:rPr>
              <a:t>Востребованные профессии в Белгороде</a:t>
            </a:r>
            <a:endParaRPr lang="ru-RU" altLang="ru-RU" sz="2000" b="1" dirty="0">
              <a:latin typeface="FranklinGothBookCTT" pitchFamily="2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713" t="36920" r="38736" b="13751"/>
          <a:stretch>
            <a:fillRect/>
          </a:stretch>
        </p:blipFill>
        <p:spPr bwMode="auto">
          <a:xfrm>
            <a:off x="539552" y="2492896"/>
            <a:ext cx="8208912" cy="4191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7524328" y="2636912"/>
            <a:ext cx="586408" cy="31663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91</a:t>
            </a: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5004048" y="2924944"/>
            <a:ext cx="586408" cy="316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49</a:t>
            </a:r>
            <a:endParaRPr kumimoji="0" lang="ru-RU" sz="14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>
          <a:xfrm>
            <a:off x="4139952" y="3256385"/>
            <a:ext cx="586408" cy="316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36</a:t>
            </a:r>
            <a:endParaRPr kumimoji="0" lang="ru-RU" sz="14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Содержимое 2"/>
          <p:cNvSpPr txBox="1">
            <a:spLocks/>
          </p:cNvSpPr>
          <p:nvPr/>
        </p:nvSpPr>
        <p:spPr>
          <a:xfrm>
            <a:off x="3779912" y="3544417"/>
            <a:ext cx="586408" cy="316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30</a:t>
            </a:r>
            <a:endParaRPr kumimoji="0" lang="ru-RU" sz="14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Содержимое 2"/>
          <p:cNvSpPr txBox="1">
            <a:spLocks/>
          </p:cNvSpPr>
          <p:nvPr/>
        </p:nvSpPr>
        <p:spPr>
          <a:xfrm>
            <a:off x="3563888" y="3861048"/>
            <a:ext cx="586408" cy="316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27</a:t>
            </a:r>
            <a:endParaRPr kumimoji="0" lang="ru-RU" sz="14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Содержимое 2"/>
          <p:cNvSpPr txBox="1">
            <a:spLocks/>
          </p:cNvSpPr>
          <p:nvPr/>
        </p:nvSpPr>
        <p:spPr>
          <a:xfrm>
            <a:off x="3419872" y="4149080"/>
            <a:ext cx="586408" cy="316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24</a:t>
            </a:r>
            <a:endParaRPr kumimoji="0" lang="ru-RU" sz="14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Содержимое 2"/>
          <p:cNvSpPr txBox="1">
            <a:spLocks/>
          </p:cNvSpPr>
          <p:nvPr/>
        </p:nvSpPr>
        <p:spPr>
          <a:xfrm>
            <a:off x="3419872" y="4437112"/>
            <a:ext cx="586408" cy="316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23</a:t>
            </a:r>
            <a:endParaRPr kumimoji="0" lang="ru-RU" sz="14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Содержимое 2"/>
          <p:cNvSpPr txBox="1">
            <a:spLocks/>
          </p:cNvSpPr>
          <p:nvPr/>
        </p:nvSpPr>
        <p:spPr>
          <a:xfrm>
            <a:off x="2987824" y="5373216"/>
            <a:ext cx="586408" cy="316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15</a:t>
            </a:r>
            <a:endParaRPr kumimoji="0" lang="ru-RU" sz="14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Содержимое 2"/>
          <p:cNvSpPr txBox="1">
            <a:spLocks/>
          </p:cNvSpPr>
          <p:nvPr/>
        </p:nvSpPr>
        <p:spPr>
          <a:xfrm>
            <a:off x="2987824" y="5085184"/>
            <a:ext cx="586408" cy="316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16</a:t>
            </a:r>
            <a:endParaRPr kumimoji="0" lang="ru-RU" sz="14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Содержимое 2"/>
          <p:cNvSpPr txBox="1">
            <a:spLocks/>
          </p:cNvSpPr>
          <p:nvPr/>
        </p:nvSpPr>
        <p:spPr>
          <a:xfrm>
            <a:off x="3059832" y="4768553"/>
            <a:ext cx="586408" cy="316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18</a:t>
            </a:r>
            <a:endParaRPr kumimoji="0" lang="ru-RU" sz="14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5724128" y="260648"/>
            <a:ext cx="1872208" cy="1052736"/>
            <a:chOff x="5220072" y="0"/>
            <a:chExt cx="1872208" cy="1052736"/>
          </a:xfrm>
        </p:grpSpPr>
        <p:pic>
          <p:nvPicPr>
            <p:cNvPr id="20" name="Picture 12" descr="C:\Users\Оля\Desktop\РДШ\РДШ символика\RDCH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516216" y="476672"/>
              <a:ext cx="576064" cy="5310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11" descr="C:\Users\Оля\Desktop\Iq1acidncqk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220072" y="404664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11" descr="C:\Users\ДНД\Desktop\Новая папка\1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24128" y="0"/>
              <a:ext cx="1008112" cy="1002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3" name="Заголовок 1"/>
          <p:cNvSpPr txBox="1">
            <a:spLocks/>
          </p:cNvSpPr>
          <p:nvPr/>
        </p:nvSpPr>
        <p:spPr>
          <a:xfrm>
            <a:off x="0" y="548680"/>
            <a:ext cx="8686800" cy="838200"/>
          </a:xfrm>
          <a:prstGeom prst="rect">
            <a:avLst/>
          </a:prstGeom>
        </p:spPr>
        <p:txBody>
          <a:bodyPr anchor="ctr"/>
          <a:lstStyle/>
          <a:p>
            <a:pPr eaLnBrk="0" hangingPunct="0">
              <a:defRPr/>
            </a:pPr>
            <a: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Введение в предметную область</a:t>
            </a:r>
            <a:b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(описание ситуации «как есть»)</a:t>
            </a:r>
            <a:b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sz="30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23928" y="1988840"/>
            <a:ext cx="48965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FranklinGothBookCTT" pitchFamily="2" charset="0"/>
              </a:rPr>
              <a:t>По данным сайта: </a:t>
            </a:r>
            <a:r>
              <a:rPr lang="en-US" sz="1600" dirty="0" smtClean="0">
                <a:latin typeface="FranklinGothBookCTT" pitchFamily="2" charset="0"/>
              </a:rPr>
              <a:t>https://belgorod.trud.com</a:t>
            </a:r>
            <a:r>
              <a:rPr lang="ru-RU" sz="1600" dirty="0" smtClean="0">
                <a:latin typeface="FranklinGothBookCTT" pitchFamily="2" charset="0"/>
              </a:rPr>
              <a:t>.</a:t>
            </a:r>
            <a:endParaRPr lang="ru-RU" sz="1600" dirty="0">
              <a:latin typeface="FranklinGothBookCTT" pitchFamily="2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28596" y="1571612"/>
            <a:ext cx="3929063" cy="1214446"/>
          </a:xfrm>
          <a:prstGeom prst="roundRect">
            <a:avLst/>
          </a:prstGeom>
          <a:solidFill>
            <a:srgbClr val="92D050"/>
          </a:solidFill>
          <a:ln>
            <a:solidFill>
              <a:srgbClr val="40A0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" name="Прямоугольник 10"/>
          <p:cNvSpPr>
            <a:spLocks noChangeArrowheads="1"/>
          </p:cNvSpPr>
          <p:nvPr/>
        </p:nvSpPr>
        <p:spPr bwMode="auto">
          <a:xfrm>
            <a:off x="500034" y="1714488"/>
            <a:ext cx="3786188" cy="95408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Статистика выбора выпускниками школ предметов сдачи ЕГЭ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(по материалам </a:t>
            </a:r>
            <a:r>
              <a:rPr lang="ru-RU" alt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Рособрнадзора</a:t>
            </a: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 14.03.2018 г.)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00628" y="1571612"/>
            <a:ext cx="3857625" cy="1214446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2" name="Прямоугольник 12"/>
          <p:cNvSpPr>
            <a:spLocks noChangeArrowheads="1"/>
          </p:cNvSpPr>
          <p:nvPr/>
        </p:nvSpPr>
        <p:spPr bwMode="auto">
          <a:xfrm>
            <a:off x="5072066" y="1714488"/>
            <a:ext cx="3786187" cy="9540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анкетирования обучающихся                 11 классов в период проведения Дней открытых дверей БГТУ им. В.Г. Шухова  18.04.2018 г., 26.04.2018 г.</a:t>
            </a:r>
          </a:p>
        </p:txBody>
      </p:sp>
      <p:graphicFrame>
        <p:nvGraphicFramePr>
          <p:cNvPr id="17" name="Диаграмма 14"/>
          <p:cNvGraphicFramePr>
            <a:graphicFrameLocks/>
          </p:cNvGraphicFramePr>
          <p:nvPr/>
        </p:nvGraphicFramePr>
        <p:xfrm>
          <a:off x="285720" y="3000372"/>
          <a:ext cx="4929222" cy="33913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" name="Диаграмма 15"/>
          <p:cNvGraphicFramePr>
            <a:graphicFrameLocks/>
          </p:cNvGraphicFramePr>
          <p:nvPr/>
        </p:nvGraphicFramePr>
        <p:xfrm>
          <a:off x="4802883" y="2857496"/>
          <a:ext cx="4341117" cy="3247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" name="Группа 12"/>
          <p:cNvGrpSpPr/>
          <p:nvPr/>
        </p:nvGrpSpPr>
        <p:grpSpPr>
          <a:xfrm>
            <a:off x="5843064" y="188640"/>
            <a:ext cx="1872208" cy="1052736"/>
            <a:chOff x="5220072" y="0"/>
            <a:chExt cx="1872208" cy="1052736"/>
          </a:xfrm>
        </p:grpSpPr>
        <p:pic>
          <p:nvPicPr>
            <p:cNvPr id="15" name="Picture 12" descr="C:\Users\Оля\Desktop\РДШ\РДШ символика\RDCH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516216" y="476672"/>
              <a:ext cx="576064" cy="5310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11" descr="C:\Users\Оля\Desktop\Iq1acidncqk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220072" y="404664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11" descr="C:\Users\ДНД\Desktop\Новая папка\1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724128" y="0"/>
              <a:ext cx="1008112" cy="1002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0" y="548680"/>
            <a:ext cx="8686800" cy="838200"/>
          </a:xfrm>
          <a:prstGeom prst="rect">
            <a:avLst/>
          </a:prstGeom>
        </p:spPr>
        <p:txBody>
          <a:bodyPr anchor="ctr"/>
          <a:lstStyle/>
          <a:p>
            <a:pPr eaLnBrk="0" hangingPunct="0">
              <a:defRPr/>
            </a:pPr>
            <a: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Введение в предметную область</a:t>
            </a:r>
            <a:b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(описание ситуации «как есть»)</a:t>
            </a:r>
            <a:b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sz="30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539552" y="5373216"/>
            <a:ext cx="8286750" cy="1484784"/>
          </a:xfrm>
          <a:prstGeom prst="roundRect">
            <a:avLst>
              <a:gd name="adj" fmla="val 13278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ctr">
              <a:defRPr/>
            </a:pPr>
            <a:r>
              <a:rPr lang="ru-RU" sz="1400" b="1" dirty="0" smtClean="0">
                <a:solidFill>
                  <a:schemeClr val="tx1"/>
                </a:solidFill>
                <a:latin typeface="FranklinGothBookCTT" pitchFamily="2" charset="0"/>
                <a:cs typeface="Times New Roman" pitchFamily="18" charset="0"/>
              </a:rPr>
              <a:t>Существующие проблемы: </a:t>
            </a:r>
            <a:endParaRPr lang="ru-RU" sz="1400" dirty="0" smtClean="0">
              <a:solidFill>
                <a:schemeClr val="tx1"/>
              </a:solidFill>
              <a:latin typeface="FranklinGothBookCTT" pitchFamily="2" charset="0"/>
              <a:cs typeface="Times New Roman" pitchFamily="18" charset="0"/>
            </a:endParaRPr>
          </a:p>
          <a:p>
            <a:pPr marL="342900" indent="19050">
              <a:buAutoNum type="arabicPeriod"/>
              <a:defRPr/>
            </a:pPr>
            <a:r>
              <a:rPr lang="ru-RU" sz="1400" dirty="0" smtClean="0">
                <a:solidFill>
                  <a:schemeClr val="tx1"/>
                </a:solidFill>
                <a:latin typeface="FranklinGothBookCTT" pitchFamily="2" charset="0"/>
                <a:cs typeface="Times New Roman" pitchFamily="18" charset="0"/>
              </a:rPr>
              <a:t> Нехватка инженерных кадров в регионе.</a:t>
            </a:r>
          </a:p>
          <a:p>
            <a:pPr marL="342900" indent="19050">
              <a:buAutoNum type="arabicPeriod"/>
              <a:defRPr/>
            </a:pPr>
            <a:r>
              <a:rPr lang="ru-RU" sz="1400" dirty="0" smtClean="0">
                <a:solidFill>
                  <a:schemeClr val="tx1"/>
                </a:solidFill>
                <a:latin typeface="FranklinGothBookCTT" pitchFamily="2" charset="0"/>
                <a:cs typeface="Times New Roman" pitchFamily="18" charset="0"/>
              </a:rPr>
              <a:t> Потеря интереса к инженерным специальностям у обучающихся и работающей молодёжи.</a:t>
            </a:r>
          </a:p>
          <a:p>
            <a:pPr marL="342900" indent="19050">
              <a:buAutoNum type="arabicPeriod"/>
              <a:defRPr/>
            </a:pPr>
            <a:r>
              <a:rPr lang="ru-RU" sz="1400" dirty="0" smtClean="0">
                <a:solidFill>
                  <a:schemeClr val="tx1"/>
                </a:solidFill>
                <a:latin typeface="FranklinGothBookCTT" pitchFamily="2" charset="0"/>
                <a:cs typeface="Times New Roman" pitchFamily="18" charset="0"/>
              </a:rPr>
              <a:t> Недостаточное </a:t>
            </a:r>
            <a:r>
              <a:rPr lang="ru-RU" sz="1400" dirty="0">
                <a:solidFill>
                  <a:schemeClr val="tx1"/>
                </a:solidFill>
                <a:latin typeface="FranklinGothBookCTT" pitchFamily="2" charset="0"/>
                <a:cs typeface="Times New Roman" pitchFamily="18" charset="0"/>
              </a:rPr>
              <a:t>ориентирование школьников об инженерно-технических </a:t>
            </a:r>
            <a:r>
              <a:rPr lang="ru-RU" sz="1400" dirty="0" smtClean="0">
                <a:solidFill>
                  <a:schemeClr val="tx1"/>
                </a:solidFill>
                <a:latin typeface="FranklinGothBookCTT" pitchFamily="2" charset="0"/>
                <a:cs typeface="Times New Roman" pitchFamily="18" charset="0"/>
              </a:rPr>
              <a:t>профессиях.</a:t>
            </a:r>
            <a:r>
              <a:rPr lang="en-US" sz="1400" dirty="0" smtClean="0">
                <a:solidFill>
                  <a:schemeClr val="tx1"/>
                </a:solidFill>
                <a:latin typeface="FranklinGothBookCTT" pitchFamily="2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FranklinGothBookCTT" pitchFamily="2" charset="0"/>
                <a:cs typeface="Times New Roman" pitchFamily="18" charset="0"/>
              </a:rPr>
              <a:t> </a:t>
            </a:r>
          </a:p>
          <a:p>
            <a:pPr marL="342900" indent="19050">
              <a:buAutoNum type="arabicPeriod"/>
              <a:defRPr/>
            </a:pPr>
            <a:r>
              <a:rPr lang="ru-RU" sz="1400" dirty="0" smtClean="0">
                <a:solidFill>
                  <a:schemeClr val="tx1"/>
                </a:solidFill>
                <a:latin typeface="FranklinGothBookCTT" pitchFamily="2" charset="0"/>
                <a:cs typeface="Times New Roman" pitchFamily="18" charset="0"/>
              </a:rPr>
              <a:t> Низкий </a:t>
            </a:r>
            <a:r>
              <a:rPr lang="ru-RU" sz="1400" dirty="0">
                <a:solidFill>
                  <a:schemeClr val="tx1"/>
                </a:solidFill>
                <a:latin typeface="FranklinGothBookCTT" pitchFamily="2" charset="0"/>
                <a:cs typeface="Times New Roman" pitchFamily="18" charset="0"/>
              </a:rPr>
              <a:t>процент выбора выпускниками школ предмета «физика» для сдачи </a:t>
            </a:r>
            <a:r>
              <a:rPr lang="ru-RU" sz="1400" dirty="0" smtClean="0">
                <a:solidFill>
                  <a:schemeClr val="tx1"/>
                </a:solidFill>
                <a:latin typeface="FranklinGothBookCTT" pitchFamily="2" charset="0"/>
                <a:cs typeface="Times New Roman" pitchFamily="18" charset="0"/>
              </a:rPr>
              <a:t>ЕГЭ.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572250"/>
            <a:ext cx="347662" cy="285750"/>
          </a:xfrm>
        </p:spPr>
        <p:txBody>
          <a:bodyPr/>
          <a:lstStyle/>
          <a:p>
            <a:pPr algn="ctr">
              <a:defRPr/>
            </a:pPr>
            <a:fld id="{92F81D7D-CFDE-4D15-8789-104DEEAC9591}" type="slidenum">
              <a:rPr lang="ru-RU" b="1" smtClean="0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7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Прямоугольник 10"/>
          <p:cNvSpPr>
            <a:spLocks noChangeArrowheads="1"/>
          </p:cNvSpPr>
          <p:nvPr/>
        </p:nvSpPr>
        <p:spPr bwMode="auto">
          <a:xfrm>
            <a:off x="500063" y="3929063"/>
            <a:ext cx="3786187" cy="73818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1400" dirty="0" smtClean="0">
                <a:solidFill>
                  <a:schemeClr val="bg1"/>
                </a:solidFill>
                <a:latin typeface="+mn-lt"/>
              </a:rPr>
              <a:t>всего обучающихся в</a:t>
            </a:r>
            <a:r>
              <a:rPr lang="en-US" altLang="ru-RU" sz="14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ru-RU" altLang="ru-RU" sz="1400" dirty="0" smtClean="0">
                <a:solidFill>
                  <a:schemeClr val="bg1"/>
                </a:solidFill>
                <a:latin typeface="+mn-lt"/>
              </a:rPr>
              <a:t>образовательных организациях области 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1400" dirty="0" smtClean="0">
                <a:solidFill>
                  <a:schemeClr val="bg1"/>
                </a:solidFill>
                <a:latin typeface="+mn-lt"/>
              </a:rPr>
              <a:t>(2015-2016 учебный год)</a:t>
            </a:r>
          </a:p>
        </p:txBody>
      </p:sp>
      <p:sp>
        <p:nvSpPr>
          <p:cNvPr id="19" name="Прямоугольник 10"/>
          <p:cNvSpPr>
            <a:spLocks noChangeArrowheads="1"/>
          </p:cNvSpPr>
          <p:nvPr/>
        </p:nvSpPr>
        <p:spPr bwMode="auto">
          <a:xfrm>
            <a:off x="500063" y="3929063"/>
            <a:ext cx="3786187" cy="3079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1400" dirty="0" smtClean="0">
                <a:solidFill>
                  <a:schemeClr val="bg1"/>
                </a:solidFill>
                <a:latin typeface="+mn-lt"/>
              </a:rPr>
              <a:t>Количество заявлений </a:t>
            </a:r>
          </a:p>
        </p:txBody>
      </p:sp>
      <p:sp>
        <p:nvSpPr>
          <p:cNvPr id="1037" name="Прямоугольник 21"/>
          <p:cNvSpPr>
            <a:spLocks noChangeArrowheads="1"/>
          </p:cNvSpPr>
          <p:nvPr/>
        </p:nvSpPr>
        <p:spPr bwMode="auto">
          <a:xfrm>
            <a:off x="1604963" y="2195513"/>
            <a:ext cx="15986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>
                <a:solidFill>
                  <a:schemeClr val="bg1"/>
                </a:solidFill>
                <a:latin typeface="Franklin Gothic Book" pitchFamily="34" charset="0"/>
              </a:rPr>
              <a:t>152083</a:t>
            </a:r>
          </a:p>
          <a:p>
            <a:pPr algn="ctr"/>
            <a:r>
              <a:rPr lang="ru-RU" altLang="ru-RU" sz="1600">
                <a:solidFill>
                  <a:schemeClr val="bg1"/>
                </a:solidFill>
                <a:latin typeface="Franklin Gothic Book" pitchFamily="34" charset="0"/>
              </a:rPr>
              <a:t>человек</a:t>
            </a:r>
          </a:p>
        </p:txBody>
      </p:sp>
      <p:sp>
        <p:nvSpPr>
          <p:cNvPr id="1038" name="Rectangle 20"/>
          <p:cNvSpPr>
            <a:spLocks noChangeArrowheads="1"/>
          </p:cNvSpPr>
          <p:nvPr/>
        </p:nvSpPr>
        <p:spPr bwMode="auto">
          <a:xfrm>
            <a:off x="899592" y="1196752"/>
            <a:ext cx="8075613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altLang="ru-RU" sz="1600" b="1" dirty="0">
                <a:latin typeface="FranklinGothBookCTT" pitchFamily="2" charset="0"/>
                <a:cs typeface="Times New Roman" pitchFamily="18" charset="0"/>
              </a:rPr>
              <a:t>Сведения о приёме в БГТУ им. В.Г. Шухова на места в рамках КЦП </a:t>
            </a:r>
            <a:br>
              <a:rPr lang="ru-RU" altLang="ru-RU" sz="1600" b="1" dirty="0">
                <a:latin typeface="FranklinGothBookCTT" pitchFamily="2" charset="0"/>
                <a:cs typeface="Times New Roman" pitchFamily="18" charset="0"/>
              </a:rPr>
            </a:br>
            <a:r>
              <a:rPr lang="ru-RU" altLang="ru-RU" sz="1600" b="1" dirty="0">
                <a:latin typeface="FranklinGothBookCTT" pitchFamily="2" charset="0"/>
                <a:cs typeface="Times New Roman" pitchFamily="18" charset="0"/>
              </a:rPr>
              <a:t>в </a:t>
            </a:r>
            <a:r>
              <a:rPr lang="ru-RU" altLang="ru-RU" sz="1600" b="1" dirty="0" smtClean="0">
                <a:latin typeface="FranklinGothBookCTT" pitchFamily="2" charset="0"/>
                <a:cs typeface="Times New Roman" pitchFamily="18" charset="0"/>
              </a:rPr>
              <a:t>2014–2018 </a:t>
            </a:r>
            <a:r>
              <a:rPr lang="ru-RU" altLang="ru-RU" sz="1600" b="1" dirty="0">
                <a:latin typeface="FranklinGothBookCTT" pitchFamily="2" charset="0"/>
                <a:cs typeface="Times New Roman" pitchFamily="18" charset="0"/>
              </a:rPr>
              <a:t>годах для обучения по очной форме</a:t>
            </a:r>
            <a:endParaRPr lang="ru-RU" altLang="ru-RU" sz="900" dirty="0">
              <a:latin typeface="FranklinGothBookCTT" pitchFamily="2" charset="0"/>
              <a:cs typeface="Times New Roman" pitchFamily="18" charset="0"/>
            </a:endParaRPr>
          </a:p>
          <a:p>
            <a:pPr eaLnBrk="0" hangingPunct="0"/>
            <a:endParaRPr lang="ru-RU" altLang="ru-RU" dirty="0"/>
          </a:p>
        </p:txBody>
      </p:sp>
      <p:sp>
        <p:nvSpPr>
          <p:cNvPr id="1039" name="TextBox 10"/>
          <p:cNvSpPr txBox="1">
            <a:spLocks noChangeArrowheads="1"/>
          </p:cNvSpPr>
          <p:nvPr/>
        </p:nvSpPr>
        <p:spPr bwMode="auto">
          <a:xfrm>
            <a:off x="251520" y="4365104"/>
            <a:ext cx="8645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altLang="ru-RU" dirty="0">
                <a:latin typeface="FranklinGothBookCTT" pitchFamily="2" charset="0"/>
                <a:cs typeface="Times New Roman" pitchFamily="18" charset="0"/>
              </a:rPr>
              <a:t>* С учётом поступающих граждан Крыма, а также граждан Юго-востока Украины</a:t>
            </a:r>
            <a:endParaRPr lang="ru-RU" altLang="ru-RU" sz="1200" dirty="0">
              <a:latin typeface="FranklinGothBookCTT" pitchFamily="2" charset="0"/>
              <a:cs typeface="Times New Roman" pitchFamily="18" charset="0"/>
            </a:endParaRPr>
          </a:p>
        </p:txBody>
      </p:sp>
      <p:sp>
        <p:nvSpPr>
          <p:cNvPr id="16" name="Правая фигурная скобка 15"/>
          <p:cNvSpPr/>
          <p:nvPr/>
        </p:nvSpPr>
        <p:spPr>
          <a:xfrm rot="5400000">
            <a:off x="4406900" y="522288"/>
            <a:ext cx="504825" cy="846137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" name="Группа 21"/>
          <p:cNvGrpSpPr/>
          <p:nvPr/>
        </p:nvGrpSpPr>
        <p:grpSpPr>
          <a:xfrm>
            <a:off x="5868144" y="260648"/>
            <a:ext cx="1872208" cy="1052736"/>
            <a:chOff x="5220072" y="0"/>
            <a:chExt cx="1872208" cy="1052736"/>
          </a:xfrm>
        </p:grpSpPr>
        <p:pic>
          <p:nvPicPr>
            <p:cNvPr id="15" name="Picture 12" descr="C:\Users\Оля\Desktop\РДШ\РДШ символика\RDCH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516216" y="476672"/>
              <a:ext cx="576064" cy="5310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11" descr="C:\Users\Оля\Desktop\Iq1acidncqk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220072" y="404664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11" descr="C:\Users\ДНД\Desktop\Новая папка\1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724128" y="0"/>
              <a:ext cx="1008112" cy="1002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3" name="Заголовок 1"/>
          <p:cNvSpPr txBox="1">
            <a:spLocks/>
          </p:cNvSpPr>
          <p:nvPr/>
        </p:nvSpPr>
        <p:spPr>
          <a:xfrm>
            <a:off x="0" y="548680"/>
            <a:ext cx="8686800" cy="838200"/>
          </a:xfrm>
          <a:prstGeom prst="rect">
            <a:avLst/>
          </a:prstGeom>
        </p:spPr>
        <p:txBody>
          <a:bodyPr anchor="ctr"/>
          <a:lstStyle/>
          <a:p>
            <a:pPr eaLnBrk="0" hangingPunct="0">
              <a:defRPr/>
            </a:pPr>
            <a: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Введение в предметную область</a:t>
            </a:r>
            <a:b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(описание ситуации «как есть»)</a:t>
            </a:r>
            <a:b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sz="30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4139952" y="4797152"/>
            <a:ext cx="936104" cy="576064"/>
          </a:xfrm>
          <a:prstGeom prst="down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29" name="Диаграмма 28"/>
          <p:cNvGraphicFramePr/>
          <p:nvPr/>
        </p:nvGraphicFramePr>
        <p:xfrm>
          <a:off x="-828600" y="1628800"/>
          <a:ext cx="3600400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0" name="Диаграмма 29"/>
          <p:cNvGraphicFramePr/>
          <p:nvPr/>
        </p:nvGraphicFramePr>
        <p:xfrm>
          <a:off x="971600" y="1844824"/>
          <a:ext cx="3816424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1" name="Диаграмма 30"/>
          <p:cNvGraphicFramePr/>
          <p:nvPr/>
        </p:nvGraphicFramePr>
        <p:xfrm>
          <a:off x="2915816" y="1988840"/>
          <a:ext cx="4968552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4" name="Диаграмма 33"/>
          <p:cNvGraphicFramePr/>
          <p:nvPr/>
        </p:nvGraphicFramePr>
        <p:xfrm>
          <a:off x="6228184" y="1844824"/>
          <a:ext cx="2736304" cy="2088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53A548-F5C9-48DF-805C-7260A504254F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04800" y="404813"/>
            <a:ext cx="8686800" cy="838200"/>
          </a:xfrm>
          <a:prstGeom prst="rect">
            <a:avLst/>
          </a:prstGeom>
        </p:spPr>
        <p:txBody>
          <a:bodyPr anchor="ctr"/>
          <a:lstStyle/>
          <a:p>
            <a:pPr eaLnBrk="0" hangingPunct="0">
              <a:defRPr/>
            </a:pPr>
            <a: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Введение в предметную область</a:t>
            </a:r>
            <a:b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(описание ситуации «как есть»)</a:t>
            </a:r>
            <a:br>
              <a:rPr lang="ru-RU" sz="3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sz="30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8130" name="Picture 2" descr="D:\ЦСП\Проекты\putin_193.jpg"/>
          <p:cNvPicPr>
            <a:picLocks noChangeAspect="1" noChangeArrowheads="1"/>
          </p:cNvPicPr>
          <p:nvPr/>
        </p:nvPicPr>
        <p:blipFill>
          <a:blip r:embed="rId2" cstate="print"/>
          <a:srcRect r="21818"/>
          <a:stretch>
            <a:fillRect/>
          </a:stretch>
        </p:blipFill>
        <p:spPr bwMode="auto">
          <a:xfrm>
            <a:off x="323528" y="1916832"/>
            <a:ext cx="3312368" cy="2541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779912" y="1700808"/>
            <a:ext cx="5112568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 smtClean="0">
                <a:latin typeface="FranklinGothBookCTT" pitchFamily="2" charset="0"/>
              </a:rPr>
              <a:t>«…</a:t>
            </a:r>
            <a:r>
              <a:rPr lang="ru-RU" i="1" dirty="0" smtClean="0">
                <a:latin typeface="FranklinGothBookCTT" pitchFamily="2" charset="0"/>
              </a:rPr>
              <a:t> В нашей экономике, обновляющейся экономике, экономике, которая выходит на новые рубежи, связана с внедрением новых технологий, ей нужны новые кадры и прежде всего инженерные. Я публично высказывался уже, что это касается рабочих профессий. </a:t>
            </a:r>
          </a:p>
          <a:p>
            <a:pPr>
              <a:defRPr/>
            </a:pPr>
            <a:r>
              <a:rPr lang="ru-RU" i="1" dirty="0" smtClean="0">
                <a:latin typeface="FranklinGothBookCTT" pitchFamily="2" charset="0"/>
              </a:rPr>
              <a:t>Что касается непосредственно их, то будем внедрять принятые решения по </a:t>
            </a:r>
            <a:r>
              <a:rPr lang="ru-RU" i="1" dirty="0" err="1" smtClean="0">
                <a:latin typeface="FranklinGothBookCTT" pitchFamily="2" charset="0"/>
              </a:rPr>
              <a:t>бакалавриату</a:t>
            </a:r>
            <a:r>
              <a:rPr lang="ru-RU" i="1" dirty="0" smtClean="0">
                <a:latin typeface="FranklinGothBookCTT" pitchFamily="2" charset="0"/>
              </a:rPr>
              <a:t> прикладному. Нам нужны специалисты с инженерными знаниями, нужны те, кто понимает производство, как оно устроено</a:t>
            </a:r>
            <a:r>
              <a:rPr lang="ru-RU" b="1" dirty="0" smtClean="0">
                <a:latin typeface="FranklinGothBookCTT" pitchFamily="2" charset="0"/>
              </a:rPr>
              <a:t>»</a:t>
            </a:r>
            <a:endParaRPr lang="ru-RU" b="1" dirty="0">
              <a:latin typeface="FranklinGothBookCTT" pitchFamily="2" charset="0"/>
            </a:endParaRPr>
          </a:p>
          <a:p>
            <a:pPr>
              <a:defRPr/>
            </a:pPr>
            <a:endParaRPr lang="ru-RU" sz="2800" i="1" dirty="0">
              <a:solidFill>
                <a:schemeClr val="tx2"/>
              </a:solidFill>
              <a:latin typeface="+mn-lt"/>
              <a:cs typeface="+mn-cs"/>
            </a:endParaRPr>
          </a:p>
          <a:p>
            <a:pPr algn="r">
              <a:defRPr/>
            </a:pPr>
            <a:r>
              <a:rPr lang="ru-RU" i="1" dirty="0">
                <a:latin typeface="FranklinGothBookCTT" pitchFamily="2" charset="0"/>
              </a:rPr>
              <a:t> В.В. Путин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6732240" y="548680"/>
            <a:ext cx="1872208" cy="1052736"/>
            <a:chOff x="5220072" y="0"/>
            <a:chExt cx="1872208" cy="1052736"/>
          </a:xfrm>
        </p:grpSpPr>
        <p:pic>
          <p:nvPicPr>
            <p:cNvPr id="7" name="Picture 12" descr="C:\Users\Оля\Desktop\РДШ\РДШ символика\RDCH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516216" y="476672"/>
              <a:ext cx="576064" cy="5310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11" descr="C:\Users\Оля\Desktop\Iq1acidncqk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220072" y="404664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1" descr="C:\Users\ДНД\Desktop\Новая папка\1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24128" y="0"/>
              <a:ext cx="1008112" cy="1002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2855177"/>
              </p:ext>
            </p:extLst>
          </p:nvPr>
        </p:nvGraphicFramePr>
        <p:xfrm>
          <a:off x="198944" y="764705"/>
          <a:ext cx="8765544" cy="59055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4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8437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3896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FranklinGothBookCTT" pitchFamily="2" charset="0"/>
                        </a:rPr>
                        <a:t>Цель проекта: </a:t>
                      </a:r>
                      <a:endParaRPr lang="ru-RU" sz="1400" b="1" dirty="0">
                        <a:latin typeface="FranklinGothBookCTT" pitchFamily="2" charset="0"/>
                      </a:endParaRPr>
                    </a:p>
                  </a:txBody>
                  <a:tcPr marL="91438" marR="91438" marT="45740" marB="45740" anchor="ctr"/>
                </a:tc>
                <a:tc gridSpan="2">
                  <a:txBody>
                    <a:bodyPr/>
                    <a:lstStyle/>
                    <a:p>
                      <a:pPr lvl="0"/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Охват  обучающихся образовательных организаций области (потенциальных  абитуриентов) комплексом мероприятий  инженерно-технической направленности «</a:t>
                      </a:r>
                      <a:r>
                        <a:rPr kumimoji="0" lang="ru-RU" alt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ТЕХНОЛОГиЯ</a:t>
                      </a: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 не менее 10000 человек до 25 сентября 2020 года </a:t>
                      </a:r>
                      <a:endParaRPr kumimoji="0" lang="ru-RU" sz="1100" i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71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FranklinGothBookCTT" pitchFamily="2" charset="0"/>
                        </a:rPr>
                        <a:t>Способ достижения цели:</a:t>
                      </a:r>
                      <a:endParaRPr lang="ru-RU" sz="1400" b="1" dirty="0">
                        <a:latin typeface="FranklinGothBookCTT" pitchFamily="2" charset="0"/>
                      </a:endParaRPr>
                    </a:p>
                  </a:txBody>
                  <a:tcPr marL="91438" marR="91438" marT="45740" marB="45740" anchor="ctr"/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Внедрение комплекса  мероприятий  инженерно-технической направленности «</a:t>
                      </a:r>
                      <a:r>
                        <a:rPr kumimoji="0" lang="ru-RU" sz="11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ТЕХНОЛОГиЯ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»:</a:t>
                      </a:r>
                    </a:p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проведение интерактивных площадок «</a:t>
                      </a:r>
                      <a:r>
                        <a:rPr kumimoji="0" lang="ru-RU" sz="11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ТЕХНОЛОГиЯ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», Дней открытый дверей с участием студентов университета,  выездных Дней открытый дверей  «</a:t>
                      </a:r>
                      <a:r>
                        <a:rPr kumimoji="0" lang="ru-RU" sz="11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ТЕХНОЛОГиЯ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»: самоопределение</a:t>
                      </a:r>
                      <a:r>
                        <a:rPr kumimoji="0" lang="ru-RU" sz="11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старшеклассников»</a:t>
                      </a:r>
                      <a:r>
                        <a:rPr kumimoji="0" lang="en-US" sz="11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  <a:endParaRPr kumimoji="0" lang="ru-RU" sz="1100" kern="12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kumimoji="0" lang="ru-RU" sz="11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проведение региональных  семинаров для педагогов  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ru-RU" sz="11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ТЕХНОЛОГиЯ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проектов» (технология «Мировое кафе»); «</a:t>
                      </a:r>
                      <a:r>
                        <a:rPr lang="ru-RU" sz="11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ТЕХНОЛОГиЯ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»: педагогический проект» (семинар-практикум) для педагогических работников образовательных организаций</a:t>
                      </a:r>
                      <a:r>
                        <a:rPr lang="en-US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  <a:endParaRPr kumimoji="0" lang="ru-RU" sz="11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организация открытого  областного  конкурса новых технологий и инновационных проектов «Мы – </a:t>
                      </a:r>
                      <a:r>
                        <a:rPr kumimoji="0" lang="ru-RU" sz="11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Белгородцы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! Думай, решай, действуй!»)</a:t>
                      </a:r>
                      <a:r>
                        <a:rPr kumimoji="0" lang="en-US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  <a:endParaRPr kumimoji="0" lang="ru-RU" sz="11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организация и работа пресс-центра участников регионального отделения Общероссийской общественно-государственной детско-юношеской организации «Российское движение школьников»  (обучение  по</a:t>
                      </a:r>
                      <a:r>
                        <a:rPr kumimoji="0" lang="ru-RU" sz="11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дополнительным общеобразовательным </a:t>
                      </a:r>
                      <a:r>
                        <a:rPr kumimoji="0" lang="ru-RU" sz="11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общеразвивающим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программам: «</a:t>
                      </a:r>
                      <a:r>
                        <a:rPr kumimoji="0" lang="ru-RU" sz="11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Медиаменеджмент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», «Обеспечение работы </a:t>
                      </a:r>
                      <a:r>
                        <a:rPr kumimoji="0" lang="ru-RU" sz="11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медиаредакции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», освещение работы по проекту и т.д.)</a:t>
                      </a:r>
                      <a:r>
                        <a:rPr kumimoji="0" lang="en-US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  <a:r>
                        <a:rPr kumimoji="0" lang="en-US" sz="11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освещение работы</a:t>
                      </a:r>
                      <a:r>
                        <a:rPr kumimoji="0" lang="en-US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 по мероприятиям инженерно-технической направленности.</a:t>
                      </a: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670">
                <a:tc row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FranklinGothBookCTT" pitchFamily="2" charset="0"/>
                        </a:rPr>
                        <a:t>Результат/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FranklinGothBookCTT" pitchFamily="2" charset="0"/>
                        </a:rPr>
                        <a:t>продукт</a:t>
                      </a:r>
                      <a:r>
                        <a:rPr lang="ru-RU" sz="1400" b="1" baseline="0" dirty="0" smtClean="0">
                          <a:latin typeface="FranklinGothBookCTT" pitchFamily="2" charset="0"/>
                        </a:rPr>
                        <a:t> </a:t>
                      </a:r>
                      <a:r>
                        <a:rPr lang="ru-RU" sz="1400" b="1" dirty="0" smtClean="0">
                          <a:latin typeface="FranklinGothBookCTT" pitchFamily="2" charset="0"/>
                        </a:rPr>
                        <a:t>проекта:</a:t>
                      </a:r>
                    </a:p>
                    <a:p>
                      <a:endParaRPr lang="ru-RU" sz="1400" b="1" dirty="0">
                        <a:latin typeface="FranklinGothBookCTT" pitchFamily="2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Wingdings" panose="05000000000000000000" pitchFamily="2" charset="2"/>
                        <a:buNone/>
                      </a:pPr>
                      <a:r>
                        <a:rPr kumimoji="0" lang="ru-RU" sz="11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Результат</a:t>
                      </a: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Wingdings" panose="05000000000000000000" pitchFamily="2" charset="2"/>
                        <a:buNone/>
                      </a:pPr>
                      <a:r>
                        <a:rPr kumimoji="0" lang="ru-RU" sz="11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Вид подтверждения результата</a:t>
                      </a:r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865">
                <a:tc vMerge="1">
                  <a:txBody>
                    <a:bodyPr/>
                    <a:lstStyle/>
                    <a:p>
                      <a:endParaRPr lang="ru-RU" sz="1500" b="1" dirty="0"/>
                    </a:p>
                  </a:txBody>
                  <a:tcPr marL="91438" marR="91438" marT="45727" marB="4572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Разработка Регламента взаимодействия субъектов проекта «Профессиональное самоопределение обучающихся «</a:t>
                      </a:r>
                      <a:r>
                        <a:rPr lang="ru-RU" sz="11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ТЕХНОЛОГиЯ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  <a:endParaRPr kumimoji="0" lang="ru-RU" sz="1100" i="1" kern="1200" baseline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Регламент взаимодействия субъектов проекта «Профессиональное самоопределение обучающихся «</a:t>
                      </a:r>
                      <a:r>
                        <a:rPr lang="ru-RU" sz="11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ТЕХНОЛОГиЯ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  <a:endParaRPr kumimoji="0" lang="ru-RU" sz="1100" i="1" kern="1200" baseline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40588">
                <a:tc vMerge="1">
                  <a:txBody>
                    <a:bodyPr/>
                    <a:lstStyle/>
                    <a:p>
                      <a:endParaRPr lang="ru-RU" sz="1200" b="1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Проведён открытый  областной конкурс новых технологий и инновационных проектов </a:t>
                      </a: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Мы – </a:t>
                      </a:r>
                      <a:r>
                        <a:rPr lang="ru-RU" sz="11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Белгородцы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! Думай, решай, действуй!» в 2018-2019, 2019-2020 учебных годах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Приказ департамента образования Белгородской области  «О проведении открытого  областного конкурса новых технологий и инновационных проектов «Мы – </a:t>
                      </a:r>
                      <a:r>
                        <a:rPr lang="ru-RU" sz="11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Белгородцы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! Думай, решай, действуй!», положение конкурса; ссылки на размещение информации на сайте БГТУ  </a:t>
                      </a: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им. В.Г.Шухова  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5653">
                <a:tc vMerge="1">
                  <a:txBody>
                    <a:bodyPr/>
                    <a:lstStyle/>
                    <a:p>
                      <a:endParaRPr lang="ru-RU" sz="1200" b="1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Проведено не менее 22 интерактивных площадок  «</a:t>
                      </a:r>
                      <a:r>
                        <a:rPr lang="ru-RU" sz="11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ТЕХНОЛОГиЯ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», не менее 21 выездных Дня открытых дверей</a:t>
                      </a:r>
                      <a:r>
                        <a:rPr lang="ru-RU" sz="11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ru-RU" sz="11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ТЕХНОЛОГиЯ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»: самоопределение старшеклассников» для обучающихся, педагогических работников образовательных организаций области  (выезды в муниципальные территории)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Ссылки на размещение информации на сайте БГТУ им. В.Г.Шухова                   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179512" y="0"/>
            <a:ext cx="1800200" cy="980728"/>
            <a:chOff x="5220072" y="0"/>
            <a:chExt cx="1872208" cy="1052736"/>
          </a:xfrm>
        </p:grpSpPr>
        <p:pic>
          <p:nvPicPr>
            <p:cNvPr id="6" name="Picture 12" descr="C:\Users\Оля\Desktop\РДШ\РДШ символика\RDCH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516216" y="476672"/>
              <a:ext cx="576064" cy="5310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11" descr="C:\Users\Оля\Desktop\Iq1acidncqk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220072" y="404664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11" descr="C:\Users\ДНД\Desktop\Новая папка\1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24128" y="0"/>
              <a:ext cx="1008112" cy="1002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0" name="Заголовок 1"/>
          <p:cNvSpPr txBox="1">
            <a:spLocks/>
          </p:cNvSpPr>
          <p:nvPr/>
        </p:nvSpPr>
        <p:spPr>
          <a:xfrm>
            <a:off x="2555776" y="188640"/>
            <a:ext cx="3744416" cy="838200"/>
          </a:xfrm>
          <a:prstGeom prst="rect">
            <a:avLst/>
          </a:prstGeom>
        </p:spPr>
        <p:txBody>
          <a:bodyPr anchor="ctr"/>
          <a:lstStyle/>
          <a:p>
            <a:pPr eaLnBrk="0" hangingPunct="0">
              <a:defRPr/>
            </a:pPr>
            <a:r>
              <a:rPr lang="ru-RU" sz="3000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описание проекта</a:t>
            </a:r>
            <a:endParaRPr lang="ru-RU" sz="30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9104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1214</TotalTime>
  <Words>2444</Words>
  <Application>Microsoft Office PowerPoint</Application>
  <PresentationFormat>Экран (4:3)</PresentationFormat>
  <Paragraphs>400</Paragraphs>
  <Slides>22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Arial</vt:lpstr>
      <vt:lpstr>Calibri</vt:lpstr>
      <vt:lpstr>Franklin Gothic Book</vt:lpstr>
      <vt:lpstr>FranklinGothBookCTT</vt:lpstr>
      <vt:lpstr>Times New Roman</vt:lpstr>
      <vt:lpstr>Wingdings</vt:lpstr>
      <vt:lpstr>Тема Office</vt:lpstr>
      <vt:lpstr>Презентация</vt:lpstr>
      <vt:lpstr>Лист Microsoft Excel 97-2003</vt:lpstr>
      <vt:lpstr>ФГБОУ ВО «Белгородский государственный технологический университет им. В.Г. Шухова»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Контактные данные: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Belgorod State Technological University named after  V.G. Shukhov</dc:title>
  <dc:creator>Hiwi</dc:creator>
  <cp:lastModifiedBy>User</cp:lastModifiedBy>
  <cp:revision>135</cp:revision>
  <cp:lastPrinted>2018-09-24T08:34:52Z</cp:lastPrinted>
  <dcterms:created xsi:type="dcterms:W3CDTF">2017-07-24T10:26:29Z</dcterms:created>
  <dcterms:modified xsi:type="dcterms:W3CDTF">2018-10-30T09:21:34Z</dcterms:modified>
</cp:coreProperties>
</file>