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3"/>
  </p:notesMasterIdLst>
  <p:sldIdLst>
    <p:sldId id="256" r:id="rId2"/>
    <p:sldId id="282" r:id="rId3"/>
    <p:sldId id="298" r:id="rId4"/>
    <p:sldId id="296" r:id="rId5"/>
    <p:sldId id="297" r:id="rId6"/>
    <p:sldId id="284" r:id="rId7"/>
    <p:sldId id="287" r:id="rId8"/>
    <p:sldId id="294" r:id="rId9"/>
    <p:sldId id="279" r:id="rId10"/>
    <p:sldId id="289" r:id="rId11"/>
    <p:sldId id="290" r:id="rId12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4F8"/>
    <a:srgbClr val="8FE2F9"/>
    <a:srgbClr val="00FFFF"/>
    <a:srgbClr val="8ED9F8"/>
    <a:srgbClr val="08718A"/>
    <a:srgbClr val="0B95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43717-845B-4172-8281-5128739DDAED}" type="datetimeFigureOut">
              <a:rPr lang="ru-RU" smtClean="0"/>
              <a:t>10.12.2018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42059-EF5D-42BE-B7CC-A98480F239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41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42975" y="746125"/>
            <a:ext cx="497205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91FD56-7570-41FB-A1AB-8FE2625EE068}" type="slidenum">
              <a:rPr lang="en-US" altLang="ru-RU" smtClean="0"/>
              <a:pPr>
                <a:defRPr/>
              </a:pPr>
              <a:t>8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295063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4F1B-E44E-4C9A-8E1C-E443519C2573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69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83A94-BE0B-4CE7-936B-2D1CC6C4487F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624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6B402-6E05-4C10-A12D-772190702071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751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15E-500D-4B8D-9866-0305DBADA6E4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614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C878-9148-43EC-86AD-69820E346469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526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19024-FC19-4762-A46A-A55EB312DF08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095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C3104-8C0F-4A61-9E0A-6BFD9847FEDF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068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35319-20F7-489B-943F-16E4AC4718DB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151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FF5A3-21C0-488B-B127-37C1DC6F5919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796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40444-BE1D-48AF-BAB9-7213081C8FA7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936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B852-03D6-44E9-9F0E-8FA31DC8F6B7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889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E835E-185E-4241-9FEC-2F2B1D599808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440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7"/>
          <p:cNvSpPr>
            <a:spLocks noGrp="1"/>
          </p:cNvSpPr>
          <p:nvPr>
            <p:ph type="ctrTitle"/>
          </p:nvPr>
        </p:nvSpPr>
        <p:spPr>
          <a:xfrm>
            <a:off x="408950" y="475044"/>
            <a:ext cx="7772400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1500" b="1" spc="0" dirty="0">
                <a:solidFill>
                  <a:schemeClr val="tx1"/>
                </a:solidFill>
                <a:cs typeface="Arial" panose="020B0604020202020204" pitchFamily="34" charset="0"/>
              </a:rPr>
              <a:t>Белгородский государственный технологический университет им. В.Г. Шухова</a:t>
            </a:r>
            <a:r>
              <a:rPr lang="en-US" sz="1800" spc="0" dirty="0">
                <a:cs typeface="Arial" panose="020B0604020202020204" pitchFamily="34" charset="0"/>
              </a:rPr>
              <a:t/>
            </a:r>
            <a:br>
              <a:rPr lang="en-US" sz="1800" spc="0" dirty="0">
                <a:cs typeface="Arial" panose="020B0604020202020204" pitchFamily="34" charset="0"/>
              </a:rPr>
            </a:br>
            <a:r>
              <a:rPr lang="ru-RU" altLang="ru-RU" sz="1400" u="sng" dirty="0">
                <a:solidFill>
                  <a:srgbClr val="3D3D3D"/>
                </a:solidFill>
              </a:rPr>
              <a:t>Малый технологический университет</a:t>
            </a:r>
            <a:r>
              <a:rPr lang="ru-RU" altLang="ru-RU" sz="1400" dirty="0">
                <a:solidFill>
                  <a:srgbClr val="3D3D3D"/>
                </a:solidFill>
              </a:rPr>
              <a:t/>
            </a:r>
            <a:br>
              <a:rPr lang="ru-RU" altLang="ru-RU" sz="1400" dirty="0">
                <a:solidFill>
                  <a:srgbClr val="3D3D3D"/>
                </a:solidFill>
              </a:rPr>
            </a:br>
            <a:endParaRPr lang="ru-RU" altLang="ru-RU" sz="1400" dirty="0">
              <a:solidFill>
                <a:srgbClr val="3D3D3D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68145" y="3988146"/>
            <a:ext cx="302433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Алтынник Наталья Игоревна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Директор Малого технологического университета БГТУ им. В.Г. Шухова</a:t>
            </a:r>
            <a:endParaRPr lang="ru-RU" sz="16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04248" y="6482716"/>
            <a:ext cx="2682107" cy="27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г. Белгород, 2018 год</a:t>
            </a:r>
          </a:p>
        </p:txBody>
      </p:sp>
      <p:pic>
        <p:nvPicPr>
          <p:cNvPr id="1026" name="Picture 2" descr="http://belwesti.ru/files/2013/bgtu_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69724"/>
            <a:ext cx="5721157" cy="4697796"/>
          </a:xfrm>
          <a:prstGeom prst="rect">
            <a:avLst/>
          </a:prstGeom>
          <a:ln/>
          <a:effectLst>
            <a:glow rad="228600">
              <a:srgbClr val="8FE2F9">
                <a:alpha val="40000"/>
              </a:srgbClr>
            </a:glow>
            <a:outerShdw blurRad="50800" dist="38100" dir="16200000" rotWithShape="0">
              <a:prstClr val="black">
                <a:alpha val="40000"/>
              </a:prstClr>
            </a:outerShdw>
            <a:softEdge rad="635000"/>
          </a:effectLst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pic>
      <p:sp>
        <p:nvSpPr>
          <p:cNvPr id="4" name="Заголовок 3"/>
          <p:cNvSpPr txBox="1">
            <a:spLocks/>
          </p:cNvSpPr>
          <p:nvPr/>
        </p:nvSpPr>
        <p:spPr>
          <a:xfrm>
            <a:off x="122316" y="1268760"/>
            <a:ext cx="8458200" cy="7923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1500" b="1" dirty="0"/>
              <a:t>«Фестиваль науки БГТУ им. В.Г. Шухова»</a:t>
            </a:r>
          </a:p>
        </p:txBody>
      </p:sp>
    </p:spTree>
    <p:extLst>
      <p:ext uri="{BB962C8B-B14F-4D97-AF65-F5344CB8AC3E}">
        <p14:creationId xmlns:p14="http://schemas.microsoft.com/office/powerpoint/2010/main" val="1382464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3140968"/>
            <a:ext cx="8686800" cy="841375"/>
          </a:xfrm>
        </p:spPr>
        <p:txBody>
          <a:bodyPr/>
          <a:lstStyle/>
          <a:p>
            <a:pPr>
              <a:defRPr/>
            </a:pPr>
            <a:r>
              <a:rPr lang="ru-RU" sz="3000" dirty="0"/>
              <a:t>Контактные данные: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67544" y="4005064"/>
            <a:ext cx="86764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843808" y="4437112"/>
            <a:ext cx="625902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Franklin Gothic Book" panose="020B0503020102020204" pitchFamily="34" charset="0"/>
              </a:rPr>
              <a:t>Руководитель проекта:             Алтынник Наталья Игоревна</a:t>
            </a:r>
          </a:p>
          <a:p>
            <a:r>
              <a:rPr lang="ru-RU" dirty="0">
                <a:latin typeface="Franklin Gothic Book" panose="020B0503020102020204" pitchFamily="34" charset="0"/>
              </a:rPr>
              <a:t>                                                        +7 4722 30-99-59</a:t>
            </a:r>
          </a:p>
          <a:p>
            <a:endParaRPr lang="ru-RU" dirty="0">
              <a:latin typeface="Franklin Gothic Book" panose="020B0503020102020204" pitchFamily="34" charset="0"/>
            </a:endParaRPr>
          </a:p>
          <a:p>
            <a:endParaRPr lang="ru-RU" dirty="0">
              <a:latin typeface="Franklin Gothic Book" panose="020B0503020102020204" pitchFamily="34" charset="0"/>
            </a:endParaRPr>
          </a:p>
          <a:p>
            <a:r>
              <a:rPr lang="ru-RU" dirty="0">
                <a:latin typeface="Franklin Gothic Book" panose="020B0503020102020204" pitchFamily="34" charset="0"/>
              </a:rPr>
              <a:t>Администратор проекта:          Гребенюк Анастасия Игоревна</a:t>
            </a:r>
          </a:p>
          <a:p>
            <a:pPr marL="2868613"/>
            <a:r>
              <a:rPr lang="ru-RU" dirty="0">
                <a:latin typeface="Franklin Gothic Book" panose="020B0503020102020204" pitchFamily="34" charset="0"/>
              </a:rPr>
              <a:t> +7 4722 30-99-11 (доб. 14-64)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04248" y="6482716"/>
            <a:ext cx="2682107" cy="27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г. Белгород, 2018 год</a:t>
            </a:r>
          </a:p>
        </p:txBody>
      </p:sp>
    </p:spTree>
    <p:extLst>
      <p:ext uri="{BB962C8B-B14F-4D97-AF65-F5344CB8AC3E}">
        <p14:creationId xmlns:p14="http://schemas.microsoft.com/office/powerpoint/2010/main" val="851124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4827F6-038C-4F6C-AFDB-3B6070908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897" y="2636912"/>
            <a:ext cx="8229600" cy="1143000"/>
          </a:xfrm>
        </p:spPr>
        <p:txBody>
          <a:bodyPr/>
          <a:lstStyle/>
          <a:p>
            <a:r>
              <a:rPr lang="ru-RU" dirty="0">
                <a:solidFill>
                  <a:schemeClr val="tx2"/>
                </a:solidFill>
              </a:rPr>
              <a:t>Спасибо за внимание!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04248" y="6482716"/>
            <a:ext cx="2682107" cy="27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г. Белгород, 2018 год</a:t>
            </a:r>
          </a:p>
        </p:txBody>
      </p:sp>
    </p:spTree>
    <p:extLst>
      <p:ext uri="{BB962C8B-B14F-4D97-AF65-F5344CB8AC3E}">
        <p14:creationId xmlns:p14="http://schemas.microsoft.com/office/powerpoint/2010/main" val="3339900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04248" y="6482716"/>
            <a:ext cx="2682107" cy="27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г. Белгород, 2018 год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244506"/>
              </p:ext>
            </p:extLst>
          </p:nvPr>
        </p:nvGraphicFramePr>
        <p:xfrm>
          <a:off x="107504" y="1412776"/>
          <a:ext cx="8964487" cy="237172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12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90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12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72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24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124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3057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Год</a:t>
                      </a: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Бакалавриат</a:t>
                      </a: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СПО</a:t>
                      </a: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ИТОГО</a:t>
                      </a: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Количество абитуриентов с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baseline="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100</a:t>
                      </a:r>
                      <a:r>
                        <a:rPr lang="ru-RU" sz="1400" b="1" baseline="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баллами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1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Бюджет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Платно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Платно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38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2016</a:t>
                      </a: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1055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432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-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1487</a:t>
                      </a: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8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2017</a:t>
                      </a: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994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470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-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1464</a:t>
                      </a: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6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2018</a:t>
                      </a: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916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621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31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1568</a:t>
                      </a: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029539"/>
              </p:ext>
            </p:extLst>
          </p:nvPr>
        </p:nvGraphicFramePr>
        <p:xfrm>
          <a:off x="179512" y="4077072"/>
          <a:ext cx="8856985" cy="187127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9999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99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80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9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94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52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Год</a:t>
                      </a: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Количество участников олимпиад, чел</a:t>
                      </a: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Количество поступивших, %</a:t>
                      </a: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Количество молодых людей, прошедших подготовительные курсы, чел</a:t>
                      </a: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Количество поступивших, 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6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2016</a:t>
                      </a: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14 000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0,23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1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2017</a:t>
                      </a: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13 000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0,185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1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2018</a:t>
                      </a: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12 000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Franklin Gothic Book" panose="020B0503020102020204" pitchFamily="34" charset="0"/>
                          <a:ea typeface="Calibri"/>
                          <a:cs typeface="Times New Roman"/>
                        </a:rPr>
                        <a:t>0,23</a:t>
                      </a: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-29984" y="433408"/>
            <a:ext cx="8686800" cy="13394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dirty="0"/>
              <a:t>Введение в предметную область</a:t>
            </a:r>
            <a:br>
              <a:rPr lang="ru-RU" sz="3000" dirty="0"/>
            </a:br>
            <a:r>
              <a:rPr lang="ru-RU" sz="3000" dirty="0"/>
              <a:t>(описание ситуации «как есть»)</a:t>
            </a:r>
            <a:br>
              <a:rPr lang="ru-RU" sz="3000" dirty="0"/>
            </a:b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1579319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5062" y="-171400"/>
            <a:ext cx="8686800" cy="6973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dirty="0"/>
              <a:t>Описание проекта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14798"/>
              </p:ext>
            </p:extLst>
          </p:nvPr>
        </p:nvGraphicFramePr>
        <p:xfrm>
          <a:off x="107504" y="1340768"/>
          <a:ext cx="8928993" cy="489511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828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40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14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85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66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04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3933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5507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Franklin Gothic Book" panose="020B0503020102020204" pitchFamily="34" charset="0"/>
                        </a:rPr>
                        <a:t>Цель проекта: </a:t>
                      </a:r>
                      <a:endParaRPr lang="ru-RU" sz="10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Цель проекта – распространение и приобщение молодого поколения к образованию, науке, инновациям, демонстрация обществу места и роли науки в современном мире, актуальности и необходимости внедрения научного знания в современную жизнь людей, привлечение талантливой молодежи в науку.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Задачи проекта: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  <a:tabLst>
                          <a:tab pos="457200" algn="l"/>
                        </a:tabLs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объяснение доступным языком населению, чем занимаются ученые, их цели, практическое применение и возможности ученых;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  <a:tabLst>
                          <a:tab pos="457200" algn="l"/>
                        </a:tabLs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сформировать мотивацию к занятиям научными исследованиями среди молодежи;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  <a:tabLst>
                          <a:tab pos="457200" algn="l"/>
                        </a:tabLs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способствовать повышению престижа профессии ученого и преподавателя;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  <a:tabLst>
                          <a:tab pos="457200" algn="l"/>
                        </a:tabLs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демонстрация научных разработок и достижений российских ученых и ученых Белгородской обл.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2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Franklin Gothic Book" panose="020B0503020102020204" pitchFamily="34" charset="0"/>
                        </a:rPr>
                        <a:t>Способ достижения цели:</a:t>
                      </a:r>
                      <a:endParaRPr lang="ru-RU" sz="10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Привлечение школьников с помощью социальных сетей </a:t>
                      </a:r>
                      <a:r>
                        <a:rPr lang="ru-RU" sz="1000" dirty="0" err="1">
                          <a:effectLst/>
                          <a:latin typeface="Franklin Gothic Book" panose="020B0503020102020204" pitchFamily="34" charset="0"/>
                        </a:rPr>
                        <a:t>ВКонтакте</a:t>
                      </a: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, </a:t>
                      </a:r>
                      <a:r>
                        <a:rPr lang="en-US" sz="1000" dirty="0">
                          <a:effectLst/>
                          <a:latin typeface="Franklin Gothic Book" panose="020B0503020102020204" pitchFamily="34" charset="0"/>
                        </a:rPr>
                        <a:t>Instagram</a:t>
                      </a: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, </a:t>
                      </a:r>
                      <a:r>
                        <a:rPr lang="en-US" sz="1000" dirty="0">
                          <a:effectLst/>
                          <a:latin typeface="Franklin Gothic Book" panose="020B0503020102020204" pitchFamily="34" charset="0"/>
                        </a:rPr>
                        <a:t>Facebook</a:t>
                      </a: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, выступление в школах, 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26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Franklin Gothic Book" panose="020B0503020102020204" pitchFamily="34" charset="0"/>
                        </a:rPr>
                        <a:t>Результат /продукт проекта:</a:t>
                      </a:r>
                      <a:endParaRPr lang="ru-RU" sz="10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Результат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Вид подтверждения результата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33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Высокая степень осведомленность школьников и населения о научных исследованиях, тенденциях в науке, а также непосредственное личное ознакомлении е посетителей с результатами и экспонатами, разработанными и реализованными учеными Белгородской обл.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Фото, видео с мероприятия, активное освещение события в масс-медиа, социальных сетях, публикации участников (школьников, учителей, других посетителей и задействованных в организации и проведении студентов, преподавателей и сотрудников университета).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6268">
                <a:tc row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Franklin Gothic Book" panose="020B0503020102020204" pitchFamily="34" charset="0"/>
                        </a:rPr>
                        <a:t>Показатели реализации проекта</a:t>
                      </a:r>
                      <a:endParaRPr lang="ru-RU" sz="10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Показатель: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Вид подтверждения: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62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Показатель проекта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Базовое значение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Плановое значение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62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2019 г.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2020 г.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2021г.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62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Количество участников, чел.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Franklin Gothic Book" panose="020B0503020102020204" pitchFamily="34" charset="0"/>
                        </a:rPr>
                        <a:t>100</a:t>
                      </a:r>
                      <a:endParaRPr lang="ru-RU" sz="100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Franklin Gothic Book" panose="020B0503020102020204" pitchFamily="34" charset="0"/>
                        </a:rPr>
                        <a:t>400</a:t>
                      </a:r>
                      <a:endParaRPr lang="ru-RU" sz="100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800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1000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Листы зарегистрированных участников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62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Franklin Gothic Book" panose="020B0503020102020204" pitchFamily="34" charset="0"/>
                        </a:rPr>
                        <a:t>Стратегические партнеры</a:t>
                      </a:r>
                      <a:endParaRPr lang="ru-RU" sz="100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Franklin Gothic Book" panose="020B0503020102020204" pitchFamily="34" charset="0"/>
                        </a:rPr>
                        <a:t>3</a:t>
                      </a:r>
                      <a:endParaRPr lang="ru-RU" sz="100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Franklin Gothic Book" panose="020B0503020102020204" pitchFamily="34" charset="0"/>
                        </a:rPr>
                        <a:t>5</a:t>
                      </a:r>
                      <a:endParaRPr lang="ru-RU" sz="100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8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10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Franklin Gothic Book" panose="020B0503020102020204" pitchFamily="34" charset="0"/>
                        </a:rPr>
                        <a:t>Соглашения о сотрудничестве</a:t>
                      </a:r>
                      <a:endParaRPr lang="ru-RU" sz="100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62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Franklin Gothic Book" panose="020B0503020102020204" pitchFamily="34" charset="0"/>
                        </a:rPr>
                        <a:t>Количество поступивших, %</a:t>
                      </a:r>
                      <a:endParaRPr lang="ru-RU" sz="100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Franklin Gothic Book" panose="020B0503020102020204" pitchFamily="34" charset="0"/>
                        </a:rPr>
                        <a:t>2</a:t>
                      </a:r>
                      <a:endParaRPr lang="ru-RU" sz="100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Franklin Gothic Book" panose="020B0503020102020204" pitchFamily="34" charset="0"/>
                        </a:rPr>
                        <a:t>5</a:t>
                      </a:r>
                      <a:endParaRPr lang="ru-RU" sz="100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Franklin Gothic Book" panose="020B0503020102020204" pitchFamily="34" charset="0"/>
                        </a:rPr>
                        <a:t>10</a:t>
                      </a:r>
                      <a:endParaRPr lang="ru-RU" sz="100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15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Приказ о зачислении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44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Franklin Gothic Book" panose="020B0503020102020204" pitchFamily="34" charset="0"/>
                        </a:rPr>
                        <a:t>Пользователи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Franklin Gothic Book" panose="020B0503020102020204" pitchFamily="34" charset="0"/>
                        </a:rPr>
                        <a:t>результатом проекта: </a:t>
                      </a:r>
                      <a:endParaRPr lang="ru-RU" sz="10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Школьники, абитуриенты, студенты, заинтересованные граждане.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57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Franklin Gothic Book" panose="020B0503020102020204" pitchFamily="34" charset="0"/>
                        </a:rPr>
                        <a:t>Внешние участники проекта (партнеры)</a:t>
                      </a:r>
                      <a:endParaRPr lang="ru-RU" sz="1000" b="1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ООО «</a:t>
                      </a:r>
                      <a:r>
                        <a:rPr lang="ru-RU" sz="1000" dirty="0" err="1">
                          <a:effectLst/>
                          <a:latin typeface="Franklin Gothic Book" panose="020B0503020102020204" pitchFamily="34" charset="0"/>
                        </a:rPr>
                        <a:t>Белгородэнергомаш</a:t>
                      </a:r>
                      <a:r>
                        <a:rPr lang="ru-RU" sz="1000" dirty="0">
                          <a:effectLst/>
                          <a:latin typeface="Franklin Gothic Book" panose="020B0503020102020204" pitchFamily="34" charset="0"/>
                        </a:rPr>
                        <a:t>-БЗЭМ», ВДЦ «Орленок», ОЦ «Сириус», Департамент образования Области 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18824" marR="18824" marT="9412" marB="9412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04248" y="6482716"/>
            <a:ext cx="2682107" cy="27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г. Белгород, 2018 год</a:t>
            </a:r>
          </a:p>
        </p:txBody>
      </p:sp>
    </p:spTree>
    <p:extLst>
      <p:ext uri="{BB962C8B-B14F-4D97-AF65-F5344CB8AC3E}">
        <p14:creationId xmlns:p14="http://schemas.microsoft.com/office/powerpoint/2010/main" val="1744596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Straight Connector 3"/>
          <p:cNvCxnSpPr/>
          <p:nvPr/>
        </p:nvCxnSpPr>
        <p:spPr>
          <a:xfrm>
            <a:off x="8859174" y="2173477"/>
            <a:ext cx="0" cy="232599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3"/>
          <p:cNvCxnSpPr/>
          <p:nvPr/>
        </p:nvCxnSpPr>
        <p:spPr>
          <a:xfrm>
            <a:off x="8172400" y="4339721"/>
            <a:ext cx="0" cy="22043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3" name="Rectangle 5"/>
          <p:cNvSpPr>
            <a:spLocks noChangeArrowheads="1"/>
          </p:cNvSpPr>
          <p:nvPr/>
        </p:nvSpPr>
        <p:spPr bwMode="auto">
          <a:xfrm>
            <a:off x="8107957" y="3111223"/>
            <a:ext cx="773788" cy="1809062"/>
          </a:xfrm>
          <a:prstGeom prst="rect">
            <a:avLst/>
          </a:prstGeom>
          <a:pattFill prst="dkDnDiag">
            <a:fgClr>
              <a:srgbClr val="00B050"/>
            </a:fgClr>
            <a:bgClr>
              <a:schemeClr val="bg1"/>
            </a:bgClr>
          </a:pattFill>
          <a:ln>
            <a:noFill/>
          </a:ln>
        </p:spPr>
        <p:txBody>
          <a:bodyPr lIns="91440" tIns="45720" rIns="91440" bIns="45720"/>
          <a:lstStyle/>
          <a:p>
            <a:pPr defTabSz="7676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dirty="0">
              <a:latin typeface="+mn-lt"/>
              <a:cs typeface="+mn-cs"/>
            </a:endParaRPr>
          </a:p>
        </p:txBody>
      </p:sp>
      <p:sp>
        <p:nvSpPr>
          <p:cNvPr id="134" name="Freeform 1"/>
          <p:cNvSpPr>
            <a:spLocks noChangeArrowheads="1"/>
          </p:cNvSpPr>
          <p:nvPr/>
        </p:nvSpPr>
        <p:spPr bwMode="auto">
          <a:xfrm>
            <a:off x="3339106" y="3781738"/>
            <a:ext cx="295361" cy="468031"/>
          </a:xfrm>
          <a:custGeom>
            <a:avLst/>
            <a:gdLst>
              <a:gd name="T0" fmla="*/ 93 w 1282"/>
              <a:gd name="T1" fmla="*/ 344 h 2032"/>
              <a:gd name="T2" fmla="*/ 93 w 1282"/>
              <a:gd name="T3" fmla="*/ 344 h 2032"/>
              <a:gd name="T4" fmla="*/ 750 w 1282"/>
              <a:gd name="T5" fmla="*/ 1000 h 2032"/>
              <a:gd name="T6" fmla="*/ 93 w 1282"/>
              <a:gd name="T7" fmla="*/ 1656 h 2032"/>
              <a:gd name="T8" fmla="*/ 93 w 1282"/>
              <a:gd name="T9" fmla="*/ 1937 h 2032"/>
              <a:gd name="T10" fmla="*/ 375 w 1282"/>
              <a:gd name="T11" fmla="*/ 1937 h 2032"/>
              <a:gd name="T12" fmla="*/ 1281 w 1282"/>
              <a:gd name="T13" fmla="*/ 1000 h 2032"/>
              <a:gd name="T14" fmla="*/ 375 w 1282"/>
              <a:gd name="T15" fmla="*/ 94 h 2032"/>
              <a:gd name="T16" fmla="*/ 93 w 1282"/>
              <a:gd name="T17" fmla="*/ 94 h 2032"/>
              <a:gd name="T18" fmla="*/ 31 w 1282"/>
              <a:gd name="T19" fmla="*/ 219 h 2032"/>
              <a:gd name="T20" fmla="*/ 93 w 1282"/>
              <a:gd name="T21" fmla="*/ 344 h 2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282" h="2032">
                <a:moveTo>
                  <a:pt x="93" y="344"/>
                </a:moveTo>
                <a:lnTo>
                  <a:pt x="93" y="344"/>
                </a:lnTo>
                <a:cubicBezTo>
                  <a:pt x="750" y="1000"/>
                  <a:pt x="750" y="1000"/>
                  <a:pt x="750" y="1000"/>
                </a:cubicBezTo>
                <a:cubicBezTo>
                  <a:pt x="93" y="1656"/>
                  <a:pt x="93" y="1656"/>
                  <a:pt x="93" y="1656"/>
                </a:cubicBezTo>
                <a:cubicBezTo>
                  <a:pt x="0" y="1750"/>
                  <a:pt x="0" y="1875"/>
                  <a:pt x="93" y="1937"/>
                </a:cubicBezTo>
                <a:cubicBezTo>
                  <a:pt x="156" y="2031"/>
                  <a:pt x="281" y="2031"/>
                  <a:pt x="375" y="1937"/>
                </a:cubicBezTo>
                <a:cubicBezTo>
                  <a:pt x="1281" y="1000"/>
                  <a:pt x="1281" y="1000"/>
                  <a:pt x="1281" y="1000"/>
                </a:cubicBezTo>
                <a:cubicBezTo>
                  <a:pt x="375" y="94"/>
                  <a:pt x="375" y="94"/>
                  <a:pt x="375" y="94"/>
                </a:cubicBezTo>
                <a:cubicBezTo>
                  <a:pt x="281" y="0"/>
                  <a:pt x="156" y="0"/>
                  <a:pt x="93" y="94"/>
                </a:cubicBezTo>
                <a:cubicBezTo>
                  <a:pt x="62" y="125"/>
                  <a:pt x="31" y="156"/>
                  <a:pt x="31" y="219"/>
                </a:cubicBezTo>
                <a:cubicBezTo>
                  <a:pt x="31" y="281"/>
                  <a:pt x="62" y="313"/>
                  <a:pt x="93" y="344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137168" tIns="68584" rIns="137168" bIns="68584" anchor="ctr"/>
          <a:lstStyle/>
          <a:p>
            <a:endParaRPr lang="en-US" sz="2700" dirty="0">
              <a:latin typeface="Lato Light"/>
            </a:endParaRPr>
          </a:p>
        </p:txBody>
      </p:sp>
      <p:sp>
        <p:nvSpPr>
          <p:cNvPr id="135" name="Freeform 1"/>
          <p:cNvSpPr>
            <a:spLocks noChangeArrowheads="1"/>
          </p:cNvSpPr>
          <p:nvPr/>
        </p:nvSpPr>
        <p:spPr bwMode="auto">
          <a:xfrm>
            <a:off x="6635629" y="3930114"/>
            <a:ext cx="295361" cy="468031"/>
          </a:xfrm>
          <a:custGeom>
            <a:avLst/>
            <a:gdLst>
              <a:gd name="T0" fmla="*/ 93 w 1282"/>
              <a:gd name="T1" fmla="*/ 344 h 2032"/>
              <a:gd name="T2" fmla="*/ 93 w 1282"/>
              <a:gd name="T3" fmla="*/ 344 h 2032"/>
              <a:gd name="T4" fmla="*/ 750 w 1282"/>
              <a:gd name="T5" fmla="*/ 1000 h 2032"/>
              <a:gd name="T6" fmla="*/ 93 w 1282"/>
              <a:gd name="T7" fmla="*/ 1656 h 2032"/>
              <a:gd name="T8" fmla="*/ 93 w 1282"/>
              <a:gd name="T9" fmla="*/ 1937 h 2032"/>
              <a:gd name="T10" fmla="*/ 375 w 1282"/>
              <a:gd name="T11" fmla="*/ 1937 h 2032"/>
              <a:gd name="T12" fmla="*/ 1281 w 1282"/>
              <a:gd name="T13" fmla="*/ 1000 h 2032"/>
              <a:gd name="T14" fmla="*/ 375 w 1282"/>
              <a:gd name="T15" fmla="*/ 94 h 2032"/>
              <a:gd name="T16" fmla="*/ 93 w 1282"/>
              <a:gd name="T17" fmla="*/ 94 h 2032"/>
              <a:gd name="T18" fmla="*/ 31 w 1282"/>
              <a:gd name="T19" fmla="*/ 219 h 2032"/>
              <a:gd name="T20" fmla="*/ 93 w 1282"/>
              <a:gd name="T21" fmla="*/ 344 h 2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282" h="2032">
                <a:moveTo>
                  <a:pt x="93" y="344"/>
                </a:moveTo>
                <a:lnTo>
                  <a:pt x="93" y="344"/>
                </a:lnTo>
                <a:cubicBezTo>
                  <a:pt x="750" y="1000"/>
                  <a:pt x="750" y="1000"/>
                  <a:pt x="750" y="1000"/>
                </a:cubicBezTo>
                <a:cubicBezTo>
                  <a:pt x="93" y="1656"/>
                  <a:pt x="93" y="1656"/>
                  <a:pt x="93" y="1656"/>
                </a:cubicBezTo>
                <a:cubicBezTo>
                  <a:pt x="0" y="1750"/>
                  <a:pt x="0" y="1875"/>
                  <a:pt x="93" y="1937"/>
                </a:cubicBezTo>
                <a:cubicBezTo>
                  <a:pt x="156" y="2031"/>
                  <a:pt x="281" y="2031"/>
                  <a:pt x="375" y="1937"/>
                </a:cubicBezTo>
                <a:cubicBezTo>
                  <a:pt x="1281" y="1000"/>
                  <a:pt x="1281" y="1000"/>
                  <a:pt x="1281" y="1000"/>
                </a:cubicBezTo>
                <a:cubicBezTo>
                  <a:pt x="375" y="94"/>
                  <a:pt x="375" y="94"/>
                  <a:pt x="375" y="94"/>
                </a:cubicBezTo>
                <a:cubicBezTo>
                  <a:pt x="281" y="0"/>
                  <a:pt x="156" y="0"/>
                  <a:pt x="93" y="94"/>
                </a:cubicBezTo>
                <a:cubicBezTo>
                  <a:pt x="62" y="125"/>
                  <a:pt x="31" y="156"/>
                  <a:pt x="31" y="219"/>
                </a:cubicBezTo>
                <a:cubicBezTo>
                  <a:pt x="31" y="281"/>
                  <a:pt x="62" y="313"/>
                  <a:pt x="93" y="344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137168" tIns="68584" rIns="137168" bIns="68584" anchor="ctr"/>
          <a:lstStyle/>
          <a:p>
            <a:endParaRPr lang="en-US" sz="2700" dirty="0">
              <a:latin typeface="Lato Light"/>
            </a:endParaRPr>
          </a:p>
        </p:txBody>
      </p:sp>
      <p:sp>
        <p:nvSpPr>
          <p:cNvPr id="153" name="Freeform 1"/>
          <p:cNvSpPr>
            <a:spLocks noChangeArrowheads="1"/>
          </p:cNvSpPr>
          <p:nvPr/>
        </p:nvSpPr>
        <p:spPr bwMode="auto">
          <a:xfrm>
            <a:off x="790743" y="3864187"/>
            <a:ext cx="295361" cy="468031"/>
          </a:xfrm>
          <a:custGeom>
            <a:avLst/>
            <a:gdLst>
              <a:gd name="T0" fmla="*/ 93 w 1282"/>
              <a:gd name="T1" fmla="*/ 344 h 2032"/>
              <a:gd name="T2" fmla="*/ 93 w 1282"/>
              <a:gd name="T3" fmla="*/ 344 h 2032"/>
              <a:gd name="T4" fmla="*/ 750 w 1282"/>
              <a:gd name="T5" fmla="*/ 1000 h 2032"/>
              <a:gd name="T6" fmla="*/ 93 w 1282"/>
              <a:gd name="T7" fmla="*/ 1656 h 2032"/>
              <a:gd name="T8" fmla="*/ 93 w 1282"/>
              <a:gd name="T9" fmla="*/ 1937 h 2032"/>
              <a:gd name="T10" fmla="*/ 375 w 1282"/>
              <a:gd name="T11" fmla="*/ 1937 h 2032"/>
              <a:gd name="T12" fmla="*/ 1281 w 1282"/>
              <a:gd name="T13" fmla="*/ 1000 h 2032"/>
              <a:gd name="T14" fmla="*/ 375 w 1282"/>
              <a:gd name="T15" fmla="*/ 94 h 2032"/>
              <a:gd name="T16" fmla="*/ 93 w 1282"/>
              <a:gd name="T17" fmla="*/ 94 h 2032"/>
              <a:gd name="T18" fmla="*/ 31 w 1282"/>
              <a:gd name="T19" fmla="*/ 219 h 2032"/>
              <a:gd name="T20" fmla="*/ 93 w 1282"/>
              <a:gd name="T21" fmla="*/ 344 h 2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282" h="2032">
                <a:moveTo>
                  <a:pt x="93" y="344"/>
                </a:moveTo>
                <a:lnTo>
                  <a:pt x="93" y="344"/>
                </a:lnTo>
                <a:cubicBezTo>
                  <a:pt x="750" y="1000"/>
                  <a:pt x="750" y="1000"/>
                  <a:pt x="750" y="1000"/>
                </a:cubicBezTo>
                <a:cubicBezTo>
                  <a:pt x="93" y="1656"/>
                  <a:pt x="93" y="1656"/>
                  <a:pt x="93" y="1656"/>
                </a:cubicBezTo>
                <a:cubicBezTo>
                  <a:pt x="0" y="1750"/>
                  <a:pt x="0" y="1875"/>
                  <a:pt x="93" y="1937"/>
                </a:cubicBezTo>
                <a:cubicBezTo>
                  <a:pt x="156" y="2031"/>
                  <a:pt x="281" y="2031"/>
                  <a:pt x="375" y="1937"/>
                </a:cubicBezTo>
                <a:cubicBezTo>
                  <a:pt x="1281" y="1000"/>
                  <a:pt x="1281" y="1000"/>
                  <a:pt x="1281" y="1000"/>
                </a:cubicBezTo>
                <a:cubicBezTo>
                  <a:pt x="375" y="94"/>
                  <a:pt x="375" y="94"/>
                  <a:pt x="375" y="94"/>
                </a:cubicBezTo>
                <a:cubicBezTo>
                  <a:pt x="281" y="0"/>
                  <a:pt x="156" y="0"/>
                  <a:pt x="93" y="94"/>
                </a:cubicBezTo>
                <a:cubicBezTo>
                  <a:pt x="62" y="125"/>
                  <a:pt x="31" y="156"/>
                  <a:pt x="31" y="219"/>
                </a:cubicBezTo>
                <a:cubicBezTo>
                  <a:pt x="31" y="281"/>
                  <a:pt x="62" y="313"/>
                  <a:pt x="93" y="34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137168" tIns="68584" rIns="137168" bIns="68584" anchor="ctr"/>
          <a:lstStyle/>
          <a:p>
            <a:endParaRPr lang="en-US" sz="2700" dirty="0">
              <a:latin typeface="Lato Light"/>
            </a:endParaRPr>
          </a:p>
        </p:txBody>
      </p:sp>
      <p:sp>
        <p:nvSpPr>
          <p:cNvPr id="88" name="Freeform 175"/>
          <p:cNvSpPr>
            <a:spLocks noChangeArrowheads="1"/>
          </p:cNvSpPr>
          <p:nvPr/>
        </p:nvSpPr>
        <p:spPr bwMode="auto">
          <a:xfrm>
            <a:off x="14835479" y="7559973"/>
            <a:ext cx="111550" cy="2379975"/>
          </a:xfrm>
          <a:custGeom>
            <a:avLst/>
            <a:gdLst>
              <a:gd name="T0" fmla="*/ 66 w 67"/>
              <a:gd name="T1" fmla="*/ 0 h 1413"/>
              <a:gd name="T2" fmla="*/ 0 w 67"/>
              <a:gd name="T3" fmla="*/ 0 h 1413"/>
              <a:gd name="T4" fmla="*/ 0 w 67"/>
              <a:gd name="T5" fmla="*/ 1412 h 1413"/>
              <a:gd name="T6" fmla="*/ 66 w 67"/>
              <a:gd name="T7" fmla="*/ 1412 h 1413"/>
              <a:gd name="T8" fmla="*/ 66 w 67"/>
              <a:gd name="T9" fmla="*/ 0 h 14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" h="1413">
                <a:moveTo>
                  <a:pt x="66" y="0"/>
                </a:moveTo>
                <a:lnTo>
                  <a:pt x="0" y="0"/>
                </a:lnTo>
                <a:lnTo>
                  <a:pt x="0" y="1412"/>
                </a:lnTo>
                <a:lnTo>
                  <a:pt x="66" y="1412"/>
                </a:lnTo>
                <a:lnTo>
                  <a:pt x="66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wrap="none" lIns="91440" tIns="45720" rIns="91440" bIns="45720" anchor="ctr"/>
          <a:lstStyle/>
          <a:p>
            <a:endParaRPr lang="en-US" sz="16600"/>
          </a:p>
        </p:txBody>
      </p:sp>
      <p:sp>
        <p:nvSpPr>
          <p:cNvPr id="90" name="Freeform 179"/>
          <p:cNvSpPr>
            <a:spLocks noChangeArrowheads="1"/>
          </p:cNvSpPr>
          <p:nvPr/>
        </p:nvSpPr>
        <p:spPr bwMode="auto">
          <a:xfrm>
            <a:off x="15251951" y="6124537"/>
            <a:ext cx="126424" cy="3815400"/>
          </a:xfrm>
          <a:custGeom>
            <a:avLst/>
            <a:gdLst>
              <a:gd name="T0" fmla="*/ 73 w 74"/>
              <a:gd name="T1" fmla="*/ 0 h 2263"/>
              <a:gd name="T2" fmla="*/ 0 w 74"/>
              <a:gd name="T3" fmla="*/ 0 h 2263"/>
              <a:gd name="T4" fmla="*/ 0 w 74"/>
              <a:gd name="T5" fmla="*/ 2262 h 2263"/>
              <a:gd name="T6" fmla="*/ 73 w 74"/>
              <a:gd name="T7" fmla="*/ 2262 h 2263"/>
              <a:gd name="T8" fmla="*/ 73 w 74"/>
              <a:gd name="T9" fmla="*/ 0 h 22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" h="2263">
                <a:moveTo>
                  <a:pt x="73" y="0"/>
                </a:moveTo>
                <a:lnTo>
                  <a:pt x="0" y="0"/>
                </a:lnTo>
                <a:lnTo>
                  <a:pt x="0" y="2262"/>
                </a:lnTo>
                <a:lnTo>
                  <a:pt x="73" y="2262"/>
                </a:lnTo>
                <a:lnTo>
                  <a:pt x="73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wrap="none" lIns="91440" tIns="45720" rIns="91440" bIns="45720" anchor="ctr"/>
          <a:lstStyle/>
          <a:p>
            <a:endParaRPr lang="en-US" sz="16600"/>
          </a:p>
        </p:txBody>
      </p:sp>
      <p:sp>
        <p:nvSpPr>
          <p:cNvPr id="6" name="TextBox 5"/>
          <p:cNvSpPr txBox="1"/>
          <p:nvPr/>
        </p:nvSpPr>
        <p:spPr>
          <a:xfrm>
            <a:off x="223245" y="2486457"/>
            <a:ext cx="2395090" cy="73866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 fontAlgn="base"/>
            <a:r>
              <a:rPr lang="ru-RU" sz="1400" b="1" dirty="0">
                <a:latin typeface="Franklin Gothic Book" panose="020B0503020102020204" pitchFamily="34" charset="0"/>
              </a:rPr>
              <a:t>Архитектурный институт </a:t>
            </a:r>
          </a:p>
          <a:p>
            <a:pPr algn="ctr" fontAlgn="base"/>
            <a:r>
              <a:rPr lang="ru-RU" sz="1400" dirty="0">
                <a:latin typeface="Franklin Gothic Book" panose="020B0503020102020204" pitchFamily="34" charset="0"/>
              </a:rPr>
              <a:t>«Проектирование архитектурных конструкций»</a:t>
            </a:r>
          </a:p>
        </p:txBody>
      </p:sp>
      <p:cxnSp>
        <p:nvCxnSpPr>
          <p:cNvPr id="41" name="Straight Connector 3"/>
          <p:cNvCxnSpPr/>
          <p:nvPr/>
        </p:nvCxnSpPr>
        <p:spPr>
          <a:xfrm>
            <a:off x="2659144" y="2173477"/>
            <a:ext cx="0" cy="22043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3"/>
          <p:cNvCxnSpPr/>
          <p:nvPr/>
        </p:nvCxnSpPr>
        <p:spPr>
          <a:xfrm>
            <a:off x="1781998" y="4377812"/>
            <a:ext cx="0" cy="22043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7" name="Freeform 40"/>
          <p:cNvSpPr>
            <a:spLocks/>
          </p:cNvSpPr>
          <p:nvPr/>
        </p:nvSpPr>
        <p:spPr bwMode="auto">
          <a:xfrm>
            <a:off x="1781998" y="3864187"/>
            <a:ext cx="877146" cy="1056097"/>
          </a:xfrm>
          <a:custGeom>
            <a:avLst/>
            <a:gdLst>
              <a:gd name="T0" fmla="*/ 1456650313 w 578"/>
              <a:gd name="T1" fmla="*/ 2147483646 h 1086"/>
              <a:gd name="T2" fmla="*/ 0 w 578"/>
              <a:gd name="T3" fmla="*/ 2147483646 h 1086"/>
              <a:gd name="T4" fmla="*/ 0 w 578"/>
              <a:gd name="T5" fmla="*/ 975299675 h 1086"/>
              <a:gd name="T6" fmla="*/ 728325950 w 578"/>
              <a:gd name="T7" fmla="*/ 0 h 1086"/>
              <a:gd name="T8" fmla="*/ 1456650313 w 578"/>
              <a:gd name="T9" fmla="*/ 975299675 h 1086"/>
              <a:gd name="T10" fmla="*/ 1456650313 w 578"/>
              <a:gd name="T11" fmla="*/ 2147483646 h 108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78"/>
              <a:gd name="T19" fmla="*/ 0 h 1086"/>
              <a:gd name="T20" fmla="*/ 578 w 578"/>
              <a:gd name="T21" fmla="*/ 1086 h 108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78" h="1086">
                <a:moveTo>
                  <a:pt x="578" y="1086"/>
                </a:moveTo>
                <a:lnTo>
                  <a:pt x="0" y="1086"/>
                </a:lnTo>
                <a:lnTo>
                  <a:pt x="0" y="387"/>
                </a:lnTo>
                <a:lnTo>
                  <a:pt x="289" y="0"/>
                </a:lnTo>
                <a:lnTo>
                  <a:pt x="578" y="387"/>
                </a:lnTo>
                <a:lnTo>
                  <a:pt x="578" y="1086"/>
                </a:lnTo>
                <a:close/>
              </a:path>
            </a:pathLst>
          </a:custGeom>
          <a:pattFill prst="ltDnDiag">
            <a:fgClr>
              <a:srgbClr val="0070C0"/>
            </a:fgClr>
            <a:bgClr>
              <a:schemeClr val="bg1"/>
            </a:bgClr>
          </a:pattFill>
          <a:ln>
            <a:noFill/>
          </a:ln>
          <a:extLst/>
        </p:spPr>
        <p:txBody>
          <a:bodyPr lIns="91440" tIns="45720" rIns="91440" bIns="45720"/>
          <a:lstStyle/>
          <a:p>
            <a:endParaRPr lang="ru-RU" dirty="0" smtClean="0"/>
          </a:p>
        </p:txBody>
      </p:sp>
      <p:sp>
        <p:nvSpPr>
          <p:cNvPr id="53" name="TextBox 31"/>
          <p:cNvSpPr txBox="1">
            <a:spLocks noChangeArrowheads="1"/>
          </p:cNvSpPr>
          <p:nvPr/>
        </p:nvSpPr>
        <p:spPr bwMode="auto">
          <a:xfrm>
            <a:off x="1882737" y="5068474"/>
            <a:ext cx="2205016" cy="90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391" tIns="19194" rIns="38391" bIns="19194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/>
            <a:r>
              <a:rPr lang="ru-RU" sz="1400" b="1" dirty="0">
                <a:latin typeface="Franklin Gothic Book" panose="020B0503020102020204" pitchFamily="34" charset="0"/>
              </a:rPr>
              <a:t>Инженерно-строительный институт</a:t>
            </a:r>
          </a:p>
          <a:p>
            <a:pPr algn="ctr" fontAlgn="base"/>
            <a:r>
              <a:rPr lang="ru-RU" sz="1400" dirty="0">
                <a:latin typeface="Franklin Gothic Book" panose="020B0503020102020204" pitchFamily="34" charset="0"/>
              </a:rPr>
              <a:t>«Занимательное нано в строительстве»</a:t>
            </a:r>
          </a:p>
        </p:txBody>
      </p:sp>
      <p:grpSp>
        <p:nvGrpSpPr>
          <p:cNvPr id="46" name="Group 273"/>
          <p:cNvGrpSpPr/>
          <p:nvPr/>
        </p:nvGrpSpPr>
        <p:grpSpPr>
          <a:xfrm>
            <a:off x="1352756" y="1700808"/>
            <a:ext cx="427912" cy="423312"/>
            <a:chOff x="1497013" y="3013075"/>
            <a:chExt cx="295275" cy="29210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47" name="Freeform 104"/>
            <p:cNvSpPr>
              <a:spLocks/>
            </p:cNvSpPr>
            <p:nvPr/>
          </p:nvSpPr>
          <p:spPr bwMode="auto">
            <a:xfrm>
              <a:off x="1497013" y="3106738"/>
              <a:ext cx="295275" cy="198438"/>
            </a:xfrm>
            <a:custGeom>
              <a:avLst/>
              <a:gdLst/>
              <a:ahLst/>
              <a:cxnLst>
                <a:cxn ang="0">
                  <a:pos x="151" y="0"/>
                </a:cxn>
                <a:cxn ang="0">
                  <a:pos x="151" y="11"/>
                </a:cxn>
                <a:cxn ang="0">
                  <a:pos x="174" y="11"/>
                </a:cxn>
                <a:cxn ang="0">
                  <a:pos x="174" y="114"/>
                </a:cxn>
                <a:cxn ang="0">
                  <a:pos x="116" y="114"/>
                </a:cxn>
                <a:cxn ang="0">
                  <a:pos x="116" y="79"/>
                </a:cxn>
                <a:cxn ang="0">
                  <a:pos x="70" y="79"/>
                </a:cxn>
                <a:cxn ang="0">
                  <a:pos x="70" y="114"/>
                </a:cxn>
                <a:cxn ang="0">
                  <a:pos x="13" y="114"/>
                </a:cxn>
                <a:cxn ang="0">
                  <a:pos x="13" y="11"/>
                </a:cxn>
                <a:cxn ang="0">
                  <a:pos x="35" y="11"/>
                </a:cxn>
                <a:cxn ang="0">
                  <a:pos x="35" y="0"/>
                </a:cxn>
                <a:cxn ang="0">
                  <a:pos x="0" y="0"/>
                </a:cxn>
                <a:cxn ang="0">
                  <a:pos x="0" y="125"/>
                </a:cxn>
                <a:cxn ang="0">
                  <a:pos x="186" y="125"/>
                </a:cxn>
                <a:cxn ang="0">
                  <a:pos x="186" y="0"/>
                </a:cxn>
                <a:cxn ang="0">
                  <a:pos x="151" y="0"/>
                </a:cxn>
              </a:cxnLst>
              <a:rect l="0" t="0" r="r" b="b"/>
              <a:pathLst>
                <a:path w="186" h="125">
                  <a:moveTo>
                    <a:pt x="151" y="0"/>
                  </a:moveTo>
                  <a:lnTo>
                    <a:pt x="151" y="11"/>
                  </a:lnTo>
                  <a:lnTo>
                    <a:pt x="174" y="11"/>
                  </a:lnTo>
                  <a:lnTo>
                    <a:pt x="174" y="114"/>
                  </a:lnTo>
                  <a:lnTo>
                    <a:pt x="116" y="114"/>
                  </a:lnTo>
                  <a:lnTo>
                    <a:pt x="116" y="79"/>
                  </a:lnTo>
                  <a:lnTo>
                    <a:pt x="70" y="79"/>
                  </a:lnTo>
                  <a:lnTo>
                    <a:pt x="70" y="114"/>
                  </a:lnTo>
                  <a:lnTo>
                    <a:pt x="13" y="114"/>
                  </a:lnTo>
                  <a:lnTo>
                    <a:pt x="13" y="11"/>
                  </a:lnTo>
                  <a:lnTo>
                    <a:pt x="35" y="11"/>
                  </a:lnTo>
                  <a:lnTo>
                    <a:pt x="35" y="0"/>
                  </a:lnTo>
                  <a:lnTo>
                    <a:pt x="0" y="0"/>
                  </a:lnTo>
                  <a:lnTo>
                    <a:pt x="0" y="125"/>
                  </a:lnTo>
                  <a:lnTo>
                    <a:pt x="186" y="125"/>
                  </a:lnTo>
                  <a:lnTo>
                    <a:pt x="186" y="0"/>
                  </a:lnTo>
                  <a:lnTo>
                    <a:pt x="15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48" name="Freeform 105"/>
            <p:cNvSpPr>
              <a:spLocks noEditPoints="1"/>
            </p:cNvSpPr>
            <p:nvPr/>
          </p:nvSpPr>
          <p:spPr bwMode="auto">
            <a:xfrm>
              <a:off x="1571626" y="3013075"/>
              <a:ext cx="147638" cy="128588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81"/>
                </a:cxn>
                <a:cxn ang="0">
                  <a:pos x="93" y="81"/>
                </a:cxn>
                <a:cxn ang="0">
                  <a:pos x="93" y="70"/>
                </a:cxn>
                <a:cxn ang="0">
                  <a:pos x="93" y="46"/>
                </a:cxn>
                <a:cxn ang="0">
                  <a:pos x="93" y="0"/>
                </a:cxn>
                <a:cxn ang="0">
                  <a:pos x="0" y="0"/>
                </a:cxn>
                <a:cxn ang="0">
                  <a:pos x="0" y="46"/>
                </a:cxn>
                <a:cxn ang="0">
                  <a:pos x="0" y="70"/>
                </a:cxn>
                <a:cxn ang="0">
                  <a:pos x="34" y="13"/>
                </a:cxn>
                <a:cxn ang="0">
                  <a:pos x="34" y="35"/>
                </a:cxn>
                <a:cxn ang="0">
                  <a:pos x="58" y="35"/>
                </a:cxn>
                <a:cxn ang="0">
                  <a:pos x="58" y="13"/>
                </a:cxn>
                <a:cxn ang="0">
                  <a:pos x="69" y="13"/>
                </a:cxn>
                <a:cxn ang="0">
                  <a:pos x="69" y="70"/>
                </a:cxn>
                <a:cxn ang="0">
                  <a:pos x="58" y="70"/>
                </a:cxn>
                <a:cxn ang="0">
                  <a:pos x="58" y="46"/>
                </a:cxn>
                <a:cxn ang="0">
                  <a:pos x="34" y="46"/>
                </a:cxn>
                <a:cxn ang="0">
                  <a:pos x="34" y="70"/>
                </a:cxn>
                <a:cxn ang="0">
                  <a:pos x="23" y="70"/>
                </a:cxn>
                <a:cxn ang="0">
                  <a:pos x="23" y="13"/>
                </a:cxn>
                <a:cxn ang="0">
                  <a:pos x="34" y="13"/>
                </a:cxn>
              </a:cxnLst>
              <a:rect l="0" t="0" r="r" b="b"/>
              <a:pathLst>
                <a:path w="93" h="81">
                  <a:moveTo>
                    <a:pt x="0" y="70"/>
                  </a:moveTo>
                  <a:lnTo>
                    <a:pt x="0" y="81"/>
                  </a:lnTo>
                  <a:lnTo>
                    <a:pt x="93" y="81"/>
                  </a:lnTo>
                  <a:lnTo>
                    <a:pt x="93" y="70"/>
                  </a:lnTo>
                  <a:lnTo>
                    <a:pt x="93" y="46"/>
                  </a:lnTo>
                  <a:lnTo>
                    <a:pt x="93" y="0"/>
                  </a:lnTo>
                  <a:lnTo>
                    <a:pt x="0" y="0"/>
                  </a:lnTo>
                  <a:lnTo>
                    <a:pt x="0" y="46"/>
                  </a:lnTo>
                  <a:lnTo>
                    <a:pt x="0" y="70"/>
                  </a:lnTo>
                  <a:close/>
                  <a:moveTo>
                    <a:pt x="34" y="13"/>
                  </a:moveTo>
                  <a:lnTo>
                    <a:pt x="34" y="35"/>
                  </a:lnTo>
                  <a:lnTo>
                    <a:pt x="58" y="35"/>
                  </a:lnTo>
                  <a:lnTo>
                    <a:pt x="58" y="13"/>
                  </a:lnTo>
                  <a:lnTo>
                    <a:pt x="69" y="13"/>
                  </a:lnTo>
                  <a:lnTo>
                    <a:pt x="69" y="70"/>
                  </a:lnTo>
                  <a:lnTo>
                    <a:pt x="58" y="70"/>
                  </a:lnTo>
                  <a:lnTo>
                    <a:pt x="58" y="46"/>
                  </a:lnTo>
                  <a:lnTo>
                    <a:pt x="34" y="46"/>
                  </a:lnTo>
                  <a:lnTo>
                    <a:pt x="34" y="70"/>
                  </a:lnTo>
                  <a:lnTo>
                    <a:pt x="23" y="70"/>
                  </a:lnTo>
                  <a:lnTo>
                    <a:pt x="23" y="13"/>
                  </a:lnTo>
                  <a:lnTo>
                    <a:pt x="34" y="1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49" name="Rectangle 106"/>
            <p:cNvSpPr>
              <a:spLocks noChangeArrowheads="1"/>
            </p:cNvSpPr>
            <p:nvPr/>
          </p:nvSpPr>
          <p:spPr bwMode="auto">
            <a:xfrm>
              <a:off x="1535113" y="3179763"/>
              <a:ext cx="55563" cy="349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0" name="Rectangle 107"/>
            <p:cNvSpPr>
              <a:spLocks noChangeArrowheads="1"/>
            </p:cNvSpPr>
            <p:nvPr/>
          </p:nvSpPr>
          <p:spPr bwMode="auto">
            <a:xfrm>
              <a:off x="1535113" y="3232150"/>
              <a:ext cx="55563" cy="3810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1" name="Rectangle 108"/>
            <p:cNvSpPr>
              <a:spLocks noChangeArrowheads="1"/>
            </p:cNvSpPr>
            <p:nvPr/>
          </p:nvSpPr>
          <p:spPr bwMode="auto">
            <a:xfrm>
              <a:off x="1700213" y="3179763"/>
              <a:ext cx="53975" cy="349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2" name="Rectangle 109"/>
            <p:cNvSpPr>
              <a:spLocks noChangeArrowheads="1"/>
            </p:cNvSpPr>
            <p:nvPr/>
          </p:nvSpPr>
          <p:spPr bwMode="auto">
            <a:xfrm>
              <a:off x="1700213" y="3232150"/>
              <a:ext cx="53975" cy="3810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4" name="Rectangle 110"/>
            <p:cNvSpPr>
              <a:spLocks noChangeArrowheads="1"/>
            </p:cNvSpPr>
            <p:nvPr/>
          </p:nvSpPr>
          <p:spPr bwMode="auto">
            <a:xfrm>
              <a:off x="1608138" y="3179763"/>
              <a:ext cx="73025" cy="349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8" name="Прямоугольник 7"/>
          <p:cNvSpPr/>
          <p:nvPr/>
        </p:nvSpPr>
        <p:spPr>
          <a:xfrm>
            <a:off x="244516" y="4398145"/>
            <a:ext cx="986306" cy="646331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ru-RU" dirty="0">
                <a:latin typeface="Franklin Gothic Book" panose="020B0503020102020204" pitchFamily="34" charset="0"/>
              </a:rPr>
              <a:t>10 – 11</a:t>
            </a:r>
          </a:p>
          <a:p>
            <a:pPr algn="ctr"/>
            <a:r>
              <a:rPr lang="ru-RU" dirty="0">
                <a:latin typeface="Franklin Gothic Book" panose="020B0503020102020204" pitchFamily="34" charset="0"/>
              </a:rPr>
              <a:t>классы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860032" y="4995521"/>
            <a:ext cx="3100770" cy="116955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 fontAlgn="base"/>
            <a:r>
              <a:rPr lang="ru-RU" sz="1400" b="1" dirty="0">
                <a:latin typeface="Franklin Gothic Book" panose="020B0503020102020204" pitchFamily="34" charset="0"/>
              </a:rPr>
              <a:t>Институт технологического </a:t>
            </a:r>
            <a:endParaRPr lang="ru-RU" sz="1400" b="1" dirty="0" smtClean="0">
              <a:latin typeface="Franklin Gothic Book" panose="020B0503020102020204" pitchFamily="34" charset="0"/>
            </a:endParaRPr>
          </a:p>
          <a:p>
            <a:pPr algn="ctr" fontAlgn="base"/>
            <a:r>
              <a:rPr lang="ru-RU" sz="1400" b="1" dirty="0" smtClean="0">
                <a:latin typeface="Franklin Gothic Book" panose="020B0503020102020204" pitchFamily="34" charset="0"/>
              </a:rPr>
              <a:t>оборудования </a:t>
            </a:r>
            <a:r>
              <a:rPr lang="ru-RU" sz="1400" b="1" dirty="0">
                <a:latin typeface="Franklin Gothic Book" panose="020B0503020102020204" pitchFamily="34" charset="0"/>
              </a:rPr>
              <a:t>и машиностроения</a:t>
            </a:r>
          </a:p>
          <a:p>
            <a:pPr algn="ctr" fontAlgn="base"/>
            <a:r>
              <a:rPr lang="ru-RU" sz="1400" dirty="0"/>
              <a:t>«Производство деталей </a:t>
            </a:r>
            <a:endParaRPr lang="ru-RU" sz="1400" dirty="0" smtClean="0"/>
          </a:p>
          <a:p>
            <a:pPr algn="ctr" fontAlgn="base"/>
            <a:r>
              <a:rPr lang="ru-RU" sz="1400" dirty="0" smtClean="0"/>
              <a:t>к </a:t>
            </a:r>
            <a:r>
              <a:rPr lang="ru-RU" sz="1400" dirty="0"/>
              <a:t>дорожно-строительным машинам»</a:t>
            </a:r>
          </a:p>
          <a:p>
            <a:pPr algn="ctr" fontAlgn="base"/>
            <a:r>
              <a:rPr lang="ru-RU" sz="1400" dirty="0"/>
              <a:t>«Конструирование машин»</a:t>
            </a:r>
          </a:p>
        </p:txBody>
      </p:sp>
      <p:cxnSp>
        <p:nvCxnSpPr>
          <p:cNvPr id="56" name="Straight Connector 3"/>
          <p:cNvCxnSpPr/>
          <p:nvPr/>
        </p:nvCxnSpPr>
        <p:spPr>
          <a:xfrm>
            <a:off x="5226653" y="2173468"/>
            <a:ext cx="0" cy="232599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3"/>
          <p:cNvCxnSpPr/>
          <p:nvPr/>
        </p:nvCxnSpPr>
        <p:spPr>
          <a:xfrm>
            <a:off x="4274289" y="4392235"/>
            <a:ext cx="0" cy="22043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7" name="Freeform 45"/>
          <p:cNvSpPr>
            <a:spLocks/>
          </p:cNvSpPr>
          <p:nvPr/>
        </p:nvSpPr>
        <p:spPr bwMode="auto">
          <a:xfrm>
            <a:off x="4274289" y="3371342"/>
            <a:ext cx="963206" cy="1534383"/>
          </a:xfrm>
          <a:custGeom>
            <a:avLst/>
            <a:gdLst>
              <a:gd name="T0" fmla="*/ 570 w 646"/>
              <a:gd name="T1" fmla="*/ 533 h 1531"/>
              <a:gd name="T2" fmla="*/ 570 w 646"/>
              <a:gd name="T3" fmla="*/ 97 h 1531"/>
              <a:gd name="T4" fmla="*/ 511 w 646"/>
              <a:gd name="T5" fmla="*/ 97 h 1531"/>
              <a:gd name="T6" fmla="*/ 511 w 646"/>
              <a:gd name="T7" fmla="*/ 0 h 1531"/>
              <a:gd name="T8" fmla="*/ 135 w 646"/>
              <a:gd name="T9" fmla="*/ 0 h 1531"/>
              <a:gd name="T10" fmla="*/ 135 w 646"/>
              <a:gd name="T11" fmla="*/ 97 h 1531"/>
              <a:gd name="T12" fmla="*/ 78 w 646"/>
              <a:gd name="T13" fmla="*/ 97 h 1531"/>
              <a:gd name="T14" fmla="*/ 78 w 646"/>
              <a:gd name="T15" fmla="*/ 533 h 1531"/>
              <a:gd name="T16" fmla="*/ 0 w 646"/>
              <a:gd name="T17" fmla="*/ 533 h 1531"/>
              <a:gd name="T18" fmla="*/ 0 w 646"/>
              <a:gd name="T19" fmla="*/ 1531 h 1531"/>
              <a:gd name="T20" fmla="*/ 646 w 646"/>
              <a:gd name="T21" fmla="*/ 1531 h 1531"/>
              <a:gd name="T22" fmla="*/ 646 w 646"/>
              <a:gd name="T23" fmla="*/ 533 h 1531"/>
              <a:gd name="T24" fmla="*/ 570 w 646"/>
              <a:gd name="T25" fmla="*/ 533 h 15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46" h="1531">
                <a:moveTo>
                  <a:pt x="570" y="533"/>
                </a:moveTo>
                <a:lnTo>
                  <a:pt x="570" y="97"/>
                </a:lnTo>
                <a:lnTo>
                  <a:pt x="511" y="97"/>
                </a:lnTo>
                <a:lnTo>
                  <a:pt x="511" y="0"/>
                </a:lnTo>
                <a:lnTo>
                  <a:pt x="135" y="0"/>
                </a:lnTo>
                <a:lnTo>
                  <a:pt x="135" y="97"/>
                </a:lnTo>
                <a:lnTo>
                  <a:pt x="78" y="97"/>
                </a:lnTo>
                <a:lnTo>
                  <a:pt x="78" y="533"/>
                </a:lnTo>
                <a:lnTo>
                  <a:pt x="0" y="533"/>
                </a:lnTo>
                <a:lnTo>
                  <a:pt x="0" y="1531"/>
                </a:lnTo>
                <a:lnTo>
                  <a:pt x="646" y="1531"/>
                </a:lnTo>
                <a:lnTo>
                  <a:pt x="646" y="533"/>
                </a:lnTo>
                <a:lnTo>
                  <a:pt x="570" y="533"/>
                </a:lnTo>
                <a:close/>
              </a:path>
            </a:pathLst>
          </a:custGeom>
          <a:pattFill prst="dkDnDiag">
            <a:fgClr>
              <a:schemeClr val="accent3"/>
            </a:fgClr>
            <a:bgClr>
              <a:schemeClr val="bg1"/>
            </a:bgClr>
          </a:pattFill>
          <a:ln>
            <a:noFill/>
          </a:ln>
        </p:spPr>
        <p:txBody>
          <a:bodyPr lIns="91440" tIns="45720" rIns="91440" bIns="45720"/>
          <a:lstStyle/>
          <a:p>
            <a:pPr defTabSz="7676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dirty="0">
              <a:latin typeface="+mn-lt"/>
              <a:cs typeface="+mn-cs"/>
            </a:endParaRPr>
          </a:p>
        </p:txBody>
      </p:sp>
      <p:sp>
        <p:nvSpPr>
          <p:cNvPr id="64" name="Freeform 50"/>
          <p:cNvSpPr>
            <a:spLocks noEditPoints="1"/>
          </p:cNvSpPr>
          <p:nvPr/>
        </p:nvSpPr>
        <p:spPr bwMode="auto">
          <a:xfrm>
            <a:off x="3877977" y="1747419"/>
            <a:ext cx="371532" cy="363183"/>
          </a:xfrm>
          <a:custGeom>
            <a:avLst/>
            <a:gdLst>
              <a:gd name="T0" fmla="*/ 2147483646 w 112"/>
              <a:gd name="T1" fmla="*/ 2147483646 h 109"/>
              <a:gd name="T2" fmla="*/ 2147483646 w 112"/>
              <a:gd name="T3" fmla="*/ 0 h 109"/>
              <a:gd name="T4" fmla="*/ 2147483646 w 112"/>
              <a:gd name="T5" fmla="*/ 2147483646 h 109"/>
              <a:gd name="T6" fmla="*/ 2147483646 w 112"/>
              <a:gd name="T7" fmla="*/ 2147483646 h 109"/>
              <a:gd name="T8" fmla="*/ 0 w 112"/>
              <a:gd name="T9" fmla="*/ 2147483646 h 109"/>
              <a:gd name="T10" fmla="*/ 2147483646 w 112"/>
              <a:gd name="T11" fmla="*/ 2147483646 h 109"/>
              <a:gd name="T12" fmla="*/ 2147483646 w 112"/>
              <a:gd name="T13" fmla="*/ 2147483646 h 109"/>
              <a:gd name="T14" fmla="*/ 2147483646 w 112"/>
              <a:gd name="T15" fmla="*/ 2147483646 h 109"/>
              <a:gd name="T16" fmla="*/ 2147483646 w 112"/>
              <a:gd name="T17" fmla="*/ 2147483646 h 109"/>
              <a:gd name="T18" fmla="*/ 2147483646 w 112"/>
              <a:gd name="T19" fmla="*/ 2147483646 h 109"/>
              <a:gd name="T20" fmla="*/ 2147483646 w 112"/>
              <a:gd name="T21" fmla="*/ 2147483646 h 109"/>
              <a:gd name="T22" fmla="*/ 2147483646 w 112"/>
              <a:gd name="T23" fmla="*/ 2147483646 h 109"/>
              <a:gd name="T24" fmla="*/ 2147483646 w 112"/>
              <a:gd name="T25" fmla="*/ 2147483646 h 109"/>
              <a:gd name="T26" fmla="*/ 2147483646 w 112"/>
              <a:gd name="T27" fmla="*/ 2147483646 h 109"/>
              <a:gd name="T28" fmla="*/ 2147483646 w 112"/>
              <a:gd name="T29" fmla="*/ 2147483646 h 109"/>
              <a:gd name="T30" fmla="*/ 2147483646 w 112"/>
              <a:gd name="T31" fmla="*/ 2147483646 h 109"/>
              <a:gd name="T32" fmla="*/ 2147483646 w 112"/>
              <a:gd name="T33" fmla="*/ 2147483646 h 109"/>
              <a:gd name="T34" fmla="*/ 2147483646 w 112"/>
              <a:gd name="T35" fmla="*/ 2147483646 h 109"/>
              <a:gd name="T36" fmla="*/ 2147483646 w 112"/>
              <a:gd name="T37" fmla="*/ 2147483646 h 109"/>
              <a:gd name="T38" fmla="*/ 2147483646 w 112"/>
              <a:gd name="T39" fmla="*/ 2147483646 h 109"/>
              <a:gd name="T40" fmla="*/ 2147483646 w 112"/>
              <a:gd name="T41" fmla="*/ 2147483646 h 109"/>
              <a:gd name="T42" fmla="*/ 2147483646 w 112"/>
              <a:gd name="T43" fmla="*/ 2147483646 h 10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112" h="109">
                <a:moveTo>
                  <a:pt x="112" y="8"/>
                </a:moveTo>
                <a:cubicBezTo>
                  <a:pt x="104" y="0"/>
                  <a:pt x="104" y="0"/>
                  <a:pt x="104" y="0"/>
                </a:cubicBezTo>
                <a:cubicBezTo>
                  <a:pt x="86" y="21"/>
                  <a:pt x="86" y="21"/>
                  <a:pt x="86" y="21"/>
                </a:cubicBezTo>
                <a:cubicBezTo>
                  <a:pt x="77" y="12"/>
                  <a:pt x="65" y="7"/>
                  <a:pt x="51" y="7"/>
                </a:cubicBezTo>
                <a:cubicBezTo>
                  <a:pt x="23" y="7"/>
                  <a:pt x="0" y="30"/>
                  <a:pt x="0" y="58"/>
                </a:cubicBezTo>
                <a:cubicBezTo>
                  <a:pt x="0" y="86"/>
                  <a:pt x="23" y="109"/>
                  <a:pt x="51" y="109"/>
                </a:cubicBezTo>
                <a:cubicBezTo>
                  <a:pt x="79" y="109"/>
                  <a:pt x="102" y="86"/>
                  <a:pt x="102" y="58"/>
                </a:cubicBezTo>
                <a:cubicBezTo>
                  <a:pt x="102" y="48"/>
                  <a:pt x="99" y="38"/>
                  <a:pt x="94" y="31"/>
                </a:cubicBezTo>
                <a:lnTo>
                  <a:pt x="112" y="8"/>
                </a:lnTo>
                <a:close/>
                <a:moveTo>
                  <a:pt x="95" y="58"/>
                </a:moveTo>
                <a:cubicBezTo>
                  <a:pt x="95" y="82"/>
                  <a:pt x="75" y="101"/>
                  <a:pt x="51" y="101"/>
                </a:cubicBezTo>
                <a:cubicBezTo>
                  <a:pt x="27" y="101"/>
                  <a:pt x="8" y="82"/>
                  <a:pt x="8" y="58"/>
                </a:cubicBezTo>
                <a:cubicBezTo>
                  <a:pt x="8" y="34"/>
                  <a:pt x="27" y="14"/>
                  <a:pt x="51" y="14"/>
                </a:cubicBezTo>
                <a:cubicBezTo>
                  <a:pt x="63" y="14"/>
                  <a:pt x="73" y="19"/>
                  <a:pt x="81" y="26"/>
                </a:cubicBezTo>
                <a:cubicBezTo>
                  <a:pt x="50" y="62"/>
                  <a:pt x="50" y="62"/>
                  <a:pt x="50" y="62"/>
                </a:cubicBezTo>
                <a:cubicBezTo>
                  <a:pt x="26" y="39"/>
                  <a:pt x="26" y="39"/>
                  <a:pt x="26" y="39"/>
                </a:cubicBezTo>
                <a:cubicBezTo>
                  <a:pt x="18" y="54"/>
                  <a:pt x="18" y="54"/>
                  <a:pt x="18" y="54"/>
                </a:cubicBezTo>
                <a:cubicBezTo>
                  <a:pt x="43" y="82"/>
                  <a:pt x="43" y="82"/>
                  <a:pt x="43" y="82"/>
                </a:cubicBezTo>
                <a:cubicBezTo>
                  <a:pt x="48" y="89"/>
                  <a:pt x="48" y="89"/>
                  <a:pt x="48" y="89"/>
                </a:cubicBezTo>
                <a:cubicBezTo>
                  <a:pt x="54" y="82"/>
                  <a:pt x="54" y="82"/>
                  <a:pt x="54" y="82"/>
                </a:cubicBezTo>
                <a:cubicBezTo>
                  <a:pt x="89" y="37"/>
                  <a:pt x="89" y="37"/>
                  <a:pt x="89" y="37"/>
                </a:cubicBezTo>
                <a:cubicBezTo>
                  <a:pt x="93" y="43"/>
                  <a:pt x="95" y="50"/>
                  <a:pt x="95" y="58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txBody>
          <a:bodyPr lIns="91440" tIns="45720" rIns="91440" bIns="45720"/>
          <a:lstStyle/>
          <a:p>
            <a:endParaRPr lang="ru-RU"/>
          </a:p>
        </p:txBody>
      </p:sp>
      <p:sp>
        <p:nvSpPr>
          <p:cNvPr id="74" name="Freeform 203"/>
          <p:cNvSpPr>
            <a:spLocks noChangeArrowheads="1"/>
          </p:cNvSpPr>
          <p:nvPr/>
        </p:nvSpPr>
        <p:spPr bwMode="auto">
          <a:xfrm>
            <a:off x="7006655" y="1724826"/>
            <a:ext cx="422522" cy="422523"/>
          </a:xfrm>
          <a:custGeom>
            <a:avLst/>
            <a:gdLst>
              <a:gd name="T0" fmla="*/ 295 w 634"/>
              <a:gd name="T1" fmla="*/ 0 h 634"/>
              <a:gd name="T2" fmla="*/ 295 w 634"/>
              <a:gd name="T3" fmla="*/ 0 h 634"/>
              <a:gd name="T4" fmla="*/ 266 w 634"/>
              <a:gd name="T5" fmla="*/ 0 h 634"/>
              <a:gd name="T6" fmla="*/ 266 w 634"/>
              <a:gd name="T7" fmla="*/ 59 h 634"/>
              <a:gd name="T8" fmla="*/ 0 w 634"/>
              <a:gd name="T9" fmla="*/ 339 h 634"/>
              <a:gd name="T10" fmla="*/ 295 w 634"/>
              <a:gd name="T11" fmla="*/ 633 h 634"/>
              <a:gd name="T12" fmla="*/ 545 w 634"/>
              <a:gd name="T13" fmla="*/ 456 h 634"/>
              <a:gd name="T14" fmla="*/ 589 w 634"/>
              <a:gd name="T15" fmla="*/ 471 h 634"/>
              <a:gd name="T16" fmla="*/ 633 w 634"/>
              <a:gd name="T17" fmla="*/ 324 h 634"/>
              <a:gd name="T18" fmla="*/ 295 w 634"/>
              <a:gd name="T19" fmla="*/ 0 h 634"/>
              <a:gd name="T20" fmla="*/ 295 w 634"/>
              <a:gd name="T21" fmla="*/ 589 h 634"/>
              <a:gd name="T22" fmla="*/ 295 w 634"/>
              <a:gd name="T23" fmla="*/ 589 h 634"/>
              <a:gd name="T24" fmla="*/ 45 w 634"/>
              <a:gd name="T25" fmla="*/ 339 h 634"/>
              <a:gd name="T26" fmla="*/ 266 w 634"/>
              <a:gd name="T27" fmla="*/ 103 h 634"/>
              <a:gd name="T28" fmla="*/ 266 w 634"/>
              <a:gd name="T29" fmla="*/ 368 h 634"/>
              <a:gd name="T30" fmla="*/ 516 w 634"/>
              <a:gd name="T31" fmla="*/ 442 h 634"/>
              <a:gd name="T32" fmla="*/ 295 w 634"/>
              <a:gd name="T33" fmla="*/ 589 h 634"/>
              <a:gd name="T34" fmla="*/ 560 w 634"/>
              <a:gd name="T35" fmla="*/ 427 h 634"/>
              <a:gd name="T36" fmla="*/ 560 w 634"/>
              <a:gd name="T37" fmla="*/ 427 h 634"/>
              <a:gd name="T38" fmla="*/ 295 w 634"/>
              <a:gd name="T39" fmla="*/ 339 h 634"/>
              <a:gd name="T40" fmla="*/ 295 w 634"/>
              <a:gd name="T41" fmla="*/ 44 h 634"/>
              <a:gd name="T42" fmla="*/ 589 w 634"/>
              <a:gd name="T43" fmla="*/ 324 h 634"/>
              <a:gd name="T44" fmla="*/ 560 w 634"/>
              <a:gd name="T45" fmla="*/ 427 h 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634" h="634">
                <a:moveTo>
                  <a:pt x="295" y="0"/>
                </a:moveTo>
                <a:lnTo>
                  <a:pt x="295" y="0"/>
                </a:lnTo>
                <a:cubicBezTo>
                  <a:pt x="266" y="0"/>
                  <a:pt x="266" y="0"/>
                  <a:pt x="266" y="0"/>
                </a:cubicBezTo>
                <a:cubicBezTo>
                  <a:pt x="266" y="59"/>
                  <a:pt x="266" y="59"/>
                  <a:pt x="266" y="59"/>
                </a:cubicBezTo>
                <a:cubicBezTo>
                  <a:pt x="118" y="73"/>
                  <a:pt x="0" y="191"/>
                  <a:pt x="0" y="339"/>
                </a:cubicBezTo>
                <a:cubicBezTo>
                  <a:pt x="0" y="501"/>
                  <a:pt x="133" y="633"/>
                  <a:pt x="295" y="633"/>
                </a:cubicBezTo>
                <a:cubicBezTo>
                  <a:pt x="412" y="633"/>
                  <a:pt x="501" y="560"/>
                  <a:pt x="545" y="456"/>
                </a:cubicBezTo>
                <a:cubicBezTo>
                  <a:pt x="589" y="471"/>
                  <a:pt x="589" y="471"/>
                  <a:pt x="589" y="471"/>
                </a:cubicBezTo>
                <a:cubicBezTo>
                  <a:pt x="619" y="442"/>
                  <a:pt x="633" y="383"/>
                  <a:pt x="633" y="324"/>
                </a:cubicBezTo>
                <a:cubicBezTo>
                  <a:pt x="633" y="147"/>
                  <a:pt x="471" y="0"/>
                  <a:pt x="295" y="0"/>
                </a:cubicBezTo>
                <a:close/>
                <a:moveTo>
                  <a:pt x="295" y="589"/>
                </a:moveTo>
                <a:lnTo>
                  <a:pt x="295" y="589"/>
                </a:lnTo>
                <a:cubicBezTo>
                  <a:pt x="148" y="589"/>
                  <a:pt x="45" y="486"/>
                  <a:pt x="45" y="339"/>
                </a:cubicBezTo>
                <a:cubicBezTo>
                  <a:pt x="45" y="221"/>
                  <a:pt x="148" y="118"/>
                  <a:pt x="266" y="103"/>
                </a:cubicBezTo>
                <a:cubicBezTo>
                  <a:pt x="266" y="368"/>
                  <a:pt x="266" y="368"/>
                  <a:pt x="266" y="368"/>
                </a:cubicBezTo>
                <a:cubicBezTo>
                  <a:pt x="516" y="442"/>
                  <a:pt x="516" y="442"/>
                  <a:pt x="516" y="442"/>
                </a:cubicBezTo>
                <a:cubicBezTo>
                  <a:pt x="471" y="530"/>
                  <a:pt x="383" y="589"/>
                  <a:pt x="295" y="589"/>
                </a:cubicBezTo>
                <a:close/>
                <a:moveTo>
                  <a:pt x="560" y="427"/>
                </a:moveTo>
                <a:lnTo>
                  <a:pt x="560" y="427"/>
                </a:lnTo>
                <a:cubicBezTo>
                  <a:pt x="295" y="339"/>
                  <a:pt x="295" y="339"/>
                  <a:pt x="295" y="339"/>
                </a:cubicBezTo>
                <a:cubicBezTo>
                  <a:pt x="295" y="44"/>
                  <a:pt x="295" y="44"/>
                  <a:pt x="295" y="44"/>
                </a:cubicBezTo>
                <a:cubicBezTo>
                  <a:pt x="457" y="44"/>
                  <a:pt x="589" y="177"/>
                  <a:pt x="589" y="324"/>
                </a:cubicBezTo>
                <a:cubicBezTo>
                  <a:pt x="589" y="368"/>
                  <a:pt x="575" y="398"/>
                  <a:pt x="560" y="427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  <a:extLst/>
        </p:spPr>
        <p:txBody>
          <a:bodyPr wrap="none" lIns="91431" tIns="45716" rIns="91431" bIns="45716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57" name="Заголовок 1"/>
          <p:cNvSpPr txBox="1">
            <a:spLocks/>
          </p:cNvSpPr>
          <p:nvPr/>
        </p:nvSpPr>
        <p:spPr>
          <a:xfrm>
            <a:off x="172374" y="862608"/>
            <a:ext cx="8686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dirty="0"/>
              <a:t>Введение в предметную область</a:t>
            </a:r>
            <a:br>
              <a:rPr lang="ru-RU" sz="3000" dirty="0"/>
            </a:br>
            <a:r>
              <a:rPr lang="ru-RU" sz="3000" dirty="0"/>
              <a:t>(описание ситуации «как будет»)</a:t>
            </a:r>
            <a:br>
              <a:rPr lang="ru-RU" sz="3000" dirty="0"/>
            </a:br>
            <a:endParaRPr lang="ru-RU" sz="3000" dirty="0" smtClean="0"/>
          </a:p>
          <a:p>
            <a:pPr>
              <a:defRPr/>
            </a:pPr>
            <a:endParaRPr lang="ru-RU" sz="3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83768" y="2481362"/>
            <a:ext cx="29514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1400" b="1" dirty="0">
                <a:latin typeface="Franklin Gothic Book" panose="020B0503020102020204" pitchFamily="34" charset="0"/>
              </a:rPr>
              <a:t>Транспортно-технологический </a:t>
            </a:r>
            <a:endParaRPr lang="ru-RU" sz="1400" b="1" dirty="0" smtClean="0">
              <a:latin typeface="Franklin Gothic Book" panose="020B0503020102020204" pitchFamily="34" charset="0"/>
            </a:endParaRPr>
          </a:p>
          <a:p>
            <a:pPr algn="ctr" fontAlgn="base"/>
            <a:r>
              <a:rPr lang="ru-RU" sz="1400" b="1" dirty="0" smtClean="0">
                <a:latin typeface="Franklin Gothic Book" panose="020B0503020102020204" pitchFamily="34" charset="0"/>
              </a:rPr>
              <a:t>институт</a:t>
            </a:r>
            <a:endParaRPr lang="ru-RU" sz="1400" b="1" dirty="0">
              <a:latin typeface="Franklin Gothic Book" panose="020B0503020102020204" pitchFamily="34" charset="0"/>
            </a:endParaRPr>
          </a:p>
          <a:p>
            <a:pPr algn="ctr" fontAlgn="base"/>
            <a:r>
              <a:rPr lang="ru-RU" sz="1400" dirty="0">
                <a:latin typeface="Franklin Gothic Book" panose="020B0503020102020204" pitchFamily="34" charset="0"/>
              </a:rPr>
              <a:t>«Умные технологии </a:t>
            </a:r>
            <a:endParaRPr lang="ru-RU" sz="1400" dirty="0" smtClean="0">
              <a:latin typeface="Franklin Gothic Book" panose="020B0503020102020204" pitchFamily="34" charset="0"/>
            </a:endParaRPr>
          </a:p>
          <a:p>
            <a:pPr algn="ctr" fontAlgn="base"/>
            <a:r>
              <a:rPr lang="ru-RU" sz="1400" dirty="0" smtClean="0">
                <a:latin typeface="Franklin Gothic Book" panose="020B0503020102020204" pitchFamily="34" charset="0"/>
              </a:rPr>
              <a:t>в </a:t>
            </a:r>
            <a:r>
              <a:rPr lang="ru-RU" sz="1400" dirty="0">
                <a:latin typeface="Franklin Gothic Book" panose="020B0503020102020204" pitchFamily="34" charset="0"/>
              </a:rPr>
              <a:t>механизмах машин»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350382" y="2421476"/>
            <a:ext cx="36581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1400" b="1" dirty="0">
                <a:latin typeface="Franklin Gothic Book" panose="020B0503020102020204" pitchFamily="34" charset="0"/>
              </a:rPr>
              <a:t>Центр международного образования </a:t>
            </a:r>
            <a:endParaRPr lang="ru-RU" sz="1400" b="1" dirty="0" smtClean="0">
              <a:latin typeface="Franklin Gothic Book" panose="020B0503020102020204" pitchFamily="34" charset="0"/>
            </a:endParaRPr>
          </a:p>
          <a:p>
            <a:pPr algn="ctr" fontAlgn="base"/>
            <a:r>
              <a:rPr lang="ru-RU" sz="1400" b="1" dirty="0" smtClean="0">
                <a:latin typeface="Franklin Gothic Book" panose="020B0503020102020204" pitchFamily="34" charset="0"/>
              </a:rPr>
              <a:t>и </a:t>
            </a:r>
            <a:r>
              <a:rPr lang="ru-RU" sz="1400" b="1" dirty="0">
                <a:latin typeface="Franklin Gothic Book" panose="020B0503020102020204" pitchFamily="34" charset="0"/>
              </a:rPr>
              <a:t>сотрудничества </a:t>
            </a:r>
            <a:endParaRPr lang="ru-RU" sz="1400" b="1" dirty="0" smtClean="0">
              <a:latin typeface="Franklin Gothic Book" panose="020B0503020102020204" pitchFamily="34" charset="0"/>
            </a:endParaRPr>
          </a:p>
          <a:p>
            <a:pPr algn="ctr" fontAlgn="base"/>
            <a:r>
              <a:rPr lang="ru-RU" sz="1400" dirty="0" smtClean="0">
                <a:latin typeface="Franklin Gothic Book" panose="020B0503020102020204" pitchFamily="34" charset="0"/>
              </a:rPr>
              <a:t>«</a:t>
            </a:r>
            <a:r>
              <a:rPr lang="ru-RU" sz="1400" dirty="0">
                <a:latin typeface="Franklin Gothic Book" panose="020B0503020102020204" pitchFamily="34" charset="0"/>
              </a:rPr>
              <a:t>Интеллектуальная игра </a:t>
            </a:r>
            <a:endParaRPr lang="ru-RU" sz="1400" dirty="0" smtClean="0">
              <a:latin typeface="Franklin Gothic Book" panose="020B0503020102020204" pitchFamily="34" charset="0"/>
            </a:endParaRPr>
          </a:p>
          <a:p>
            <a:pPr algn="ctr" fontAlgn="base"/>
            <a:r>
              <a:rPr lang="ru-RU" sz="1400" dirty="0" smtClean="0">
                <a:latin typeface="Franklin Gothic Book" panose="020B0503020102020204" pitchFamily="34" charset="0"/>
              </a:rPr>
              <a:t>«</a:t>
            </a:r>
            <a:r>
              <a:rPr lang="ru-RU" sz="1400" dirty="0">
                <a:latin typeface="Franklin Gothic Book" panose="020B0503020102020204" pitchFamily="34" charset="0"/>
              </a:rPr>
              <a:t>Игровая риторика»</a:t>
            </a:r>
          </a:p>
        </p:txBody>
      </p:sp>
      <p:pic>
        <p:nvPicPr>
          <p:cNvPr id="3074" name="Picture 2" descr="C:\Users\Filin\Desktop\dlya_prezentacii_chelovechki_3_1315572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085" y="5066289"/>
            <a:ext cx="1139705" cy="1028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TextBox 75"/>
          <p:cNvSpPr txBox="1"/>
          <p:nvPr/>
        </p:nvSpPr>
        <p:spPr>
          <a:xfrm>
            <a:off x="7524328" y="6530763"/>
            <a:ext cx="220431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г. Белгород, 2018 год</a:t>
            </a:r>
          </a:p>
        </p:txBody>
      </p:sp>
      <p:pic>
        <p:nvPicPr>
          <p:cNvPr id="3075" name="Picture 3" descr="C:\Users\Filin\Desktop\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8419" y="3523542"/>
            <a:ext cx="1078235" cy="808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329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 animBg="1"/>
      <p:bldP spid="135" grpId="0" animBg="1"/>
      <p:bldP spid="153" grpId="0" animBg="1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Straight Connector 3"/>
          <p:cNvCxnSpPr/>
          <p:nvPr/>
        </p:nvCxnSpPr>
        <p:spPr>
          <a:xfrm>
            <a:off x="8859174" y="2173477"/>
            <a:ext cx="0" cy="232599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3"/>
          <p:cNvCxnSpPr/>
          <p:nvPr/>
        </p:nvCxnSpPr>
        <p:spPr>
          <a:xfrm>
            <a:off x="8172400" y="4339721"/>
            <a:ext cx="0" cy="22043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3" name="Rectangle 5"/>
          <p:cNvSpPr>
            <a:spLocks noChangeArrowheads="1"/>
          </p:cNvSpPr>
          <p:nvPr/>
        </p:nvSpPr>
        <p:spPr bwMode="auto">
          <a:xfrm>
            <a:off x="8107957" y="3111223"/>
            <a:ext cx="773788" cy="1809062"/>
          </a:xfrm>
          <a:prstGeom prst="rect">
            <a:avLst/>
          </a:prstGeom>
          <a:pattFill prst="dkDnDiag">
            <a:fgClr>
              <a:srgbClr val="00B050"/>
            </a:fgClr>
            <a:bgClr>
              <a:schemeClr val="bg1"/>
            </a:bgClr>
          </a:pattFill>
          <a:ln>
            <a:noFill/>
          </a:ln>
        </p:spPr>
        <p:txBody>
          <a:bodyPr lIns="91440" tIns="45720" rIns="91440" bIns="45720"/>
          <a:lstStyle/>
          <a:p>
            <a:pPr defTabSz="7676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dirty="0">
              <a:latin typeface="+mn-lt"/>
              <a:cs typeface="+mn-cs"/>
            </a:endParaRPr>
          </a:p>
        </p:txBody>
      </p:sp>
      <p:sp>
        <p:nvSpPr>
          <p:cNvPr id="134" name="Freeform 1"/>
          <p:cNvSpPr>
            <a:spLocks noChangeArrowheads="1"/>
          </p:cNvSpPr>
          <p:nvPr/>
        </p:nvSpPr>
        <p:spPr bwMode="auto">
          <a:xfrm>
            <a:off x="3339106" y="3781738"/>
            <a:ext cx="295361" cy="468031"/>
          </a:xfrm>
          <a:custGeom>
            <a:avLst/>
            <a:gdLst>
              <a:gd name="T0" fmla="*/ 93 w 1282"/>
              <a:gd name="T1" fmla="*/ 344 h 2032"/>
              <a:gd name="T2" fmla="*/ 93 w 1282"/>
              <a:gd name="T3" fmla="*/ 344 h 2032"/>
              <a:gd name="T4" fmla="*/ 750 w 1282"/>
              <a:gd name="T5" fmla="*/ 1000 h 2032"/>
              <a:gd name="T6" fmla="*/ 93 w 1282"/>
              <a:gd name="T7" fmla="*/ 1656 h 2032"/>
              <a:gd name="T8" fmla="*/ 93 w 1282"/>
              <a:gd name="T9" fmla="*/ 1937 h 2032"/>
              <a:gd name="T10" fmla="*/ 375 w 1282"/>
              <a:gd name="T11" fmla="*/ 1937 h 2032"/>
              <a:gd name="T12" fmla="*/ 1281 w 1282"/>
              <a:gd name="T13" fmla="*/ 1000 h 2032"/>
              <a:gd name="T14" fmla="*/ 375 w 1282"/>
              <a:gd name="T15" fmla="*/ 94 h 2032"/>
              <a:gd name="T16" fmla="*/ 93 w 1282"/>
              <a:gd name="T17" fmla="*/ 94 h 2032"/>
              <a:gd name="T18" fmla="*/ 31 w 1282"/>
              <a:gd name="T19" fmla="*/ 219 h 2032"/>
              <a:gd name="T20" fmla="*/ 93 w 1282"/>
              <a:gd name="T21" fmla="*/ 344 h 2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282" h="2032">
                <a:moveTo>
                  <a:pt x="93" y="344"/>
                </a:moveTo>
                <a:lnTo>
                  <a:pt x="93" y="344"/>
                </a:lnTo>
                <a:cubicBezTo>
                  <a:pt x="750" y="1000"/>
                  <a:pt x="750" y="1000"/>
                  <a:pt x="750" y="1000"/>
                </a:cubicBezTo>
                <a:cubicBezTo>
                  <a:pt x="93" y="1656"/>
                  <a:pt x="93" y="1656"/>
                  <a:pt x="93" y="1656"/>
                </a:cubicBezTo>
                <a:cubicBezTo>
                  <a:pt x="0" y="1750"/>
                  <a:pt x="0" y="1875"/>
                  <a:pt x="93" y="1937"/>
                </a:cubicBezTo>
                <a:cubicBezTo>
                  <a:pt x="156" y="2031"/>
                  <a:pt x="281" y="2031"/>
                  <a:pt x="375" y="1937"/>
                </a:cubicBezTo>
                <a:cubicBezTo>
                  <a:pt x="1281" y="1000"/>
                  <a:pt x="1281" y="1000"/>
                  <a:pt x="1281" y="1000"/>
                </a:cubicBezTo>
                <a:cubicBezTo>
                  <a:pt x="375" y="94"/>
                  <a:pt x="375" y="94"/>
                  <a:pt x="375" y="94"/>
                </a:cubicBezTo>
                <a:cubicBezTo>
                  <a:pt x="281" y="0"/>
                  <a:pt x="156" y="0"/>
                  <a:pt x="93" y="94"/>
                </a:cubicBezTo>
                <a:cubicBezTo>
                  <a:pt x="62" y="125"/>
                  <a:pt x="31" y="156"/>
                  <a:pt x="31" y="219"/>
                </a:cubicBezTo>
                <a:cubicBezTo>
                  <a:pt x="31" y="281"/>
                  <a:pt x="62" y="313"/>
                  <a:pt x="93" y="344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137168" tIns="68584" rIns="137168" bIns="68584" anchor="ctr"/>
          <a:lstStyle/>
          <a:p>
            <a:endParaRPr lang="en-US" sz="2700" dirty="0">
              <a:latin typeface="Lato Light"/>
            </a:endParaRPr>
          </a:p>
        </p:txBody>
      </p:sp>
      <p:sp>
        <p:nvSpPr>
          <p:cNvPr id="135" name="Freeform 1"/>
          <p:cNvSpPr>
            <a:spLocks noChangeArrowheads="1"/>
          </p:cNvSpPr>
          <p:nvPr/>
        </p:nvSpPr>
        <p:spPr bwMode="auto">
          <a:xfrm>
            <a:off x="6635629" y="3930114"/>
            <a:ext cx="295361" cy="468031"/>
          </a:xfrm>
          <a:custGeom>
            <a:avLst/>
            <a:gdLst>
              <a:gd name="T0" fmla="*/ 93 w 1282"/>
              <a:gd name="T1" fmla="*/ 344 h 2032"/>
              <a:gd name="T2" fmla="*/ 93 w 1282"/>
              <a:gd name="T3" fmla="*/ 344 h 2032"/>
              <a:gd name="T4" fmla="*/ 750 w 1282"/>
              <a:gd name="T5" fmla="*/ 1000 h 2032"/>
              <a:gd name="T6" fmla="*/ 93 w 1282"/>
              <a:gd name="T7" fmla="*/ 1656 h 2032"/>
              <a:gd name="T8" fmla="*/ 93 w 1282"/>
              <a:gd name="T9" fmla="*/ 1937 h 2032"/>
              <a:gd name="T10" fmla="*/ 375 w 1282"/>
              <a:gd name="T11" fmla="*/ 1937 h 2032"/>
              <a:gd name="T12" fmla="*/ 1281 w 1282"/>
              <a:gd name="T13" fmla="*/ 1000 h 2032"/>
              <a:gd name="T14" fmla="*/ 375 w 1282"/>
              <a:gd name="T15" fmla="*/ 94 h 2032"/>
              <a:gd name="T16" fmla="*/ 93 w 1282"/>
              <a:gd name="T17" fmla="*/ 94 h 2032"/>
              <a:gd name="T18" fmla="*/ 31 w 1282"/>
              <a:gd name="T19" fmla="*/ 219 h 2032"/>
              <a:gd name="T20" fmla="*/ 93 w 1282"/>
              <a:gd name="T21" fmla="*/ 344 h 2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282" h="2032">
                <a:moveTo>
                  <a:pt x="93" y="344"/>
                </a:moveTo>
                <a:lnTo>
                  <a:pt x="93" y="344"/>
                </a:lnTo>
                <a:cubicBezTo>
                  <a:pt x="750" y="1000"/>
                  <a:pt x="750" y="1000"/>
                  <a:pt x="750" y="1000"/>
                </a:cubicBezTo>
                <a:cubicBezTo>
                  <a:pt x="93" y="1656"/>
                  <a:pt x="93" y="1656"/>
                  <a:pt x="93" y="1656"/>
                </a:cubicBezTo>
                <a:cubicBezTo>
                  <a:pt x="0" y="1750"/>
                  <a:pt x="0" y="1875"/>
                  <a:pt x="93" y="1937"/>
                </a:cubicBezTo>
                <a:cubicBezTo>
                  <a:pt x="156" y="2031"/>
                  <a:pt x="281" y="2031"/>
                  <a:pt x="375" y="1937"/>
                </a:cubicBezTo>
                <a:cubicBezTo>
                  <a:pt x="1281" y="1000"/>
                  <a:pt x="1281" y="1000"/>
                  <a:pt x="1281" y="1000"/>
                </a:cubicBezTo>
                <a:cubicBezTo>
                  <a:pt x="375" y="94"/>
                  <a:pt x="375" y="94"/>
                  <a:pt x="375" y="94"/>
                </a:cubicBezTo>
                <a:cubicBezTo>
                  <a:pt x="281" y="0"/>
                  <a:pt x="156" y="0"/>
                  <a:pt x="93" y="94"/>
                </a:cubicBezTo>
                <a:cubicBezTo>
                  <a:pt x="62" y="125"/>
                  <a:pt x="31" y="156"/>
                  <a:pt x="31" y="219"/>
                </a:cubicBezTo>
                <a:cubicBezTo>
                  <a:pt x="31" y="281"/>
                  <a:pt x="62" y="313"/>
                  <a:pt x="93" y="344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137168" tIns="68584" rIns="137168" bIns="68584" anchor="ctr"/>
          <a:lstStyle/>
          <a:p>
            <a:endParaRPr lang="en-US" sz="2700" dirty="0">
              <a:latin typeface="Lato Light"/>
            </a:endParaRPr>
          </a:p>
        </p:txBody>
      </p:sp>
      <p:sp>
        <p:nvSpPr>
          <p:cNvPr id="153" name="Freeform 1"/>
          <p:cNvSpPr>
            <a:spLocks noChangeArrowheads="1"/>
          </p:cNvSpPr>
          <p:nvPr/>
        </p:nvSpPr>
        <p:spPr bwMode="auto">
          <a:xfrm>
            <a:off x="790743" y="3864187"/>
            <a:ext cx="295361" cy="468031"/>
          </a:xfrm>
          <a:custGeom>
            <a:avLst/>
            <a:gdLst>
              <a:gd name="T0" fmla="*/ 93 w 1282"/>
              <a:gd name="T1" fmla="*/ 344 h 2032"/>
              <a:gd name="T2" fmla="*/ 93 w 1282"/>
              <a:gd name="T3" fmla="*/ 344 h 2032"/>
              <a:gd name="T4" fmla="*/ 750 w 1282"/>
              <a:gd name="T5" fmla="*/ 1000 h 2032"/>
              <a:gd name="T6" fmla="*/ 93 w 1282"/>
              <a:gd name="T7" fmla="*/ 1656 h 2032"/>
              <a:gd name="T8" fmla="*/ 93 w 1282"/>
              <a:gd name="T9" fmla="*/ 1937 h 2032"/>
              <a:gd name="T10" fmla="*/ 375 w 1282"/>
              <a:gd name="T11" fmla="*/ 1937 h 2032"/>
              <a:gd name="T12" fmla="*/ 1281 w 1282"/>
              <a:gd name="T13" fmla="*/ 1000 h 2032"/>
              <a:gd name="T14" fmla="*/ 375 w 1282"/>
              <a:gd name="T15" fmla="*/ 94 h 2032"/>
              <a:gd name="T16" fmla="*/ 93 w 1282"/>
              <a:gd name="T17" fmla="*/ 94 h 2032"/>
              <a:gd name="T18" fmla="*/ 31 w 1282"/>
              <a:gd name="T19" fmla="*/ 219 h 2032"/>
              <a:gd name="T20" fmla="*/ 93 w 1282"/>
              <a:gd name="T21" fmla="*/ 344 h 2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282" h="2032">
                <a:moveTo>
                  <a:pt x="93" y="344"/>
                </a:moveTo>
                <a:lnTo>
                  <a:pt x="93" y="344"/>
                </a:lnTo>
                <a:cubicBezTo>
                  <a:pt x="750" y="1000"/>
                  <a:pt x="750" y="1000"/>
                  <a:pt x="750" y="1000"/>
                </a:cubicBezTo>
                <a:cubicBezTo>
                  <a:pt x="93" y="1656"/>
                  <a:pt x="93" y="1656"/>
                  <a:pt x="93" y="1656"/>
                </a:cubicBezTo>
                <a:cubicBezTo>
                  <a:pt x="0" y="1750"/>
                  <a:pt x="0" y="1875"/>
                  <a:pt x="93" y="1937"/>
                </a:cubicBezTo>
                <a:cubicBezTo>
                  <a:pt x="156" y="2031"/>
                  <a:pt x="281" y="2031"/>
                  <a:pt x="375" y="1937"/>
                </a:cubicBezTo>
                <a:cubicBezTo>
                  <a:pt x="1281" y="1000"/>
                  <a:pt x="1281" y="1000"/>
                  <a:pt x="1281" y="1000"/>
                </a:cubicBezTo>
                <a:cubicBezTo>
                  <a:pt x="375" y="94"/>
                  <a:pt x="375" y="94"/>
                  <a:pt x="375" y="94"/>
                </a:cubicBezTo>
                <a:cubicBezTo>
                  <a:pt x="281" y="0"/>
                  <a:pt x="156" y="0"/>
                  <a:pt x="93" y="94"/>
                </a:cubicBezTo>
                <a:cubicBezTo>
                  <a:pt x="62" y="125"/>
                  <a:pt x="31" y="156"/>
                  <a:pt x="31" y="219"/>
                </a:cubicBezTo>
                <a:cubicBezTo>
                  <a:pt x="31" y="281"/>
                  <a:pt x="62" y="313"/>
                  <a:pt x="93" y="34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137168" tIns="68584" rIns="137168" bIns="68584" anchor="ctr"/>
          <a:lstStyle/>
          <a:p>
            <a:endParaRPr lang="en-US" sz="2700" dirty="0">
              <a:latin typeface="Lato Light"/>
            </a:endParaRPr>
          </a:p>
        </p:txBody>
      </p:sp>
      <p:sp>
        <p:nvSpPr>
          <p:cNvPr id="88" name="Freeform 175"/>
          <p:cNvSpPr>
            <a:spLocks noChangeArrowheads="1"/>
          </p:cNvSpPr>
          <p:nvPr/>
        </p:nvSpPr>
        <p:spPr bwMode="auto">
          <a:xfrm>
            <a:off x="14835479" y="7559973"/>
            <a:ext cx="111550" cy="2379975"/>
          </a:xfrm>
          <a:custGeom>
            <a:avLst/>
            <a:gdLst>
              <a:gd name="T0" fmla="*/ 66 w 67"/>
              <a:gd name="T1" fmla="*/ 0 h 1413"/>
              <a:gd name="T2" fmla="*/ 0 w 67"/>
              <a:gd name="T3" fmla="*/ 0 h 1413"/>
              <a:gd name="T4" fmla="*/ 0 w 67"/>
              <a:gd name="T5" fmla="*/ 1412 h 1413"/>
              <a:gd name="T6" fmla="*/ 66 w 67"/>
              <a:gd name="T7" fmla="*/ 1412 h 1413"/>
              <a:gd name="T8" fmla="*/ 66 w 67"/>
              <a:gd name="T9" fmla="*/ 0 h 14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" h="1413">
                <a:moveTo>
                  <a:pt x="66" y="0"/>
                </a:moveTo>
                <a:lnTo>
                  <a:pt x="0" y="0"/>
                </a:lnTo>
                <a:lnTo>
                  <a:pt x="0" y="1412"/>
                </a:lnTo>
                <a:lnTo>
                  <a:pt x="66" y="1412"/>
                </a:lnTo>
                <a:lnTo>
                  <a:pt x="66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wrap="none" lIns="91440" tIns="45720" rIns="91440" bIns="45720" anchor="ctr"/>
          <a:lstStyle/>
          <a:p>
            <a:endParaRPr lang="en-US" sz="16600"/>
          </a:p>
        </p:txBody>
      </p:sp>
      <p:sp>
        <p:nvSpPr>
          <p:cNvPr id="90" name="Freeform 179"/>
          <p:cNvSpPr>
            <a:spLocks noChangeArrowheads="1"/>
          </p:cNvSpPr>
          <p:nvPr/>
        </p:nvSpPr>
        <p:spPr bwMode="auto">
          <a:xfrm>
            <a:off x="15251951" y="6124537"/>
            <a:ext cx="126424" cy="3815400"/>
          </a:xfrm>
          <a:custGeom>
            <a:avLst/>
            <a:gdLst>
              <a:gd name="T0" fmla="*/ 73 w 74"/>
              <a:gd name="T1" fmla="*/ 0 h 2263"/>
              <a:gd name="T2" fmla="*/ 0 w 74"/>
              <a:gd name="T3" fmla="*/ 0 h 2263"/>
              <a:gd name="T4" fmla="*/ 0 w 74"/>
              <a:gd name="T5" fmla="*/ 2262 h 2263"/>
              <a:gd name="T6" fmla="*/ 73 w 74"/>
              <a:gd name="T7" fmla="*/ 2262 h 2263"/>
              <a:gd name="T8" fmla="*/ 73 w 74"/>
              <a:gd name="T9" fmla="*/ 0 h 22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" h="2263">
                <a:moveTo>
                  <a:pt x="73" y="0"/>
                </a:moveTo>
                <a:lnTo>
                  <a:pt x="0" y="0"/>
                </a:lnTo>
                <a:lnTo>
                  <a:pt x="0" y="2262"/>
                </a:lnTo>
                <a:lnTo>
                  <a:pt x="73" y="2262"/>
                </a:lnTo>
                <a:lnTo>
                  <a:pt x="73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wrap="none" lIns="91440" tIns="45720" rIns="91440" bIns="45720" anchor="ctr"/>
          <a:lstStyle/>
          <a:p>
            <a:endParaRPr lang="en-US" sz="16600"/>
          </a:p>
        </p:txBody>
      </p:sp>
      <p:sp>
        <p:nvSpPr>
          <p:cNvPr id="6" name="TextBox 5"/>
          <p:cNvSpPr txBox="1"/>
          <p:nvPr/>
        </p:nvSpPr>
        <p:spPr>
          <a:xfrm>
            <a:off x="223245" y="2486457"/>
            <a:ext cx="2395090" cy="73866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 fontAlgn="base"/>
            <a:r>
              <a:rPr lang="ru-RU" sz="1400" b="1" dirty="0">
                <a:latin typeface="Franklin Gothic Book" panose="020B0503020102020204" pitchFamily="34" charset="0"/>
              </a:rPr>
              <a:t>ЦМИТ «Метаморфозы»</a:t>
            </a:r>
            <a:r>
              <a:rPr lang="ru-RU" sz="1400" u="sng" dirty="0">
                <a:latin typeface="Franklin Gothic Book" panose="020B0503020102020204" pitchFamily="34" charset="0"/>
              </a:rPr>
              <a:t> </a:t>
            </a:r>
            <a:r>
              <a:rPr lang="ru-RU" sz="1400" dirty="0" smtClean="0">
                <a:latin typeface="Franklin Gothic Book" panose="020B0503020102020204" pitchFamily="34" charset="0"/>
              </a:rPr>
              <a:t>«</a:t>
            </a:r>
            <a:r>
              <a:rPr lang="ru-RU" sz="1400" dirty="0" err="1">
                <a:latin typeface="Franklin Gothic Book" panose="020B0503020102020204" pitchFamily="34" charset="0"/>
              </a:rPr>
              <a:t>Робото</a:t>
            </a:r>
            <a:r>
              <a:rPr lang="ru-RU" sz="1400" dirty="0">
                <a:latin typeface="Franklin Gothic Book" panose="020B0503020102020204" pitchFamily="34" charset="0"/>
              </a:rPr>
              <a:t>-футбол, </a:t>
            </a:r>
            <a:endParaRPr lang="ru-RU" sz="1400" dirty="0" smtClean="0">
              <a:latin typeface="Franklin Gothic Book" panose="020B0503020102020204" pitchFamily="34" charset="0"/>
            </a:endParaRPr>
          </a:p>
          <a:p>
            <a:pPr algn="ctr" fontAlgn="base"/>
            <a:r>
              <a:rPr lang="ru-RU" sz="1400" dirty="0" smtClean="0">
                <a:latin typeface="Franklin Gothic Book" panose="020B0503020102020204" pitchFamily="34" charset="0"/>
              </a:rPr>
              <a:t>3D </a:t>
            </a:r>
            <a:r>
              <a:rPr lang="ru-RU" sz="1400" dirty="0">
                <a:latin typeface="Franklin Gothic Book" panose="020B0503020102020204" pitchFamily="34" charset="0"/>
              </a:rPr>
              <a:t>принтеры и ручки»</a:t>
            </a:r>
          </a:p>
        </p:txBody>
      </p:sp>
      <p:cxnSp>
        <p:nvCxnSpPr>
          <p:cNvPr id="41" name="Straight Connector 3"/>
          <p:cNvCxnSpPr/>
          <p:nvPr/>
        </p:nvCxnSpPr>
        <p:spPr>
          <a:xfrm>
            <a:off x="2659144" y="2173477"/>
            <a:ext cx="0" cy="22043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3"/>
          <p:cNvCxnSpPr/>
          <p:nvPr/>
        </p:nvCxnSpPr>
        <p:spPr>
          <a:xfrm>
            <a:off x="1781998" y="4377812"/>
            <a:ext cx="0" cy="22043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7" name="Freeform 40"/>
          <p:cNvSpPr>
            <a:spLocks/>
          </p:cNvSpPr>
          <p:nvPr/>
        </p:nvSpPr>
        <p:spPr bwMode="auto">
          <a:xfrm>
            <a:off x="1781998" y="3864187"/>
            <a:ext cx="877146" cy="1056097"/>
          </a:xfrm>
          <a:custGeom>
            <a:avLst/>
            <a:gdLst>
              <a:gd name="T0" fmla="*/ 1456650313 w 578"/>
              <a:gd name="T1" fmla="*/ 2147483646 h 1086"/>
              <a:gd name="T2" fmla="*/ 0 w 578"/>
              <a:gd name="T3" fmla="*/ 2147483646 h 1086"/>
              <a:gd name="T4" fmla="*/ 0 w 578"/>
              <a:gd name="T5" fmla="*/ 975299675 h 1086"/>
              <a:gd name="T6" fmla="*/ 728325950 w 578"/>
              <a:gd name="T7" fmla="*/ 0 h 1086"/>
              <a:gd name="T8" fmla="*/ 1456650313 w 578"/>
              <a:gd name="T9" fmla="*/ 975299675 h 1086"/>
              <a:gd name="T10" fmla="*/ 1456650313 w 578"/>
              <a:gd name="T11" fmla="*/ 2147483646 h 108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78"/>
              <a:gd name="T19" fmla="*/ 0 h 1086"/>
              <a:gd name="T20" fmla="*/ 578 w 578"/>
              <a:gd name="T21" fmla="*/ 1086 h 108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78" h="1086">
                <a:moveTo>
                  <a:pt x="578" y="1086"/>
                </a:moveTo>
                <a:lnTo>
                  <a:pt x="0" y="1086"/>
                </a:lnTo>
                <a:lnTo>
                  <a:pt x="0" y="387"/>
                </a:lnTo>
                <a:lnTo>
                  <a:pt x="289" y="0"/>
                </a:lnTo>
                <a:lnTo>
                  <a:pt x="578" y="387"/>
                </a:lnTo>
                <a:lnTo>
                  <a:pt x="578" y="1086"/>
                </a:lnTo>
                <a:close/>
              </a:path>
            </a:pathLst>
          </a:custGeom>
          <a:pattFill prst="ltDnDiag">
            <a:fgClr>
              <a:srgbClr val="0070C0"/>
            </a:fgClr>
            <a:bgClr>
              <a:schemeClr val="bg1"/>
            </a:bgClr>
          </a:pattFill>
          <a:ln>
            <a:noFill/>
          </a:ln>
          <a:extLst/>
        </p:spPr>
        <p:txBody>
          <a:bodyPr lIns="91440" tIns="45720" rIns="91440" bIns="45720"/>
          <a:lstStyle/>
          <a:p>
            <a:endParaRPr lang="ru-RU" dirty="0" smtClean="0"/>
          </a:p>
        </p:txBody>
      </p:sp>
      <p:sp>
        <p:nvSpPr>
          <p:cNvPr id="53" name="TextBox 31"/>
          <p:cNvSpPr txBox="1">
            <a:spLocks noChangeArrowheads="1"/>
          </p:cNvSpPr>
          <p:nvPr/>
        </p:nvSpPr>
        <p:spPr bwMode="auto">
          <a:xfrm>
            <a:off x="1882737" y="5068474"/>
            <a:ext cx="2205016" cy="90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391" tIns="19194" rIns="38391" bIns="19194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/>
            <a:r>
              <a:rPr lang="ru-RU" sz="1400" b="1" dirty="0" smtClean="0">
                <a:latin typeface="Franklin Gothic Book" panose="020B0503020102020204" pitchFamily="34" charset="0"/>
              </a:rPr>
              <a:t>Малый технологический университет</a:t>
            </a:r>
            <a:endParaRPr lang="ru-RU" sz="1400" b="1" dirty="0">
              <a:latin typeface="Franklin Gothic Book" panose="020B0503020102020204" pitchFamily="34" charset="0"/>
            </a:endParaRPr>
          </a:p>
          <a:p>
            <a:pPr algn="ctr" fontAlgn="base"/>
            <a:r>
              <a:rPr lang="ru-RU" sz="1400" dirty="0" smtClean="0"/>
              <a:t>«Эффект Лотоса»</a:t>
            </a:r>
          </a:p>
          <a:p>
            <a:pPr algn="ctr" fontAlgn="base"/>
            <a:r>
              <a:rPr lang="ru-RU" sz="1400" dirty="0" smtClean="0"/>
              <a:t>«Гуляем по воде»</a:t>
            </a:r>
          </a:p>
        </p:txBody>
      </p:sp>
      <p:grpSp>
        <p:nvGrpSpPr>
          <p:cNvPr id="46" name="Group 273"/>
          <p:cNvGrpSpPr/>
          <p:nvPr/>
        </p:nvGrpSpPr>
        <p:grpSpPr>
          <a:xfrm>
            <a:off x="1217020" y="1701849"/>
            <a:ext cx="427912" cy="423312"/>
            <a:chOff x="1497013" y="3013075"/>
            <a:chExt cx="295275" cy="29210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47" name="Freeform 104"/>
            <p:cNvSpPr>
              <a:spLocks/>
            </p:cNvSpPr>
            <p:nvPr/>
          </p:nvSpPr>
          <p:spPr bwMode="auto">
            <a:xfrm>
              <a:off x="1497013" y="3106738"/>
              <a:ext cx="295275" cy="198438"/>
            </a:xfrm>
            <a:custGeom>
              <a:avLst/>
              <a:gdLst/>
              <a:ahLst/>
              <a:cxnLst>
                <a:cxn ang="0">
                  <a:pos x="151" y="0"/>
                </a:cxn>
                <a:cxn ang="0">
                  <a:pos x="151" y="11"/>
                </a:cxn>
                <a:cxn ang="0">
                  <a:pos x="174" y="11"/>
                </a:cxn>
                <a:cxn ang="0">
                  <a:pos x="174" y="114"/>
                </a:cxn>
                <a:cxn ang="0">
                  <a:pos x="116" y="114"/>
                </a:cxn>
                <a:cxn ang="0">
                  <a:pos x="116" y="79"/>
                </a:cxn>
                <a:cxn ang="0">
                  <a:pos x="70" y="79"/>
                </a:cxn>
                <a:cxn ang="0">
                  <a:pos x="70" y="114"/>
                </a:cxn>
                <a:cxn ang="0">
                  <a:pos x="13" y="114"/>
                </a:cxn>
                <a:cxn ang="0">
                  <a:pos x="13" y="11"/>
                </a:cxn>
                <a:cxn ang="0">
                  <a:pos x="35" y="11"/>
                </a:cxn>
                <a:cxn ang="0">
                  <a:pos x="35" y="0"/>
                </a:cxn>
                <a:cxn ang="0">
                  <a:pos x="0" y="0"/>
                </a:cxn>
                <a:cxn ang="0">
                  <a:pos x="0" y="125"/>
                </a:cxn>
                <a:cxn ang="0">
                  <a:pos x="186" y="125"/>
                </a:cxn>
                <a:cxn ang="0">
                  <a:pos x="186" y="0"/>
                </a:cxn>
                <a:cxn ang="0">
                  <a:pos x="151" y="0"/>
                </a:cxn>
              </a:cxnLst>
              <a:rect l="0" t="0" r="r" b="b"/>
              <a:pathLst>
                <a:path w="186" h="125">
                  <a:moveTo>
                    <a:pt x="151" y="0"/>
                  </a:moveTo>
                  <a:lnTo>
                    <a:pt x="151" y="11"/>
                  </a:lnTo>
                  <a:lnTo>
                    <a:pt x="174" y="11"/>
                  </a:lnTo>
                  <a:lnTo>
                    <a:pt x="174" y="114"/>
                  </a:lnTo>
                  <a:lnTo>
                    <a:pt x="116" y="114"/>
                  </a:lnTo>
                  <a:lnTo>
                    <a:pt x="116" y="79"/>
                  </a:lnTo>
                  <a:lnTo>
                    <a:pt x="70" y="79"/>
                  </a:lnTo>
                  <a:lnTo>
                    <a:pt x="70" y="114"/>
                  </a:lnTo>
                  <a:lnTo>
                    <a:pt x="13" y="114"/>
                  </a:lnTo>
                  <a:lnTo>
                    <a:pt x="13" y="11"/>
                  </a:lnTo>
                  <a:lnTo>
                    <a:pt x="35" y="11"/>
                  </a:lnTo>
                  <a:lnTo>
                    <a:pt x="35" y="0"/>
                  </a:lnTo>
                  <a:lnTo>
                    <a:pt x="0" y="0"/>
                  </a:lnTo>
                  <a:lnTo>
                    <a:pt x="0" y="125"/>
                  </a:lnTo>
                  <a:lnTo>
                    <a:pt x="186" y="125"/>
                  </a:lnTo>
                  <a:lnTo>
                    <a:pt x="186" y="0"/>
                  </a:lnTo>
                  <a:lnTo>
                    <a:pt x="15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48" name="Freeform 105"/>
            <p:cNvSpPr>
              <a:spLocks noEditPoints="1"/>
            </p:cNvSpPr>
            <p:nvPr/>
          </p:nvSpPr>
          <p:spPr bwMode="auto">
            <a:xfrm>
              <a:off x="1571626" y="3013075"/>
              <a:ext cx="147638" cy="128588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81"/>
                </a:cxn>
                <a:cxn ang="0">
                  <a:pos x="93" y="81"/>
                </a:cxn>
                <a:cxn ang="0">
                  <a:pos x="93" y="70"/>
                </a:cxn>
                <a:cxn ang="0">
                  <a:pos x="93" y="46"/>
                </a:cxn>
                <a:cxn ang="0">
                  <a:pos x="93" y="0"/>
                </a:cxn>
                <a:cxn ang="0">
                  <a:pos x="0" y="0"/>
                </a:cxn>
                <a:cxn ang="0">
                  <a:pos x="0" y="46"/>
                </a:cxn>
                <a:cxn ang="0">
                  <a:pos x="0" y="70"/>
                </a:cxn>
                <a:cxn ang="0">
                  <a:pos x="34" y="13"/>
                </a:cxn>
                <a:cxn ang="0">
                  <a:pos x="34" y="35"/>
                </a:cxn>
                <a:cxn ang="0">
                  <a:pos x="58" y="35"/>
                </a:cxn>
                <a:cxn ang="0">
                  <a:pos x="58" y="13"/>
                </a:cxn>
                <a:cxn ang="0">
                  <a:pos x="69" y="13"/>
                </a:cxn>
                <a:cxn ang="0">
                  <a:pos x="69" y="70"/>
                </a:cxn>
                <a:cxn ang="0">
                  <a:pos x="58" y="70"/>
                </a:cxn>
                <a:cxn ang="0">
                  <a:pos x="58" y="46"/>
                </a:cxn>
                <a:cxn ang="0">
                  <a:pos x="34" y="46"/>
                </a:cxn>
                <a:cxn ang="0">
                  <a:pos x="34" y="70"/>
                </a:cxn>
                <a:cxn ang="0">
                  <a:pos x="23" y="70"/>
                </a:cxn>
                <a:cxn ang="0">
                  <a:pos x="23" y="13"/>
                </a:cxn>
                <a:cxn ang="0">
                  <a:pos x="34" y="13"/>
                </a:cxn>
              </a:cxnLst>
              <a:rect l="0" t="0" r="r" b="b"/>
              <a:pathLst>
                <a:path w="93" h="81">
                  <a:moveTo>
                    <a:pt x="0" y="70"/>
                  </a:moveTo>
                  <a:lnTo>
                    <a:pt x="0" y="81"/>
                  </a:lnTo>
                  <a:lnTo>
                    <a:pt x="93" y="81"/>
                  </a:lnTo>
                  <a:lnTo>
                    <a:pt x="93" y="70"/>
                  </a:lnTo>
                  <a:lnTo>
                    <a:pt x="93" y="46"/>
                  </a:lnTo>
                  <a:lnTo>
                    <a:pt x="93" y="0"/>
                  </a:lnTo>
                  <a:lnTo>
                    <a:pt x="0" y="0"/>
                  </a:lnTo>
                  <a:lnTo>
                    <a:pt x="0" y="46"/>
                  </a:lnTo>
                  <a:lnTo>
                    <a:pt x="0" y="70"/>
                  </a:lnTo>
                  <a:close/>
                  <a:moveTo>
                    <a:pt x="34" y="13"/>
                  </a:moveTo>
                  <a:lnTo>
                    <a:pt x="34" y="35"/>
                  </a:lnTo>
                  <a:lnTo>
                    <a:pt x="58" y="35"/>
                  </a:lnTo>
                  <a:lnTo>
                    <a:pt x="58" y="13"/>
                  </a:lnTo>
                  <a:lnTo>
                    <a:pt x="69" y="13"/>
                  </a:lnTo>
                  <a:lnTo>
                    <a:pt x="69" y="70"/>
                  </a:lnTo>
                  <a:lnTo>
                    <a:pt x="58" y="70"/>
                  </a:lnTo>
                  <a:lnTo>
                    <a:pt x="58" y="46"/>
                  </a:lnTo>
                  <a:lnTo>
                    <a:pt x="34" y="46"/>
                  </a:lnTo>
                  <a:lnTo>
                    <a:pt x="34" y="70"/>
                  </a:lnTo>
                  <a:lnTo>
                    <a:pt x="23" y="70"/>
                  </a:lnTo>
                  <a:lnTo>
                    <a:pt x="23" y="13"/>
                  </a:lnTo>
                  <a:lnTo>
                    <a:pt x="34" y="1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49" name="Rectangle 106"/>
            <p:cNvSpPr>
              <a:spLocks noChangeArrowheads="1"/>
            </p:cNvSpPr>
            <p:nvPr/>
          </p:nvSpPr>
          <p:spPr bwMode="auto">
            <a:xfrm>
              <a:off x="1535113" y="3179763"/>
              <a:ext cx="55563" cy="349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0" name="Rectangle 107"/>
            <p:cNvSpPr>
              <a:spLocks noChangeArrowheads="1"/>
            </p:cNvSpPr>
            <p:nvPr/>
          </p:nvSpPr>
          <p:spPr bwMode="auto">
            <a:xfrm>
              <a:off x="1535113" y="3232150"/>
              <a:ext cx="55563" cy="3810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1" name="Rectangle 108"/>
            <p:cNvSpPr>
              <a:spLocks noChangeArrowheads="1"/>
            </p:cNvSpPr>
            <p:nvPr/>
          </p:nvSpPr>
          <p:spPr bwMode="auto">
            <a:xfrm>
              <a:off x="1700213" y="3179763"/>
              <a:ext cx="53975" cy="349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2" name="Rectangle 109"/>
            <p:cNvSpPr>
              <a:spLocks noChangeArrowheads="1"/>
            </p:cNvSpPr>
            <p:nvPr/>
          </p:nvSpPr>
          <p:spPr bwMode="auto">
            <a:xfrm>
              <a:off x="1700213" y="3232150"/>
              <a:ext cx="53975" cy="3810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4" name="Rectangle 110"/>
            <p:cNvSpPr>
              <a:spLocks noChangeArrowheads="1"/>
            </p:cNvSpPr>
            <p:nvPr/>
          </p:nvSpPr>
          <p:spPr bwMode="auto">
            <a:xfrm>
              <a:off x="1608138" y="3179763"/>
              <a:ext cx="73025" cy="349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8" name="Прямоугольник 7"/>
          <p:cNvSpPr/>
          <p:nvPr/>
        </p:nvSpPr>
        <p:spPr>
          <a:xfrm>
            <a:off x="244516" y="4398145"/>
            <a:ext cx="986306" cy="646331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dirty="0" smtClean="0">
                <a:latin typeface="Franklin Gothic Book" panose="020B0503020102020204" pitchFamily="34" charset="0"/>
              </a:rPr>
              <a:t>5 </a:t>
            </a:r>
            <a:r>
              <a:rPr lang="ru-RU" dirty="0">
                <a:latin typeface="Franklin Gothic Book" panose="020B0503020102020204" pitchFamily="34" charset="0"/>
              </a:rPr>
              <a:t>– </a:t>
            </a:r>
            <a:r>
              <a:rPr lang="ru-RU" dirty="0" smtClean="0">
                <a:latin typeface="Franklin Gothic Book" panose="020B0503020102020204" pitchFamily="34" charset="0"/>
              </a:rPr>
              <a:t>6</a:t>
            </a:r>
            <a:endParaRPr lang="ru-RU" dirty="0">
              <a:latin typeface="Franklin Gothic Book" panose="020B0503020102020204" pitchFamily="34" charset="0"/>
            </a:endParaRPr>
          </a:p>
          <a:p>
            <a:pPr algn="ctr"/>
            <a:r>
              <a:rPr lang="ru-RU" dirty="0">
                <a:latin typeface="Franklin Gothic Book" panose="020B0503020102020204" pitchFamily="34" charset="0"/>
              </a:rPr>
              <a:t>классы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860032" y="4995521"/>
            <a:ext cx="3100770" cy="73866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 fontAlgn="base"/>
            <a:r>
              <a:rPr lang="ru-RU" sz="1400" b="1" dirty="0" smtClean="0">
                <a:latin typeface="Franklin Gothic Book" panose="020B0503020102020204" pitchFamily="34" charset="0"/>
              </a:rPr>
              <a:t>Музейно-выставочный комплекс</a:t>
            </a:r>
            <a:endParaRPr lang="ru-RU" sz="1400" b="1" dirty="0">
              <a:latin typeface="Franklin Gothic Book" panose="020B0503020102020204" pitchFamily="34" charset="0"/>
            </a:endParaRPr>
          </a:p>
          <a:p>
            <a:pPr algn="ctr" fontAlgn="base"/>
            <a:r>
              <a:rPr lang="ru-RU" sz="1400" dirty="0" smtClean="0"/>
              <a:t>«КВЕСТ-комната»</a:t>
            </a:r>
            <a:endParaRPr lang="ru-RU" sz="1400" dirty="0"/>
          </a:p>
          <a:p>
            <a:pPr algn="ctr" fontAlgn="base"/>
            <a:r>
              <a:rPr lang="ru-RU" sz="1400" dirty="0" smtClean="0"/>
              <a:t>«Музей-вчера, сегодня, завтра»</a:t>
            </a:r>
            <a:endParaRPr lang="ru-RU" sz="1400" dirty="0"/>
          </a:p>
        </p:txBody>
      </p:sp>
      <p:cxnSp>
        <p:nvCxnSpPr>
          <p:cNvPr id="56" name="Straight Connector 3"/>
          <p:cNvCxnSpPr/>
          <p:nvPr/>
        </p:nvCxnSpPr>
        <p:spPr>
          <a:xfrm>
            <a:off x="5226653" y="2173468"/>
            <a:ext cx="0" cy="232599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3"/>
          <p:cNvCxnSpPr/>
          <p:nvPr/>
        </p:nvCxnSpPr>
        <p:spPr>
          <a:xfrm>
            <a:off x="4274289" y="4392235"/>
            <a:ext cx="0" cy="22043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7" name="Freeform 45"/>
          <p:cNvSpPr>
            <a:spLocks/>
          </p:cNvSpPr>
          <p:nvPr/>
        </p:nvSpPr>
        <p:spPr bwMode="auto">
          <a:xfrm>
            <a:off x="4274289" y="3371342"/>
            <a:ext cx="963206" cy="1534383"/>
          </a:xfrm>
          <a:custGeom>
            <a:avLst/>
            <a:gdLst>
              <a:gd name="T0" fmla="*/ 570 w 646"/>
              <a:gd name="T1" fmla="*/ 533 h 1531"/>
              <a:gd name="T2" fmla="*/ 570 w 646"/>
              <a:gd name="T3" fmla="*/ 97 h 1531"/>
              <a:gd name="T4" fmla="*/ 511 w 646"/>
              <a:gd name="T5" fmla="*/ 97 h 1531"/>
              <a:gd name="T6" fmla="*/ 511 w 646"/>
              <a:gd name="T7" fmla="*/ 0 h 1531"/>
              <a:gd name="T8" fmla="*/ 135 w 646"/>
              <a:gd name="T9" fmla="*/ 0 h 1531"/>
              <a:gd name="T10" fmla="*/ 135 w 646"/>
              <a:gd name="T11" fmla="*/ 97 h 1531"/>
              <a:gd name="T12" fmla="*/ 78 w 646"/>
              <a:gd name="T13" fmla="*/ 97 h 1531"/>
              <a:gd name="T14" fmla="*/ 78 w 646"/>
              <a:gd name="T15" fmla="*/ 533 h 1531"/>
              <a:gd name="T16" fmla="*/ 0 w 646"/>
              <a:gd name="T17" fmla="*/ 533 h 1531"/>
              <a:gd name="T18" fmla="*/ 0 w 646"/>
              <a:gd name="T19" fmla="*/ 1531 h 1531"/>
              <a:gd name="T20" fmla="*/ 646 w 646"/>
              <a:gd name="T21" fmla="*/ 1531 h 1531"/>
              <a:gd name="T22" fmla="*/ 646 w 646"/>
              <a:gd name="T23" fmla="*/ 533 h 1531"/>
              <a:gd name="T24" fmla="*/ 570 w 646"/>
              <a:gd name="T25" fmla="*/ 533 h 15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46" h="1531">
                <a:moveTo>
                  <a:pt x="570" y="533"/>
                </a:moveTo>
                <a:lnTo>
                  <a:pt x="570" y="97"/>
                </a:lnTo>
                <a:lnTo>
                  <a:pt x="511" y="97"/>
                </a:lnTo>
                <a:lnTo>
                  <a:pt x="511" y="0"/>
                </a:lnTo>
                <a:lnTo>
                  <a:pt x="135" y="0"/>
                </a:lnTo>
                <a:lnTo>
                  <a:pt x="135" y="97"/>
                </a:lnTo>
                <a:lnTo>
                  <a:pt x="78" y="97"/>
                </a:lnTo>
                <a:lnTo>
                  <a:pt x="78" y="533"/>
                </a:lnTo>
                <a:lnTo>
                  <a:pt x="0" y="533"/>
                </a:lnTo>
                <a:lnTo>
                  <a:pt x="0" y="1531"/>
                </a:lnTo>
                <a:lnTo>
                  <a:pt x="646" y="1531"/>
                </a:lnTo>
                <a:lnTo>
                  <a:pt x="646" y="533"/>
                </a:lnTo>
                <a:lnTo>
                  <a:pt x="570" y="533"/>
                </a:lnTo>
                <a:close/>
              </a:path>
            </a:pathLst>
          </a:custGeom>
          <a:pattFill prst="dkDnDiag">
            <a:fgClr>
              <a:schemeClr val="accent3"/>
            </a:fgClr>
            <a:bgClr>
              <a:schemeClr val="bg1"/>
            </a:bgClr>
          </a:pattFill>
          <a:ln>
            <a:noFill/>
          </a:ln>
        </p:spPr>
        <p:txBody>
          <a:bodyPr lIns="91440" tIns="45720" rIns="91440" bIns="45720"/>
          <a:lstStyle/>
          <a:p>
            <a:pPr defTabSz="7676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dirty="0">
              <a:latin typeface="+mn-lt"/>
              <a:cs typeface="+mn-cs"/>
            </a:endParaRPr>
          </a:p>
        </p:txBody>
      </p:sp>
      <p:sp>
        <p:nvSpPr>
          <p:cNvPr id="64" name="Freeform 50"/>
          <p:cNvSpPr>
            <a:spLocks noEditPoints="1"/>
          </p:cNvSpPr>
          <p:nvPr/>
        </p:nvSpPr>
        <p:spPr bwMode="auto">
          <a:xfrm>
            <a:off x="3773749" y="1711641"/>
            <a:ext cx="371532" cy="363183"/>
          </a:xfrm>
          <a:custGeom>
            <a:avLst/>
            <a:gdLst>
              <a:gd name="T0" fmla="*/ 2147483646 w 112"/>
              <a:gd name="T1" fmla="*/ 2147483646 h 109"/>
              <a:gd name="T2" fmla="*/ 2147483646 w 112"/>
              <a:gd name="T3" fmla="*/ 0 h 109"/>
              <a:gd name="T4" fmla="*/ 2147483646 w 112"/>
              <a:gd name="T5" fmla="*/ 2147483646 h 109"/>
              <a:gd name="T6" fmla="*/ 2147483646 w 112"/>
              <a:gd name="T7" fmla="*/ 2147483646 h 109"/>
              <a:gd name="T8" fmla="*/ 0 w 112"/>
              <a:gd name="T9" fmla="*/ 2147483646 h 109"/>
              <a:gd name="T10" fmla="*/ 2147483646 w 112"/>
              <a:gd name="T11" fmla="*/ 2147483646 h 109"/>
              <a:gd name="T12" fmla="*/ 2147483646 w 112"/>
              <a:gd name="T13" fmla="*/ 2147483646 h 109"/>
              <a:gd name="T14" fmla="*/ 2147483646 w 112"/>
              <a:gd name="T15" fmla="*/ 2147483646 h 109"/>
              <a:gd name="T16" fmla="*/ 2147483646 w 112"/>
              <a:gd name="T17" fmla="*/ 2147483646 h 109"/>
              <a:gd name="T18" fmla="*/ 2147483646 w 112"/>
              <a:gd name="T19" fmla="*/ 2147483646 h 109"/>
              <a:gd name="T20" fmla="*/ 2147483646 w 112"/>
              <a:gd name="T21" fmla="*/ 2147483646 h 109"/>
              <a:gd name="T22" fmla="*/ 2147483646 w 112"/>
              <a:gd name="T23" fmla="*/ 2147483646 h 109"/>
              <a:gd name="T24" fmla="*/ 2147483646 w 112"/>
              <a:gd name="T25" fmla="*/ 2147483646 h 109"/>
              <a:gd name="T26" fmla="*/ 2147483646 w 112"/>
              <a:gd name="T27" fmla="*/ 2147483646 h 109"/>
              <a:gd name="T28" fmla="*/ 2147483646 w 112"/>
              <a:gd name="T29" fmla="*/ 2147483646 h 109"/>
              <a:gd name="T30" fmla="*/ 2147483646 w 112"/>
              <a:gd name="T31" fmla="*/ 2147483646 h 109"/>
              <a:gd name="T32" fmla="*/ 2147483646 w 112"/>
              <a:gd name="T33" fmla="*/ 2147483646 h 109"/>
              <a:gd name="T34" fmla="*/ 2147483646 w 112"/>
              <a:gd name="T35" fmla="*/ 2147483646 h 109"/>
              <a:gd name="T36" fmla="*/ 2147483646 w 112"/>
              <a:gd name="T37" fmla="*/ 2147483646 h 109"/>
              <a:gd name="T38" fmla="*/ 2147483646 w 112"/>
              <a:gd name="T39" fmla="*/ 2147483646 h 109"/>
              <a:gd name="T40" fmla="*/ 2147483646 w 112"/>
              <a:gd name="T41" fmla="*/ 2147483646 h 109"/>
              <a:gd name="T42" fmla="*/ 2147483646 w 112"/>
              <a:gd name="T43" fmla="*/ 2147483646 h 10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112" h="109">
                <a:moveTo>
                  <a:pt x="112" y="8"/>
                </a:moveTo>
                <a:cubicBezTo>
                  <a:pt x="104" y="0"/>
                  <a:pt x="104" y="0"/>
                  <a:pt x="104" y="0"/>
                </a:cubicBezTo>
                <a:cubicBezTo>
                  <a:pt x="86" y="21"/>
                  <a:pt x="86" y="21"/>
                  <a:pt x="86" y="21"/>
                </a:cubicBezTo>
                <a:cubicBezTo>
                  <a:pt x="77" y="12"/>
                  <a:pt x="65" y="7"/>
                  <a:pt x="51" y="7"/>
                </a:cubicBezTo>
                <a:cubicBezTo>
                  <a:pt x="23" y="7"/>
                  <a:pt x="0" y="30"/>
                  <a:pt x="0" y="58"/>
                </a:cubicBezTo>
                <a:cubicBezTo>
                  <a:pt x="0" y="86"/>
                  <a:pt x="23" y="109"/>
                  <a:pt x="51" y="109"/>
                </a:cubicBezTo>
                <a:cubicBezTo>
                  <a:pt x="79" y="109"/>
                  <a:pt x="102" y="86"/>
                  <a:pt x="102" y="58"/>
                </a:cubicBezTo>
                <a:cubicBezTo>
                  <a:pt x="102" y="48"/>
                  <a:pt x="99" y="38"/>
                  <a:pt x="94" y="31"/>
                </a:cubicBezTo>
                <a:lnTo>
                  <a:pt x="112" y="8"/>
                </a:lnTo>
                <a:close/>
                <a:moveTo>
                  <a:pt x="95" y="58"/>
                </a:moveTo>
                <a:cubicBezTo>
                  <a:pt x="95" y="82"/>
                  <a:pt x="75" y="101"/>
                  <a:pt x="51" y="101"/>
                </a:cubicBezTo>
                <a:cubicBezTo>
                  <a:pt x="27" y="101"/>
                  <a:pt x="8" y="82"/>
                  <a:pt x="8" y="58"/>
                </a:cubicBezTo>
                <a:cubicBezTo>
                  <a:pt x="8" y="34"/>
                  <a:pt x="27" y="14"/>
                  <a:pt x="51" y="14"/>
                </a:cubicBezTo>
                <a:cubicBezTo>
                  <a:pt x="63" y="14"/>
                  <a:pt x="73" y="19"/>
                  <a:pt x="81" y="26"/>
                </a:cubicBezTo>
                <a:cubicBezTo>
                  <a:pt x="50" y="62"/>
                  <a:pt x="50" y="62"/>
                  <a:pt x="50" y="62"/>
                </a:cubicBezTo>
                <a:cubicBezTo>
                  <a:pt x="26" y="39"/>
                  <a:pt x="26" y="39"/>
                  <a:pt x="26" y="39"/>
                </a:cubicBezTo>
                <a:cubicBezTo>
                  <a:pt x="18" y="54"/>
                  <a:pt x="18" y="54"/>
                  <a:pt x="18" y="54"/>
                </a:cubicBezTo>
                <a:cubicBezTo>
                  <a:pt x="43" y="82"/>
                  <a:pt x="43" y="82"/>
                  <a:pt x="43" y="82"/>
                </a:cubicBezTo>
                <a:cubicBezTo>
                  <a:pt x="48" y="89"/>
                  <a:pt x="48" y="89"/>
                  <a:pt x="48" y="89"/>
                </a:cubicBezTo>
                <a:cubicBezTo>
                  <a:pt x="54" y="82"/>
                  <a:pt x="54" y="82"/>
                  <a:pt x="54" y="82"/>
                </a:cubicBezTo>
                <a:cubicBezTo>
                  <a:pt x="89" y="37"/>
                  <a:pt x="89" y="37"/>
                  <a:pt x="89" y="37"/>
                </a:cubicBezTo>
                <a:cubicBezTo>
                  <a:pt x="93" y="43"/>
                  <a:pt x="95" y="50"/>
                  <a:pt x="95" y="58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txBody>
          <a:bodyPr lIns="91440" tIns="45720" rIns="91440" bIns="45720"/>
          <a:lstStyle/>
          <a:p>
            <a:endParaRPr lang="ru-RU"/>
          </a:p>
        </p:txBody>
      </p:sp>
      <p:sp>
        <p:nvSpPr>
          <p:cNvPr id="74" name="Freeform 203"/>
          <p:cNvSpPr>
            <a:spLocks noChangeArrowheads="1"/>
          </p:cNvSpPr>
          <p:nvPr/>
        </p:nvSpPr>
        <p:spPr bwMode="auto">
          <a:xfrm>
            <a:off x="6968214" y="1624416"/>
            <a:ext cx="422522" cy="422523"/>
          </a:xfrm>
          <a:custGeom>
            <a:avLst/>
            <a:gdLst>
              <a:gd name="T0" fmla="*/ 295 w 634"/>
              <a:gd name="T1" fmla="*/ 0 h 634"/>
              <a:gd name="T2" fmla="*/ 295 w 634"/>
              <a:gd name="T3" fmla="*/ 0 h 634"/>
              <a:gd name="T4" fmla="*/ 266 w 634"/>
              <a:gd name="T5" fmla="*/ 0 h 634"/>
              <a:gd name="T6" fmla="*/ 266 w 634"/>
              <a:gd name="T7" fmla="*/ 59 h 634"/>
              <a:gd name="T8" fmla="*/ 0 w 634"/>
              <a:gd name="T9" fmla="*/ 339 h 634"/>
              <a:gd name="T10" fmla="*/ 295 w 634"/>
              <a:gd name="T11" fmla="*/ 633 h 634"/>
              <a:gd name="T12" fmla="*/ 545 w 634"/>
              <a:gd name="T13" fmla="*/ 456 h 634"/>
              <a:gd name="T14" fmla="*/ 589 w 634"/>
              <a:gd name="T15" fmla="*/ 471 h 634"/>
              <a:gd name="T16" fmla="*/ 633 w 634"/>
              <a:gd name="T17" fmla="*/ 324 h 634"/>
              <a:gd name="T18" fmla="*/ 295 w 634"/>
              <a:gd name="T19" fmla="*/ 0 h 634"/>
              <a:gd name="T20" fmla="*/ 295 w 634"/>
              <a:gd name="T21" fmla="*/ 589 h 634"/>
              <a:gd name="T22" fmla="*/ 295 w 634"/>
              <a:gd name="T23" fmla="*/ 589 h 634"/>
              <a:gd name="T24" fmla="*/ 45 w 634"/>
              <a:gd name="T25" fmla="*/ 339 h 634"/>
              <a:gd name="T26" fmla="*/ 266 w 634"/>
              <a:gd name="T27" fmla="*/ 103 h 634"/>
              <a:gd name="T28" fmla="*/ 266 w 634"/>
              <a:gd name="T29" fmla="*/ 368 h 634"/>
              <a:gd name="T30" fmla="*/ 516 w 634"/>
              <a:gd name="T31" fmla="*/ 442 h 634"/>
              <a:gd name="T32" fmla="*/ 295 w 634"/>
              <a:gd name="T33" fmla="*/ 589 h 634"/>
              <a:gd name="T34" fmla="*/ 560 w 634"/>
              <a:gd name="T35" fmla="*/ 427 h 634"/>
              <a:gd name="T36" fmla="*/ 560 w 634"/>
              <a:gd name="T37" fmla="*/ 427 h 634"/>
              <a:gd name="T38" fmla="*/ 295 w 634"/>
              <a:gd name="T39" fmla="*/ 339 h 634"/>
              <a:gd name="T40" fmla="*/ 295 w 634"/>
              <a:gd name="T41" fmla="*/ 44 h 634"/>
              <a:gd name="T42" fmla="*/ 589 w 634"/>
              <a:gd name="T43" fmla="*/ 324 h 634"/>
              <a:gd name="T44" fmla="*/ 560 w 634"/>
              <a:gd name="T45" fmla="*/ 427 h 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634" h="634">
                <a:moveTo>
                  <a:pt x="295" y="0"/>
                </a:moveTo>
                <a:lnTo>
                  <a:pt x="295" y="0"/>
                </a:lnTo>
                <a:cubicBezTo>
                  <a:pt x="266" y="0"/>
                  <a:pt x="266" y="0"/>
                  <a:pt x="266" y="0"/>
                </a:cubicBezTo>
                <a:cubicBezTo>
                  <a:pt x="266" y="59"/>
                  <a:pt x="266" y="59"/>
                  <a:pt x="266" y="59"/>
                </a:cubicBezTo>
                <a:cubicBezTo>
                  <a:pt x="118" y="73"/>
                  <a:pt x="0" y="191"/>
                  <a:pt x="0" y="339"/>
                </a:cubicBezTo>
                <a:cubicBezTo>
                  <a:pt x="0" y="501"/>
                  <a:pt x="133" y="633"/>
                  <a:pt x="295" y="633"/>
                </a:cubicBezTo>
                <a:cubicBezTo>
                  <a:pt x="412" y="633"/>
                  <a:pt x="501" y="560"/>
                  <a:pt x="545" y="456"/>
                </a:cubicBezTo>
                <a:cubicBezTo>
                  <a:pt x="589" y="471"/>
                  <a:pt x="589" y="471"/>
                  <a:pt x="589" y="471"/>
                </a:cubicBezTo>
                <a:cubicBezTo>
                  <a:pt x="619" y="442"/>
                  <a:pt x="633" y="383"/>
                  <a:pt x="633" y="324"/>
                </a:cubicBezTo>
                <a:cubicBezTo>
                  <a:pt x="633" y="147"/>
                  <a:pt x="471" y="0"/>
                  <a:pt x="295" y="0"/>
                </a:cubicBezTo>
                <a:close/>
                <a:moveTo>
                  <a:pt x="295" y="589"/>
                </a:moveTo>
                <a:lnTo>
                  <a:pt x="295" y="589"/>
                </a:lnTo>
                <a:cubicBezTo>
                  <a:pt x="148" y="589"/>
                  <a:pt x="45" y="486"/>
                  <a:pt x="45" y="339"/>
                </a:cubicBezTo>
                <a:cubicBezTo>
                  <a:pt x="45" y="221"/>
                  <a:pt x="148" y="118"/>
                  <a:pt x="266" y="103"/>
                </a:cubicBezTo>
                <a:cubicBezTo>
                  <a:pt x="266" y="368"/>
                  <a:pt x="266" y="368"/>
                  <a:pt x="266" y="368"/>
                </a:cubicBezTo>
                <a:cubicBezTo>
                  <a:pt x="516" y="442"/>
                  <a:pt x="516" y="442"/>
                  <a:pt x="516" y="442"/>
                </a:cubicBezTo>
                <a:cubicBezTo>
                  <a:pt x="471" y="530"/>
                  <a:pt x="383" y="589"/>
                  <a:pt x="295" y="589"/>
                </a:cubicBezTo>
                <a:close/>
                <a:moveTo>
                  <a:pt x="560" y="427"/>
                </a:moveTo>
                <a:lnTo>
                  <a:pt x="560" y="427"/>
                </a:lnTo>
                <a:cubicBezTo>
                  <a:pt x="295" y="339"/>
                  <a:pt x="295" y="339"/>
                  <a:pt x="295" y="339"/>
                </a:cubicBezTo>
                <a:cubicBezTo>
                  <a:pt x="295" y="44"/>
                  <a:pt x="295" y="44"/>
                  <a:pt x="295" y="44"/>
                </a:cubicBezTo>
                <a:cubicBezTo>
                  <a:pt x="457" y="44"/>
                  <a:pt x="589" y="177"/>
                  <a:pt x="589" y="324"/>
                </a:cubicBezTo>
                <a:cubicBezTo>
                  <a:pt x="589" y="368"/>
                  <a:pt x="575" y="398"/>
                  <a:pt x="560" y="427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  <a:extLst/>
        </p:spPr>
        <p:txBody>
          <a:bodyPr wrap="none" lIns="91431" tIns="45716" rIns="91431" bIns="45716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57" name="Заголовок 1"/>
          <p:cNvSpPr txBox="1">
            <a:spLocks/>
          </p:cNvSpPr>
          <p:nvPr/>
        </p:nvSpPr>
        <p:spPr>
          <a:xfrm>
            <a:off x="172374" y="862608"/>
            <a:ext cx="8686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dirty="0"/>
              <a:t>Введение в предметную область</a:t>
            </a:r>
            <a:br>
              <a:rPr lang="ru-RU" sz="3000" dirty="0"/>
            </a:br>
            <a:r>
              <a:rPr lang="ru-RU" sz="3000" dirty="0"/>
              <a:t>(описание ситуации «как будет»)</a:t>
            </a:r>
            <a:br>
              <a:rPr lang="ru-RU" sz="3000" dirty="0"/>
            </a:br>
            <a:endParaRPr lang="ru-RU" sz="3000" dirty="0" smtClean="0"/>
          </a:p>
          <a:p>
            <a:pPr>
              <a:defRPr/>
            </a:pPr>
            <a:endParaRPr lang="ru-RU" sz="3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83768" y="2481362"/>
            <a:ext cx="29514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1400" b="1" dirty="0">
                <a:latin typeface="Franklin Gothic Book" panose="020B0503020102020204" pitchFamily="34" charset="0"/>
              </a:rPr>
              <a:t>Транспортно-технологический </a:t>
            </a:r>
            <a:endParaRPr lang="ru-RU" sz="1400" b="1" dirty="0" smtClean="0">
              <a:latin typeface="Franklin Gothic Book" panose="020B0503020102020204" pitchFamily="34" charset="0"/>
            </a:endParaRPr>
          </a:p>
          <a:p>
            <a:pPr algn="ctr" fontAlgn="base"/>
            <a:r>
              <a:rPr lang="ru-RU" sz="1400" b="1" dirty="0" smtClean="0">
                <a:latin typeface="Franklin Gothic Book" panose="020B0503020102020204" pitchFamily="34" charset="0"/>
              </a:rPr>
              <a:t>институт</a:t>
            </a:r>
            <a:endParaRPr lang="ru-RU" sz="1400" b="1" dirty="0">
              <a:latin typeface="Franklin Gothic Book" panose="020B0503020102020204" pitchFamily="34" charset="0"/>
            </a:endParaRPr>
          </a:p>
          <a:p>
            <a:pPr algn="ctr" fontAlgn="base"/>
            <a:r>
              <a:rPr lang="ru-RU" sz="1400" dirty="0">
                <a:latin typeface="Franklin Gothic Book" panose="020B0503020102020204" pitchFamily="34" charset="0"/>
              </a:rPr>
              <a:t>«Умные технологии </a:t>
            </a:r>
            <a:endParaRPr lang="ru-RU" sz="1400" dirty="0" smtClean="0">
              <a:latin typeface="Franklin Gothic Book" panose="020B0503020102020204" pitchFamily="34" charset="0"/>
            </a:endParaRPr>
          </a:p>
          <a:p>
            <a:pPr algn="ctr" fontAlgn="base"/>
            <a:r>
              <a:rPr lang="ru-RU" sz="1400" dirty="0" smtClean="0">
                <a:latin typeface="Franklin Gothic Book" panose="020B0503020102020204" pitchFamily="34" charset="0"/>
              </a:rPr>
              <a:t>в </a:t>
            </a:r>
            <a:r>
              <a:rPr lang="ru-RU" sz="1400" dirty="0">
                <a:latin typeface="Franklin Gothic Book" panose="020B0503020102020204" pitchFamily="34" charset="0"/>
              </a:rPr>
              <a:t>механизмах машин»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350382" y="2266161"/>
            <a:ext cx="365818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1400" b="1" dirty="0">
                <a:latin typeface="Franklin Gothic Book" panose="020B0503020102020204" pitchFamily="34" charset="0"/>
              </a:rPr>
              <a:t>Учебно-производственный центр </a:t>
            </a:r>
            <a:endParaRPr lang="ru-RU" sz="1400" b="1" dirty="0" smtClean="0">
              <a:latin typeface="Franklin Gothic Book" panose="020B0503020102020204" pitchFamily="34" charset="0"/>
            </a:endParaRPr>
          </a:p>
          <a:p>
            <a:pPr algn="ctr" fontAlgn="base"/>
            <a:r>
              <a:rPr lang="ru-RU" sz="1400" b="1" dirty="0" smtClean="0">
                <a:latin typeface="Franklin Gothic Book" panose="020B0503020102020204" pitchFamily="34" charset="0"/>
              </a:rPr>
              <a:t>творческих </a:t>
            </a:r>
            <a:r>
              <a:rPr lang="ru-RU" sz="1400" b="1" dirty="0">
                <a:latin typeface="Franklin Gothic Book" panose="020B0503020102020204" pitchFamily="34" charset="0"/>
              </a:rPr>
              <a:t>мастерских </a:t>
            </a:r>
          </a:p>
          <a:p>
            <a:pPr algn="ctr" fontAlgn="base"/>
            <a:r>
              <a:rPr lang="ru-RU" sz="1400" dirty="0" smtClean="0"/>
              <a:t>«Создаем шедевры своими руками»</a:t>
            </a:r>
            <a:endParaRPr lang="ru-RU" sz="1400" dirty="0"/>
          </a:p>
        </p:txBody>
      </p:sp>
      <p:pic>
        <p:nvPicPr>
          <p:cNvPr id="2050" name="Picture 2" descr="C:\Users\Filin\Desktop\08.0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07" y="4995521"/>
            <a:ext cx="1072155" cy="1218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7518120" y="6510454"/>
            <a:ext cx="2682107" cy="27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г. Белгород, 2018 год</a:t>
            </a:r>
          </a:p>
        </p:txBody>
      </p:sp>
      <p:pic>
        <p:nvPicPr>
          <p:cNvPr id="2051" name="Picture 3" descr="C:\Users\Filin\Desktop\Kartinki_s_chelovechkami_21_24130948-768x76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119665"/>
            <a:ext cx="693514" cy="69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2476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 animBg="1"/>
      <p:bldP spid="135" grpId="0" animBg="1"/>
      <p:bldP spid="153" grpId="0" animBg="1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50825" y="612457"/>
            <a:ext cx="8229600" cy="5619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dirty="0"/>
              <a:t>Бюджет проекта</a:t>
            </a:r>
          </a:p>
        </p:txBody>
      </p:sp>
      <p:graphicFrame>
        <p:nvGraphicFramePr>
          <p:cNvPr id="8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680045"/>
              </p:ext>
            </p:extLst>
          </p:nvPr>
        </p:nvGraphicFramePr>
        <p:xfrm>
          <a:off x="107504" y="1340768"/>
          <a:ext cx="8934105" cy="4947596"/>
        </p:xfrm>
        <a:graphic>
          <a:graphicData uri="http://schemas.openxmlformats.org/drawingml/2006/table">
            <a:tbl>
              <a:tblPr/>
              <a:tblGrid>
                <a:gridCol w="375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54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45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2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64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67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67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3341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5704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№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Наименование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Бюджет проекта, </a:t>
                      </a:r>
                      <a:b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</a:b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тыс. руб.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Бюджетные источники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Внебюджетные источники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8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Arial" charset="0"/>
                        </a:rPr>
                        <a:t>Федеральный бюджет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Arial" charset="0"/>
                        </a:rPr>
                        <a:t>Региональный бюджет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Arial" charset="0"/>
                        </a:rPr>
                        <a:t>Муниципальный бюджет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средства БГТУ им. В.Г. Шухова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(от приносящей доход деятельности)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привлечен-</a:t>
                      </a:r>
                      <a:r>
                        <a:rPr kumimoji="0" lang="ru-R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ные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 (спонсор-</a:t>
                      </a:r>
                      <a:r>
                        <a:rPr kumimoji="0" lang="ru-R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ские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)  средства</a:t>
                      </a:r>
                    </a:p>
                  </a:txBody>
                  <a:tcPr marL="68591" marR="68591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гранты</a:t>
                      </a:r>
                    </a:p>
                  </a:txBody>
                  <a:tcPr marL="68591" marR="68591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средства от </a:t>
                      </a:r>
                      <a:r>
                        <a:rPr kumimoji="0" lang="ru-R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коммерциа-лизации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 продукта проекта </a:t>
                      </a:r>
                    </a:p>
                  </a:txBody>
                  <a:tcPr marL="68591" marR="68591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82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1.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Рекламно-информационные затраты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1800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6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2.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Административные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890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6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3.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Материалы для экспериментов (реактивы)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60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6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4.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Канцелярские товары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150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6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5.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Сувенирная продукция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100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300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25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3300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3000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300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804248" y="6482716"/>
            <a:ext cx="2682107" cy="27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г. Белгород, 2018 год</a:t>
            </a:r>
          </a:p>
        </p:txBody>
      </p:sp>
    </p:spTree>
    <p:extLst>
      <p:ext uri="{BB962C8B-B14F-4D97-AF65-F5344CB8AC3E}">
        <p14:creationId xmlns:p14="http://schemas.microsoft.com/office/powerpoint/2010/main" val="2636540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04790" y="548680"/>
            <a:ext cx="8229600" cy="5619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/>
              <a:t>Риски проекта</a:t>
            </a:r>
            <a:endParaRPr lang="ru-RU" sz="3000" dirty="0"/>
          </a:p>
        </p:txBody>
      </p:sp>
      <p:graphicFrame>
        <p:nvGraphicFramePr>
          <p:cNvPr id="3" name="Объек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94309"/>
              </p:ext>
            </p:extLst>
          </p:nvPr>
        </p:nvGraphicFramePr>
        <p:xfrm>
          <a:off x="250825" y="1556793"/>
          <a:ext cx="8713788" cy="4421781"/>
        </p:xfrm>
        <a:graphic>
          <a:graphicData uri="http://schemas.openxmlformats.org/drawingml/2006/table">
            <a:tbl>
              <a:tblPr/>
              <a:tblGrid>
                <a:gridCol w="356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8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4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33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706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20294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 marL="68594" marR="68594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Риск</a:t>
                      </a:r>
                    </a:p>
                  </a:txBody>
                  <a:tcPr marL="68594" marR="68594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Ожидаемые последствия наступления риска</a:t>
                      </a:r>
                    </a:p>
                  </a:txBody>
                  <a:tcPr marL="68594" marR="68594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Мероприятия по предупреждению наступления риска</a:t>
                      </a:r>
                    </a:p>
                  </a:txBody>
                  <a:tcPr marL="68594" marR="68594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Действия в случае наступления риска</a:t>
                      </a:r>
                    </a:p>
                  </a:txBody>
                  <a:tcPr marL="68594" marR="68594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6764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1442" marR="51442" marT="825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Политические </a:t>
                      </a:r>
                      <a:endParaRPr kumimoji="0" lang="ru-RU" alt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Социально-экономические изменения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Заключение соглашения за 4 </a:t>
                      </a:r>
                      <a:r>
                        <a:rPr kumimoji="0" lang="ru-RU" alt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мес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 до проведения мероприятия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Привлечение резервных стратегических партнеров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610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1434" marR="51434" marT="8255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Юридические</a:t>
                      </a:r>
                      <a:endParaRPr kumimoji="0" lang="ru-RU" alt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Невыполнение условий соглашения партнерами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Заблаговременные  комплекс мероприятий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Привлечение резервных стратегических партнеров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3411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1442" marR="51442" marT="825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Природные</a:t>
                      </a:r>
                      <a:endParaRPr kumimoji="0" lang="ru-RU" alt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Осадки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Планирование мероприятия в нескольких точках кампуса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Использование закрытых помещений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8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2" marR="51442" marT="825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Технические</a:t>
                      </a:r>
                      <a:endParaRPr kumimoji="0" lang="ru-RU" alt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Задержка предоставления необходимого материала сотрудниками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Подготовка к мероприятию за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kumimoji="0" lang="ru-RU" alt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мес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cs typeface="Times New Roman" panose="02020603050405020304" pitchFamily="18" charset="0"/>
                        </a:rPr>
                        <a:t>Исключение площадки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1045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6"/>
          <p:cNvSpPr>
            <a:spLocks noChangeArrowheads="1"/>
          </p:cNvSpPr>
          <p:nvPr/>
        </p:nvSpPr>
        <p:spPr bwMode="auto">
          <a:xfrm>
            <a:off x="1542905" y="4568160"/>
            <a:ext cx="6686696" cy="760841"/>
          </a:xfrm>
          <a:custGeom>
            <a:avLst/>
            <a:gdLst>
              <a:gd name="T0" fmla="*/ 10132 w 10133"/>
              <a:gd name="T1" fmla="*/ 2990 h 2991"/>
              <a:gd name="T2" fmla="*/ 0 w 10133"/>
              <a:gd name="T3" fmla="*/ 2990 h 2991"/>
              <a:gd name="T4" fmla="*/ 0 w 10133"/>
              <a:gd name="T5" fmla="*/ 0 h 2991"/>
              <a:gd name="T6" fmla="*/ 10132 w 10133"/>
              <a:gd name="T7" fmla="*/ 0 h 2991"/>
              <a:gd name="T8" fmla="*/ 10132 w 10133"/>
              <a:gd name="T9" fmla="*/ 2990 h 29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133" h="2991">
                <a:moveTo>
                  <a:pt x="10132" y="2990"/>
                </a:moveTo>
                <a:lnTo>
                  <a:pt x="0" y="2990"/>
                </a:lnTo>
                <a:lnTo>
                  <a:pt x="0" y="0"/>
                </a:lnTo>
                <a:lnTo>
                  <a:pt x="10132" y="0"/>
                </a:lnTo>
                <a:lnTo>
                  <a:pt x="10132" y="2990"/>
                </a:lnTo>
              </a:path>
            </a:pathLst>
          </a:custGeom>
          <a:solidFill>
            <a:srgbClr val="BD392F"/>
          </a:solidFill>
          <a:ln>
            <a:noFill/>
          </a:ln>
          <a:effectLst/>
        </p:spPr>
        <p:txBody>
          <a:bodyPr wrap="none" lIns="45720" tIns="22860" rIns="45720" bIns="22860" anchor="ctr"/>
          <a:lstStyle/>
          <a:p>
            <a:pPr marL="0" marR="0" lvl="0" indent="0" defTabSz="91421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smtClean="0">
              <a:ln>
                <a:noFill/>
              </a:ln>
              <a:solidFill>
                <a:srgbClr val="445469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34" name="Freeform 4"/>
          <p:cNvSpPr>
            <a:spLocks noChangeArrowheads="1"/>
          </p:cNvSpPr>
          <p:nvPr/>
        </p:nvSpPr>
        <p:spPr bwMode="auto">
          <a:xfrm>
            <a:off x="1118748" y="3807319"/>
            <a:ext cx="6765620" cy="760841"/>
          </a:xfrm>
          <a:custGeom>
            <a:avLst/>
            <a:gdLst>
              <a:gd name="T0" fmla="*/ 11798 w 11799"/>
              <a:gd name="T1" fmla="*/ 2990 h 2991"/>
              <a:gd name="T2" fmla="*/ 0 w 11799"/>
              <a:gd name="T3" fmla="*/ 2990 h 2991"/>
              <a:gd name="T4" fmla="*/ 0 w 11799"/>
              <a:gd name="T5" fmla="*/ 0 h 2991"/>
              <a:gd name="T6" fmla="*/ 11798 w 11799"/>
              <a:gd name="T7" fmla="*/ 0 h 2991"/>
              <a:gd name="T8" fmla="*/ 11798 w 11799"/>
              <a:gd name="T9" fmla="*/ 2990 h 29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799" h="2991">
                <a:moveTo>
                  <a:pt x="11798" y="2990"/>
                </a:moveTo>
                <a:lnTo>
                  <a:pt x="0" y="2990"/>
                </a:lnTo>
                <a:lnTo>
                  <a:pt x="0" y="0"/>
                </a:lnTo>
                <a:lnTo>
                  <a:pt x="11798" y="0"/>
                </a:lnTo>
                <a:lnTo>
                  <a:pt x="11798" y="2990"/>
                </a:lnTo>
              </a:path>
            </a:pathLst>
          </a:custGeom>
          <a:solidFill>
            <a:srgbClr val="F29B26"/>
          </a:solidFill>
          <a:ln>
            <a:noFill/>
          </a:ln>
          <a:effectLst/>
        </p:spPr>
        <p:txBody>
          <a:bodyPr wrap="none" lIns="45720" tIns="22860" rIns="45720" bIns="22860" anchor="ctr"/>
          <a:lstStyle/>
          <a:p>
            <a:pPr marL="0" marR="0" lvl="0" indent="0" defTabSz="91421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smtClean="0">
              <a:ln>
                <a:noFill/>
              </a:ln>
              <a:solidFill>
                <a:srgbClr val="445469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35" name="Freeform 8"/>
          <p:cNvSpPr>
            <a:spLocks noChangeArrowheads="1"/>
          </p:cNvSpPr>
          <p:nvPr/>
        </p:nvSpPr>
        <p:spPr bwMode="auto">
          <a:xfrm>
            <a:off x="210959" y="3045355"/>
            <a:ext cx="6953329" cy="761964"/>
          </a:xfrm>
          <a:custGeom>
            <a:avLst/>
            <a:gdLst>
              <a:gd name="T0" fmla="*/ 15364 w 15365"/>
              <a:gd name="T1" fmla="*/ 2994 h 2995"/>
              <a:gd name="T2" fmla="*/ 0 w 15365"/>
              <a:gd name="T3" fmla="*/ 2994 h 2995"/>
              <a:gd name="T4" fmla="*/ 0 w 15365"/>
              <a:gd name="T5" fmla="*/ 0 h 2995"/>
              <a:gd name="T6" fmla="*/ 15364 w 15365"/>
              <a:gd name="T7" fmla="*/ 0 h 2995"/>
              <a:gd name="T8" fmla="*/ 15364 w 15365"/>
              <a:gd name="T9" fmla="*/ 2994 h 29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365" h="2995">
                <a:moveTo>
                  <a:pt x="15364" y="2994"/>
                </a:moveTo>
                <a:lnTo>
                  <a:pt x="0" y="2994"/>
                </a:lnTo>
                <a:lnTo>
                  <a:pt x="0" y="0"/>
                </a:lnTo>
                <a:lnTo>
                  <a:pt x="15364" y="0"/>
                </a:lnTo>
                <a:lnTo>
                  <a:pt x="15364" y="2994"/>
                </a:lnTo>
              </a:path>
            </a:pathLst>
          </a:custGeom>
          <a:solidFill>
            <a:srgbClr val="9BBB5C"/>
          </a:solidFill>
          <a:ln>
            <a:noFill/>
          </a:ln>
          <a:effectLst/>
        </p:spPr>
        <p:txBody>
          <a:bodyPr wrap="none" lIns="45720" tIns="22860" rIns="45720" bIns="22860" anchor="ctr"/>
          <a:lstStyle/>
          <a:p>
            <a:pPr marL="0" marR="0" lvl="0" indent="0" defTabSz="91421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smtClean="0">
              <a:ln>
                <a:noFill/>
              </a:ln>
              <a:solidFill>
                <a:srgbClr val="445469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36" name="Freeform 2"/>
          <p:cNvSpPr>
            <a:spLocks noChangeArrowheads="1"/>
          </p:cNvSpPr>
          <p:nvPr/>
        </p:nvSpPr>
        <p:spPr bwMode="auto">
          <a:xfrm>
            <a:off x="1029889" y="2284515"/>
            <a:ext cx="5846367" cy="760841"/>
          </a:xfrm>
          <a:custGeom>
            <a:avLst/>
            <a:gdLst>
              <a:gd name="T0" fmla="*/ 12579 w 12580"/>
              <a:gd name="T1" fmla="*/ 2990 h 2991"/>
              <a:gd name="T2" fmla="*/ 0 w 12580"/>
              <a:gd name="T3" fmla="*/ 2990 h 2991"/>
              <a:gd name="T4" fmla="*/ 0 w 12580"/>
              <a:gd name="T5" fmla="*/ 0 h 2991"/>
              <a:gd name="T6" fmla="*/ 12579 w 12580"/>
              <a:gd name="T7" fmla="*/ 0 h 2991"/>
              <a:gd name="T8" fmla="*/ 12579 w 12580"/>
              <a:gd name="T9" fmla="*/ 2990 h 29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80" h="2991">
                <a:moveTo>
                  <a:pt x="12579" y="2990"/>
                </a:moveTo>
                <a:lnTo>
                  <a:pt x="0" y="2990"/>
                </a:lnTo>
                <a:lnTo>
                  <a:pt x="0" y="0"/>
                </a:lnTo>
                <a:lnTo>
                  <a:pt x="12579" y="0"/>
                </a:lnTo>
                <a:lnTo>
                  <a:pt x="12579" y="2990"/>
                </a:lnTo>
              </a:path>
            </a:pathLst>
          </a:custGeom>
          <a:solidFill>
            <a:srgbClr val="1EA185"/>
          </a:solidFill>
          <a:ln>
            <a:noFill/>
          </a:ln>
          <a:effectLst/>
        </p:spPr>
        <p:txBody>
          <a:bodyPr wrap="none" lIns="45720" tIns="22860" rIns="45720" bIns="22860" anchor="ctr"/>
          <a:lstStyle/>
          <a:p>
            <a:pPr marL="0" marR="0" lvl="0" indent="0" defTabSz="91421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smtClean="0">
              <a:ln>
                <a:noFill/>
              </a:ln>
              <a:solidFill>
                <a:srgbClr val="445469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37" name="Freeform 12"/>
          <p:cNvSpPr>
            <a:spLocks noChangeArrowheads="1"/>
          </p:cNvSpPr>
          <p:nvPr/>
        </p:nvSpPr>
        <p:spPr bwMode="auto">
          <a:xfrm>
            <a:off x="920134" y="1917560"/>
            <a:ext cx="1054785" cy="1123306"/>
          </a:xfrm>
          <a:custGeom>
            <a:avLst/>
            <a:gdLst>
              <a:gd name="T0" fmla="*/ 0 w 4143"/>
              <a:gd name="T1" fmla="*/ 1445 h 4414"/>
              <a:gd name="T2" fmla="*/ 3228 w 4143"/>
              <a:gd name="T3" fmla="*/ 0 h 4414"/>
              <a:gd name="T4" fmla="*/ 4142 w 4143"/>
              <a:gd name="T5" fmla="*/ 1036 h 4414"/>
              <a:gd name="T6" fmla="*/ 3439 w 4143"/>
              <a:gd name="T7" fmla="*/ 2940 h 4414"/>
              <a:gd name="T8" fmla="*/ 0 w 4143"/>
              <a:gd name="T9" fmla="*/ 4413 h 4414"/>
              <a:gd name="T10" fmla="*/ 0 w 4143"/>
              <a:gd name="T11" fmla="*/ 1445 h 44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43" h="4414">
                <a:moveTo>
                  <a:pt x="0" y="1445"/>
                </a:moveTo>
                <a:lnTo>
                  <a:pt x="3228" y="0"/>
                </a:lnTo>
                <a:lnTo>
                  <a:pt x="4142" y="1036"/>
                </a:lnTo>
                <a:lnTo>
                  <a:pt x="3439" y="2940"/>
                </a:lnTo>
                <a:lnTo>
                  <a:pt x="0" y="4413"/>
                </a:lnTo>
                <a:lnTo>
                  <a:pt x="0" y="1445"/>
                </a:lnTo>
              </a:path>
            </a:pathLst>
          </a:custGeom>
          <a:solidFill>
            <a:srgbClr val="1EA185">
              <a:lumMod val="75000"/>
            </a:srgbClr>
          </a:solidFill>
          <a:ln>
            <a:noFill/>
          </a:ln>
          <a:effectLst/>
        </p:spPr>
        <p:txBody>
          <a:bodyPr wrap="none" lIns="45720" tIns="22860" rIns="45720" bIns="22860" anchor="ctr"/>
          <a:lstStyle/>
          <a:p>
            <a:pPr marL="0" marR="0" lvl="0" indent="0" defTabSz="91421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smtClean="0">
              <a:ln>
                <a:noFill/>
              </a:ln>
              <a:solidFill>
                <a:srgbClr val="445469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38" name="Freeform 135"/>
          <p:cNvSpPr>
            <a:spLocks noChangeArrowheads="1"/>
          </p:cNvSpPr>
          <p:nvPr/>
        </p:nvSpPr>
        <p:spPr bwMode="auto">
          <a:xfrm>
            <a:off x="1742640" y="1909705"/>
            <a:ext cx="232278" cy="749619"/>
          </a:xfrm>
          <a:custGeom>
            <a:avLst/>
            <a:gdLst>
              <a:gd name="T0" fmla="*/ 0 w 915"/>
              <a:gd name="T1" fmla="*/ 0 h 2947"/>
              <a:gd name="T2" fmla="*/ 759 w 915"/>
              <a:gd name="T3" fmla="*/ 1058 h 2947"/>
              <a:gd name="T4" fmla="*/ 211 w 915"/>
              <a:gd name="T5" fmla="*/ 2946 h 2947"/>
              <a:gd name="T6" fmla="*/ 914 w 915"/>
              <a:gd name="T7" fmla="*/ 1035 h 2947"/>
              <a:gd name="T8" fmla="*/ 0 w 915"/>
              <a:gd name="T9" fmla="*/ 0 h 29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15" h="2947">
                <a:moveTo>
                  <a:pt x="0" y="0"/>
                </a:moveTo>
                <a:lnTo>
                  <a:pt x="759" y="1058"/>
                </a:lnTo>
                <a:lnTo>
                  <a:pt x="211" y="2946"/>
                </a:lnTo>
                <a:lnTo>
                  <a:pt x="914" y="1035"/>
                </a:lnTo>
                <a:lnTo>
                  <a:pt x="0" y="0"/>
                </a:lnTo>
              </a:path>
            </a:pathLst>
          </a:custGeom>
          <a:solidFill>
            <a:srgbClr val="1EA185">
              <a:lumMod val="50000"/>
            </a:srgbClr>
          </a:solidFill>
          <a:ln>
            <a:noFill/>
          </a:ln>
          <a:effectLst/>
        </p:spPr>
        <p:txBody>
          <a:bodyPr wrap="none" lIns="45720" tIns="22860" rIns="45720" bIns="22860" anchor="ctr"/>
          <a:lstStyle/>
          <a:p>
            <a:pPr marL="0" marR="0" lvl="0" indent="0" defTabSz="91421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smtClean="0">
              <a:ln>
                <a:noFill/>
              </a:ln>
              <a:solidFill>
                <a:srgbClr val="445469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43" name="Freeform 39"/>
          <p:cNvSpPr>
            <a:spLocks noChangeArrowheads="1"/>
          </p:cNvSpPr>
          <p:nvPr/>
        </p:nvSpPr>
        <p:spPr bwMode="auto">
          <a:xfrm>
            <a:off x="8560507" y="3270390"/>
            <a:ext cx="237296" cy="237298"/>
          </a:xfrm>
          <a:custGeom>
            <a:avLst/>
            <a:gdLst>
              <a:gd name="T0" fmla="*/ 399 w 444"/>
              <a:gd name="T1" fmla="*/ 53 h 444"/>
              <a:gd name="T2" fmla="*/ 399 w 444"/>
              <a:gd name="T3" fmla="*/ 53 h 444"/>
              <a:gd name="T4" fmla="*/ 372 w 444"/>
              <a:gd name="T5" fmla="*/ 53 h 444"/>
              <a:gd name="T6" fmla="*/ 372 w 444"/>
              <a:gd name="T7" fmla="*/ 98 h 444"/>
              <a:gd name="T8" fmla="*/ 293 w 444"/>
              <a:gd name="T9" fmla="*/ 98 h 444"/>
              <a:gd name="T10" fmla="*/ 293 w 444"/>
              <a:gd name="T11" fmla="*/ 53 h 444"/>
              <a:gd name="T12" fmla="*/ 151 w 444"/>
              <a:gd name="T13" fmla="*/ 53 h 444"/>
              <a:gd name="T14" fmla="*/ 151 w 444"/>
              <a:gd name="T15" fmla="*/ 98 h 444"/>
              <a:gd name="T16" fmla="*/ 71 w 444"/>
              <a:gd name="T17" fmla="*/ 98 h 444"/>
              <a:gd name="T18" fmla="*/ 71 w 444"/>
              <a:gd name="T19" fmla="*/ 53 h 444"/>
              <a:gd name="T20" fmla="*/ 45 w 444"/>
              <a:gd name="T21" fmla="*/ 53 h 444"/>
              <a:gd name="T22" fmla="*/ 0 w 444"/>
              <a:gd name="T23" fmla="*/ 98 h 444"/>
              <a:gd name="T24" fmla="*/ 0 w 444"/>
              <a:gd name="T25" fmla="*/ 399 h 444"/>
              <a:gd name="T26" fmla="*/ 45 w 444"/>
              <a:gd name="T27" fmla="*/ 443 h 444"/>
              <a:gd name="T28" fmla="*/ 399 w 444"/>
              <a:gd name="T29" fmla="*/ 443 h 444"/>
              <a:gd name="T30" fmla="*/ 443 w 444"/>
              <a:gd name="T31" fmla="*/ 399 h 444"/>
              <a:gd name="T32" fmla="*/ 443 w 444"/>
              <a:gd name="T33" fmla="*/ 98 h 444"/>
              <a:gd name="T34" fmla="*/ 399 w 444"/>
              <a:gd name="T35" fmla="*/ 53 h 444"/>
              <a:gd name="T36" fmla="*/ 399 w 444"/>
              <a:gd name="T37" fmla="*/ 399 h 444"/>
              <a:gd name="T38" fmla="*/ 399 w 444"/>
              <a:gd name="T39" fmla="*/ 399 h 444"/>
              <a:gd name="T40" fmla="*/ 45 w 444"/>
              <a:gd name="T41" fmla="*/ 399 h 444"/>
              <a:gd name="T42" fmla="*/ 45 w 444"/>
              <a:gd name="T43" fmla="*/ 196 h 444"/>
              <a:gd name="T44" fmla="*/ 399 w 444"/>
              <a:gd name="T45" fmla="*/ 196 h 444"/>
              <a:gd name="T46" fmla="*/ 399 w 444"/>
              <a:gd name="T47" fmla="*/ 399 h 444"/>
              <a:gd name="T48" fmla="*/ 124 w 444"/>
              <a:gd name="T49" fmla="*/ 0 h 444"/>
              <a:gd name="T50" fmla="*/ 124 w 444"/>
              <a:gd name="T51" fmla="*/ 0 h 444"/>
              <a:gd name="T52" fmla="*/ 89 w 444"/>
              <a:gd name="T53" fmla="*/ 0 h 444"/>
              <a:gd name="T54" fmla="*/ 89 w 444"/>
              <a:gd name="T55" fmla="*/ 89 h 444"/>
              <a:gd name="T56" fmla="*/ 124 w 444"/>
              <a:gd name="T57" fmla="*/ 89 h 444"/>
              <a:gd name="T58" fmla="*/ 124 w 444"/>
              <a:gd name="T59" fmla="*/ 0 h 444"/>
              <a:gd name="T60" fmla="*/ 354 w 444"/>
              <a:gd name="T61" fmla="*/ 0 h 444"/>
              <a:gd name="T62" fmla="*/ 354 w 444"/>
              <a:gd name="T63" fmla="*/ 0 h 444"/>
              <a:gd name="T64" fmla="*/ 319 w 444"/>
              <a:gd name="T65" fmla="*/ 0 h 444"/>
              <a:gd name="T66" fmla="*/ 319 w 444"/>
              <a:gd name="T67" fmla="*/ 89 h 444"/>
              <a:gd name="T68" fmla="*/ 354 w 444"/>
              <a:gd name="T69" fmla="*/ 89 h 444"/>
              <a:gd name="T70" fmla="*/ 354 w 444"/>
              <a:gd name="T71" fmla="*/ 0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444" h="444">
                <a:moveTo>
                  <a:pt x="399" y="53"/>
                </a:moveTo>
                <a:lnTo>
                  <a:pt x="399" y="53"/>
                </a:lnTo>
                <a:cubicBezTo>
                  <a:pt x="372" y="53"/>
                  <a:pt x="372" y="53"/>
                  <a:pt x="372" y="53"/>
                </a:cubicBezTo>
                <a:cubicBezTo>
                  <a:pt x="372" y="98"/>
                  <a:pt x="372" y="98"/>
                  <a:pt x="372" y="98"/>
                </a:cubicBezTo>
                <a:cubicBezTo>
                  <a:pt x="293" y="98"/>
                  <a:pt x="293" y="98"/>
                  <a:pt x="293" y="98"/>
                </a:cubicBezTo>
                <a:cubicBezTo>
                  <a:pt x="293" y="53"/>
                  <a:pt x="293" y="53"/>
                  <a:pt x="293" y="53"/>
                </a:cubicBezTo>
                <a:cubicBezTo>
                  <a:pt x="151" y="53"/>
                  <a:pt x="151" y="53"/>
                  <a:pt x="151" y="53"/>
                </a:cubicBezTo>
                <a:cubicBezTo>
                  <a:pt x="151" y="98"/>
                  <a:pt x="151" y="98"/>
                  <a:pt x="151" y="98"/>
                </a:cubicBezTo>
                <a:cubicBezTo>
                  <a:pt x="71" y="98"/>
                  <a:pt x="71" y="98"/>
                  <a:pt x="71" y="98"/>
                </a:cubicBezTo>
                <a:cubicBezTo>
                  <a:pt x="71" y="53"/>
                  <a:pt x="71" y="53"/>
                  <a:pt x="71" y="53"/>
                </a:cubicBezTo>
                <a:cubicBezTo>
                  <a:pt x="45" y="53"/>
                  <a:pt x="45" y="53"/>
                  <a:pt x="45" y="53"/>
                </a:cubicBezTo>
                <a:cubicBezTo>
                  <a:pt x="18" y="53"/>
                  <a:pt x="0" y="71"/>
                  <a:pt x="0" y="98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5"/>
                  <a:pt x="18" y="443"/>
                  <a:pt x="45" y="443"/>
                </a:cubicBezTo>
                <a:cubicBezTo>
                  <a:pt x="399" y="443"/>
                  <a:pt x="399" y="443"/>
                  <a:pt x="399" y="443"/>
                </a:cubicBezTo>
                <a:cubicBezTo>
                  <a:pt x="425" y="443"/>
                  <a:pt x="443" y="425"/>
                  <a:pt x="443" y="399"/>
                </a:cubicBezTo>
                <a:cubicBezTo>
                  <a:pt x="443" y="98"/>
                  <a:pt x="443" y="98"/>
                  <a:pt x="443" y="98"/>
                </a:cubicBezTo>
                <a:cubicBezTo>
                  <a:pt x="443" y="71"/>
                  <a:pt x="425" y="53"/>
                  <a:pt x="399" y="53"/>
                </a:cubicBezTo>
                <a:close/>
                <a:moveTo>
                  <a:pt x="399" y="399"/>
                </a:moveTo>
                <a:lnTo>
                  <a:pt x="399" y="399"/>
                </a:lnTo>
                <a:cubicBezTo>
                  <a:pt x="45" y="399"/>
                  <a:pt x="45" y="399"/>
                  <a:pt x="45" y="399"/>
                </a:cubicBezTo>
                <a:cubicBezTo>
                  <a:pt x="45" y="196"/>
                  <a:pt x="45" y="196"/>
                  <a:pt x="45" y="196"/>
                </a:cubicBezTo>
                <a:cubicBezTo>
                  <a:pt x="399" y="196"/>
                  <a:pt x="399" y="196"/>
                  <a:pt x="399" y="196"/>
                </a:cubicBezTo>
                <a:lnTo>
                  <a:pt x="399" y="399"/>
                </a:lnTo>
                <a:close/>
                <a:moveTo>
                  <a:pt x="124" y="0"/>
                </a:moveTo>
                <a:lnTo>
                  <a:pt x="124" y="0"/>
                </a:lnTo>
                <a:cubicBezTo>
                  <a:pt x="89" y="0"/>
                  <a:pt x="89" y="0"/>
                  <a:pt x="89" y="0"/>
                </a:cubicBezTo>
                <a:cubicBezTo>
                  <a:pt x="89" y="89"/>
                  <a:pt x="89" y="89"/>
                  <a:pt x="89" y="89"/>
                </a:cubicBezTo>
                <a:cubicBezTo>
                  <a:pt x="124" y="89"/>
                  <a:pt x="124" y="89"/>
                  <a:pt x="124" y="89"/>
                </a:cubicBezTo>
                <a:lnTo>
                  <a:pt x="124" y="0"/>
                </a:lnTo>
                <a:close/>
                <a:moveTo>
                  <a:pt x="354" y="0"/>
                </a:moveTo>
                <a:lnTo>
                  <a:pt x="354" y="0"/>
                </a:lnTo>
                <a:cubicBezTo>
                  <a:pt x="319" y="0"/>
                  <a:pt x="319" y="0"/>
                  <a:pt x="319" y="0"/>
                </a:cubicBezTo>
                <a:cubicBezTo>
                  <a:pt x="319" y="89"/>
                  <a:pt x="319" y="89"/>
                  <a:pt x="319" y="89"/>
                </a:cubicBezTo>
                <a:cubicBezTo>
                  <a:pt x="354" y="89"/>
                  <a:pt x="354" y="89"/>
                  <a:pt x="354" y="89"/>
                </a:cubicBezTo>
                <a:lnTo>
                  <a:pt x="35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45720" tIns="22860" rIns="45720" bIns="22860" anchor="ctr"/>
          <a:lstStyle/>
          <a:p>
            <a:pPr marL="0" marR="0" lvl="0" indent="0" defTabSz="91421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445469"/>
              </a:solidFill>
              <a:effectLst/>
              <a:uLnTx/>
              <a:uFillTx/>
              <a:latin typeface="Lato Light"/>
            </a:endParaRPr>
          </a:p>
        </p:txBody>
      </p:sp>
      <p:sp>
        <p:nvSpPr>
          <p:cNvPr id="47" name="Freeform 10"/>
          <p:cNvSpPr>
            <a:spLocks noChangeArrowheads="1"/>
          </p:cNvSpPr>
          <p:nvPr/>
        </p:nvSpPr>
        <p:spPr bwMode="auto">
          <a:xfrm>
            <a:off x="1542905" y="4207938"/>
            <a:ext cx="1054785" cy="1123307"/>
          </a:xfrm>
          <a:custGeom>
            <a:avLst/>
            <a:gdLst>
              <a:gd name="T0" fmla="*/ 0 w 4143"/>
              <a:gd name="T1" fmla="*/ 1445 h 4414"/>
              <a:gd name="T2" fmla="*/ 3229 w 4143"/>
              <a:gd name="T3" fmla="*/ 0 h 4414"/>
              <a:gd name="T4" fmla="*/ 4142 w 4143"/>
              <a:gd name="T5" fmla="*/ 1036 h 4414"/>
              <a:gd name="T6" fmla="*/ 3445 w 4143"/>
              <a:gd name="T7" fmla="*/ 2941 h 4414"/>
              <a:gd name="T8" fmla="*/ 0 w 4143"/>
              <a:gd name="T9" fmla="*/ 4413 h 4414"/>
              <a:gd name="T10" fmla="*/ 0 w 4143"/>
              <a:gd name="T11" fmla="*/ 1445 h 44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43" h="4414">
                <a:moveTo>
                  <a:pt x="0" y="1445"/>
                </a:moveTo>
                <a:lnTo>
                  <a:pt x="3229" y="0"/>
                </a:lnTo>
                <a:lnTo>
                  <a:pt x="4142" y="1036"/>
                </a:lnTo>
                <a:lnTo>
                  <a:pt x="3445" y="2941"/>
                </a:lnTo>
                <a:lnTo>
                  <a:pt x="0" y="4413"/>
                </a:lnTo>
                <a:lnTo>
                  <a:pt x="0" y="1445"/>
                </a:lnTo>
              </a:path>
            </a:pathLst>
          </a:custGeom>
          <a:solidFill>
            <a:srgbClr val="BD392F">
              <a:lumMod val="75000"/>
            </a:srgbClr>
          </a:solidFill>
          <a:ln>
            <a:noFill/>
          </a:ln>
          <a:effectLst/>
        </p:spPr>
        <p:txBody>
          <a:bodyPr wrap="none" lIns="45720" tIns="22860" rIns="45720" bIns="22860" anchor="ctr"/>
          <a:lstStyle/>
          <a:p>
            <a:pPr marL="0" marR="0" lvl="0" indent="0" defTabSz="91421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smtClean="0">
              <a:ln>
                <a:noFill/>
              </a:ln>
              <a:solidFill>
                <a:srgbClr val="445469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48" name="Freeform 146"/>
          <p:cNvSpPr>
            <a:spLocks noChangeArrowheads="1"/>
          </p:cNvSpPr>
          <p:nvPr/>
        </p:nvSpPr>
        <p:spPr bwMode="auto">
          <a:xfrm>
            <a:off x="2364291" y="4207938"/>
            <a:ext cx="232277" cy="748498"/>
          </a:xfrm>
          <a:custGeom>
            <a:avLst/>
            <a:gdLst>
              <a:gd name="T0" fmla="*/ 0 w 914"/>
              <a:gd name="T1" fmla="*/ 0 h 2942"/>
              <a:gd name="T2" fmla="*/ 758 w 914"/>
              <a:gd name="T3" fmla="*/ 1052 h 2942"/>
              <a:gd name="T4" fmla="*/ 216 w 914"/>
              <a:gd name="T5" fmla="*/ 2941 h 2942"/>
              <a:gd name="T6" fmla="*/ 913 w 914"/>
              <a:gd name="T7" fmla="*/ 1036 h 2942"/>
              <a:gd name="T8" fmla="*/ 0 w 914"/>
              <a:gd name="T9" fmla="*/ 0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14" h="2942">
                <a:moveTo>
                  <a:pt x="0" y="0"/>
                </a:moveTo>
                <a:lnTo>
                  <a:pt x="758" y="1052"/>
                </a:lnTo>
                <a:lnTo>
                  <a:pt x="216" y="2941"/>
                </a:lnTo>
                <a:lnTo>
                  <a:pt x="913" y="1036"/>
                </a:lnTo>
                <a:lnTo>
                  <a:pt x="0" y="0"/>
                </a:lnTo>
              </a:path>
            </a:pathLst>
          </a:custGeom>
          <a:solidFill>
            <a:srgbClr val="BD392F">
              <a:lumMod val="50000"/>
            </a:srgbClr>
          </a:solidFill>
          <a:ln>
            <a:noFill/>
          </a:ln>
          <a:effectLst/>
        </p:spPr>
        <p:txBody>
          <a:bodyPr wrap="none" lIns="45720" tIns="22860" rIns="45720" bIns="22860" anchor="ctr"/>
          <a:lstStyle/>
          <a:p>
            <a:pPr marL="0" marR="0" lvl="0" indent="0" defTabSz="91421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smtClean="0">
              <a:ln>
                <a:noFill/>
              </a:ln>
              <a:solidFill>
                <a:srgbClr val="445469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49" name="Freeform 14"/>
          <p:cNvSpPr>
            <a:spLocks noChangeArrowheads="1"/>
          </p:cNvSpPr>
          <p:nvPr/>
        </p:nvSpPr>
        <p:spPr bwMode="auto">
          <a:xfrm>
            <a:off x="1118747" y="3441487"/>
            <a:ext cx="1052540" cy="1124429"/>
          </a:xfrm>
          <a:custGeom>
            <a:avLst/>
            <a:gdLst>
              <a:gd name="T0" fmla="*/ 0 w 4137"/>
              <a:gd name="T1" fmla="*/ 1445 h 4420"/>
              <a:gd name="T2" fmla="*/ 3222 w 4137"/>
              <a:gd name="T3" fmla="*/ 0 h 4420"/>
              <a:gd name="T4" fmla="*/ 4136 w 4137"/>
              <a:gd name="T5" fmla="*/ 1036 h 4420"/>
              <a:gd name="T6" fmla="*/ 3438 w 4137"/>
              <a:gd name="T7" fmla="*/ 2946 h 4420"/>
              <a:gd name="T8" fmla="*/ 0 w 4137"/>
              <a:gd name="T9" fmla="*/ 4419 h 4420"/>
              <a:gd name="T10" fmla="*/ 0 w 4137"/>
              <a:gd name="T11" fmla="*/ 1445 h 4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37" h="4420">
                <a:moveTo>
                  <a:pt x="0" y="1445"/>
                </a:moveTo>
                <a:lnTo>
                  <a:pt x="3222" y="0"/>
                </a:lnTo>
                <a:lnTo>
                  <a:pt x="4136" y="1036"/>
                </a:lnTo>
                <a:lnTo>
                  <a:pt x="3438" y="2946"/>
                </a:lnTo>
                <a:lnTo>
                  <a:pt x="0" y="4419"/>
                </a:lnTo>
                <a:lnTo>
                  <a:pt x="0" y="1445"/>
                </a:lnTo>
              </a:path>
            </a:pathLst>
          </a:custGeom>
          <a:solidFill>
            <a:srgbClr val="F29B26">
              <a:lumMod val="75000"/>
            </a:srgbClr>
          </a:solidFill>
          <a:ln>
            <a:noFill/>
          </a:ln>
          <a:effectLst/>
        </p:spPr>
        <p:txBody>
          <a:bodyPr wrap="none" lIns="45720" tIns="22860" rIns="45720" bIns="22860" anchor="ctr"/>
          <a:lstStyle/>
          <a:p>
            <a:pPr marL="0" marR="0" lvl="0" indent="0" defTabSz="91421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smtClean="0">
              <a:ln>
                <a:noFill/>
              </a:ln>
              <a:solidFill>
                <a:srgbClr val="445469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50" name="Freeform 144"/>
          <p:cNvSpPr>
            <a:spLocks noChangeArrowheads="1"/>
          </p:cNvSpPr>
          <p:nvPr/>
        </p:nvSpPr>
        <p:spPr bwMode="auto">
          <a:xfrm>
            <a:off x="1941255" y="3444853"/>
            <a:ext cx="230033" cy="747375"/>
          </a:xfrm>
          <a:custGeom>
            <a:avLst/>
            <a:gdLst>
              <a:gd name="T0" fmla="*/ 0 w 904"/>
              <a:gd name="T1" fmla="*/ 0 h 2936"/>
              <a:gd name="T2" fmla="*/ 753 w 904"/>
              <a:gd name="T3" fmla="*/ 1047 h 2936"/>
              <a:gd name="T4" fmla="*/ 205 w 904"/>
              <a:gd name="T5" fmla="*/ 2935 h 2936"/>
              <a:gd name="T6" fmla="*/ 903 w 904"/>
              <a:gd name="T7" fmla="*/ 1025 h 2936"/>
              <a:gd name="T8" fmla="*/ 0 w 904"/>
              <a:gd name="T9" fmla="*/ 0 h 2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04" h="2936">
                <a:moveTo>
                  <a:pt x="0" y="0"/>
                </a:moveTo>
                <a:lnTo>
                  <a:pt x="753" y="1047"/>
                </a:lnTo>
                <a:lnTo>
                  <a:pt x="205" y="2935"/>
                </a:lnTo>
                <a:lnTo>
                  <a:pt x="903" y="1025"/>
                </a:lnTo>
                <a:lnTo>
                  <a:pt x="0" y="0"/>
                </a:lnTo>
              </a:path>
            </a:pathLst>
          </a:custGeom>
          <a:solidFill>
            <a:srgbClr val="F29B26">
              <a:lumMod val="50000"/>
            </a:srgbClr>
          </a:solidFill>
          <a:ln>
            <a:noFill/>
          </a:ln>
          <a:effectLst/>
        </p:spPr>
        <p:txBody>
          <a:bodyPr wrap="none" lIns="45720" tIns="22860" rIns="45720" bIns="22860" anchor="ctr"/>
          <a:lstStyle/>
          <a:p>
            <a:pPr marL="0" marR="0" lvl="0" indent="0" defTabSz="91421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smtClean="0">
              <a:ln>
                <a:noFill/>
              </a:ln>
              <a:solidFill>
                <a:srgbClr val="445469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51" name="Freeform 16"/>
          <p:cNvSpPr>
            <a:spLocks noChangeArrowheads="1"/>
          </p:cNvSpPr>
          <p:nvPr/>
        </p:nvSpPr>
        <p:spPr bwMode="auto">
          <a:xfrm>
            <a:off x="210960" y="2678402"/>
            <a:ext cx="1054785" cy="1124429"/>
          </a:xfrm>
          <a:custGeom>
            <a:avLst/>
            <a:gdLst>
              <a:gd name="T0" fmla="*/ 0 w 4143"/>
              <a:gd name="T1" fmla="*/ 1445 h 4419"/>
              <a:gd name="T2" fmla="*/ 3228 w 4143"/>
              <a:gd name="T3" fmla="*/ 0 h 4419"/>
              <a:gd name="T4" fmla="*/ 4142 w 4143"/>
              <a:gd name="T5" fmla="*/ 1036 h 4419"/>
              <a:gd name="T6" fmla="*/ 3438 w 4143"/>
              <a:gd name="T7" fmla="*/ 2945 h 4419"/>
              <a:gd name="T8" fmla="*/ 0 w 4143"/>
              <a:gd name="T9" fmla="*/ 4418 h 4419"/>
              <a:gd name="T10" fmla="*/ 0 w 4143"/>
              <a:gd name="T11" fmla="*/ 1445 h 44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43" h="4419">
                <a:moveTo>
                  <a:pt x="0" y="1445"/>
                </a:moveTo>
                <a:lnTo>
                  <a:pt x="3228" y="0"/>
                </a:lnTo>
                <a:lnTo>
                  <a:pt x="4142" y="1036"/>
                </a:lnTo>
                <a:lnTo>
                  <a:pt x="3438" y="2945"/>
                </a:lnTo>
                <a:lnTo>
                  <a:pt x="0" y="4418"/>
                </a:lnTo>
                <a:lnTo>
                  <a:pt x="0" y="1445"/>
                </a:lnTo>
              </a:path>
            </a:pathLst>
          </a:custGeom>
          <a:solidFill>
            <a:srgbClr val="9BBB5C">
              <a:lumMod val="75000"/>
            </a:srgbClr>
          </a:solidFill>
          <a:ln>
            <a:noFill/>
          </a:ln>
          <a:effectLst/>
        </p:spPr>
        <p:txBody>
          <a:bodyPr wrap="none" lIns="45720" tIns="22860" rIns="45720" bIns="22860" anchor="ctr"/>
          <a:lstStyle/>
          <a:p>
            <a:pPr marL="0" marR="0" lvl="0" indent="0" defTabSz="91421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smtClean="0">
              <a:ln>
                <a:noFill/>
              </a:ln>
              <a:solidFill>
                <a:srgbClr val="445469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52" name="Freeform 140"/>
          <p:cNvSpPr>
            <a:spLocks noChangeArrowheads="1"/>
          </p:cNvSpPr>
          <p:nvPr/>
        </p:nvSpPr>
        <p:spPr bwMode="auto">
          <a:xfrm>
            <a:off x="1040200" y="2687379"/>
            <a:ext cx="224422" cy="738397"/>
          </a:xfrm>
          <a:custGeom>
            <a:avLst/>
            <a:gdLst>
              <a:gd name="T0" fmla="*/ 0 w 881"/>
              <a:gd name="T1" fmla="*/ 0 h 2902"/>
              <a:gd name="T2" fmla="*/ 731 w 881"/>
              <a:gd name="T3" fmla="*/ 1019 h 2902"/>
              <a:gd name="T4" fmla="*/ 182 w 881"/>
              <a:gd name="T5" fmla="*/ 2901 h 2902"/>
              <a:gd name="T6" fmla="*/ 880 w 881"/>
              <a:gd name="T7" fmla="*/ 1003 h 2902"/>
              <a:gd name="T8" fmla="*/ 764 w 881"/>
              <a:gd name="T9" fmla="*/ 864 h 2902"/>
              <a:gd name="T10" fmla="*/ 0 w 881"/>
              <a:gd name="T11" fmla="*/ 0 h 2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81" h="2902">
                <a:moveTo>
                  <a:pt x="0" y="0"/>
                </a:moveTo>
                <a:lnTo>
                  <a:pt x="731" y="1019"/>
                </a:lnTo>
                <a:lnTo>
                  <a:pt x="182" y="2901"/>
                </a:lnTo>
                <a:lnTo>
                  <a:pt x="880" y="1003"/>
                </a:lnTo>
                <a:lnTo>
                  <a:pt x="764" y="864"/>
                </a:lnTo>
                <a:lnTo>
                  <a:pt x="0" y="0"/>
                </a:lnTo>
              </a:path>
            </a:pathLst>
          </a:custGeom>
          <a:solidFill>
            <a:srgbClr val="9BBB5C">
              <a:lumMod val="50000"/>
            </a:srgbClr>
          </a:solidFill>
          <a:ln>
            <a:noFill/>
          </a:ln>
          <a:effectLst/>
        </p:spPr>
        <p:txBody>
          <a:bodyPr wrap="none" lIns="45720" tIns="22860" rIns="45720" bIns="22860" anchor="ctr"/>
          <a:lstStyle/>
          <a:p>
            <a:pPr marL="0" marR="0" lvl="0" indent="0" defTabSz="91421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smtClean="0">
              <a:ln>
                <a:noFill/>
              </a:ln>
              <a:solidFill>
                <a:srgbClr val="445469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53" name="Text Box 2248"/>
          <p:cNvSpPr txBox="1">
            <a:spLocks noChangeArrowheads="1"/>
          </p:cNvSpPr>
          <p:nvPr/>
        </p:nvSpPr>
        <p:spPr bwMode="auto">
          <a:xfrm>
            <a:off x="1173066" y="2177923"/>
            <a:ext cx="445636" cy="461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 algn="ctr" defTabSz="914217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000" b="1" dirty="0">
                <a:solidFill>
                  <a:srgbClr val="FFFFFF"/>
                </a:solidFill>
                <a:latin typeface="Lato Regular"/>
                <a:cs typeface="Lato Regular"/>
              </a:rPr>
              <a:t>01</a:t>
            </a:r>
          </a:p>
        </p:txBody>
      </p:sp>
      <p:sp>
        <p:nvSpPr>
          <p:cNvPr id="54" name="Text Box 2248"/>
          <p:cNvSpPr txBox="1">
            <a:spLocks noChangeArrowheads="1"/>
          </p:cNvSpPr>
          <p:nvPr/>
        </p:nvSpPr>
        <p:spPr bwMode="auto">
          <a:xfrm>
            <a:off x="463692" y="2938919"/>
            <a:ext cx="445636" cy="461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 algn="ctr" defTabSz="914217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000" b="1">
                <a:solidFill>
                  <a:srgbClr val="FFFFFF"/>
                </a:solidFill>
                <a:latin typeface="Lato Regular"/>
                <a:cs typeface="Lato Regular"/>
              </a:rPr>
              <a:t>02</a:t>
            </a:r>
          </a:p>
        </p:txBody>
      </p:sp>
      <p:sp>
        <p:nvSpPr>
          <p:cNvPr id="55" name="Text Box 2248"/>
          <p:cNvSpPr txBox="1">
            <a:spLocks noChangeArrowheads="1"/>
          </p:cNvSpPr>
          <p:nvPr/>
        </p:nvSpPr>
        <p:spPr bwMode="auto">
          <a:xfrm>
            <a:off x="1396257" y="3688656"/>
            <a:ext cx="445636" cy="461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 algn="ctr" defTabSz="914217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000" b="1">
                <a:solidFill>
                  <a:srgbClr val="FFFFFF"/>
                </a:solidFill>
                <a:latin typeface="Lato Regular"/>
                <a:cs typeface="Lato Regular"/>
              </a:rPr>
              <a:t>03</a:t>
            </a:r>
          </a:p>
        </p:txBody>
      </p:sp>
      <p:sp>
        <p:nvSpPr>
          <p:cNvPr id="56" name="Text Box 2248"/>
          <p:cNvSpPr txBox="1">
            <a:spLocks noChangeArrowheads="1"/>
          </p:cNvSpPr>
          <p:nvPr/>
        </p:nvSpPr>
        <p:spPr bwMode="auto">
          <a:xfrm>
            <a:off x="1842639" y="4487096"/>
            <a:ext cx="445636" cy="461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 algn="ctr" defTabSz="914217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000" b="1" dirty="0">
                <a:solidFill>
                  <a:srgbClr val="FFFFFF"/>
                </a:solidFill>
                <a:latin typeface="Lato Regular"/>
                <a:cs typeface="Lato Regular"/>
              </a:rPr>
              <a:t>04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580921" y="3870140"/>
            <a:ext cx="5661746" cy="944882"/>
          </a:xfrm>
          <a:prstGeom prst="rect">
            <a:avLst/>
          </a:prstGeom>
          <a:noFill/>
        </p:spPr>
        <p:txBody>
          <a:bodyPr wrap="square" lIns="82304" tIns="41152" rIns="82304" bIns="41152" rtlCol="0">
            <a:spAutoFit/>
          </a:bodyPr>
          <a:lstStyle/>
          <a:p>
            <a:r>
              <a:rPr lang="ru-RU" sz="1400" b="1" cap="all" dirty="0" err="1" smtClean="0">
                <a:solidFill>
                  <a:schemeClr val="bg1"/>
                </a:solidFill>
              </a:rPr>
              <a:t>Имиджевые</a:t>
            </a:r>
            <a:endParaRPr lang="ru-RU" sz="1400" b="1" cap="all" dirty="0" smtClean="0">
              <a:solidFill>
                <a:schemeClr val="bg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Увеличение количества </a:t>
            </a:r>
            <a:r>
              <a:rPr lang="ru-RU" sz="1400" dirty="0" smtClean="0">
                <a:solidFill>
                  <a:schemeClr val="bg1"/>
                </a:solidFill>
                <a:latin typeface="Franklin Gothic Book" panose="020B0503020102020204" pitchFamily="34" charset="0"/>
              </a:rPr>
              <a:t>партнеров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  <a:latin typeface="Franklin Gothic Book" panose="020B0503020102020204" pitchFamily="34" charset="0"/>
              </a:rPr>
              <a:t>Образ </a:t>
            </a:r>
            <a:r>
              <a:rPr lang="ru-RU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ВУЗа-команда, инфраструктура, молодые ученые, кампус</a:t>
            </a:r>
          </a:p>
          <a:p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871598" y="2284515"/>
            <a:ext cx="5825603" cy="1224959"/>
          </a:xfrm>
          <a:prstGeom prst="rect">
            <a:avLst/>
          </a:prstGeom>
          <a:noFill/>
        </p:spPr>
        <p:txBody>
          <a:bodyPr wrap="square" lIns="82304" tIns="41152" rIns="82304" bIns="41152" rtlCol="0">
            <a:spAutoFit/>
          </a:bodyPr>
          <a:lstStyle/>
          <a:p>
            <a:pPr defTabSz="914217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b="1" cap="all" dirty="0" smtClean="0">
                <a:solidFill>
                  <a:schemeClr val="bg1"/>
                </a:solidFill>
              </a:rPr>
              <a:t>Привлечение абитуриентов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  <a:latin typeface="Franklin Gothic Book" panose="020B0503020102020204" pitchFamily="34" charset="0"/>
              </a:rPr>
              <a:t>Увеличения </a:t>
            </a:r>
            <a:r>
              <a:rPr lang="ru-RU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количества абитуриентов с высокими </a:t>
            </a:r>
            <a:r>
              <a:rPr lang="ru-RU" sz="1400" dirty="0" smtClean="0">
                <a:solidFill>
                  <a:schemeClr val="bg1"/>
                </a:solidFill>
                <a:latin typeface="Franklin Gothic Book" panose="020B0503020102020204" pitchFamily="34" charset="0"/>
              </a:rPr>
              <a:t>баллами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  <a:latin typeface="Franklin Gothic Book" panose="020B0503020102020204" pitchFamily="34" charset="0"/>
              </a:rPr>
              <a:t>Набор </a:t>
            </a:r>
            <a:r>
              <a:rPr lang="ru-RU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на платную основу</a:t>
            </a:r>
          </a:p>
          <a:p>
            <a:pPr defTabSz="914217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ru-RU" sz="1400" b="1" dirty="0">
              <a:solidFill>
                <a:schemeClr val="bg1"/>
              </a:solidFill>
            </a:endParaRPr>
          </a:p>
          <a:p>
            <a:pPr defTabSz="914217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en-US" sz="1400" dirty="0">
              <a:solidFill>
                <a:srgbClr val="FFFFFF"/>
              </a:solidFill>
              <a:latin typeface="Lato Light"/>
              <a:cs typeface="Lato Light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171288" y="3035247"/>
            <a:ext cx="4408141" cy="944882"/>
          </a:xfrm>
          <a:prstGeom prst="rect">
            <a:avLst/>
          </a:prstGeom>
          <a:noFill/>
        </p:spPr>
        <p:txBody>
          <a:bodyPr wrap="square" lIns="82304" tIns="41152" rIns="82304" bIns="41152" rtlCol="0">
            <a:spAutoFit/>
          </a:bodyPr>
          <a:lstStyle/>
          <a:p>
            <a:r>
              <a:rPr lang="ru-RU" sz="1400" b="1" cap="all" dirty="0" smtClean="0">
                <a:solidFill>
                  <a:schemeClr val="bg1"/>
                </a:solidFill>
              </a:rPr>
              <a:t>Экономические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Реклама платных авторских </a:t>
            </a:r>
            <a:r>
              <a:rPr lang="ru-RU" sz="1400" dirty="0" smtClean="0">
                <a:solidFill>
                  <a:schemeClr val="bg1"/>
                </a:solidFill>
                <a:latin typeface="Franklin Gothic Book" panose="020B0503020102020204" pitchFamily="34" charset="0"/>
              </a:rPr>
              <a:t>курсов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  <a:latin typeface="Franklin Gothic Book" panose="020B0503020102020204" pitchFamily="34" charset="0"/>
              </a:rPr>
              <a:t>Продажа </a:t>
            </a:r>
            <a:r>
              <a:rPr lang="ru-RU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сувенирной продукции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59" name="Заголовок 1"/>
          <p:cNvSpPr txBox="1">
            <a:spLocks/>
          </p:cNvSpPr>
          <p:nvPr/>
        </p:nvSpPr>
        <p:spPr>
          <a:xfrm>
            <a:off x="251520" y="620688"/>
            <a:ext cx="8686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dirty="0"/>
              <a:t>Показатели эффективности проекта</a:t>
            </a:r>
            <a:br>
              <a:rPr lang="ru-RU" sz="3000" dirty="0"/>
            </a:br>
            <a:endParaRPr lang="ru-RU" sz="3000" dirty="0"/>
          </a:p>
        </p:txBody>
      </p:sp>
      <p:pic>
        <p:nvPicPr>
          <p:cNvPr id="1026" name="Picture 2" descr="C:\Users\Filin\Desktop\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859" y="2099370"/>
            <a:ext cx="1345483" cy="1345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TextBox 61"/>
          <p:cNvSpPr txBox="1"/>
          <p:nvPr/>
        </p:nvSpPr>
        <p:spPr>
          <a:xfrm>
            <a:off x="6804248" y="6482716"/>
            <a:ext cx="2682107" cy="27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г. Белгород, 2018 год</a:t>
            </a:r>
          </a:p>
        </p:txBody>
      </p:sp>
    </p:spTree>
    <p:extLst>
      <p:ext uri="{BB962C8B-B14F-4D97-AF65-F5344CB8AC3E}">
        <p14:creationId xmlns:p14="http://schemas.microsoft.com/office/powerpoint/2010/main" val="355477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3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/>
      <p:bldP spid="54" grpId="0"/>
      <p:bldP spid="55" grpId="0"/>
      <p:bldP spid="56" grpId="0"/>
      <p:bldP spid="58" grpId="0"/>
      <p:bldP spid="60" grpId="0"/>
      <p:bldP spid="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301625" y="427038"/>
            <a:ext cx="8686800" cy="841375"/>
          </a:xfrm>
        </p:spPr>
        <p:txBody>
          <a:bodyPr/>
          <a:lstStyle/>
          <a:p>
            <a:pPr>
              <a:defRPr/>
            </a:pPr>
            <a:r>
              <a:rPr lang="ru-RU" sz="3000" dirty="0"/>
              <a:t>Команда проекта</a:t>
            </a:r>
          </a:p>
        </p:txBody>
      </p:sp>
      <p:graphicFrame>
        <p:nvGraphicFramePr>
          <p:cNvPr id="9" name="Group 1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936935"/>
              </p:ext>
            </p:extLst>
          </p:nvPr>
        </p:nvGraphicFramePr>
        <p:xfrm>
          <a:off x="179388" y="1773238"/>
          <a:ext cx="8713788" cy="4054227"/>
        </p:xfrm>
        <a:graphic>
          <a:graphicData uri="http://schemas.openxmlformats.org/drawingml/2006/table">
            <a:tbl>
              <a:tblPr/>
              <a:tblGrid>
                <a:gridCol w="428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559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2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№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ФИО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Должность и основное место работы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Выполняемые в проекте работы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1.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Давыденко Татьяна Михайловна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Проректор по инновационной деятельности БГТУ им. В.Г. Шухова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Куратор проекта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2.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Алтынник Наталья Игоревна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Директор Малого технологического университета БГТУ им. В.Г. Шухова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Руководитель проекта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3.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Гребенюк Анастасия Игоревна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Специалист Малого технологического университета БГТУ им. В.Г. Шухова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Администратор проекта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4.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Васнева Виталия Андреевна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Начальник РРЦ «Школьная лига» БГТУ им. В.Г. Шухова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Член команды проекта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5.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Еременко Светлана Александровна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Студентка гр. МНС-21 БГТУ им. В.Г. Шухова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Член команды проекта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Times New Roman" pitchFamily="18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6.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Черняева Юлия Александровна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Студентка гр. МНС-22 БГТУ им. В.Г. Шухова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Член команды проекта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04248" y="6482716"/>
            <a:ext cx="2682107" cy="27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г. Белгород, 2018 год</a:t>
            </a:r>
          </a:p>
        </p:txBody>
      </p:sp>
    </p:spTree>
    <p:extLst>
      <p:ext uri="{BB962C8B-B14F-4D97-AF65-F5344CB8AC3E}">
        <p14:creationId xmlns:p14="http://schemas.microsoft.com/office/powerpoint/2010/main" val="31746650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2120</TotalTime>
  <Words>942</Words>
  <Application>Microsoft Office PowerPoint</Application>
  <PresentationFormat>Экран (4:3)</PresentationFormat>
  <Paragraphs>293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SimSun</vt:lpstr>
      <vt:lpstr>Arial</vt:lpstr>
      <vt:lpstr>Calibri</vt:lpstr>
      <vt:lpstr>Franklin Gothic Book</vt:lpstr>
      <vt:lpstr>Lato Light</vt:lpstr>
      <vt:lpstr>Lato Regular</vt:lpstr>
      <vt:lpstr>Times New Roman</vt:lpstr>
      <vt:lpstr>Wingdings</vt:lpstr>
      <vt:lpstr>Тема Office</vt:lpstr>
      <vt:lpstr>Белгородский государственный технологический университет им. В.Г. Шухова Малый технологический университет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Команда проекта</vt:lpstr>
      <vt:lpstr>Контактные данные: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Belgorod State Technological University named after  V.G. Shukhov</dc:title>
  <dc:creator>Hiwi</dc:creator>
  <cp:lastModifiedBy>User</cp:lastModifiedBy>
  <cp:revision>105</cp:revision>
  <cp:lastPrinted>2018-09-24T08:34:52Z</cp:lastPrinted>
  <dcterms:created xsi:type="dcterms:W3CDTF">2017-07-24T10:26:29Z</dcterms:created>
  <dcterms:modified xsi:type="dcterms:W3CDTF">2018-12-10T08:59:19Z</dcterms:modified>
</cp:coreProperties>
</file>