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11"/>
  </p:notesMasterIdLst>
  <p:sldIdLst>
    <p:sldId id="256" r:id="rId2"/>
    <p:sldId id="282" r:id="rId3"/>
    <p:sldId id="283" r:id="rId4"/>
    <p:sldId id="288" r:id="rId5"/>
    <p:sldId id="284" r:id="rId6"/>
    <p:sldId id="287" r:id="rId7"/>
    <p:sldId id="286" r:id="rId8"/>
    <p:sldId id="279" r:id="rId9"/>
    <p:sldId id="289" r:id="rId10"/>
  </p:sldIdLst>
  <p:sldSz cx="9144000" cy="6858000" type="screen4x3"/>
  <p:notesSz cx="6858000" cy="99472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FE2F9"/>
    <a:srgbClr val="00FFFF"/>
    <a:srgbClr val="8ED9F8"/>
    <a:srgbClr val="E8F4F8"/>
    <a:srgbClr val="08718A"/>
    <a:srgbClr val="0B95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Helle Formatvorlage 2 - Akz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3B4B98B0-60AC-42C2-AFA5-B58CD77FA1E5}" styleName="Helle Formatvorlage 1 - Akz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ittlere Formatvorlage 1 - Akz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Helle Formatvorlage 3 - Akz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Helle Formatvorlage 2 - Akz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86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343717-845B-4172-8281-5128739DDAED}" type="datetimeFigureOut">
              <a:rPr lang="ru-RU" smtClean="0"/>
              <a:t>18.10.2019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842059-EF5D-42BE-B7CC-A98480F239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44415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4D4EF-82EF-4084-89A8-F2DD8F0BA14F}" type="datetime1">
              <a:rPr lang="en-US" smtClean="0"/>
              <a:t>10/18/2019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3E6F0-F6F1-4A99-AB51-8B0675FDF3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3690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5340B-AB5B-4E25-AF74-27776B81DD3F}" type="datetime1">
              <a:rPr lang="en-US" smtClean="0"/>
              <a:t>10/18/2019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3E6F0-F6F1-4A99-AB51-8B0675FDF3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7624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9F21D-BF8E-4D29-91A6-8FD829FECCFB}" type="datetime1">
              <a:rPr lang="en-US" smtClean="0"/>
              <a:t>10/18/2019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3E6F0-F6F1-4A99-AB51-8B0675FDF3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1751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AA83E-6EF8-44F9-BE2F-2E9403375C2F}" type="datetime1">
              <a:rPr lang="en-US" smtClean="0"/>
              <a:t>10/18/2019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3E6F0-F6F1-4A99-AB51-8B0675FDF3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6614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FA93D-16C2-476B-AB51-6D92EF803B22}" type="datetime1">
              <a:rPr lang="en-US" smtClean="0"/>
              <a:t>10/18/2019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3E6F0-F6F1-4A99-AB51-8B0675FDF3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7526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2C277-A970-41D9-BC05-D420D6CD101E}" type="datetime1">
              <a:rPr lang="en-US" smtClean="0"/>
              <a:t>10/18/2019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3E6F0-F6F1-4A99-AB51-8B0675FDF3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3095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9F11F-EF5A-4CFB-9827-E1D6295AFF2A}" type="datetime1">
              <a:rPr lang="en-US" smtClean="0"/>
              <a:t>10/18/2019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3E6F0-F6F1-4A99-AB51-8B0675FDF3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068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9D626-6700-4AA3-A04D-BDFA88A03154}" type="datetime1">
              <a:rPr lang="en-US" smtClean="0"/>
              <a:t>10/18/2019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3E6F0-F6F1-4A99-AB51-8B0675FDF3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3151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AC3B4-D4C8-405F-840B-38E9D4D04806}" type="datetime1">
              <a:rPr lang="en-US" smtClean="0"/>
              <a:t>10/18/2019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3E6F0-F6F1-4A99-AB51-8B0675FDF3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2796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56C8E-3354-4316-9272-29C71CDDE914}" type="datetime1">
              <a:rPr lang="en-US" smtClean="0"/>
              <a:t>10/18/2019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3E6F0-F6F1-4A99-AB51-8B0675FDF3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6936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52384-EE8B-4BAC-9408-D504DC413384}" type="datetime1">
              <a:rPr lang="en-US" smtClean="0"/>
              <a:t>10/18/2019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3E6F0-F6F1-4A99-AB51-8B0675FDF3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9889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8CCAA8-9E28-403D-917B-7D857A9DBAFE}" type="datetime1">
              <a:rPr lang="en-US" smtClean="0"/>
              <a:t>10/18/2019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C3E6F0-F6F1-4A99-AB51-8B0675FDF3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0440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7"/>
          <p:cNvSpPr>
            <a:spLocks noGrp="1"/>
          </p:cNvSpPr>
          <p:nvPr>
            <p:ph type="ctrTitle"/>
          </p:nvPr>
        </p:nvSpPr>
        <p:spPr>
          <a:xfrm>
            <a:off x="2987824" y="491480"/>
            <a:ext cx="57606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altLang="ru-RU" sz="1400" u="sng" dirty="0" smtClean="0">
                <a:solidFill>
                  <a:schemeClr val="bg1"/>
                </a:solidFill>
              </a:rPr>
              <a:t>наименование </a:t>
            </a:r>
            <a:r>
              <a:rPr lang="ru-RU" altLang="ru-RU" sz="1400" u="sng" dirty="0">
                <a:solidFill>
                  <a:schemeClr val="bg1"/>
                </a:solidFill>
              </a:rPr>
              <a:t>подразделения </a:t>
            </a:r>
            <a:r>
              <a:rPr lang="ru-RU" altLang="ru-RU" sz="1400" u="sng" dirty="0" smtClean="0">
                <a:solidFill>
                  <a:schemeClr val="bg1"/>
                </a:solidFill>
              </a:rPr>
              <a:t>университета</a:t>
            </a:r>
            <a:r>
              <a:rPr lang="ru-RU" altLang="ru-RU" sz="1400" dirty="0">
                <a:solidFill>
                  <a:schemeClr val="bg1"/>
                </a:solidFill>
              </a:rPr>
              <a:t/>
            </a:r>
            <a:br>
              <a:rPr lang="ru-RU" altLang="ru-RU" sz="1400" dirty="0">
                <a:solidFill>
                  <a:schemeClr val="bg1"/>
                </a:solidFill>
              </a:rPr>
            </a:br>
            <a:endParaRPr lang="ru-RU" altLang="ru-RU" sz="1400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136134" y="4428200"/>
            <a:ext cx="261233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bg1"/>
                </a:solidFill>
                <a:latin typeface="+mn-lt"/>
                <a:cs typeface="+mn-cs"/>
              </a:rPr>
              <a:t>Фамилия Имя Отчество,</a:t>
            </a:r>
            <a:endParaRPr lang="en-US" b="1" dirty="0">
              <a:solidFill>
                <a:schemeClr val="bg1"/>
              </a:solidFill>
              <a:latin typeface="+mn-lt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bg1"/>
                </a:solidFill>
                <a:latin typeface="+mn-lt"/>
                <a:cs typeface="+mn-cs"/>
              </a:rPr>
              <a:t>должность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bg1"/>
                </a:solidFill>
                <a:latin typeface="+mn-lt"/>
                <a:cs typeface="+mn-cs"/>
              </a:rPr>
              <a:t>руководителя проекта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04248" y="6482716"/>
            <a:ext cx="2682107" cy="2762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+mn-cs"/>
              </a:rPr>
              <a:t>г. Белгород, 201_ год</a:t>
            </a:r>
          </a:p>
        </p:txBody>
      </p:sp>
      <p:sp>
        <p:nvSpPr>
          <p:cNvPr id="4" name="Заголовок 3"/>
          <p:cNvSpPr txBox="1">
            <a:spLocks/>
          </p:cNvSpPr>
          <p:nvPr/>
        </p:nvSpPr>
        <p:spPr>
          <a:xfrm>
            <a:off x="1028155" y="2740389"/>
            <a:ext cx="5920109" cy="7923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3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ru-RU" dirty="0" smtClean="0">
                <a:solidFill>
                  <a:schemeClr val="accent4">
                    <a:lumMod val="75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4">
                    <a:lumMod val="75000"/>
                  </a:schemeClr>
                </a:solidFill>
              </a:rPr>
            </a:br>
            <a:r>
              <a:rPr lang="ru-RU" sz="11500" b="1" dirty="0" smtClean="0">
                <a:solidFill>
                  <a:schemeClr val="bg1"/>
                </a:solidFill>
              </a:rPr>
              <a:t>«На</a:t>
            </a:r>
            <a:r>
              <a:rPr lang="ru-RU" sz="11400" b="1" dirty="0">
                <a:solidFill>
                  <a:schemeClr val="bg1"/>
                </a:solidFill>
              </a:rPr>
              <a:t>имено</a:t>
            </a:r>
            <a:r>
              <a:rPr lang="ru-RU" sz="11500" b="1" dirty="0" smtClean="0">
                <a:solidFill>
                  <a:schemeClr val="bg1"/>
                </a:solidFill>
              </a:rPr>
              <a:t>вание проекта»</a:t>
            </a:r>
            <a:endParaRPr lang="ru-RU" sz="11500" b="1" dirty="0">
              <a:solidFill>
                <a:schemeClr val="bg1"/>
              </a:solidFill>
            </a:endParaRPr>
          </a:p>
        </p:txBody>
      </p:sp>
      <p:pic>
        <p:nvPicPr>
          <p:cNvPr id="9" name="Рисунок 8" descr="лого темный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7504" y="150091"/>
            <a:ext cx="3026760" cy="580179"/>
          </a:xfrm>
          <a:prstGeom prst="rect">
            <a:avLst/>
          </a:prstGeom>
          <a:effectLst>
            <a:glow rad="127000">
              <a:schemeClr val="bg1"/>
            </a:glow>
          </a:effectLst>
        </p:spPr>
      </p:pic>
      <p:sp>
        <p:nvSpPr>
          <p:cNvPr id="11" name="TextBox 10"/>
          <p:cNvSpPr txBox="1"/>
          <p:nvPr/>
        </p:nvSpPr>
        <p:spPr>
          <a:xfrm>
            <a:off x="3421979" y="6174443"/>
            <a:ext cx="2682107" cy="2762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>
                <a:solidFill>
                  <a:schemeClr val="bg1"/>
                </a:solidFill>
                <a:latin typeface="+mn-lt"/>
                <a:cs typeface="+mn-cs"/>
              </a:rPr>
              <a:t>г. Белгород, 201_ год</a:t>
            </a:r>
          </a:p>
        </p:txBody>
      </p:sp>
    </p:spTree>
    <p:extLst>
      <p:ext uri="{BB962C8B-B14F-4D97-AF65-F5344CB8AC3E}">
        <p14:creationId xmlns:p14="http://schemas.microsoft.com/office/powerpoint/2010/main" val="1382464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 txBox="1">
            <a:spLocks/>
          </p:cNvSpPr>
          <p:nvPr/>
        </p:nvSpPr>
        <p:spPr>
          <a:xfrm>
            <a:off x="1115616" y="723497"/>
            <a:ext cx="8686800" cy="13394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3000" dirty="0" smtClean="0"/>
              <a:t>Введение в предметную область</a:t>
            </a:r>
            <a:br>
              <a:rPr lang="ru-RU" sz="3000" dirty="0" smtClean="0"/>
            </a:br>
            <a:r>
              <a:rPr lang="ru-RU" sz="3000" dirty="0" smtClean="0"/>
              <a:t>(описание ситуации «как есть»)</a:t>
            </a:r>
            <a:br>
              <a:rPr lang="ru-RU" sz="3000" dirty="0" smtClean="0"/>
            </a:br>
            <a:endParaRPr lang="ru-RU" sz="3000" dirty="0"/>
          </a:p>
        </p:txBody>
      </p:sp>
      <p:sp>
        <p:nvSpPr>
          <p:cNvPr id="8" name="TextBox 7"/>
          <p:cNvSpPr txBox="1"/>
          <p:nvPr/>
        </p:nvSpPr>
        <p:spPr>
          <a:xfrm>
            <a:off x="763588" y="2276475"/>
            <a:ext cx="7705725" cy="41560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endParaRPr lang="ru-RU" sz="2400" dirty="0">
              <a:solidFill>
                <a:schemeClr val="accent4">
                  <a:lumMod val="75000"/>
                </a:schemeClr>
              </a:solidFill>
              <a:latin typeface="+mn-lt"/>
            </a:endParaRPr>
          </a:p>
          <a:p>
            <a:pPr algn="ctr" eaLnBrk="1" hangingPunct="1">
              <a:defRPr/>
            </a:pPr>
            <a:r>
              <a:rPr lang="ru-RU" sz="2400" dirty="0">
                <a:solidFill>
                  <a:schemeClr val="accent4">
                    <a:lumMod val="75000"/>
                  </a:schemeClr>
                </a:solidFill>
                <a:latin typeface="+mn-lt"/>
              </a:rPr>
              <a:t>Обозначьте </a:t>
            </a:r>
            <a:r>
              <a:rPr lang="ru-RU" sz="2400" b="1" u="sng" dirty="0">
                <a:solidFill>
                  <a:srgbClr val="C00000"/>
                </a:solidFill>
                <a:latin typeface="+mn-lt"/>
              </a:rPr>
              <a:t>проблему</a:t>
            </a:r>
            <a:r>
              <a:rPr lang="ru-RU" sz="2400" dirty="0">
                <a:solidFill>
                  <a:schemeClr val="accent4">
                    <a:lumMod val="75000"/>
                  </a:schemeClr>
                </a:solidFill>
                <a:latin typeface="+mn-lt"/>
              </a:rPr>
              <a:t>, </a:t>
            </a:r>
          </a:p>
          <a:p>
            <a:pPr algn="ctr" eaLnBrk="1" hangingPunct="1">
              <a:defRPr/>
            </a:pPr>
            <a:r>
              <a:rPr lang="ru-RU" sz="2400" dirty="0">
                <a:solidFill>
                  <a:schemeClr val="accent4">
                    <a:lumMod val="75000"/>
                  </a:schemeClr>
                </a:solidFill>
                <a:latin typeface="+mn-lt"/>
              </a:rPr>
              <a:t>на решение которой направлен проект.</a:t>
            </a:r>
          </a:p>
          <a:p>
            <a:pPr algn="ctr" eaLnBrk="1" hangingPunct="1">
              <a:defRPr/>
            </a:pPr>
            <a:endParaRPr lang="ru-RU" sz="2400" dirty="0">
              <a:solidFill>
                <a:schemeClr val="accent4">
                  <a:lumMod val="75000"/>
                </a:schemeClr>
              </a:solidFill>
              <a:latin typeface="+mn-lt"/>
            </a:endParaRPr>
          </a:p>
          <a:p>
            <a:pPr algn="ctr" eaLnBrk="1" hangingPunct="1">
              <a:defRPr/>
            </a:pPr>
            <a:r>
              <a:rPr lang="ru-RU" sz="2400" dirty="0">
                <a:solidFill>
                  <a:schemeClr val="accent4">
                    <a:lumMod val="75000"/>
                  </a:schemeClr>
                </a:solidFill>
                <a:latin typeface="+mn-lt"/>
              </a:rPr>
              <a:t> Продемонстрируйте </a:t>
            </a:r>
          </a:p>
          <a:p>
            <a:pPr algn="ctr" eaLnBrk="1" hangingPunct="1">
              <a:defRPr/>
            </a:pPr>
            <a:r>
              <a:rPr lang="ru-RU" sz="2400" dirty="0">
                <a:solidFill>
                  <a:schemeClr val="accent4">
                    <a:lumMod val="75000"/>
                  </a:schemeClr>
                </a:solidFill>
                <a:latin typeface="+mn-lt"/>
              </a:rPr>
              <a:t>(графически, рисунком, видео, таблицей и </a:t>
            </a:r>
            <a:r>
              <a:rPr lang="ru-RU" sz="2400" dirty="0" err="1">
                <a:solidFill>
                  <a:schemeClr val="accent4">
                    <a:lumMod val="75000"/>
                  </a:schemeClr>
                </a:solidFill>
                <a:latin typeface="+mn-lt"/>
              </a:rPr>
              <a:t>т.д</a:t>
            </a:r>
            <a:r>
              <a:rPr lang="ru-RU" sz="2400" dirty="0">
                <a:solidFill>
                  <a:schemeClr val="accent4">
                    <a:lumMod val="75000"/>
                  </a:schemeClr>
                </a:solidFill>
                <a:latin typeface="+mn-lt"/>
              </a:rPr>
              <a:t>,)</a:t>
            </a:r>
          </a:p>
          <a:p>
            <a:pPr algn="ctr" eaLnBrk="1" hangingPunct="1">
              <a:defRPr/>
            </a:pPr>
            <a:r>
              <a:rPr lang="ru-RU" sz="2400" dirty="0">
                <a:solidFill>
                  <a:schemeClr val="accent4">
                    <a:lumMod val="75000"/>
                  </a:schemeClr>
                </a:solidFill>
                <a:latin typeface="+mn-lt"/>
              </a:rPr>
              <a:t> либо</a:t>
            </a:r>
          </a:p>
          <a:p>
            <a:pPr algn="ctr" eaLnBrk="1" hangingPunct="1">
              <a:defRPr/>
            </a:pPr>
            <a:r>
              <a:rPr lang="ru-RU" sz="2400" dirty="0">
                <a:solidFill>
                  <a:schemeClr val="accent4">
                    <a:lumMod val="75000"/>
                  </a:schemeClr>
                </a:solidFill>
                <a:latin typeface="+mn-lt"/>
              </a:rPr>
              <a:t> тезисно опишите существующую ситуацию </a:t>
            </a:r>
          </a:p>
          <a:p>
            <a:pPr algn="ctr" eaLnBrk="1" hangingPunct="1">
              <a:defRPr/>
            </a:pPr>
            <a:r>
              <a:rPr lang="ru-RU" sz="2400" dirty="0">
                <a:solidFill>
                  <a:schemeClr val="accent4">
                    <a:lumMod val="75000"/>
                  </a:schemeClr>
                </a:solidFill>
                <a:latin typeface="+mn-lt"/>
              </a:rPr>
              <a:t>и параметры в соответствующей области</a:t>
            </a:r>
          </a:p>
          <a:p>
            <a:pPr algn="ctr" eaLnBrk="1" hangingPunct="1">
              <a:defRPr/>
            </a:pPr>
            <a:r>
              <a:rPr lang="ru-RU" sz="2400" dirty="0">
                <a:solidFill>
                  <a:schemeClr val="accent4">
                    <a:lumMod val="75000"/>
                  </a:schemeClr>
                </a:solidFill>
                <a:latin typeface="+mn-lt"/>
              </a:rPr>
              <a:t> </a:t>
            </a:r>
            <a:r>
              <a:rPr lang="ru-RU" sz="2400" b="1" u="sng" dirty="0">
                <a:solidFill>
                  <a:srgbClr val="C00000"/>
                </a:solidFill>
                <a:latin typeface="+mn-lt"/>
              </a:rPr>
              <a:t>до начала </a:t>
            </a:r>
            <a:r>
              <a:rPr lang="ru-RU" sz="2400" dirty="0">
                <a:solidFill>
                  <a:schemeClr val="accent4">
                    <a:lumMod val="75000"/>
                  </a:schemeClr>
                </a:solidFill>
                <a:latin typeface="+mn-lt"/>
              </a:rPr>
              <a:t>реализации проекта.</a:t>
            </a:r>
          </a:p>
          <a:p>
            <a:pPr algn="ctr" eaLnBrk="1" hangingPunct="1">
              <a:defRPr/>
            </a:pPr>
            <a:endParaRPr lang="ru-RU" sz="2400" dirty="0">
              <a:solidFill>
                <a:schemeClr val="accent4">
                  <a:lumMod val="75000"/>
                </a:schemeClr>
              </a:solidFill>
              <a:latin typeface="+mn-lt"/>
            </a:endParaRPr>
          </a:p>
        </p:txBody>
      </p:sp>
      <p:pic>
        <p:nvPicPr>
          <p:cNvPr id="5" name="Рисунок 4" descr="лого темный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7504" y="93152"/>
            <a:ext cx="3026760" cy="580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9319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179512" y="116632"/>
            <a:ext cx="8686800" cy="841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3000" dirty="0" smtClean="0"/>
              <a:t>Описание проекта</a:t>
            </a:r>
            <a:endParaRPr lang="ru-RU" sz="3000" dirty="0"/>
          </a:p>
        </p:txBody>
      </p:sp>
      <p:graphicFrame>
        <p:nvGraphicFramePr>
          <p:cNvPr id="7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82855177"/>
              </p:ext>
            </p:extLst>
          </p:nvPr>
        </p:nvGraphicFramePr>
        <p:xfrm>
          <a:off x="88073" y="764704"/>
          <a:ext cx="9036495" cy="54719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885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26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784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588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3207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5932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10667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546064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Цель проекта: </a:t>
                      </a:r>
                      <a:endParaRPr lang="ru-RU" sz="1200" b="1" dirty="0"/>
                    </a:p>
                  </a:txBody>
                  <a:tcPr marL="91438" marR="91438" marT="45740" marB="45740" anchor="ctr"/>
                </a:tc>
                <a:tc gridSpan="6">
                  <a:txBody>
                    <a:bodyPr/>
                    <a:lstStyle/>
                    <a:p>
                      <a:pPr lvl="0"/>
                      <a:r>
                        <a:rPr kumimoji="0" lang="ru-RU" sz="1200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Цель проекта – запланированный желаемый оцифрованный результат, для достижения которого осуществляется проект.</a:t>
                      </a:r>
                      <a:r>
                        <a:rPr kumimoji="0" lang="ru-RU" sz="1200" i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lvl="0"/>
                      <a:r>
                        <a:rPr kumimoji="0" lang="ru-RU" sz="1200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Цель проекта должна быть: </a:t>
                      </a:r>
                    </a:p>
                    <a:p>
                      <a:pPr marL="285750" lvl="0" indent="-285750">
                        <a:buFont typeface="Wingdings" panose="05000000000000000000" pitchFamily="2" charset="2"/>
                        <a:buChar char="ü"/>
                      </a:pPr>
                      <a:r>
                        <a:rPr kumimoji="0" lang="ru-RU" sz="1200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конкретной (отражать непосредственный ожидаемый социально-экономический полезный эффект от реализации проекта);</a:t>
                      </a:r>
                    </a:p>
                    <a:p>
                      <a:pPr marL="285750" lvl="0" indent="-285750">
                        <a:buFont typeface="Wingdings" panose="05000000000000000000" pitchFamily="2" charset="2"/>
                        <a:buChar char="ü"/>
                      </a:pPr>
                      <a:r>
                        <a:rPr kumimoji="0" lang="ru-RU" sz="1200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измеримой (иметь количественные показатели и сроки достижения);</a:t>
                      </a:r>
                    </a:p>
                    <a:p>
                      <a:pPr marL="285750" lvl="0" indent="-285750">
                        <a:buFont typeface="Wingdings" panose="05000000000000000000" pitchFamily="2" charset="2"/>
                        <a:buChar char="ü"/>
                      </a:pPr>
                      <a:r>
                        <a:rPr kumimoji="0" lang="ru-RU" sz="1200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достижимой в реальных условиях при заданных ограничениях (находясь в сфере ответственности и влияния исполнителя проекта)</a:t>
                      </a:r>
                      <a:endParaRPr kumimoji="0" lang="ru-RU" sz="1200" i="1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8" marR="91438" marT="45740" marB="4574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399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/>
                        <a:t>Способ достижения цели:</a:t>
                      </a:r>
                      <a:endParaRPr lang="ru-RU" sz="1200" b="1" dirty="0"/>
                    </a:p>
                  </a:txBody>
                  <a:tcPr marL="91438" marR="91438" marT="45740" marB="45740" anchor="ctr"/>
                </a:tc>
                <a:tc gridSpan="6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0" lang="ru-RU" sz="1200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Оптимальный путь достижения обозначенной цели</a:t>
                      </a:r>
                      <a:endParaRPr kumimoji="0" lang="ru-RU" sz="1200" i="1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8" marR="91438" marT="45740" marB="4574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2867"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/>
                        <a:t>Результат /продукт</a:t>
                      </a:r>
                      <a:r>
                        <a:rPr lang="ru-RU" sz="1200" b="1" baseline="0" dirty="0" smtClean="0"/>
                        <a:t> </a:t>
                      </a:r>
                      <a:r>
                        <a:rPr lang="ru-RU" sz="1200" b="1" dirty="0" smtClean="0"/>
                        <a:t>проекта:</a:t>
                      </a:r>
                    </a:p>
                    <a:p>
                      <a:endParaRPr lang="ru-RU" sz="1200" b="1" dirty="0"/>
                    </a:p>
                  </a:txBody>
                  <a:tcPr marL="91438" marR="91438" marT="45740" marB="45740" anchor="ctr"/>
                </a:tc>
                <a:tc gridSpan="5">
                  <a:txBody>
                    <a:bodyPr/>
                    <a:lstStyle/>
                    <a:p>
                      <a:pPr marL="0" lvl="0" indent="0" algn="ctr">
                        <a:buFont typeface="Wingdings" panose="05000000000000000000" pitchFamily="2" charset="2"/>
                        <a:buNone/>
                      </a:pPr>
                      <a:r>
                        <a:rPr kumimoji="0" lang="ru-RU" sz="12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Результат</a:t>
                      </a:r>
                    </a:p>
                  </a:txBody>
                  <a:tcPr marL="91438" marR="91438" marT="45740" marB="4574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>
                        <a:buFont typeface="Wingdings" panose="05000000000000000000" pitchFamily="2" charset="2"/>
                        <a:buNone/>
                      </a:pPr>
                      <a:r>
                        <a:rPr kumimoji="0" lang="ru-RU" sz="12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Вид подтверждения результата</a:t>
                      </a:r>
                    </a:p>
                  </a:txBody>
                  <a:tcPr marL="91438" marR="91438" marT="45740" marB="4574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7168">
                <a:tc vMerge="1">
                  <a:txBody>
                    <a:bodyPr/>
                    <a:lstStyle/>
                    <a:p>
                      <a:endParaRPr lang="ru-RU" sz="1500" b="1" dirty="0"/>
                    </a:p>
                  </a:txBody>
                  <a:tcPr marL="91438" marR="91438" marT="45727" marB="45727" anchor="ctr"/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0" lang="ru-RU" sz="1200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Измеримое выражение социальных, экономических, интеллектуальных и иных эффектов, полученных в результате реализации проекта</a:t>
                      </a:r>
                      <a:endParaRPr kumimoji="0" lang="ru-RU" sz="1200" i="1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8" marR="91438" marT="45740" marB="4574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>
                        <a:buFont typeface="Wingdings" panose="05000000000000000000" pitchFamily="2" charset="2"/>
                        <a:buNone/>
                      </a:pPr>
                      <a:r>
                        <a:rPr kumimoji="0" lang="ru-RU" sz="1200" i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Документ, подтверждающий наличие результата</a:t>
                      </a:r>
                    </a:p>
                  </a:txBody>
                  <a:tcPr marL="91438" marR="91438" marT="45740" marB="4574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2867">
                <a:tc rowSpan="5">
                  <a:txBody>
                    <a:bodyPr/>
                    <a:lstStyle/>
                    <a:p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Показатели реализации проекта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8" marR="91438" marT="45740" marB="45740" anchor="ctr"/>
                </a:tc>
                <a:tc gridSpan="5">
                  <a:txBody>
                    <a:bodyPr/>
                    <a:lstStyle/>
                    <a:p>
                      <a:pPr marL="0" lvl="1" algn="ctr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ru-RU" sz="1200" b="1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Показатель:</a:t>
                      </a:r>
                    </a:p>
                  </a:txBody>
                  <a:tcPr marL="91438" marR="91438" marT="45740" marB="4574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ru-RU" sz="1200" b="1" dirty="0" smtClean="0"/>
                        <a:t>Вид подтверждения:</a:t>
                      </a:r>
                      <a:endParaRPr lang="ru-RU" sz="1200" b="1" dirty="0"/>
                    </a:p>
                  </a:txBody>
                  <a:tcPr marL="91438" marR="91438" marT="45740" marB="4574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2867">
                <a:tc vMerge="1">
                  <a:txBody>
                    <a:bodyPr/>
                    <a:lstStyle/>
                    <a:p>
                      <a:endParaRPr lang="ru-RU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8" marR="91438" marT="45740" marB="45740" anchor="ctr"/>
                </a:tc>
                <a:tc rowSpan="2">
                  <a:txBody>
                    <a:bodyPr/>
                    <a:lstStyle/>
                    <a:p>
                      <a:pPr marL="0" lvl="1" algn="ctr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ru-RU" sz="12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Показатель проекта</a:t>
                      </a:r>
                      <a:endParaRPr kumimoji="0" lang="ru-RU" sz="1200" b="0" i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8" marR="91438" marT="45740" marB="45740" anchor="ctr"/>
                </a:tc>
                <a:tc rowSpan="2">
                  <a:txBody>
                    <a:bodyPr/>
                    <a:lstStyle/>
                    <a:p>
                      <a:pPr marL="0" lvl="1" algn="ctr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ru-RU" sz="12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Базовое</a:t>
                      </a:r>
                      <a:r>
                        <a:rPr kumimoji="0" lang="ru-RU" sz="1200" b="0" i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значение</a:t>
                      </a:r>
                      <a:endParaRPr kumimoji="0" lang="ru-RU" sz="1200" b="0" i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8" marR="91438" marT="45740" marB="45740" anchor="ctr"/>
                </a:tc>
                <a:tc gridSpan="3">
                  <a:txBody>
                    <a:bodyPr/>
                    <a:lstStyle/>
                    <a:p>
                      <a:pPr marL="0" lvl="1" algn="ctr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ru-RU" sz="12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Плановое значение</a:t>
                      </a:r>
                      <a:endParaRPr kumimoji="0" lang="ru-RU" sz="1200" b="0" i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8" marR="91438" marT="45740" marB="45740" anchor="ctr"/>
                </a:tc>
                <a:tc hMerge="1">
                  <a:txBody>
                    <a:bodyPr/>
                    <a:lstStyle/>
                    <a:p>
                      <a:pPr marL="0" lvl="1" algn="ctr" rtl="0" eaLnBrk="1" latinLnBrk="0" hangingPunct="1">
                        <a:spcAft>
                          <a:spcPts val="0"/>
                        </a:spcAft>
                      </a:pPr>
                      <a:endParaRPr kumimoji="0" lang="ru-RU" sz="1200" b="0" i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8" marR="91438" marT="45737" marB="45737" anchor="ctr"/>
                </a:tc>
                <a:tc hMerge="1">
                  <a:txBody>
                    <a:bodyPr/>
                    <a:lstStyle/>
                    <a:p>
                      <a:pPr marL="0" lvl="1" algn="ctr" rtl="0" eaLnBrk="1" latinLnBrk="0" hangingPunct="1">
                        <a:spcAft>
                          <a:spcPts val="0"/>
                        </a:spcAft>
                      </a:pPr>
                      <a:endParaRPr kumimoji="0" lang="ru-RU" sz="1200" b="0" i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8" marR="91438" marT="45737" marB="45737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ru-RU" sz="1200" dirty="0"/>
                    </a:p>
                  </a:txBody>
                  <a:tcPr marL="91438" marR="91438" marT="45740" marB="4574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317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lvl="1" algn="ctr" rtl="0" eaLnBrk="1" latinLnBrk="0" hangingPunct="1">
                        <a:spcAft>
                          <a:spcPts val="0"/>
                        </a:spcAft>
                      </a:pPr>
                      <a:endParaRPr kumimoji="0" lang="ru-RU" sz="1200" b="0" i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8" marR="91438" marT="45737" marB="45737" anchor="ctr"/>
                </a:tc>
                <a:tc vMerge="1">
                  <a:txBody>
                    <a:bodyPr/>
                    <a:lstStyle/>
                    <a:p>
                      <a:pPr marL="0" lvl="1" algn="ctr" rtl="0" eaLnBrk="1" latinLnBrk="0" hangingPunct="1">
                        <a:spcAft>
                          <a:spcPts val="0"/>
                        </a:spcAft>
                      </a:pPr>
                      <a:endParaRPr kumimoji="0" lang="ru-RU" sz="1200" b="0" i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8" marR="91438" marT="45737" marB="45737" anchor="ctr"/>
                </a:tc>
                <a:tc>
                  <a:txBody>
                    <a:bodyPr/>
                    <a:lstStyle/>
                    <a:p>
                      <a:pPr marL="0" lvl="1" algn="ctr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ru-RU" sz="12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201_г.</a:t>
                      </a:r>
                      <a:endParaRPr kumimoji="0" lang="ru-RU" sz="1200" b="0" i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8" marR="91438" marT="45740" marB="45740" anchor="ctr"/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201_г.</a:t>
                      </a:r>
                    </a:p>
                  </a:txBody>
                  <a:tcPr marL="91438" marR="91438" marT="45740" marB="45740" anchor="ctr"/>
                </a:tc>
                <a:tc>
                  <a:txBody>
                    <a:bodyPr/>
                    <a:lstStyle/>
                    <a:p>
                      <a:pPr marL="0" lvl="1" algn="ctr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ru-RU" sz="12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….</a:t>
                      </a:r>
                      <a:endParaRPr kumimoji="0" lang="ru-RU" sz="1200" b="0" i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8" marR="91438" marT="45740" marB="45740" anchor="ctr"/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/>
                    </a:p>
                  </a:txBody>
                  <a:tcPr marL="91438" marR="91438" marT="45737" marB="45737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2239">
                <a:tc vMerge="1">
                  <a:txBody>
                    <a:bodyPr/>
                    <a:lstStyle/>
                    <a:p>
                      <a:endParaRPr lang="ru-RU" sz="1200" b="1" dirty="0"/>
                    </a:p>
                  </a:txBody>
                  <a:tcPr marL="91438" marR="91438" marT="45737" marB="45737" anchor="ctr"/>
                </a:tc>
                <a:tc>
                  <a:txBody>
                    <a:bodyPr/>
                    <a:lstStyle/>
                    <a:p>
                      <a:pPr marL="0" lvl="1" algn="just" rtl="0" eaLnBrk="1" latinLnBrk="0" hangingPunct="1">
                        <a:spcAft>
                          <a:spcPts val="0"/>
                        </a:spcAft>
                      </a:pPr>
                      <a:endParaRPr kumimoji="0" lang="ru-RU" sz="800" b="0" i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8" marR="91438" marT="45740" marB="45740" anchor="ctr"/>
                </a:tc>
                <a:tc>
                  <a:txBody>
                    <a:bodyPr/>
                    <a:lstStyle/>
                    <a:p>
                      <a:endParaRPr lang="ru-RU" sz="800" dirty="0"/>
                    </a:p>
                  </a:txBody>
                  <a:tcPr marL="91438" marR="91438" marT="45740" marB="45740" anchor="ctr"/>
                </a:tc>
                <a:tc>
                  <a:txBody>
                    <a:bodyPr/>
                    <a:lstStyle/>
                    <a:p>
                      <a:endParaRPr lang="ru-RU" sz="800" dirty="0"/>
                    </a:p>
                  </a:txBody>
                  <a:tcPr marL="91438" marR="91438" marT="45740" marB="45740" anchor="ctr"/>
                </a:tc>
                <a:tc>
                  <a:txBody>
                    <a:bodyPr/>
                    <a:lstStyle/>
                    <a:p>
                      <a:endParaRPr lang="ru-RU" sz="800" dirty="0"/>
                    </a:p>
                  </a:txBody>
                  <a:tcPr marL="91438" marR="91438" marT="45740" marB="45740" anchor="ctr"/>
                </a:tc>
                <a:tc>
                  <a:txBody>
                    <a:bodyPr/>
                    <a:lstStyle/>
                    <a:p>
                      <a:endParaRPr lang="ru-RU" sz="800" dirty="0"/>
                    </a:p>
                  </a:txBody>
                  <a:tcPr marL="91438" marR="91438" marT="45740" marB="45740" anchor="ctr"/>
                </a:tc>
                <a:tc>
                  <a:txBody>
                    <a:bodyPr/>
                    <a:lstStyle/>
                    <a:p>
                      <a:endParaRPr lang="ru-RU" sz="800" dirty="0"/>
                    </a:p>
                  </a:txBody>
                  <a:tcPr marL="91438" marR="91438" marT="45740" marB="4574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01128">
                <a:tc vMerge="1">
                  <a:txBody>
                    <a:bodyPr/>
                    <a:lstStyle/>
                    <a:p>
                      <a:endParaRPr lang="ru-RU" sz="1200" b="1" dirty="0"/>
                    </a:p>
                  </a:txBody>
                  <a:tcPr marL="91438" marR="91438" marT="45737" marB="45737" anchor="ctr"/>
                </a:tc>
                <a:tc>
                  <a:txBody>
                    <a:bodyPr/>
                    <a:lstStyle/>
                    <a:p>
                      <a:pPr marL="0" lvl="1" algn="just" rtl="0" eaLnBrk="1" latinLnBrk="0" hangingPunct="1">
                        <a:spcAft>
                          <a:spcPts val="0"/>
                        </a:spcAft>
                      </a:pPr>
                      <a:endParaRPr kumimoji="0" lang="ru-RU" sz="800" b="0" i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8" marR="91438" marT="45740" marB="45740" anchor="ctr"/>
                </a:tc>
                <a:tc>
                  <a:txBody>
                    <a:bodyPr/>
                    <a:lstStyle/>
                    <a:p>
                      <a:endParaRPr lang="ru-RU" sz="800" dirty="0"/>
                    </a:p>
                  </a:txBody>
                  <a:tcPr marL="91438" marR="91438" marT="45740" marB="45740" anchor="ctr"/>
                </a:tc>
                <a:tc>
                  <a:txBody>
                    <a:bodyPr/>
                    <a:lstStyle/>
                    <a:p>
                      <a:endParaRPr lang="ru-RU" sz="800" dirty="0"/>
                    </a:p>
                  </a:txBody>
                  <a:tcPr marL="91438" marR="91438" marT="45740" marB="45740" anchor="ctr"/>
                </a:tc>
                <a:tc>
                  <a:txBody>
                    <a:bodyPr/>
                    <a:lstStyle/>
                    <a:p>
                      <a:endParaRPr lang="ru-RU" sz="800" dirty="0"/>
                    </a:p>
                  </a:txBody>
                  <a:tcPr marL="91438" marR="91438" marT="45740" marB="45740" anchor="ctr"/>
                </a:tc>
                <a:tc>
                  <a:txBody>
                    <a:bodyPr/>
                    <a:lstStyle/>
                    <a:p>
                      <a:endParaRPr lang="ru-RU" sz="800" dirty="0"/>
                    </a:p>
                  </a:txBody>
                  <a:tcPr marL="91438" marR="91438" marT="45740" marB="45740" anchor="ctr"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 marL="91438" marR="91438" marT="45740" marB="4574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54752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Пользователи</a:t>
                      </a:r>
                      <a:r>
                        <a:rPr lang="ru-RU" sz="1200" b="1" baseline="0" dirty="0" smtClean="0"/>
                        <a:t> </a:t>
                      </a:r>
                    </a:p>
                    <a:p>
                      <a:r>
                        <a:rPr lang="ru-RU" sz="1200" b="1" baseline="0" dirty="0" smtClean="0"/>
                        <a:t>результатом пр</a:t>
                      </a:r>
                      <a:r>
                        <a:rPr lang="ru-RU" sz="1200" b="1" dirty="0" smtClean="0"/>
                        <a:t>оекта: </a:t>
                      </a:r>
                      <a:endParaRPr lang="ru-RU" sz="1200" b="1" dirty="0"/>
                    </a:p>
                  </a:txBody>
                  <a:tcPr marL="91438" marR="91438" marT="45740" marB="45740" anchor="ctr"/>
                </a:tc>
                <a:tc gridSpan="6">
                  <a:txBody>
                    <a:bodyPr/>
                    <a:lstStyle/>
                    <a:p>
                      <a:pPr marL="0" lvl="1" algn="just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ru-RU" sz="12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Круг потребителей (область применения) результатов проекта</a:t>
                      </a:r>
                      <a:endParaRPr kumimoji="0" lang="ru-RU" sz="1200" b="0" i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8" marR="91438" marT="45740" marB="4574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60721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200" b="1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Внешние участники проекта (партнеры)</a:t>
                      </a:r>
                      <a:endParaRPr lang="ru-RU" sz="1200" b="1" i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8" marR="91438" marT="45740" marB="45740" anchor="ctr"/>
                </a:tc>
                <a:tc gridSpan="6">
                  <a:txBody>
                    <a:bodyPr/>
                    <a:lstStyle/>
                    <a:p>
                      <a:pPr marL="0" lvl="1" algn="just" rtl="0" eaLnBrk="1" latinLnBrk="0" hangingPunct="1">
                        <a:spcAft>
                          <a:spcPts val="0"/>
                        </a:spcAft>
                      </a:pPr>
                      <a:endParaRPr kumimoji="0" lang="ru-RU" sz="1200" b="0" i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8" marR="91438" marT="45740" marB="4574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Рынки сбыта</a:t>
                      </a:r>
                      <a:endParaRPr lang="ru-RU" sz="1200" b="1" dirty="0"/>
                    </a:p>
                  </a:txBody>
                  <a:tcPr marL="91438" marR="91438" marT="45740" marB="45740" anchor="ctr"/>
                </a:tc>
                <a:tc gridSpan="6">
                  <a:txBody>
                    <a:bodyPr/>
                    <a:lstStyle/>
                    <a:p>
                      <a:pPr marL="0" lvl="1" algn="just" rtl="0" eaLnBrk="1" latinLnBrk="0" hangingPunct="1">
                        <a:spcAft>
                          <a:spcPts val="0"/>
                        </a:spcAft>
                      </a:pPr>
                      <a:endParaRPr kumimoji="0" lang="ru-RU" sz="1200" b="0" i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8" marR="91438" marT="45740" marB="4574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pic>
        <p:nvPicPr>
          <p:cNvPr id="4" name="Рисунок 3" descr="лого темный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6016" y="83795"/>
            <a:ext cx="3026760" cy="580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1046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539552" y="1196752"/>
            <a:ext cx="86868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3000" dirty="0" smtClean="0"/>
              <a:t>Введение в предметную область</a:t>
            </a:r>
            <a:br>
              <a:rPr lang="ru-RU" sz="3000" dirty="0" smtClean="0"/>
            </a:br>
            <a:r>
              <a:rPr lang="ru-RU" sz="3000" dirty="0" smtClean="0"/>
              <a:t>(описание ситуации «как будет»)</a:t>
            </a:r>
            <a:br>
              <a:rPr lang="ru-RU" sz="3000" dirty="0" smtClean="0"/>
            </a:br>
            <a:endParaRPr lang="ru-RU" sz="30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758825" y="2205038"/>
            <a:ext cx="7848600" cy="304641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sz="2400" dirty="0">
                <a:solidFill>
                  <a:schemeClr val="accent4">
                    <a:lumMod val="75000"/>
                  </a:schemeClr>
                </a:solidFill>
              </a:rPr>
              <a:t> Продемонстрируйте </a:t>
            </a:r>
          </a:p>
          <a:p>
            <a:pPr algn="ctr" eaLnBrk="1" hangingPunct="1">
              <a:defRPr/>
            </a:pPr>
            <a:r>
              <a:rPr lang="ru-RU" sz="2400" dirty="0">
                <a:solidFill>
                  <a:schemeClr val="accent4">
                    <a:lumMod val="75000"/>
                  </a:schemeClr>
                </a:solidFill>
              </a:rPr>
              <a:t>(графически, рисунком, видео, таблицей и </a:t>
            </a:r>
            <a:r>
              <a:rPr lang="ru-RU" sz="2400" dirty="0" err="1">
                <a:solidFill>
                  <a:schemeClr val="accent4">
                    <a:lumMod val="75000"/>
                  </a:schemeClr>
                </a:solidFill>
              </a:rPr>
              <a:t>т.д</a:t>
            </a:r>
            <a:r>
              <a:rPr lang="ru-RU" sz="2400" dirty="0">
                <a:solidFill>
                  <a:schemeClr val="accent4">
                    <a:lumMod val="75000"/>
                  </a:schemeClr>
                </a:solidFill>
              </a:rPr>
              <a:t>,)</a:t>
            </a:r>
          </a:p>
          <a:p>
            <a:pPr algn="ctr" eaLnBrk="1" hangingPunct="1">
              <a:defRPr/>
            </a:pPr>
            <a:r>
              <a:rPr lang="ru-RU" sz="2400" dirty="0">
                <a:solidFill>
                  <a:schemeClr val="accent4">
                    <a:lumMod val="75000"/>
                  </a:schemeClr>
                </a:solidFill>
              </a:rPr>
              <a:t> либо</a:t>
            </a:r>
          </a:p>
          <a:p>
            <a:pPr algn="ctr" eaLnBrk="1" hangingPunct="1">
              <a:defRPr/>
            </a:pPr>
            <a:r>
              <a:rPr lang="ru-RU" sz="2400" dirty="0">
                <a:solidFill>
                  <a:schemeClr val="accent4">
                    <a:lumMod val="75000"/>
                  </a:schemeClr>
                </a:solidFill>
              </a:rPr>
              <a:t> тезисно опишите изменённую ситуацию </a:t>
            </a:r>
          </a:p>
          <a:p>
            <a:pPr algn="ctr" eaLnBrk="1" hangingPunct="1">
              <a:defRPr/>
            </a:pPr>
            <a:r>
              <a:rPr lang="ru-RU" sz="2400" dirty="0">
                <a:solidFill>
                  <a:schemeClr val="accent4">
                    <a:lumMod val="75000"/>
                  </a:schemeClr>
                </a:solidFill>
              </a:rPr>
              <a:t>и параметры в соответствующей области</a:t>
            </a:r>
          </a:p>
          <a:p>
            <a:pPr algn="ctr" eaLnBrk="1" hangingPunct="1">
              <a:defRPr/>
            </a:pPr>
            <a:r>
              <a:rPr lang="ru-RU" sz="2400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ru-RU" sz="2400" b="1" u="sng" dirty="0">
                <a:solidFill>
                  <a:srgbClr val="C00000"/>
                </a:solidFill>
              </a:rPr>
              <a:t>после окончания </a:t>
            </a:r>
            <a:r>
              <a:rPr lang="ru-RU" sz="2400" dirty="0">
                <a:solidFill>
                  <a:schemeClr val="accent4">
                    <a:lumMod val="75000"/>
                  </a:schemeClr>
                </a:solidFill>
              </a:rPr>
              <a:t>проекта.</a:t>
            </a:r>
          </a:p>
          <a:p>
            <a:pPr algn="ctr" eaLnBrk="1" hangingPunct="1">
              <a:defRPr/>
            </a:pPr>
            <a:endParaRPr lang="ru-RU" sz="2400" dirty="0">
              <a:solidFill>
                <a:schemeClr val="accent4">
                  <a:lumMod val="75000"/>
                </a:schemeClr>
              </a:solidFill>
            </a:endParaRPr>
          </a:p>
          <a:p>
            <a:pPr algn="ctr" eaLnBrk="1" hangingPunct="1">
              <a:defRPr/>
            </a:pPr>
            <a:endParaRPr lang="ru-RU" sz="2400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4" name="Рисунок 3" descr="лого темный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6016" y="83795"/>
            <a:ext cx="3026760" cy="580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2457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250825" y="612457"/>
            <a:ext cx="8229600" cy="5619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3000" dirty="0" smtClean="0"/>
              <a:t>Бюджет проекта</a:t>
            </a:r>
            <a:endParaRPr lang="ru-RU" sz="3000" dirty="0"/>
          </a:p>
        </p:txBody>
      </p:sp>
      <p:sp>
        <p:nvSpPr>
          <p:cNvPr id="7" name="TextBox 6"/>
          <p:cNvSpPr txBox="1"/>
          <p:nvPr/>
        </p:nvSpPr>
        <p:spPr>
          <a:xfrm>
            <a:off x="557213" y="1196975"/>
            <a:ext cx="8131175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sz="2400" dirty="0">
                <a:solidFill>
                  <a:schemeClr val="accent4">
                    <a:lumMod val="75000"/>
                  </a:schemeClr>
                </a:solidFill>
                <a:latin typeface="+mn-lt"/>
              </a:rPr>
              <a:t>Укажите, из каких </a:t>
            </a:r>
            <a:r>
              <a:rPr lang="ru-RU" sz="2400" b="1" dirty="0">
                <a:solidFill>
                  <a:srgbClr val="C00000"/>
                </a:solidFill>
                <a:latin typeface="+mn-lt"/>
              </a:rPr>
              <a:t>источников</a:t>
            </a:r>
            <a:r>
              <a:rPr lang="ru-RU" sz="2400" dirty="0">
                <a:solidFill>
                  <a:schemeClr val="accent4">
                    <a:lumMod val="75000"/>
                  </a:schemeClr>
                </a:solidFill>
                <a:latin typeface="+mn-lt"/>
              </a:rPr>
              <a:t> Вы планируете финансировать Ваш проект </a:t>
            </a:r>
          </a:p>
          <a:p>
            <a:pPr algn="ctr" eaLnBrk="1" hangingPunct="1">
              <a:defRPr/>
            </a:pPr>
            <a:r>
              <a:rPr lang="ru-RU" sz="2400" dirty="0">
                <a:solidFill>
                  <a:schemeClr val="accent4">
                    <a:lumMod val="75000"/>
                  </a:schemeClr>
                </a:solidFill>
                <a:latin typeface="+mn-lt"/>
              </a:rPr>
              <a:t>и какой необходим </a:t>
            </a:r>
            <a:r>
              <a:rPr lang="ru-RU" sz="2400" b="1" dirty="0">
                <a:solidFill>
                  <a:srgbClr val="C00000"/>
                </a:solidFill>
                <a:latin typeface="+mn-lt"/>
              </a:rPr>
              <a:t>объем</a:t>
            </a:r>
            <a:r>
              <a:rPr lang="ru-RU" sz="2400" dirty="0">
                <a:solidFill>
                  <a:schemeClr val="accent4">
                    <a:lumMod val="75000"/>
                  </a:schemeClr>
                </a:solidFill>
                <a:latin typeface="+mn-lt"/>
              </a:rPr>
              <a:t> затрат</a:t>
            </a:r>
          </a:p>
        </p:txBody>
      </p:sp>
      <p:graphicFrame>
        <p:nvGraphicFramePr>
          <p:cNvPr id="8" name="Объект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57544262"/>
              </p:ext>
            </p:extLst>
          </p:nvPr>
        </p:nvGraphicFramePr>
        <p:xfrm>
          <a:off x="102393" y="2397125"/>
          <a:ext cx="8934105" cy="4216102"/>
        </p:xfrm>
        <a:graphic>
          <a:graphicData uri="http://schemas.openxmlformats.org/drawingml/2006/table">
            <a:tbl>
              <a:tblPr/>
              <a:tblGrid>
                <a:gridCol w="3759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354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62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245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692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6926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664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6674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6672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3341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457044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№</a:t>
                      </a:r>
                    </a:p>
                  </a:txBody>
                  <a:tcPr marL="36006" marR="36006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Наименование</a:t>
                      </a:r>
                    </a:p>
                  </a:txBody>
                  <a:tcPr marL="36006" marR="36006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Бюджет проекта, </a:t>
                      </a:r>
                      <a:b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</a:b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тыс. руб.</a:t>
                      </a:r>
                    </a:p>
                  </a:txBody>
                  <a:tcPr marL="36006" marR="36006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Бюджетные источники</a:t>
                      </a:r>
                    </a:p>
                  </a:txBody>
                  <a:tcPr marL="36006" marR="36006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Внебюджетные источники</a:t>
                      </a:r>
                    </a:p>
                  </a:txBody>
                  <a:tcPr marL="36006" marR="36006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36006" marR="36006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58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ea typeface="+mn-ea"/>
                          <a:cs typeface="Arial" charset="0"/>
                        </a:rPr>
                        <a:t>Федеральный </a:t>
                      </a:r>
                      <a:r>
                        <a:rPr kumimoji="0" 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ea typeface="+mn-ea"/>
                          <a:cs typeface="Arial" charset="0"/>
                        </a:rPr>
                        <a:t>бюджет</a:t>
                      </a:r>
                      <a:endParaRPr kumimoji="0" lang="ru-RU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ea typeface="+mn-ea"/>
                        <a:cs typeface="Arial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ea typeface="+mn-ea"/>
                          <a:cs typeface="Arial" charset="0"/>
                        </a:rPr>
                        <a:t>Региональный бюджет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ea typeface="+mn-ea"/>
                          <a:cs typeface="Arial" charset="0"/>
                        </a:rPr>
                        <a:t>Муниципальный бюджет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средства БГТУ им. В.Г. Шухова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(от приносящей доход деятельности)</a:t>
                      </a:r>
                    </a:p>
                  </a:txBody>
                  <a:tcPr marL="36006" marR="36006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Times New Roman" pitchFamily="18" charset="0"/>
                        </a:rPr>
                        <a:t>привлечен-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Times New Roman" pitchFamily="18" charset="0"/>
                        </a:rPr>
                        <a:t>ные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Times New Roman" pitchFamily="18" charset="0"/>
                        </a:rPr>
                        <a:t> (спонсор-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Times New Roman" pitchFamily="18" charset="0"/>
                        </a:rPr>
                        <a:t>ские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Times New Roman" pitchFamily="18" charset="0"/>
                        </a:rPr>
                        <a:t>)  средства</a:t>
                      </a:r>
                    </a:p>
                  </a:txBody>
                  <a:tcPr marL="68591" marR="68591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Times New Roman" pitchFamily="18" charset="0"/>
                        </a:rPr>
                        <a:t>гранты</a:t>
                      </a:r>
                    </a:p>
                  </a:txBody>
                  <a:tcPr marL="68591" marR="68591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Times New Roman" pitchFamily="18" charset="0"/>
                        </a:rPr>
                        <a:t>средства от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Times New Roman" pitchFamily="18" charset="0"/>
                        </a:rPr>
                        <a:t>коммерциа-лизации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Times New Roman" pitchFamily="18" charset="0"/>
                        </a:rPr>
                        <a:t> продукта проекта </a:t>
                      </a:r>
                    </a:p>
                  </a:txBody>
                  <a:tcPr marL="68591" marR="68591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582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1.</a:t>
                      </a:r>
                    </a:p>
                  </a:txBody>
                  <a:tcPr marL="91455" marR="91455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Укажите, 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на что 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Вы планируете потратить средства (перечислите конкретные работы проекта)</a:t>
                      </a:r>
                    </a:p>
                  </a:txBody>
                  <a:tcPr marL="91455" marR="91455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36006" marR="7200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36006" marR="7200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36006" marR="7200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467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2.</a:t>
                      </a:r>
                    </a:p>
                  </a:txBody>
                  <a:tcPr marL="91455" marR="91455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91455" marR="91455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36006" marR="7200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36006" marR="7200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36006" marR="7200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467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3.</a:t>
                      </a:r>
                    </a:p>
                  </a:txBody>
                  <a:tcPr marL="91455" marR="91455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91455" marR="91455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36006" marR="7200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36006" marR="7200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36006" marR="7200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467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4.</a:t>
                      </a:r>
                    </a:p>
                  </a:txBody>
                  <a:tcPr marL="91455" marR="91455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91455" marR="91455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36006" marR="7200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36006" marR="7200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36006" marR="7200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5256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Всего:</a:t>
                      </a:r>
                    </a:p>
                  </a:txBody>
                  <a:tcPr marL="91455" marR="91455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36006" marR="72004" marT="9523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36006" marR="72004" marT="9523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36006" marR="72004" marT="9523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6" name="Рисунок 5" descr="лого темный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6016" y="83795"/>
            <a:ext cx="3026760" cy="580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6540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104790" y="548680"/>
            <a:ext cx="8229600" cy="5619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3000" smtClean="0"/>
              <a:t>Риски проекта</a:t>
            </a:r>
            <a:endParaRPr lang="ru-RU" sz="3000" dirty="0"/>
          </a:p>
        </p:txBody>
      </p:sp>
      <p:graphicFrame>
        <p:nvGraphicFramePr>
          <p:cNvPr id="3" name="Объект 3"/>
          <p:cNvGraphicFramePr>
            <a:graphicFrameLocks noGrp="1"/>
          </p:cNvGraphicFramePr>
          <p:nvPr/>
        </p:nvGraphicFramePr>
        <p:xfrm>
          <a:off x="250825" y="1989138"/>
          <a:ext cx="8713788" cy="3130550"/>
        </p:xfrm>
        <a:graphic>
          <a:graphicData uri="http://schemas.openxmlformats.org/drawingml/2006/table">
            <a:tbl>
              <a:tblPr/>
              <a:tblGrid>
                <a:gridCol w="3562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988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646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33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7065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17575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№</a:t>
                      </a:r>
                    </a:p>
                  </a:txBody>
                  <a:tcPr marL="68594" marR="68594" marT="45743" marB="4574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Риск</a:t>
                      </a:r>
                    </a:p>
                  </a:txBody>
                  <a:tcPr marL="68594" marR="68594" marT="45743" marB="4574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Ожидаемые последствия наступления риска</a:t>
                      </a:r>
                    </a:p>
                  </a:txBody>
                  <a:tcPr marL="68594" marR="68594" marT="45743" marB="4574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Мероприятия по предупреждению наступления риска</a:t>
                      </a:r>
                    </a:p>
                  </a:txBody>
                  <a:tcPr marL="68594" marR="68594" marT="45743" marB="4574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Действия в случае наступления риска</a:t>
                      </a:r>
                    </a:p>
                  </a:txBody>
                  <a:tcPr marL="68594" marR="68594" marT="45743" marB="4574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4400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51442" marR="51442" marT="825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40" marR="5144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40" marR="5144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40" marR="5144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40" marR="5144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8975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51434" marR="51434" marT="8255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40" marR="5144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40" marR="5144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40" marR="5144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40" marR="5144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9600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51442" marR="51442" marT="825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40" marR="5144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40" marR="5144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40" marR="5144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40" marR="5144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4" name="Рисунок 3" descr="лого темный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6016" y="83795"/>
            <a:ext cx="3026760" cy="580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1045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251520" y="620688"/>
            <a:ext cx="86868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3000" dirty="0"/>
              <a:t>Показатели </a:t>
            </a:r>
            <a:r>
              <a:rPr lang="ru-RU" sz="3000" dirty="0" smtClean="0"/>
              <a:t>эффективности проекта</a:t>
            </a:r>
            <a:br>
              <a:rPr lang="ru-RU" sz="3000" dirty="0" smtClean="0"/>
            </a:br>
            <a:endParaRPr lang="ru-RU" sz="3000" dirty="0"/>
          </a:p>
        </p:txBody>
      </p:sp>
      <p:sp>
        <p:nvSpPr>
          <p:cNvPr id="3" name="TextBox 2"/>
          <p:cNvSpPr txBox="1"/>
          <p:nvPr/>
        </p:nvSpPr>
        <p:spPr>
          <a:xfrm>
            <a:off x="184150" y="1557338"/>
            <a:ext cx="8785225" cy="8309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sz="2400" dirty="0">
                <a:solidFill>
                  <a:schemeClr val="accent4">
                    <a:lumMod val="75000"/>
                  </a:schemeClr>
                </a:solidFill>
                <a:latin typeface="+mn-lt"/>
              </a:rPr>
              <a:t>1. Укажите, </a:t>
            </a:r>
            <a:r>
              <a:rPr lang="ru-RU" sz="2400" dirty="0">
                <a:solidFill>
                  <a:srgbClr val="C00000"/>
                </a:solidFill>
                <a:latin typeface="+mn-lt"/>
              </a:rPr>
              <a:t>какие результаты </a:t>
            </a:r>
            <a:r>
              <a:rPr lang="ru-RU" sz="2400" dirty="0">
                <a:solidFill>
                  <a:schemeClr val="accent4">
                    <a:lumMod val="75000"/>
                  </a:schemeClr>
                </a:solidFill>
                <a:latin typeface="+mn-lt"/>
              </a:rPr>
              <a:t>проекта повлияют на улучшение </a:t>
            </a:r>
            <a:r>
              <a:rPr lang="ru-RU" sz="2400" dirty="0">
                <a:solidFill>
                  <a:srgbClr val="C00000"/>
                </a:solidFill>
                <a:latin typeface="+mn-lt"/>
              </a:rPr>
              <a:t>каких целевых показателей </a:t>
            </a:r>
            <a:r>
              <a:rPr lang="ru-RU" sz="2400" dirty="0">
                <a:solidFill>
                  <a:schemeClr val="accent4">
                    <a:lumMod val="75000"/>
                  </a:schemeClr>
                </a:solidFill>
                <a:latin typeface="+mn-lt"/>
              </a:rPr>
              <a:t>программ развития </a:t>
            </a:r>
            <a:r>
              <a:rPr lang="ru-RU" sz="2400" dirty="0" smtClean="0">
                <a:solidFill>
                  <a:schemeClr val="accent4">
                    <a:lumMod val="75000"/>
                  </a:schemeClr>
                </a:solidFill>
                <a:latin typeface="+mn-lt"/>
              </a:rPr>
              <a:t>университета</a:t>
            </a:r>
            <a:endParaRPr lang="ru-RU" sz="2400" dirty="0">
              <a:solidFill>
                <a:schemeClr val="accent4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2388" y="2852936"/>
            <a:ext cx="8937625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sz="2400" dirty="0">
                <a:solidFill>
                  <a:schemeClr val="accent4">
                    <a:lumMod val="75000"/>
                  </a:schemeClr>
                </a:solidFill>
                <a:latin typeface="+mn-lt"/>
              </a:rPr>
              <a:t>2. Укажите (схематично, тезисно, таблицей, рисунком и </a:t>
            </a:r>
            <a:r>
              <a:rPr lang="ru-RU" sz="2400" dirty="0" err="1">
                <a:solidFill>
                  <a:schemeClr val="accent4">
                    <a:lumMod val="75000"/>
                  </a:schemeClr>
                </a:solidFill>
                <a:latin typeface="+mn-lt"/>
              </a:rPr>
              <a:t>т.д</a:t>
            </a:r>
            <a:r>
              <a:rPr lang="ru-RU" sz="2400" dirty="0">
                <a:solidFill>
                  <a:schemeClr val="accent4">
                    <a:lumMod val="75000"/>
                  </a:schemeClr>
                </a:solidFill>
                <a:latin typeface="+mn-lt"/>
              </a:rPr>
              <a:t>,), </a:t>
            </a:r>
          </a:p>
          <a:p>
            <a:pPr algn="ctr" eaLnBrk="1" hangingPunct="1">
              <a:defRPr/>
            </a:pPr>
            <a:r>
              <a:rPr lang="ru-RU" sz="2400" dirty="0">
                <a:solidFill>
                  <a:srgbClr val="C00000"/>
                </a:solidFill>
                <a:latin typeface="+mn-lt"/>
              </a:rPr>
              <a:t>каких эффектов </a:t>
            </a:r>
            <a:r>
              <a:rPr lang="ru-RU" sz="2400" dirty="0">
                <a:solidFill>
                  <a:schemeClr val="accent4">
                    <a:lumMod val="75000"/>
                  </a:schemeClr>
                </a:solidFill>
                <a:latin typeface="+mn-lt"/>
              </a:rPr>
              <a:t>(экономических, социальных, </a:t>
            </a:r>
            <a:r>
              <a:rPr lang="ru-RU" sz="2400" dirty="0" err="1">
                <a:solidFill>
                  <a:schemeClr val="accent4">
                    <a:lumMod val="75000"/>
                  </a:schemeClr>
                </a:solidFill>
                <a:latin typeface="+mn-lt"/>
              </a:rPr>
              <a:t>имиджевых</a:t>
            </a:r>
            <a:r>
              <a:rPr lang="ru-RU" sz="2400" dirty="0">
                <a:solidFill>
                  <a:schemeClr val="accent4">
                    <a:lumMod val="75000"/>
                  </a:schemeClr>
                </a:solidFill>
                <a:latin typeface="+mn-lt"/>
              </a:rPr>
              <a:t> и т.д.) Вы планируете достичь в результате реализации Вашего проекта. 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7665387"/>
              </p:ext>
            </p:extLst>
          </p:nvPr>
        </p:nvGraphicFramePr>
        <p:xfrm>
          <a:off x="52388" y="4221088"/>
          <a:ext cx="9091611" cy="24828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87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62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62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87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3374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7395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673955">
                  <a:extLst>
                    <a:ext uri="{9D8B030D-6E8A-4147-A177-3AD203B41FA5}">
                      <a16:colId xmlns:a16="http://schemas.microsoft.com/office/drawing/2014/main" val="1542245941"/>
                    </a:ext>
                  </a:extLst>
                </a:gridCol>
              </a:tblGrid>
              <a:tr h="542017"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smtClean="0">
                          <a:solidFill>
                            <a:schemeClr val="tx1"/>
                          </a:solidFill>
                        </a:rPr>
                        <a:t>Экономические</a:t>
                      </a:r>
                      <a:endParaRPr lang="ru-RU" sz="1700" dirty="0">
                        <a:solidFill>
                          <a:schemeClr val="tx1"/>
                        </a:solidFill>
                      </a:endParaRPr>
                    </a:p>
                  </a:txBody>
                  <a:tcPr marL="91447" marR="91447" marT="45748" marB="45748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smtClean="0">
                          <a:solidFill>
                            <a:schemeClr val="tx1"/>
                          </a:solidFill>
                        </a:rPr>
                        <a:t>Социальные </a:t>
                      </a:r>
                      <a:endParaRPr lang="ru-RU" sz="1700" dirty="0">
                        <a:solidFill>
                          <a:schemeClr val="tx1"/>
                        </a:solidFill>
                      </a:endParaRPr>
                    </a:p>
                  </a:txBody>
                  <a:tcPr marL="91447" marR="91447" marT="45748" marB="45748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err="1" smtClean="0">
                          <a:solidFill>
                            <a:schemeClr val="tx1"/>
                          </a:solidFill>
                        </a:rPr>
                        <a:t>Имиджевые</a:t>
                      </a:r>
                      <a:endParaRPr lang="ru-RU" sz="1700" dirty="0">
                        <a:solidFill>
                          <a:schemeClr val="tx1"/>
                        </a:solidFill>
                      </a:endParaRPr>
                    </a:p>
                  </a:txBody>
                  <a:tcPr marL="91447" marR="91447" marT="45748" marB="45748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smtClean="0">
                          <a:solidFill>
                            <a:schemeClr val="tx1"/>
                          </a:solidFill>
                        </a:rPr>
                        <a:t>Корпоративные</a:t>
                      </a:r>
                      <a:endParaRPr lang="ru-RU" sz="1700" dirty="0">
                        <a:solidFill>
                          <a:schemeClr val="tx1"/>
                        </a:solidFill>
                      </a:endParaRPr>
                    </a:p>
                  </a:txBody>
                  <a:tcPr marL="91447" marR="91447" marT="45748" marB="45748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smtClean="0">
                          <a:solidFill>
                            <a:schemeClr val="tx1"/>
                          </a:solidFill>
                        </a:rPr>
                        <a:t>Привлечение абитуриентов</a:t>
                      </a:r>
                      <a:endParaRPr lang="ru-RU" sz="1700" dirty="0">
                        <a:solidFill>
                          <a:schemeClr val="tx1"/>
                        </a:solidFill>
                      </a:endParaRPr>
                    </a:p>
                  </a:txBody>
                  <a:tcPr marL="91447" marR="91447" marT="45748" marB="45748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smtClean="0">
                          <a:solidFill>
                            <a:schemeClr val="tx1"/>
                          </a:solidFill>
                        </a:rPr>
                        <a:t>Влияние на рейтинги университета</a:t>
                      </a:r>
                      <a:endParaRPr lang="ru-RU" sz="1700" dirty="0">
                        <a:solidFill>
                          <a:schemeClr val="tx1"/>
                        </a:solidFill>
                      </a:endParaRPr>
                    </a:p>
                  </a:txBody>
                  <a:tcPr marL="91447" marR="91447" marT="45748" marB="45748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smtClean="0">
                          <a:solidFill>
                            <a:schemeClr val="tx1"/>
                          </a:solidFill>
                        </a:rPr>
                        <a:t>Иные</a:t>
                      </a:r>
                      <a:endParaRPr lang="ru-RU" sz="1700" dirty="0">
                        <a:solidFill>
                          <a:schemeClr val="tx1"/>
                        </a:solidFill>
                      </a:endParaRPr>
                    </a:p>
                  </a:txBody>
                  <a:tcPr marL="91447" marR="91447" marT="45748" marB="45748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55046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ü"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….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ü"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….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ü"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….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ü"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….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47" marR="91447" marT="45748" marB="45748"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ü"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….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ü"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….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ü"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….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ü"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….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47" marR="91447" marT="45748" marB="45748"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ü"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….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ü"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….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ü"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….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ü"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….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47" marR="91447" marT="45748" marB="45748"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ü"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….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ü"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….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ü"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….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ü"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….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47" marR="91447" marT="45748" marB="45748"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ü"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….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ü"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….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ü"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….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ü"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….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47" marR="91447" marT="45748" marB="45748"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ü"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….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ü"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….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ü"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….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ü"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….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47" marR="91447" marT="45748" marB="45748"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ü"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….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ü"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….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ü"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….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ü"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….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47" marR="91447" marT="45748" marB="45748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6" name="Рисунок 5" descr="лого темный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6016" y="83795"/>
            <a:ext cx="3026760" cy="580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469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3E6F0-F6F1-4A99-AB51-8B0675FDF372}" type="slidenum">
              <a:rPr lang="en-US" smtClean="0"/>
              <a:t>8</a:t>
            </a:fld>
            <a:endParaRPr lang="en-US" dirty="0"/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301625" y="427038"/>
            <a:ext cx="8686800" cy="841375"/>
          </a:xfrm>
        </p:spPr>
        <p:txBody>
          <a:bodyPr/>
          <a:lstStyle/>
          <a:p>
            <a:pPr>
              <a:defRPr/>
            </a:pPr>
            <a:r>
              <a:rPr lang="ru-RU" sz="3000" dirty="0" smtClean="0"/>
              <a:t>Команда проекта</a:t>
            </a:r>
            <a:endParaRPr lang="ru-RU" sz="3000" dirty="0"/>
          </a:p>
        </p:txBody>
      </p:sp>
      <p:graphicFrame>
        <p:nvGraphicFramePr>
          <p:cNvPr id="9" name="Group 135"/>
          <p:cNvGraphicFramePr>
            <a:graphicFrameLocks noGrp="1"/>
          </p:cNvGraphicFramePr>
          <p:nvPr/>
        </p:nvGraphicFramePr>
        <p:xfrm>
          <a:off x="179388" y="1773238"/>
          <a:ext cx="8713788" cy="2835274"/>
        </p:xfrm>
        <a:graphic>
          <a:graphicData uri="http://schemas.openxmlformats.org/drawingml/2006/table">
            <a:tbl>
              <a:tblPr/>
              <a:tblGrid>
                <a:gridCol w="428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717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57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559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1825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C1C1C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№</a:t>
                      </a:r>
                    </a:p>
                  </a:txBody>
                  <a:tcPr marL="91442" marR="91442" marT="45744" marB="4574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C1C1C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ФИО</a:t>
                      </a:r>
                    </a:p>
                  </a:txBody>
                  <a:tcPr marL="91442" marR="91442" marT="45744" marB="4574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C1C1C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Должность и основное место работы</a:t>
                      </a:r>
                    </a:p>
                  </a:txBody>
                  <a:tcPr marL="91442" marR="91442" marT="45744" marB="4574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C1C1C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Выполняемые в проекте работы</a:t>
                      </a:r>
                    </a:p>
                  </a:txBody>
                  <a:tcPr marL="91442" marR="91442" marT="45744" marB="4574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7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C1C1C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1.</a:t>
                      </a:r>
                    </a:p>
                  </a:txBody>
                  <a:tcPr marL="91442" marR="91442" marT="45744" marB="4574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C1C1C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91442" marR="91442" marT="45744" marB="4574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1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91442" marR="91442" marT="45744" marB="4574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Times New Roman" pitchFamily="18" charset="0"/>
                        </a:rPr>
                        <a:t>Куратор проекта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87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C1C1C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2.</a:t>
                      </a:r>
                    </a:p>
                  </a:txBody>
                  <a:tcPr marL="91442" marR="91442" marT="45744" marB="4574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C1C1C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91442" marR="91442" marT="45744" marB="4574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1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91442" marR="91442" marT="45744" marB="4574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Times New Roman" pitchFamily="18" charset="0"/>
                        </a:rPr>
                        <a:t>Руководитель проекта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87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C1C1C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3.</a:t>
                      </a:r>
                    </a:p>
                  </a:txBody>
                  <a:tcPr marL="91442" marR="91442" marT="45744" marB="4574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1C1C1C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91442" marR="91442" marT="45744" marB="4574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1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91442" marR="91442" marT="45744" marB="4574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Times New Roman" pitchFamily="18" charset="0"/>
                        </a:rPr>
                        <a:t>Администратор проекта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8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C1C1C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4.</a:t>
                      </a:r>
                    </a:p>
                  </a:txBody>
                  <a:tcPr marL="91442" marR="91442" marT="45744" marB="4574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1C1C1C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91442" marR="91442" marT="45744" marB="4574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91442" marR="91442" marT="45744" marB="4574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Член команды проекта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487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C1C1C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5.</a:t>
                      </a:r>
                    </a:p>
                  </a:txBody>
                  <a:tcPr marL="91442" marR="91442" marT="45744" marB="4574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91442" marR="91442" marT="45744" marB="4574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1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91442" marR="91442" marT="45744" marB="4574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……</a:t>
                      </a:r>
                    </a:p>
                  </a:txBody>
                  <a:tcPr marL="91442" marR="91442" marT="45744" marB="4574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8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C1C1C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6.</a:t>
                      </a:r>
                    </a:p>
                  </a:txBody>
                  <a:tcPr marL="91442" marR="91442" marT="45744" marB="4574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0" u="none" strike="noStrike" cap="none" normalizeH="0" baseline="0" smtClean="0">
                        <a:ln>
                          <a:noFill/>
                        </a:ln>
                        <a:solidFill>
                          <a:srgbClr val="1C1C1C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91442" marR="91442" marT="45744" marB="4574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1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91442" marR="91442" marT="45744" marB="4574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…..</a:t>
                      </a:r>
                    </a:p>
                  </a:txBody>
                  <a:tcPr marL="91442" marR="91442" marT="45744" marB="4574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8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C1C1C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7.</a:t>
                      </a:r>
                    </a:p>
                  </a:txBody>
                  <a:tcPr marL="91442" marR="91442" marT="45744" marB="4574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91442" marR="91442" marT="45744" marB="4574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91442" marR="91442" marT="45744" marB="4574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……</a:t>
                      </a:r>
                    </a:p>
                  </a:txBody>
                  <a:tcPr marL="91442" marR="91442" marT="45744" marB="4574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5" name="Рисунок 4" descr="лого темный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6016" y="83795"/>
            <a:ext cx="3026760" cy="580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4665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3E6F0-F6F1-4A99-AB51-8B0675FDF372}" type="slidenum">
              <a:rPr lang="en-US" smtClean="0"/>
              <a:t>9</a:t>
            </a:fld>
            <a:endParaRPr lang="en-US" dirty="0"/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457200" y="3140968"/>
            <a:ext cx="8686800" cy="841375"/>
          </a:xfrm>
        </p:spPr>
        <p:txBody>
          <a:bodyPr/>
          <a:lstStyle/>
          <a:p>
            <a:pPr>
              <a:defRPr/>
            </a:pPr>
            <a:r>
              <a:rPr lang="ru-RU" sz="3000" b="1" dirty="0" smtClean="0">
                <a:solidFill>
                  <a:schemeClr val="bg1"/>
                </a:solidFill>
              </a:rPr>
              <a:t>Контактные данные:</a:t>
            </a:r>
            <a:endParaRPr lang="ru-RU" sz="3000" b="1" dirty="0">
              <a:solidFill>
                <a:schemeClr val="bg1"/>
              </a:solidFill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0" y="3982343"/>
            <a:ext cx="9144000" cy="2272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3851920" y="4293096"/>
            <a:ext cx="4829014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Руководитель проекта:             Ф.И.О.</a:t>
            </a:r>
          </a:p>
          <a:p>
            <a:r>
              <a:rPr lang="ru-RU" b="1" dirty="0">
                <a:solidFill>
                  <a:schemeClr val="bg1"/>
                </a:solidFill>
              </a:rPr>
              <a:t> </a:t>
            </a:r>
            <a:r>
              <a:rPr lang="ru-RU" b="1" dirty="0" smtClean="0">
                <a:solidFill>
                  <a:schemeClr val="bg1"/>
                </a:solidFill>
              </a:rPr>
              <a:t>                                                       контактный тел. </a:t>
            </a:r>
          </a:p>
          <a:p>
            <a:endParaRPr lang="ru-RU" b="1" dirty="0">
              <a:solidFill>
                <a:schemeClr val="bg1"/>
              </a:solidFill>
            </a:endParaRPr>
          </a:p>
          <a:p>
            <a:endParaRPr lang="ru-RU" b="1" dirty="0" smtClean="0">
              <a:solidFill>
                <a:schemeClr val="bg1"/>
              </a:solidFill>
            </a:endParaRPr>
          </a:p>
          <a:p>
            <a:r>
              <a:rPr lang="ru-RU" b="1" dirty="0" smtClean="0">
                <a:solidFill>
                  <a:schemeClr val="bg1"/>
                </a:solidFill>
              </a:rPr>
              <a:t>Администратор проекта:          Ф.И.О.</a:t>
            </a:r>
          </a:p>
          <a:p>
            <a:r>
              <a:rPr lang="ru-RU" b="1" dirty="0">
                <a:solidFill>
                  <a:schemeClr val="bg1"/>
                </a:solidFill>
              </a:rPr>
              <a:t> </a:t>
            </a:r>
            <a:r>
              <a:rPr lang="ru-RU" b="1" dirty="0" smtClean="0">
                <a:solidFill>
                  <a:schemeClr val="bg1"/>
                </a:solidFill>
              </a:rPr>
              <a:t>                                                        </a:t>
            </a:r>
            <a:r>
              <a:rPr lang="ru-RU" b="1" dirty="0">
                <a:solidFill>
                  <a:schemeClr val="bg1"/>
                </a:solidFill>
              </a:rPr>
              <a:t>контактный тел. </a:t>
            </a:r>
          </a:p>
        </p:txBody>
      </p:sp>
      <p:pic>
        <p:nvPicPr>
          <p:cNvPr id="6" name="Рисунок 5" descr="лого темный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6016" y="83795"/>
            <a:ext cx="3026760" cy="580179"/>
          </a:xfrm>
          <a:prstGeom prst="rect">
            <a:avLst/>
          </a:prstGeom>
          <a:effectLst>
            <a:glow rad="127000">
              <a:schemeClr val="bg1"/>
            </a:glow>
          </a:effectLst>
        </p:spPr>
      </p:pic>
    </p:spTree>
    <p:extLst>
      <p:ext uri="{BB962C8B-B14F-4D97-AF65-F5344CB8AC3E}">
        <p14:creationId xmlns:p14="http://schemas.microsoft.com/office/powerpoint/2010/main" val="851124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530</TotalTime>
  <Words>497</Words>
  <Application>Microsoft Office PowerPoint</Application>
  <PresentationFormat>Экран (4:3)</PresentationFormat>
  <Paragraphs>151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Calibri</vt:lpstr>
      <vt:lpstr>Franklin Gothic Book</vt:lpstr>
      <vt:lpstr>Times New Roman</vt:lpstr>
      <vt:lpstr>Wingdings</vt:lpstr>
      <vt:lpstr>Тема Office</vt:lpstr>
      <vt:lpstr>наименование подразделения университета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Команда проекта</vt:lpstr>
      <vt:lpstr>Контактные данные: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Belgorod State Technological University named after  V.G. Shukhov</dc:title>
  <dc:creator>Hiwi</dc:creator>
  <cp:lastModifiedBy>User</cp:lastModifiedBy>
  <cp:revision>65</cp:revision>
  <cp:lastPrinted>2018-09-24T08:34:52Z</cp:lastPrinted>
  <dcterms:created xsi:type="dcterms:W3CDTF">2017-07-24T10:26:29Z</dcterms:created>
  <dcterms:modified xsi:type="dcterms:W3CDTF">2019-10-18T07:15:54Z</dcterms:modified>
</cp:coreProperties>
</file>