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90" r:id="rId3"/>
    <p:sldId id="280" r:id="rId4"/>
    <p:sldId id="262" r:id="rId5"/>
    <p:sldId id="281" r:id="rId6"/>
    <p:sldId id="291" r:id="rId7"/>
    <p:sldId id="265" r:id="rId8"/>
    <p:sldId id="266" r:id="rId9"/>
    <p:sldId id="288" r:id="rId10"/>
    <p:sldId id="292" r:id="rId11"/>
    <p:sldId id="293" r:id="rId12"/>
    <p:sldId id="294" r:id="rId13"/>
    <p:sldId id="276" r:id="rId14"/>
    <p:sldId id="268" r:id="rId15"/>
    <p:sldId id="283" r:id="rId16"/>
    <p:sldId id="289" r:id="rId17"/>
    <p:sldId id="285" r:id="rId18"/>
    <p:sldId id="278" r:id="rId19"/>
    <p:sldId id="279" r:id="rId20"/>
    <p:sldId id="27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4F7697-E4B8-44E1-A796-27344BA08905}">
          <p14:sldIdLst>
            <p14:sldId id="269"/>
            <p14:sldId id="290"/>
            <p14:sldId id="280"/>
            <p14:sldId id="262"/>
            <p14:sldId id="281"/>
            <p14:sldId id="291"/>
            <p14:sldId id="265"/>
            <p14:sldId id="266"/>
            <p14:sldId id="288"/>
            <p14:sldId id="292"/>
            <p14:sldId id="293"/>
            <p14:sldId id="294"/>
            <p14:sldId id="276"/>
            <p14:sldId id="268"/>
            <p14:sldId id="283"/>
            <p14:sldId id="289"/>
            <p14:sldId id="285"/>
            <p14:sldId id="278"/>
            <p14:sldId id="279"/>
            <p14:sldId id="271"/>
          </p14:sldIdLst>
        </p14:section>
        <p14:section name="Раздел без заголовка" id="{724360E6-A3A1-405B-B15B-70CF1DA1443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9" autoAdjust="0"/>
    <p:restoredTop sz="99200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7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6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1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0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1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1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4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6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842233" y="298532"/>
            <a:ext cx="7654600" cy="5773656"/>
            <a:chOff x="211" y="112"/>
            <a:chExt cx="5160" cy="2562"/>
          </a:xfrm>
          <a:solidFill>
            <a:srgbClr val="FFC000"/>
          </a:solidFill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96" y="575"/>
              <a:ext cx="52" cy="20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11" y="575"/>
              <a:ext cx="53" cy="20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381" y="575"/>
              <a:ext cx="48" cy="20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117" y="112"/>
              <a:ext cx="4254" cy="41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80147" tIns="40074" rIns="80147" bIns="40074"/>
            <a:lstStyle/>
            <a:p>
              <a:pPr marL="390525" indent="-390525" algn="ctr" defTabSz="801688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  <a:p>
              <a:pPr marL="390525" indent="-390525" algn="ctr" defTabSz="801688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14"/>
          <p:cNvGrpSpPr>
            <a:grpSpLocks/>
          </p:cNvGrpSpPr>
          <p:nvPr/>
        </p:nvGrpSpPr>
        <p:grpSpPr bwMode="auto">
          <a:xfrm>
            <a:off x="842233" y="298532"/>
            <a:ext cx="7654600" cy="5773656"/>
            <a:chOff x="211" y="112"/>
            <a:chExt cx="5160" cy="2562"/>
          </a:xfrm>
          <a:solidFill>
            <a:srgbClr val="FFC000"/>
          </a:solidFill>
        </p:grpSpPr>
        <p:sp>
          <p:nvSpPr>
            <p:cNvPr id="61" name="Rectangle 4"/>
            <p:cNvSpPr>
              <a:spLocks noChangeArrowheads="1"/>
            </p:cNvSpPr>
            <p:nvPr/>
          </p:nvSpPr>
          <p:spPr bwMode="auto">
            <a:xfrm>
              <a:off x="296" y="575"/>
              <a:ext cx="52" cy="20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211" y="575"/>
              <a:ext cx="53" cy="20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381" y="575"/>
              <a:ext cx="48" cy="20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1117" y="112"/>
              <a:ext cx="4254" cy="41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80147" tIns="40074" rIns="80147" bIns="40074"/>
            <a:lstStyle/>
            <a:p>
              <a:pPr marL="390525" indent="-390525" algn="ctr" defTabSz="801688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  <a:p>
              <a:pPr marL="390525" indent="-390525" algn="ctr" defTabSz="801688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3419871" y="6281755"/>
            <a:ext cx="2354263" cy="32715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0147" tIns="40074" rIns="80147" bIns="40074">
            <a:spAutoFit/>
          </a:bodyPr>
          <a:lstStyle/>
          <a:p>
            <a:pPr algn="ctr" defTabSz="801688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1670051" y="1341937"/>
            <a:ext cx="695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Представление сведений о </a:t>
            </a:r>
            <a:r>
              <a:rPr lang="ru-RU" alt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доходах, расходах, об имуществе и обязательствах имущественного характера </a:t>
            </a:r>
            <a:endParaRPr lang="ru-RU" alt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1475656" y="2036265"/>
            <a:ext cx="6552728" cy="39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25.12.2008 г. № 273-ФЗ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противодействии коррупции</a:t>
            </a:r>
            <a:r>
              <a:rPr lang="ru-RU" alt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altLang="ru-RU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от 03.12.2012 г. № 230-ФЗ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контроле за соответствием расходов лиц, замещающих государственные должности, и иных лиц их доходам</a:t>
            </a:r>
            <a:r>
              <a:rPr lang="ru-RU" alt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ru-RU" altLang="ru-RU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Президента РФ от 23.06.2014 г. № 460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формы справки о доходах, расходах, об имуществе и обязательствах имущественного характера и внесении изменений в некоторые акты Президента Российской </a:t>
            </a:r>
            <a:r>
              <a:rPr lang="ru-RU" alt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ru-RU" altLang="ru-RU" sz="1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Президента РФ от 19.09.2017 № 431  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некоторые акты Президента Российской Федерации в целях усиления контроля за соблюдением законодательства о противодействии коррупции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ru-RU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</a:pPr>
            <a:r>
              <a:rPr 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Губернатора Белгородской области от 24 декабря 2020 года № 153 «Об утверждении перечня должностей, по которым представляются сведения о доходах, об имуществе и обязательствах имущественного характера»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439" y="319091"/>
            <a:ext cx="810752" cy="92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Прямоугольник 4"/>
          <p:cNvSpPr>
            <a:spLocks noChangeArrowheads="1"/>
          </p:cNvSpPr>
          <p:nvPr/>
        </p:nvSpPr>
        <p:spPr bwMode="auto">
          <a:xfrm>
            <a:off x="2264833" y="354810"/>
            <a:ext cx="62314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Департамент внутренней и кадровой политики </a:t>
            </a:r>
          </a:p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alt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21466" r="21115" b="26973"/>
          <a:stretch/>
        </p:blipFill>
        <p:spPr bwMode="auto">
          <a:xfrm>
            <a:off x="611560" y="150426"/>
            <a:ext cx="8280920" cy="62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4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3" t="17467" r="20642" b="11399"/>
          <a:stretch/>
        </p:blipFill>
        <p:spPr bwMode="auto">
          <a:xfrm>
            <a:off x="611560" y="227078"/>
            <a:ext cx="7776864" cy="63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1700808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30305" r="20287" b="32024"/>
          <a:stretch/>
        </p:blipFill>
        <p:spPr bwMode="auto">
          <a:xfrm>
            <a:off x="428088" y="260648"/>
            <a:ext cx="841970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0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9170" r="30873" b="73193"/>
          <a:stretch/>
        </p:blipFill>
        <p:spPr bwMode="auto">
          <a:xfrm>
            <a:off x="0" y="332656"/>
            <a:ext cx="902116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766" r="35715" b="78113"/>
          <a:stretch/>
        </p:blipFill>
        <p:spPr bwMode="auto">
          <a:xfrm>
            <a:off x="115772" y="3140968"/>
            <a:ext cx="878961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8747" r="38571" b="59789"/>
          <a:stretch/>
        </p:blipFill>
        <p:spPr bwMode="auto">
          <a:xfrm>
            <a:off x="0" y="548680"/>
            <a:ext cx="91020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</a:rPr>
              <a:t>Заполнение разделов справки о доходах при участии в ЖНК «Новая жизнь»</a:t>
            </a:r>
            <a:r>
              <a:rPr lang="ru-RU" b="1" cap="all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2946" t="7438" r="37829" b="69409"/>
          <a:stretch/>
        </p:blipFill>
        <p:spPr bwMode="auto">
          <a:xfrm>
            <a:off x="35496" y="1700808"/>
            <a:ext cx="900100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22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7366" r="38399" b="59593"/>
          <a:stretch/>
        </p:blipFill>
        <p:spPr bwMode="auto">
          <a:xfrm>
            <a:off x="323528" y="620688"/>
            <a:ext cx="85689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11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</a:rPr>
              <a:t>Заполнение разделов справки о доходах при участии в ЖНК «Новая жизнь»</a:t>
            </a:r>
            <a:r>
              <a:rPr lang="ru-RU" b="1" cap="all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7886976"/>
              </p:ext>
            </p:extLst>
          </p:nvPr>
        </p:nvGraphicFramePr>
        <p:xfrm>
          <a:off x="179512" y="1484784"/>
          <a:ext cx="8774112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Документ" r:id="rId3" imgW="9796648" imgH="3698522" progId="Word.Document.12">
                  <p:embed/>
                </p:oleObj>
              </mc:Choice>
              <mc:Fallback>
                <p:oleObj name="Документ" r:id="rId3" imgW="9796648" imgH="369852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84784"/>
                        <a:ext cx="8774112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3940874" y="3573016"/>
            <a:ext cx="165618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372200" y="3573016"/>
            <a:ext cx="36004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339752" y="4869160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Стоимость квартиры по договору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486916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Сумма выплаченная в ЖНК на </a:t>
            </a:r>
            <a:r>
              <a:rPr lang="ru-RU" dirty="0" smtClean="0"/>
              <a:t>31.12.2020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3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9171" r="44004" b="49489"/>
          <a:stretch/>
        </p:blipFill>
        <p:spPr bwMode="auto">
          <a:xfrm>
            <a:off x="323528" y="476672"/>
            <a:ext cx="8568769" cy="61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5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76852" r="47291" b="4074"/>
          <a:stretch/>
        </p:blipFill>
        <p:spPr bwMode="auto">
          <a:xfrm>
            <a:off x="222689" y="2636912"/>
            <a:ext cx="8453767" cy="29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8208" r="23246" b="3463"/>
          <a:stretch/>
        </p:blipFill>
        <p:spPr bwMode="auto">
          <a:xfrm>
            <a:off x="467545" y="260648"/>
            <a:ext cx="8064896" cy="596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2" y="4437112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48880"/>
            <a:ext cx="40324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5904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0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раздела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«Сведения о доходах»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«иные доходы» необходимо обязательно отражать средства выплаченные Фондом социального страхования (ФСС), т.е. выплаты по больничному листу (при наличии);</a:t>
            </a:r>
          </a:p>
          <a:p>
            <a:pPr lvl="0"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подраздела 3.1. «Недвижимое имущество»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«Основание приобретения и источники средств»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указаны наименования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реквизиты документов, являющиеся основанием для возникновения права собственности, а также наименование и реквизиты документа, являющегося основанием для возникновения права собственности (кроме того, не указывают даты выдачи свидетельств, их номера, серии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раздела 4. «Сведения о счетах в банках и иных кредитных организациях»: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«Вид и валюта счета» ошибочно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виды счетов, а виды вкладов или названия пластиковых карт, например: «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пенсионный плюс, сохраняй и т.д. Счет зарплатной карты, как правило,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счета, размещаемые в банках с целью получения доходов в виде процентов, начисляемых на сумму размещенных денежных средств –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«Дата открытия счета» необходимо указывать полную дату открытия счета, а не дату выпуска 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перевыпуска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пластиковой карты.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достоверных сведений о дате открытия счета в банке (иной кредитной организации), виде такого счета следует обратиться в банк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соответствующую кредитную организацию. Указание даты выпуска 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перевыпуска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пластиковой карты не допускается;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после последнего дня сдачи сведений, Вы имеете право представить уточненные данные.</a:t>
            </a:r>
          </a:p>
          <a:p>
            <a:pPr marL="0" indent="0" algn="ctr">
              <a:buNone/>
            </a:pPr>
            <a:endParaRPr lang="ru-RU" sz="1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напомнить, что  лицо, принимающее справку несет ответственность за правильность ее оформления, а за достоверность представленных сведений несете ответственность Вы!</a:t>
            </a:r>
          </a:p>
          <a:p>
            <a:pPr lvl="0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4952" y="298532"/>
            <a:ext cx="8209410" cy="104340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0147" tIns="40074" rIns="80147" bIns="40074"/>
          <a:lstStyle/>
          <a:p>
            <a:pPr marL="390525" indent="-390525" algn="ctr" defTabSz="801688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7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marL="390525" indent="-390525" algn="ctr" defTabSz="801688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233" y="635568"/>
            <a:ext cx="747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бщие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по заполнению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7414" r="-169" b="27252"/>
          <a:stretch/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5616" y="4869160"/>
            <a:ext cx="72008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28614" y="4088110"/>
            <a:ext cx="2867322" cy="349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088110"/>
            <a:ext cx="2952328" cy="3490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4653136"/>
            <a:ext cx="36004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59833" y="4653136"/>
            <a:ext cx="52464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72100" y="4653136"/>
            <a:ext cx="54006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6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 r="66826" b="18730"/>
          <a:stretch/>
        </p:blipFill>
        <p:spPr bwMode="auto">
          <a:xfrm>
            <a:off x="467544" y="158733"/>
            <a:ext cx="8136904" cy="647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0" t="6371" r="41872" b="41457"/>
          <a:stretch/>
        </p:blipFill>
        <p:spPr bwMode="auto">
          <a:xfrm>
            <a:off x="251520" y="116632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372200" y="1268760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588224" y="6093296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588224" y="544522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88224" y="486916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6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7997" r="36505" b="46756"/>
          <a:stretch/>
        </p:blipFill>
        <p:spPr bwMode="auto">
          <a:xfrm>
            <a:off x="266438" y="275502"/>
            <a:ext cx="8338009" cy="56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321297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378904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0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t="8518" r="15278" b="32469"/>
          <a:stretch/>
        </p:blipFill>
        <p:spPr bwMode="auto">
          <a:xfrm>
            <a:off x="0" y="314468"/>
            <a:ext cx="916791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3252893"/>
            <a:ext cx="720080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3252893"/>
            <a:ext cx="1440160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8889" r="35079" b="39612"/>
          <a:stretch/>
        </p:blipFill>
        <p:spPr bwMode="auto">
          <a:xfrm>
            <a:off x="179512" y="260648"/>
            <a:ext cx="8712968" cy="611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62880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t="8418" r="32006" b="46335"/>
          <a:stretch/>
        </p:blipFill>
        <p:spPr bwMode="auto">
          <a:xfrm>
            <a:off x="395536" y="188640"/>
            <a:ext cx="82809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556792"/>
            <a:ext cx="93610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64807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1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1645</TotalTime>
  <Words>424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разделов справки о доходах при участии в ЖНК «Новая жизнь» </vt:lpstr>
      <vt:lpstr>Презентация PowerPoint</vt:lpstr>
      <vt:lpstr>Заполнение разделов справки о доходах при участии в ЖНК «Новая жизнь»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Попов Сергей Александрович</cp:lastModifiedBy>
  <cp:revision>94</cp:revision>
  <cp:lastPrinted>2019-11-27T09:50:18Z</cp:lastPrinted>
  <dcterms:created xsi:type="dcterms:W3CDTF">2017-03-20T12:59:59Z</dcterms:created>
  <dcterms:modified xsi:type="dcterms:W3CDTF">2020-12-26T07:55:12Z</dcterms:modified>
</cp:coreProperties>
</file>