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F38B-44DC-4078-A34E-8513D42B946E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8F9E-F1AC-4F6E-9809-B8C3EDEAA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4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9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53A-ECAD-4A33-AA74-ABEBD03AB6BB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E1D-AAAB-44C6-9CB0-70198541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9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53A-ECAD-4A33-AA74-ABEBD03AB6BB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E1D-AAAB-44C6-9CB0-70198541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3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53A-ECAD-4A33-AA74-ABEBD03AB6BB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E1D-AAAB-44C6-9CB0-70198541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2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26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53A-ECAD-4A33-AA74-ABEBD03AB6BB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E1D-AAAB-44C6-9CB0-70198541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53A-ECAD-4A33-AA74-ABEBD03AB6BB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E1D-AAAB-44C6-9CB0-70198541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6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53A-ECAD-4A33-AA74-ABEBD03AB6BB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E1D-AAAB-44C6-9CB0-70198541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6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53A-ECAD-4A33-AA74-ABEBD03AB6BB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E1D-AAAB-44C6-9CB0-70198541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5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53A-ECAD-4A33-AA74-ABEBD03AB6BB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E1D-AAAB-44C6-9CB0-70198541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2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53A-ECAD-4A33-AA74-ABEBD03AB6BB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E1D-AAAB-44C6-9CB0-70198541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46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53A-ECAD-4A33-AA74-ABEBD03AB6BB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E1D-AAAB-44C6-9CB0-70198541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6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E53A-ECAD-4A33-AA74-ABEBD03AB6BB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E1D-AAAB-44C6-9CB0-70198541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2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5E53A-ECAD-4A33-AA74-ABEBD03AB6BB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E1D-AAAB-44C6-9CB0-70198541E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7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3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12179808" cy="6858000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723900" y="5695950"/>
            <a:ext cx="427355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00"/>
              </a:lnSpc>
            </a:pPr>
            <a:r>
              <a:rPr lang="ru-RU" sz="1500" dirty="0" smtClean="0">
                <a:solidFill>
                  <a:srgbClr val="FFFFFF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Кадацкая Дарья</a:t>
            </a:r>
            <a:r>
              <a:rPr lang="en-US" sz="1500" dirty="0">
                <a:solidFill>
                  <a:srgbClr val="FFFFFF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
</a:t>
            </a:r>
            <a:r>
              <a:rPr lang="ru-RU" sz="1250" dirty="0" smtClean="0">
                <a:solidFill>
                  <a:srgbClr val="FFFFFF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Начальник учебного отдела, к.э.н., доц.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9803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100" y="557913"/>
            <a:ext cx="3897221" cy="649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680"/>
              </a:lnSpc>
            </a:pPr>
            <a:r>
              <a:rPr lang="ru-RU" sz="36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Руководитель ЦК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46100" y="1575215"/>
            <a:ext cx="10850305" cy="4331084"/>
            <a:chOff x="535309" y="1535459"/>
            <a:chExt cx="10850305" cy="433108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D4030341-B0B8-B33E-A112-F3926BB33402}"/>
                </a:ext>
              </a:extLst>
            </p:cNvPr>
            <p:cNvSpPr/>
            <p:nvPr/>
          </p:nvSpPr>
          <p:spPr>
            <a:xfrm>
              <a:off x="535309" y="1535460"/>
              <a:ext cx="2751231" cy="424375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: скругленные углы 21">
              <a:extLst>
                <a:ext uri="{FF2B5EF4-FFF2-40B4-BE49-F238E27FC236}">
                  <a16:creationId xmlns:a16="http://schemas.microsoft.com/office/drawing/2014/main" xmlns="" id="{928CA3CF-B944-7990-5BEF-9DDAA23F30C1}"/>
                </a:ext>
              </a:extLst>
            </p:cNvPr>
            <p:cNvSpPr/>
            <p:nvPr/>
          </p:nvSpPr>
          <p:spPr>
            <a:xfrm>
              <a:off x="4136749" y="1535460"/>
              <a:ext cx="7248865" cy="4331083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Montserrat" panose="00000500000000000000" pitchFamily="2" charset="-52"/>
                </a:rPr>
                <a:t>Краткая справка о руководителе ЦК:</a:t>
              </a:r>
            </a:p>
            <a:p>
              <a:pPr algn="ctr"/>
              <a:endParaRPr lang="ru-RU" sz="1050" dirty="0">
                <a:solidFill>
                  <a:schemeClr val="tx1"/>
                </a:solidFill>
              </a:endParaRPr>
            </a:p>
            <a:p>
              <a:pPr marL="342900" lvl="0" indent="-342900" algn="just">
                <a:buFont typeface="Symbol" panose="05050102010706020507" pitchFamily="18" charset="2"/>
                <a:buChar char=""/>
              </a:pPr>
              <a:r>
                <a:rPr lang="ru-RU" sz="1100" dirty="0" err="1">
                  <a:solidFill>
                    <a:srgbClr val="22272F"/>
                  </a:solidFill>
                  <a:latin typeface="Montserrat" panose="00000500000000000000" pitchFamily="2" charset="-52"/>
                  <a:ea typeface="Times New Roman" panose="02020603050405020304" pitchFamily="18" charset="0"/>
                </a:rPr>
                <a:t>Кадацкая</a:t>
              </a:r>
              <a:r>
                <a:rPr lang="ru-RU" sz="1100" dirty="0">
                  <a:solidFill>
                    <a:srgbClr val="22272F"/>
                  </a:solidFill>
                  <a:latin typeface="Montserrat" panose="00000500000000000000" pitchFamily="2" charset="-52"/>
                  <a:ea typeface="Times New Roman" panose="02020603050405020304" pitchFamily="18" charset="0"/>
                </a:rPr>
                <a:t> Дарья </a:t>
              </a:r>
              <a:r>
                <a:rPr lang="ru-RU" sz="1100" dirty="0" smtClean="0">
                  <a:solidFill>
                    <a:srgbClr val="22272F"/>
                  </a:solidFill>
                  <a:latin typeface="Montserrat" panose="00000500000000000000" pitchFamily="2" charset="-52"/>
                  <a:ea typeface="Times New Roman" panose="02020603050405020304" pitchFamily="18" charset="0"/>
                </a:rPr>
                <a:t>Вячеславовна</a:t>
              </a:r>
              <a:r>
                <a:rPr lang="ru-RU" sz="1100" dirty="0" smtClean="0">
                  <a:solidFill>
                    <a:srgbClr val="22272F"/>
                  </a:solidFill>
                  <a:effectLst/>
                  <a:latin typeface="Montserrat" panose="00000500000000000000" pitchFamily="2" charset="-52"/>
                  <a:ea typeface="Times New Roman" panose="02020603050405020304" pitchFamily="18" charset="0"/>
                </a:rPr>
                <a:t>;</a:t>
              </a:r>
              <a:endParaRPr lang="ru-RU" sz="1100" dirty="0">
                <a:effectLst/>
                <a:latin typeface="Montserrat" panose="00000500000000000000" pitchFamily="2" charset="-52"/>
                <a:ea typeface="Calibri" panose="020F0502020204030204" pitchFamily="34" charset="0"/>
              </a:endParaRPr>
            </a:p>
            <a:p>
              <a:pPr marL="342900" lvl="0" indent="-342900" algn="just">
                <a:buFont typeface="Symbol" panose="05050102010706020507" pitchFamily="18" charset="2"/>
                <a:buChar char=""/>
              </a:pPr>
              <a:r>
                <a:rPr lang="ru-RU" sz="1100" dirty="0">
                  <a:solidFill>
                    <a:srgbClr val="22272F"/>
                  </a:solidFill>
                  <a:latin typeface="Montserrat" panose="00000500000000000000" pitchFamily="2" charset="-52"/>
                  <a:ea typeface="Times New Roman" panose="02020603050405020304" pitchFamily="18" charset="0"/>
                </a:rPr>
                <a:t>«Белгородский государственный технологический университет им. В.Г. Шухова»;</a:t>
              </a:r>
              <a:endParaRPr lang="ru-RU" sz="1100" dirty="0">
                <a:effectLst/>
                <a:latin typeface="Montserrat" panose="00000500000000000000" pitchFamily="2" charset="-52"/>
                <a:ea typeface="Calibri" panose="020F0502020204030204" pitchFamily="34" charset="0"/>
              </a:endParaRPr>
            </a:p>
            <a:p>
              <a:pPr marL="342900" lvl="0" indent="-342900" algn="just">
                <a:buFont typeface="Symbol" panose="05050102010706020507" pitchFamily="18" charset="2"/>
                <a:buChar char=""/>
              </a:pPr>
              <a:r>
                <a:rPr lang="ru-RU" sz="1100" dirty="0" smtClean="0">
                  <a:solidFill>
                    <a:srgbClr val="22272F"/>
                  </a:solidFill>
                  <a:effectLst/>
                  <a:latin typeface="Montserrat" panose="00000500000000000000" pitchFamily="2" charset="-52"/>
                  <a:ea typeface="Times New Roman" panose="02020603050405020304" pitchFamily="18" charset="0"/>
                </a:rPr>
                <a:t>Кандидат экономических наук, доцент;</a:t>
              </a:r>
              <a:endParaRPr lang="ru-RU" sz="1100" dirty="0">
                <a:effectLst/>
                <a:latin typeface="Montserrat" panose="00000500000000000000" pitchFamily="2" charset="-52"/>
                <a:ea typeface="Calibri" panose="020F0502020204030204" pitchFamily="34" charset="0"/>
              </a:endParaRPr>
            </a:p>
            <a:p>
              <a:pPr marL="342900" lvl="0" indent="-342900" algn="just">
                <a:buFont typeface="Symbol" panose="05050102010706020507" pitchFamily="18" charset="2"/>
                <a:buChar char=""/>
              </a:pPr>
              <a:r>
                <a:rPr lang="ru-RU" sz="1100" dirty="0">
                  <a:solidFill>
                    <a:srgbClr val="22272F"/>
                  </a:solidFill>
                  <a:latin typeface="Montserrat" panose="00000500000000000000" pitchFamily="2" charset="-52"/>
                  <a:ea typeface="Times New Roman" panose="02020603050405020304" pitchFamily="18" charset="0"/>
                </a:rPr>
                <a:t>Стаж научной и педагогической работы в образовательных организациях высшего образования, организациях дополнительного профессионального образования, научных организациях составляет 11 лет 6 месяцев, в том числе стаж педагогической работы 10 лет 6 месяцев по научной специальности 08.00.05 - Экономика и управление народным хозяйством.;</a:t>
              </a:r>
              <a:endParaRPr lang="ru-RU" sz="1100" dirty="0">
                <a:effectLst/>
                <a:latin typeface="Montserrat" panose="00000500000000000000" pitchFamily="2" charset="-52"/>
                <a:ea typeface="Calibri" panose="020F0502020204030204" pitchFamily="34" charset="0"/>
              </a:endParaRPr>
            </a:p>
            <a:p>
              <a:pPr marL="342900" lvl="0" indent="-342900" algn="just">
                <a:buFont typeface="Symbol" panose="05050102010706020507" pitchFamily="18" charset="2"/>
                <a:buChar char=""/>
              </a:pPr>
              <a:r>
                <a:rPr lang="ru-RU" sz="1100" dirty="0">
                  <a:effectLst/>
                  <a:latin typeface="Montserrat" panose="00000500000000000000" pitchFamily="2" charset="-52"/>
                  <a:ea typeface="Times New Roman" panose="02020603050405020304" pitchFamily="18" charset="0"/>
                </a:rPr>
                <a:t>информацию об опыте управления проектными командами;</a:t>
              </a:r>
              <a:endParaRPr lang="ru-RU" sz="1100" dirty="0">
                <a:effectLst/>
                <a:latin typeface="Montserrat" panose="00000500000000000000" pitchFamily="2" charset="-52"/>
                <a:ea typeface="Calibri" panose="020F0502020204030204" pitchFamily="34" charset="0"/>
              </a:endParaRPr>
            </a:p>
            <a:p>
              <a:pPr marL="342900" lvl="0" indent="-342900" algn="just">
                <a:buFont typeface="Symbol" panose="05050102010706020507" pitchFamily="18" charset="2"/>
                <a:buChar char=""/>
              </a:pPr>
              <a:r>
                <a:rPr lang="ru-RU" sz="1100" dirty="0">
                  <a:solidFill>
                    <a:srgbClr val="22272F"/>
                  </a:solidFill>
                  <a:latin typeface="Montserrat" panose="00000500000000000000" pitchFamily="2" charset="-52"/>
                  <a:ea typeface="Times New Roman" panose="02020603050405020304" pitchFamily="18" charset="0"/>
                </a:rPr>
                <a:t>НИОКТР «Разработка новых методов и инструментов управления имуществом в бюджетном секторе и их реализация в программном комплексе информационно-аналитической системы централизованного управления имуществом, находящимся в собственности субъектов Российской Федерации, муниципальных образований, а также имуществом государственных компаний» Соглашение от 11 июля 2018 г. № </a:t>
              </a:r>
              <a:r>
                <a:rPr lang="ru-RU" sz="1100" dirty="0" smtClean="0">
                  <a:solidFill>
                    <a:srgbClr val="22272F"/>
                  </a:solidFill>
                  <a:latin typeface="Montserrat" panose="00000500000000000000" pitchFamily="2" charset="-52"/>
                  <a:ea typeface="Times New Roman" panose="02020603050405020304" pitchFamily="18" charset="0"/>
                </a:rPr>
                <a:t>074-11-2018-026, 22 статьи ВАК, 4 </a:t>
              </a:r>
              <a:r>
                <a:rPr lang="en-US" sz="1100" dirty="0" smtClean="0">
                  <a:solidFill>
                    <a:srgbClr val="22272F"/>
                  </a:solidFill>
                  <a:latin typeface="Montserrat" panose="00000500000000000000" pitchFamily="2" charset="-52"/>
                  <a:ea typeface="Times New Roman" panose="02020603050405020304" pitchFamily="18" charset="0"/>
                </a:rPr>
                <a:t>Scopus</a:t>
              </a:r>
              <a:r>
                <a:rPr lang="ru-RU" sz="1100" dirty="0">
                  <a:solidFill>
                    <a:srgbClr val="22272F"/>
                  </a:solidFill>
                  <a:latin typeface="Montserrat" panose="00000500000000000000" pitchFamily="2" charset="-52"/>
                  <a:ea typeface="Times New Roman" panose="02020603050405020304" pitchFamily="18" charset="0"/>
                </a:rPr>
                <a:t>;</a:t>
              </a:r>
              <a:endParaRPr lang="ru-RU" sz="1100" dirty="0" smtClean="0">
                <a:effectLst/>
                <a:latin typeface="Montserrat" panose="00000500000000000000" pitchFamily="2" charset="-52"/>
                <a:ea typeface="Calibri" panose="020F0502020204030204" pitchFamily="34" charset="0"/>
              </a:endParaRPr>
            </a:p>
            <a:p>
              <a:pPr marL="342900" lvl="0" indent="-342900" algn="just">
                <a:buFont typeface="Symbol" panose="05050102010706020507" pitchFamily="18" charset="2"/>
                <a:buChar char=""/>
              </a:pPr>
              <a:r>
                <a:rPr lang="ru-RU" sz="1100" dirty="0" smtClean="0">
                  <a:solidFill>
                    <a:srgbClr val="22272F"/>
                  </a:solidFill>
                  <a:effectLst/>
                  <a:latin typeface="Montserrat" panose="00000500000000000000" pitchFamily="2" charset="-52"/>
                  <a:ea typeface="Times New Roman" panose="02020603050405020304" pitchFamily="18" charset="0"/>
                </a:rPr>
                <a:t>неполная занятость на «цифровой кафедре»;</a:t>
              </a:r>
              <a:endParaRPr lang="ru-RU" sz="1100" dirty="0">
                <a:effectLst/>
                <a:latin typeface="Montserrat" panose="00000500000000000000" pitchFamily="2" charset="-52"/>
                <a:ea typeface="Calibri" panose="020F0502020204030204" pitchFamily="34" charset="0"/>
              </a:endParaRPr>
            </a:p>
            <a:p>
              <a:pPr marL="342900" lvl="0" indent="-342900" algn="just">
                <a:buFont typeface="Symbol" panose="05050102010706020507" pitchFamily="18" charset="2"/>
                <a:buChar char=""/>
              </a:pPr>
              <a:r>
                <a:rPr lang="ru-RU" sz="1100" dirty="0">
                  <a:solidFill>
                    <a:srgbClr val="22272F"/>
                  </a:solidFill>
                  <a:latin typeface="Montserrat" panose="00000500000000000000" pitchFamily="2" charset="-52"/>
                  <a:ea typeface="Times New Roman" panose="02020603050405020304" pitchFamily="18" charset="0"/>
                </a:rPr>
                <a:t>более 20 курсов повышения квалификации, в том числе: «Переводчик в сфере профессиональной коммуникации», «Основы предпринимательской деятельности», «Цифровые технологии в преподавании профильных дисциплин», «Университет 4.0. Цифровая трансформация», «Суверенные технологии, рынки НТИ и технологическое предпринимательство</a:t>
              </a:r>
              <a:r>
                <a:rPr lang="ru-RU" sz="1100" dirty="0" smtClean="0">
                  <a:solidFill>
                    <a:srgbClr val="22272F"/>
                  </a:solidFill>
                  <a:latin typeface="Montserrat" panose="00000500000000000000" pitchFamily="2" charset="-52"/>
                  <a:ea typeface="Times New Roman" panose="02020603050405020304" pitchFamily="18" charset="0"/>
                </a:rPr>
                <a:t>». Участник </a:t>
              </a:r>
              <a:r>
                <a:rPr lang="ru-RU" sz="1100" dirty="0" err="1">
                  <a:solidFill>
                    <a:srgbClr val="22272F"/>
                  </a:solidFill>
                  <a:latin typeface="Montserrat" panose="00000500000000000000" pitchFamily="2" charset="-52"/>
                  <a:ea typeface="Times New Roman" panose="02020603050405020304" pitchFamily="18" charset="0"/>
                </a:rPr>
                <a:t>интенсивов</a:t>
              </a:r>
              <a:r>
                <a:rPr lang="ru-RU" sz="1100" dirty="0">
                  <a:solidFill>
                    <a:srgbClr val="22272F"/>
                  </a:solidFill>
                  <a:latin typeface="Montserrat" panose="00000500000000000000" pitchFamily="2" charset="-52"/>
                  <a:ea typeface="Times New Roman" panose="02020603050405020304" pitchFamily="18" charset="0"/>
                </a:rPr>
                <a:t> «Остров 10-22» (г. Москва), «Зимний Остров» (г. Сочи), «Архипелаг 2021» (г. Великий Новгород), «Архипелаг 2022» (г. «Севастополь</a:t>
              </a:r>
              <a:r>
                <a:rPr lang="ru-RU" sz="1100" dirty="0" smtClean="0">
                  <a:solidFill>
                    <a:srgbClr val="22272F"/>
                  </a:solidFill>
                  <a:latin typeface="Montserrat" panose="00000500000000000000" pitchFamily="2" charset="-52"/>
                  <a:ea typeface="Times New Roman" panose="02020603050405020304" pitchFamily="18" charset="0"/>
                </a:rPr>
                <a:t>»)</a:t>
              </a:r>
              <a:r>
                <a:rPr lang="ru-RU" sz="1100" dirty="0">
                  <a:solidFill>
                    <a:srgbClr val="22272F"/>
                  </a:solidFill>
                  <a:latin typeface="Montserrat" panose="00000500000000000000" pitchFamily="2" charset="-52"/>
                  <a:ea typeface="Times New Roman" panose="02020603050405020304" pitchFamily="18" charset="0"/>
                </a:rPr>
                <a:t>. Куратор программы «ВКР как </a:t>
              </a:r>
              <a:r>
                <a:rPr lang="ru-RU" sz="1100" dirty="0" err="1">
                  <a:solidFill>
                    <a:srgbClr val="22272F"/>
                  </a:solidFill>
                  <a:latin typeface="Montserrat" panose="00000500000000000000" pitchFamily="2" charset="-52"/>
                  <a:ea typeface="Times New Roman" panose="02020603050405020304" pitchFamily="18" charset="0"/>
                </a:rPr>
                <a:t>стартап</a:t>
              </a:r>
              <a:r>
                <a:rPr lang="ru-RU" sz="1100" dirty="0">
                  <a:solidFill>
                    <a:srgbClr val="22272F"/>
                  </a:solidFill>
                  <a:latin typeface="Montserrat" panose="00000500000000000000" pitchFamily="2" charset="-52"/>
                  <a:ea typeface="Times New Roman" panose="02020603050405020304" pitchFamily="18" charset="0"/>
                </a:rPr>
                <a:t>», программный директор университетской «Точки кипения».</a:t>
              </a:r>
              <a:endParaRPr lang="ru-RU" sz="1100" dirty="0">
                <a:effectLst/>
                <a:latin typeface="Montserrat" panose="00000500000000000000" pitchFamily="2" charset="-52"/>
                <a:ea typeface="Calibri" panose="020F0502020204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09" y="1535459"/>
              <a:ext cx="2751231" cy="4243758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916" y="0"/>
            <a:ext cx="2185084" cy="7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0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096118"/>
              </p:ext>
            </p:extLst>
          </p:nvPr>
        </p:nvGraphicFramePr>
        <p:xfrm>
          <a:off x="198985" y="803191"/>
          <a:ext cx="11714718" cy="5915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263">
                  <a:extLst>
                    <a:ext uri="{9D8B030D-6E8A-4147-A177-3AD203B41FA5}">
                      <a16:colId xmlns="" xmlns:a16="http://schemas.microsoft.com/office/drawing/2014/main" val="3113078571"/>
                    </a:ext>
                  </a:extLst>
                </a:gridCol>
                <a:gridCol w="2167731">
                  <a:extLst>
                    <a:ext uri="{9D8B030D-6E8A-4147-A177-3AD203B41FA5}">
                      <a16:colId xmlns="" xmlns:a16="http://schemas.microsoft.com/office/drawing/2014/main" val="1163827874"/>
                    </a:ext>
                  </a:extLst>
                </a:gridCol>
                <a:gridCol w="1027193">
                  <a:extLst>
                    <a:ext uri="{9D8B030D-6E8A-4147-A177-3AD203B41FA5}">
                      <a16:colId xmlns="" xmlns:a16="http://schemas.microsoft.com/office/drawing/2014/main" val="1341345772"/>
                    </a:ext>
                  </a:extLst>
                </a:gridCol>
                <a:gridCol w="3251398">
                  <a:extLst>
                    <a:ext uri="{9D8B030D-6E8A-4147-A177-3AD203B41FA5}">
                      <a16:colId xmlns="" xmlns:a16="http://schemas.microsoft.com/office/drawing/2014/main" val="2921577774"/>
                    </a:ext>
                  </a:extLst>
                </a:gridCol>
                <a:gridCol w="2751186"/>
                <a:gridCol w="2129947"/>
              </a:tblGrid>
              <a:tr h="324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№ п/п</a:t>
                      </a:r>
                      <a:endParaRPr lang="ru-RU" sz="10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Наименование программы </a:t>
                      </a:r>
                      <a:r>
                        <a:rPr lang="ru-RU" sz="1000" dirty="0" smtClean="0">
                          <a:effectLst/>
                          <a:latin typeface="Myriad Pro"/>
                        </a:rPr>
                        <a:t>ДПП</a:t>
                      </a:r>
                      <a:r>
                        <a:rPr lang="ru-RU" sz="1000" baseline="0" dirty="0" smtClean="0">
                          <a:effectLst/>
                          <a:latin typeface="Myriad Pro"/>
                        </a:rPr>
                        <a:t> ПП</a:t>
                      </a:r>
                      <a:endParaRPr lang="ru-RU" sz="10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Профиль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algn="ctr" defTabSz="91424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Компетенции</a:t>
                      </a: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algn="ctr" defTabSz="91424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Квалификация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4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Отраслевая принадлежность</a:t>
                      </a:r>
                    </a:p>
                  </a:txBody>
                  <a:tcPr marL="23303" marR="23303" marT="0" marB="0" anchor="ctr"/>
                </a:tc>
                <a:extLst>
                  <a:ext uri="{0D108BD9-81ED-4DB2-BD59-A6C34878D82A}">
                    <a16:rowId xmlns="" xmlns:a16="http://schemas.microsoft.com/office/drawing/2014/main" val="238232751"/>
                  </a:ext>
                </a:extLst>
              </a:tr>
              <a:tr h="255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1</a:t>
                      </a:r>
                      <a:endParaRPr lang="ru-RU" sz="10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Myriad Pro"/>
                        </a:rPr>
                        <a:t>Анализ данных и процессов (работа с большими данными)</a:t>
                      </a:r>
                      <a:endParaRPr lang="ru-RU" sz="1050" b="1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не ИТ профиль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1. </a:t>
                      </a:r>
                      <a:r>
                        <a:rPr lang="ru-RU" sz="1000" dirty="0" smtClean="0">
                          <a:effectLst/>
                          <a:latin typeface="Myriad Pro"/>
                        </a:rPr>
                        <a:t>Применяет принципы и основы алгоритмизации</a:t>
                      </a:r>
                      <a:endParaRPr lang="ru-RU" sz="10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algn="ctr" defTabSz="91424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Специалист по большим данным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Информационно-коммуникационные технологии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99219151"/>
                  </a:ext>
                </a:extLst>
              </a:tr>
              <a:tr h="239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2</a:t>
                      </a:r>
                      <a:endParaRPr lang="ru-RU" sz="10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Myriad Pro"/>
                        </a:rPr>
                        <a:t>Программирование</a:t>
                      </a:r>
                      <a:endParaRPr lang="ru-RU" sz="1050" b="1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не ИТ профиль</a:t>
                      </a: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1. Применяет языки программирования </a:t>
                      </a: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algn="ctr" defTabSz="91424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Программист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Информационно-коммуникационные технологии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57995061"/>
                  </a:ext>
                </a:extLst>
              </a:tr>
              <a:tr h="321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3</a:t>
                      </a:r>
                      <a:endParaRPr lang="ru-RU" sz="10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Myriad Pro"/>
                        </a:rPr>
                        <a:t>Промышленный дизайн</a:t>
                      </a:r>
                      <a:endParaRPr lang="ru-RU" sz="1050" b="1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ИТ профиль/</a:t>
                      </a:r>
                    </a:p>
                    <a:p>
                      <a:pPr marL="0" marR="0" lvl="0" indent="0" algn="ctr" defTabSz="9142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не ИТ профиль</a:t>
                      </a: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1. </a:t>
                      </a:r>
                      <a:r>
                        <a:rPr lang="ru-RU" sz="1000" dirty="0" smtClean="0">
                          <a:effectLst/>
                          <a:latin typeface="Myriad Pro"/>
                        </a:rPr>
                        <a:t>Использует основы композиции</a:t>
                      </a:r>
                      <a:endParaRPr lang="ru-RU" sz="1000" dirty="0">
                        <a:effectLst/>
                        <a:latin typeface="Myriad Pro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Myriad Pro"/>
                        </a:rPr>
                        <a:t>2. Применяет СУБД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algn="ctr" defTabSz="91424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Промышленный дизайнер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Строительство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21300067"/>
                  </a:ext>
                </a:extLst>
              </a:tr>
              <a:tr h="511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4</a:t>
                      </a:r>
                      <a:endParaRPr lang="ru-RU" sz="10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Myriad Pro"/>
                        </a:rPr>
                        <a:t>Интеллектуальные системы управления программно-аппаратными комплексами и робототехника</a:t>
                      </a:r>
                      <a:endParaRPr lang="ru-RU" sz="1050" b="1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ИТ профиль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1. Программирует и настраивает </a:t>
                      </a:r>
                      <a:r>
                        <a:rPr lang="ru-RU" sz="1000" dirty="0" smtClean="0">
                          <a:effectLst/>
                          <a:latin typeface="Myriad Pro"/>
                        </a:rPr>
                        <a:t>ПЛК</a:t>
                      </a:r>
                      <a:endParaRPr lang="ru-RU" sz="1000" dirty="0">
                        <a:effectLst/>
                        <a:latin typeface="Myriad Pro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4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Специалист по автоматизированным системам управления машиностроительным предприятием</a:t>
                      </a: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Информационно-коммуникационные технологии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43754499"/>
                  </a:ext>
                </a:extLst>
              </a:tr>
              <a:tr h="327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5</a:t>
                      </a:r>
                      <a:endParaRPr lang="ru-RU" sz="10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Myriad Pro"/>
                        </a:rPr>
                        <a:t>Цифровая экономика</a:t>
                      </a:r>
                      <a:endParaRPr lang="ru-RU" sz="1050" b="1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algn="ctr" defTabSz="914248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ИТ-профиль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1. Реализует стратегию в ИТ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Применяет специализированные системы управления инфраструктурой и процессами предприятия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algn="ctr" defTabSz="91424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Бизнес-аналитик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Информационно-коммуникационные технологии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51094829"/>
                  </a:ext>
                </a:extLst>
              </a:tr>
              <a:tr h="383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6</a:t>
                      </a:r>
                      <a:endParaRPr lang="ru-RU" sz="10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Myriad Pro"/>
                        </a:rPr>
                        <a:t>Цифровое транспортное планирование городских территорий</a:t>
                      </a:r>
                      <a:endParaRPr lang="ru-RU" sz="1050" b="1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ИТ профиль/</a:t>
                      </a:r>
                    </a:p>
                    <a:p>
                      <a:pPr marL="0" marR="0" lvl="0" indent="0" algn="ctr" defTabSz="9142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не ИТ профиль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dirty="0" smtClean="0">
                          <a:effectLst/>
                          <a:latin typeface="Myriad Pro"/>
                        </a:rPr>
                        <a:t>Применяет СУБД</a:t>
                      </a:r>
                    </a:p>
                    <a:p>
                      <a:pPr marL="228600" indent="-2286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  <a:latin typeface="Myriad Pro"/>
                        </a:rPr>
                        <a:t>Применяет большие данные, анализ и т.д.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4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Специалист по разработке проектов организации дорожного движения</a:t>
                      </a: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Транспортная инфраструктура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24273083"/>
                  </a:ext>
                </a:extLst>
              </a:tr>
              <a:tr h="255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7</a:t>
                      </a:r>
                      <a:endParaRPr lang="ru-RU" sz="10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Myriad Pro"/>
                        </a:rPr>
                        <a:t>Цифровое управление развитием предприятия</a:t>
                      </a:r>
                      <a:endParaRPr lang="ru-RU" sz="1050" b="1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ИТ профиль</a:t>
                      </a: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1. Реализует стратегию в ИТ </a:t>
                      </a: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algn="ctr" defTabSz="91424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Руководителя проектов в области информационных технологий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Информационно-коммуникационные технологии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44083692"/>
                  </a:ext>
                </a:extLst>
              </a:tr>
              <a:tr h="321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8</a:t>
                      </a:r>
                      <a:endParaRPr lang="ru-RU" sz="10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Myriad Pro"/>
                        </a:rPr>
                        <a:t>Цифровой инжиниринг в строительстве</a:t>
                      </a:r>
                      <a:endParaRPr lang="ru-RU" sz="1050" b="1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ИТ профиль/</a:t>
                      </a:r>
                    </a:p>
                    <a:p>
                      <a:pPr marL="0" marR="0" lvl="0" indent="0" algn="ctr" defTabSz="9142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не ИТ профиль</a:t>
                      </a: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1. Использует 3Д-моделирование</a:t>
                      </a:r>
                    </a:p>
                    <a:p>
                      <a:pPr marL="0" algn="l" defTabSz="91424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FF0000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2. Применяет принципы и основы алгоритмизации</a:t>
                      </a: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algn="ctr" defTabSz="91424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Специалист в сфере информационного моделирования в строительстве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Строительство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39240463"/>
                  </a:ext>
                </a:extLst>
              </a:tr>
              <a:tr h="335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9</a:t>
                      </a:r>
                      <a:endParaRPr lang="ru-RU" sz="10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Myriad Pro"/>
                        </a:rPr>
                        <a:t>Цифровой инжиниринг в технике и технологии</a:t>
                      </a:r>
                      <a:endParaRPr lang="ru-RU" sz="1050" b="1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ИТ профиль/</a:t>
                      </a:r>
                    </a:p>
                    <a:p>
                      <a:pPr marL="0" marR="0" lvl="0" indent="0" algn="ctr" defTabSz="9142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не ИТ профиль</a:t>
                      </a: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1. Использует специальные технические программы CAD/CAM проектирования.</a:t>
                      </a:r>
                    </a:p>
                    <a:p>
                      <a:pPr marL="0" algn="l" defTabSz="91424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FF0000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2. Применяет СУБД.</a:t>
                      </a: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algn="ctr" defTabSz="91424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Специалист в области инжиниринга машиностроительного производства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Обрабатывающая промышленность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89609675"/>
                  </a:ext>
                </a:extLst>
              </a:tr>
              <a:tr h="428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10</a:t>
                      </a:r>
                      <a:endParaRPr lang="ru-RU" sz="10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Myriad Pro"/>
                        </a:rPr>
                        <a:t>Цифровой инжиниринг в транспортном строительстве</a:t>
                      </a:r>
                      <a:endParaRPr lang="ru-RU" sz="1050" b="1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ИТ профиль/</a:t>
                      </a:r>
                    </a:p>
                    <a:p>
                      <a:pPr marL="0" marR="0" lvl="0" indent="0" algn="ctr" defTabSz="9142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не ИТ профиль</a:t>
                      </a:r>
                    </a:p>
                    <a:p>
                      <a:pPr marL="0" marR="0" lvl="0" indent="0" algn="ctr" defTabSz="9142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1. Системы проектирования. CAD/CAM системы</a:t>
                      </a:r>
                    </a:p>
                    <a:p>
                      <a:pPr marL="0" algn="l" defTabSz="91424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2. Работает с базами данных</a:t>
                      </a: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algn="ctr" defTabSz="91424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Специалист в области производственно-технического и технологического обеспечения строительного производства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Транспортная инфраструктура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34503510"/>
                  </a:ext>
                </a:extLst>
              </a:tr>
              <a:tr h="439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11</a:t>
                      </a:r>
                      <a:endParaRPr lang="ru-RU" sz="10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Myriad Pro"/>
                        </a:rPr>
                        <a:t>Цифровой менеджмент бережливых технологий</a:t>
                      </a:r>
                      <a:endParaRPr lang="ru-RU" sz="1050" b="1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ИТ-профиль</a:t>
                      </a: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dirty="0" smtClean="0">
                          <a:effectLst/>
                          <a:latin typeface="Myriad Pro"/>
                        </a:rPr>
                        <a:t>1. Применяет </a:t>
                      </a:r>
                      <a:r>
                        <a:rPr lang="ru-RU" sz="1000" dirty="0">
                          <a:effectLst/>
                          <a:latin typeface="Myriad Pro"/>
                        </a:rPr>
                        <a:t>стандарты и методики оценки качества управления менеджментом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2. Применяет стандарты и методики процессного подхода в ИТ</a:t>
                      </a:r>
                      <a:endParaRPr lang="ru-RU" sz="1000" kern="1200" dirty="0">
                        <a:solidFill>
                          <a:srgbClr val="FF0000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248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Менеджер по информационным технологиям, специалист по процессному управлению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Информационно-коммуникационные технологии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8376211"/>
                  </a:ext>
                </a:extLst>
              </a:tr>
              <a:tr h="428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yriad Pro"/>
                        </a:rPr>
                        <a:t>12</a:t>
                      </a:r>
                      <a:endParaRPr lang="ru-RU" sz="1000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Myriad Pro"/>
                        </a:rPr>
                        <a:t>Цифровые </a:t>
                      </a:r>
                      <a:r>
                        <a:rPr lang="ru-RU" sz="1050" b="1" dirty="0" err="1">
                          <a:effectLst/>
                          <a:latin typeface="Myriad Pro"/>
                        </a:rPr>
                        <a:t>медиакоммуникации</a:t>
                      </a:r>
                      <a:endParaRPr lang="ru-RU" sz="1050" b="1" dirty="0">
                        <a:effectLst/>
                        <a:latin typeface="Myriad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ИТ профиль/</a:t>
                      </a:r>
                    </a:p>
                    <a:p>
                      <a:pPr marL="0" marR="0" lvl="0" indent="0" algn="ctr" defTabSz="9142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не ИТ профиль</a:t>
                      </a: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dirty="0" smtClean="0">
                          <a:effectLst/>
                          <a:latin typeface="Myriad Pro"/>
                        </a:rPr>
                        <a:t>Использует </a:t>
                      </a:r>
                      <a:r>
                        <a:rPr lang="ru-RU" sz="1000" dirty="0" err="1">
                          <a:effectLst/>
                          <a:latin typeface="Myriad Pro"/>
                        </a:rPr>
                        <a:t>sosial</a:t>
                      </a:r>
                      <a:r>
                        <a:rPr lang="ru-RU" sz="1000" dirty="0">
                          <a:effectLst/>
                          <a:latin typeface="Myriad Pro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Myriad Pro"/>
                        </a:rPr>
                        <a:t>media</a:t>
                      </a:r>
                      <a:r>
                        <a:rPr lang="ru-RU" sz="1000" dirty="0">
                          <a:effectLst/>
                          <a:latin typeface="Myriad Pro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Myriad Pro"/>
                        </a:rPr>
                        <a:t>marketing</a:t>
                      </a:r>
                      <a:endParaRPr lang="ru-RU" sz="1000" dirty="0" smtClean="0">
                        <a:effectLst/>
                        <a:latin typeface="Myriad Pro"/>
                      </a:endParaRPr>
                    </a:p>
                    <a:p>
                      <a:pPr marL="0" marR="0" lvl="0" indent="0" algn="l" defTabSz="91424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2. Применяет СУБД </a:t>
                      </a: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4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Специалист по информационным ресурсам</a:t>
                      </a:r>
                    </a:p>
                  </a:txBody>
                  <a:tcPr marL="23303" marR="23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Информационно-коммуникационные технологии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3284082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8985" y="153718"/>
            <a:ext cx="6412333" cy="695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680"/>
              </a:lnSpc>
            </a:pPr>
            <a:r>
              <a:rPr lang="ru-RU" sz="3600" dirty="0" smtClean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Описание программ ДПП ПП</a:t>
            </a:r>
            <a:endParaRPr lang="ru-RU" sz="3600" dirty="0">
              <a:solidFill>
                <a:srgbClr val="333333"/>
              </a:solidFill>
              <a:latin typeface="Montserrat SemiBold" pitchFamily="34" charset="0"/>
              <a:ea typeface="Montserrat SemiBold" pitchFamily="34" charset="-122"/>
              <a:cs typeface="Montserrat SemiBold" pitchFamily="34" charset="-12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916" y="0"/>
            <a:ext cx="2185084" cy="7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772" y="140845"/>
            <a:ext cx="12187228" cy="6562882"/>
            <a:chOff x="0" y="166971"/>
            <a:chExt cx="12187228" cy="656288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84516" y="166971"/>
              <a:ext cx="2417393" cy="6494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ru-RU" sz="3600" dirty="0" smtClean="0">
                  <a:solidFill>
                    <a:srgbClr val="333333"/>
                  </a:solidFill>
                  <a:latin typeface="Montserrat SemiBold" pitchFamily="34" charset="0"/>
                  <a:ea typeface="Montserrat SemiBold" pitchFamily="34" charset="-122"/>
                  <a:cs typeface="Montserrat SemiBold" pitchFamily="34" charset="-120"/>
                </a:rPr>
                <a:t>Коллектив</a:t>
              </a:r>
              <a:endParaRPr lang="ru-RU" sz="36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23" y="1304807"/>
              <a:ext cx="5220971" cy="227328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945" y="491707"/>
              <a:ext cx="6504283" cy="298173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66452"/>
              <a:ext cx="5897217" cy="266340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575" y="3633983"/>
              <a:ext cx="4155487" cy="2052924"/>
            </a:xfrm>
            <a:prstGeom prst="rect">
              <a:avLst/>
            </a:prstGeom>
          </p:spPr>
        </p:pic>
        <p:sp>
          <p:nvSpPr>
            <p:cNvPr id="9" name="Text 1"/>
            <p:cNvSpPr/>
            <p:nvPr/>
          </p:nvSpPr>
          <p:spPr>
            <a:xfrm>
              <a:off x="461974" y="875427"/>
              <a:ext cx="4950420" cy="53360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l"/>
              <a:r>
                <a:rPr lang="ru-RU" sz="2400" b="0" i="0" dirty="0" smtClean="0">
                  <a:solidFill>
                    <a:srgbClr val="C53131"/>
                  </a:solidFill>
                  <a:latin typeface="Montserrat SemiBold" pitchFamily="34" charset="0"/>
                  <a:ea typeface="Montserrat SemiBold" pitchFamily="34" charset="-122"/>
                  <a:cs typeface="Montserrat SemiBold" pitchFamily="34" charset="-120"/>
                </a:rPr>
                <a:t>«Цифровые </a:t>
              </a:r>
              <a:r>
                <a:rPr lang="ru-RU" sz="2400" b="0" i="0" dirty="0" err="1" smtClean="0">
                  <a:solidFill>
                    <a:srgbClr val="C53131"/>
                  </a:solidFill>
                  <a:latin typeface="Montserrat SemiBold" pitchFamily="34" charset="0"/>
                  <a:ea typeface="Montserrat SemiBold" pitchFamily="34" charset="-122"/>
                  <a:cs typeface="Montserrat SemiBold" pitchFamily="34" charset="-120"/>
                </a:rPr>
                <a:t>медиакоммуникации</a:t>
              </a:r>
              <a:r>
                <a:rPr lang="ru-RU" sz="2400" b="0" i="0" dirty="0" smtClean="0">
                  <a:solidFill>
                    <a:srgbClr val="C53131"/>
                  </a:solidFill>
                  <a:latin typeface="Montserrat SemiBold" pitchFamily="34" charset="0"/>
                  <a:ea typeface="Montserrat SemiBold" pitchFamily="34" charset="-122"/>
                  <a:cs typeface="Montserrat SemiBold" pitchFamily="34" charset="-120"/>
                </a:rPr>
                <a:t>»</a:t>
              </a:r>
              <a:endParaRPr lang="en-US" sz="2400" dirty="0"/>
            </a:p>
          </p:txBody>
        </p:sp>
        <p:sp>
          <p:nvSpPr>
            <p:cNvPr id="10" name="Text 1"/>
            <p:cNvSpPr/>
            <p:nvPr/>
          </p:nvSpPr>
          <p:spPr>
            <a:xfrm>
              <a:off x="6779733" y="5660531"/>
              <a:ext cx="4950420" cy="80356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r"/>
              <a:r>
                <a:rPr lang="ru-RU" sz="2400" b="0" i="0" dirty="0" smtClean="0">
                  <a:solidFill>
                    <a:srgbClr val="C53131"/>
                  </a:solidFill>
                  <a:latin typeface="Montserrat SemiBold" pitchFamily="34" charset="0"/>
                  <a:ea typeface="Montserrat SemiBold" pitchFamily="34" charset="-122"/>
                  <a:cs typeface="Montserrat SemiBold" pitchFamily="34" charset="-120"/>
                </a:rPr>
                <a:t>«Анализ данных </a:t>
              </a:r>
            </a:p>
            <a:p>
              <a:pPr algn="r"/>
              <a:r>
                <a:rPr lang="ru-RU" sz="2400" b="0" i="0" dirty="0" smtClean="0">
                  <a:solidFill>
                    <a:srgbClr val="C53131"/>
                  </a:solidFill>
                  <a:latin typeface="Montserrat SemiBold" pitchFamily="34" charset="0"/>
                  <a:ea typeface="Montserrat SemiBold" pitchFamily="34" charset="-122"/>
                  <a:cs typeface="Montserrat SemiBold" pitchFamily="34" charset="-120"/>
                </a:rPr>
                <a:t>(работа с большими данными»</a:t>
              </a:r>
              <a:endParaRPr lang="en-US" sz="2400" dirty="0"/>
            </a:p>
          </p:txBody>
        </p:sp>
        <p:sp>
          <p:nvSpPr>
            <p:cNvPr id="11" name="Text 1"/>
            <p:cNvSpPr/>
            <p:nvPr/>
          </p:nvSpPr>
          <p:spPr>
            <a:xfrm>
              <a:off x="5257508" y="190438"/>
              <a:ext cx="4950420" cy="53360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/>
              <a:r>
                <a:rPr lang="ru-RU" sz="2400" b="0" i="0" dirty="0" smtClean="0">
                  <a:solidFill>
                    <a:srgbClr val="C53131"/>
                  </a:solidFill>
                  <a:latin typeface="Montserrat SemiBold" pitchFamily="34" charset="0"/>
                  <a:ea typeface="Montserrat SemiBold" pitchFamily="34" charset="-122"/>
                  <a:cs typeface="Montserrat SemiBold" pitchFamily="34" charset="-120"/>
                </a:rPr>
                <a:t>«Промышленный дизайн»</a:t>
              </a:r>
              <a:endParaRPr lang="en-US" sz="2400" dirty="0"/>
            </a:p>
          </p:txBody>
        </p:sp>
        <p:sp>
          <p:nvSpPr>
            <p:cNvPr id="12" name="Text 1"/>
            <p:cNvSpPr/>
            <p:nvPr/>
          </p:nvSpPr>
          <p:spPr>
            <a:xfrm>
              <a:off x="2131229" y="3542383"/>
              <a:ext cx="4976925" cy="68307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r"/>
              <a:r>
                <a:rPr lang="ru-RU" sz="2000" b="0" i="0" dirty="0" smtClean="0">
                  <a:solidFill>
                    <a:srgbClr val="C53131"/>
                  </a:solidFill>
                  <a:latin typeface="Montserrat SemiBold" pitchFamily="34" charset="0"/>
                  <a:ea typeface="Montserrat SemiBold" pitchFamily="34" charset="-122"/>
                  <a:cs typeface="Montserrat SemiBold" pitchFamily="34" charset="-120"/>
                </a:rPr>
                <a:t>«Интеллектуальные системы управления </a:t>
              </a:r>
            </a:p>
            <a:p>
              <a:pPr algn="r"/>
              <a:r>
                <a:rPr lang="ru-RU" sz="2000" b="0" i="0" dirty="0" smtClean="0">
                  <a:solidFill>
                    <a:srgbClr val="C53131"/>
                  </a:solidFill>
                  <a:latin typeface="Montserrat SemiBold" pitchFamily="34" charset="0"/>
                  <a:ea typeface="Montserrat SemiBold" pitchFamily="34" charset="-122"/>
                  <a:cs typeface="Montserrat SemiBold" pitchFamily="34" charset="-120"/>
                </a:rPr>
                <a:t>програмно-аппаратными комплексами»</a:t>
              </a:r>
              <a:endParaRPr lang="en-US" sz="2000" dirty="0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136" y="32463"/>
            <a:ext cx="1553863" cy="5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40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5" y="2081568"/>
            <a:ext cx="10262573" cy="8385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69" y="803191"/>
            <a:ext cx="10281631" cy="10481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8985" y="153718"/>
            <a:ext cx="2330574" cy="649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680"/>
              </a:lnSpc>
            </a:pPr>
            <a:r>
              <a:rPr lang="ru-RU" sz="3600" dirty="0" smtClean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Партнеры</a:t>
            </a:r>
            <a:endParaRPr lang="ru-RU" sz="3600" dirty="0">
              <a:solidFill>
                <a:srgbClr val="333333"/>
              </a:solidFill>
              <a:latin typeface="Montserrat SemiBold" pitchFamily="34" charset="0"/>
              <a:ea typeface="Montserrat SemiBold" pitchFamily="34" charset="-122"/>
              <a:cs typeface="Montserrat SemiBold" pitchFamily="34" charset="-12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71" y="2858235"/>
            <a:ext cx="1654311" cy="16543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93" y="2865066"/>
            <a:ext cx="5763449" cy="7492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9" y="3089348"/>
            <a:ext cx="1927779" cy="11391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46" y="4824123"/>
            <a:ext cx="2714625" cy="7143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2" y="4887878"/>
            <a:ext cx="998957" cy="11315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414" y="4324925"/>
            <a:ext cx="2028825" cy="22574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06" y="5332795"/>
            <a:ext cx="2496187" cy="116084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8870249" y="2224124"/>
            <a:ext cx="2663688" cy="926186"/>
            <a:chOff x="8870249" y="2353876"/>
            <a:chExt cx="2663688" cy="926186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8870249" y="2353876"/>
              <a:ext cx="2663688" cy="73251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3FE568B-A03D-0A8D-5010-3DE0F5899CBA}"/>
                </a:ext>
              </a:extLst>
            </p:cNvPr>
            <p:cNvSpPr txBox="1"/>
            <p:nvPr/>
          </p:nvSpPr>
          <p:spPr>
            <a:xfrm>
              <a:off x="9198105" y="2485883"/>
              <a:ext cx="2123860" cy="794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>
                  <a:solidFill>
                    <a:schemeClr val="bg1"/>
                  </a:solidFill>
                  <a:latin typeface="IBM Plex Mono" panose="020B0509050203000203" pitchFamily="49" charset="-52"/>
                </a:rPr>
                <a:t>Отраслевые</a:t>
              </a:r>
              <a:endParaRPr lang="ru-RU" sz="2500" b="1" dirty="0">
                <a:solidFill>
                  <a:schemeClr val="bg1"/>
                </a:solidFill>
                <a:latin typeface="IBM Plex Mono" panose="020B0509050203000203" pitchFamily="49" charset="-52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200939" y="4028660"/>
            <a:ext cx="2663688" cy="732517"/>
            <a:chOff x="4200939" y="4028660"/>
            <a:chExt cx="2663688" cy="73251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200939" y="4028660"/>
              <a:ext cx="2663688" cy="73251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3FE568B-A03D-0A8D-5010-3DE0F5899CBA}"/>
                </a:ext>
              </a:extLst>
            </p:cNvPr>
            <p:cNvSpPr txBox="1"/>
            <p:nvPr/>
          </p:nvSpPr>
          <p:spPr>
            <a:xfrm>
              <a:off x="4525839" y="4121654"/>
              <a:ext cx="212386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500" b="1" dirty="0" smtClean="0">
                  <a:solidFill>
                    <a:schemeClr val="bg1"/>
                  </a:solidFill>
                  <a:latin typeface="IBM Plex Mono" panose="020B0509050203000203" pitchFamily="49" charset="-52"/>
                </a:rPr>
                <a:t>ИТ-сфера</a:t>
              </a:r>
              <a:endParaRPr lang="ru-RU" sz="2500" b="1" dirty="0">
                <a:solidFill>
                  <a:schemeClr val="bg1"/>
                </a:solidFill>
                <a:latin typeface="IBM Plex Mono" panose="020B0509050203000203" pitchFamily="49" charset="-52"/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916" y="0"/>
            <a:ext cx="2185084" cy="7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0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985" y="153718"/>
            <a:ext cx="4269054" cy="649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680"/>
              </a:lnSpc>
            </a:pPr>
            <a:r>
              <a:rPr lang="ru-RU" sz="3600" dirty="0" smtClean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Отечественное ПО</a:t>
            </a:r>
            <a:endParaRPr lang="ru-RU" sz="3600" dirty="0">
              <a:solidFill>
                <a:srgbClr val="333333"/>
              </a:solidFill>
              <a:latin typeface="Montserrat SemiBold" pitchFamily="34" charset="0"/>
              <a:ea typeface="Montserrat SemiBold" pitchFamily="34" charset="-122"/>
              <a:cs typeface="Montserrat SemiBold" pitchFamily="34" charset="-120"/>
            </a:endParaRPr>
          </a:p>
        </p:txBody>
      </p:sp>
      <p:sp>
        <p:nvSpPr>
          <p:cNvPr id="6" name="Text 1"/>
          <p:cNvSpPr/>
          <p:nvPr/>
        </p:nvSpPr>
        <p:spPr>
          <a:xfrm>
            <a:off x="424272" y="1763270"/>
            <a:ext cx="3581400" cy="1343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>
              <a:lnSpc>
                <a:spcPts val="3510"/>
              </a:lnSpc>
              <a:buFont typeface="Arial" panose="020B0604020202020204" pitchFamily="34" charset="0"/>
              <a:buChar char="•"/>
            </a:pPr>
            <a:r>
              <a:rPr lang="ru-RU" sz="2700" dirty="0" err="1">
                <a:solidFill>
                  <a:srgbClr val="333333"/>
                </a:solidFill>
                <a:latin typeface="IBM Plex Sans" panose="020B0503050203000203" pitchFamily="34" charset="0"/>
                <a:ea typeface="IBM Plex Sans Regular" pitchFamily="34" charset="-122"/>
                <a:cs typeface="FrankRuehl" panose="020E0503060101010101" pitchFamily="34" charset="-79"/>
              </a:rPr>
              <a:t>Ренга</a:t>
            </a:r>
            <a:r>
              <a:rPr lang="en-US" sz="2700" dirty="0">
                <a:solidFill>
                  <a:srgbClr val="333333"/>
                </a:solidFill>
                <a:latin typeface="FrankRuehl" panose="020E0503060101010101" pitchFamily="34" charset="-79"/>
                <a:ea typeface="IBM Plex Sans Regular" pitchFamily="34" charset="-122"/>
                <a:cs typeface="FrankRuehl" panose="020E0503060101010101" pitchFamily="34" charset="-79"/>
              </a:rPr>
              <a:t>
</a:t>
            </a:r>
            <a:r>
              <a:rPr lang="ru-RU" sz="2700" dirty="0">
                <a:solidFill>
                  <a:srgbClr val="333333"/>
                </a:solidFill>
                <a:latin typeface="IBM Plex Sans" panose="020B0503050203000203" pitchFamily="34" charset="0"/>
                <a:ea typeface="IBM Plex Sans Regular" pitchFamily="34" charset="-122"/>
                <a:cs typeface="FrankRuehl" panose="020E0503060101010101" pitchFamily="34" charset="-79"/>
              </a:rPr>
              <a:t>Лира-САПР</a:t>
            </a:r>
            <a:r>
              <a:rPr lang="en-US" sz="2700" dirty="0">
                <a:solidFill>
                  <a:srgbClr val="333333"/>
                </a:solidFill>
                <a:latin typeface="FrankRuehl" panose="020E0503060101010101" pitchFamily="34" charset="-79"/>
                <a:ea typeface="IBM Plex Sans Regular" pitchFamily="34" charset="-122"/>
                <a:cs typeface="FrankRuehl" panose="020E0503060101010101" pitchFamily="34" charset="-79"/>
              </a:rPr>
              <a:t>
</a:t>
            </a:r>
            <a:r>
              <a:rPr lang="ru-RU" sz="2700" dirty="0">
                <a:solidFill>
                  <a:srgbClr val="333333"/>
                </a:solidFill>
                <a:latin typeface="IBM Plex Sans" panose="020B0503050203000203" pitchFamily="34" charset="0"/>
                <a:ea typeface="IBM Plex Sans Regular" pitchFamily="34" charset="-122"/>
                <a:cs typeface="FrankRuehl" panose="020E0503060101010101" pitchFamily="34" charset="-79"/>
              </a:rPr>
              <a:t>СКЛАД</a:t>
            </a:r>
            <a:endParaRPr lang="en-US" sz="2700" dirty="0">
              <a:solidFill>
                <a:srgbClr val="333333"/>
              </a:solidFill>
              <a:latin typeface="FrankRuehl" panose="020E0503060101010101" pitchFamily="34" charset="-79"/>
              <a:ea typeface="IBM Plex Sans Regular" pitchFamily="34" charset="-122"/>
              <a:cs typeface="FrankRuehl" panose="020E0503060101010101" pitchFamily="34" charset="-79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6486" y="3106295"/>
            <a:ext cx="5589129" cy="762000"/>
            <a:chOff x="952500" y="2990850"/>
            <a:chExt cx="3848100" cy="762000"/>
          </a:xfrm>
        </p:grpSpPr>
        <p:pic>
          <p:nvPicPr>
            <p:cNvPr id="4" name="Image 0" descr="preencoded.png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952500" y="2990850"/>
              <a:ext cx="3848100" cy="762000"/>
            </a:xfrm>
            <a:prstGeom prst="rect">
              <a:avLst/>
            </a:prstGeom>
          </p:spPr>
        </p:pic>
        <p:sp>
          <p:nvSpPr>
            <p:cNvPr id="7" name="Text 2"/>
            <p:cNvSpPr/>
            <p:nvPr/>
          </p:nvSpPr>
          <p:spPr>
            <a:xfrm>
              <a:off x="1177787" y="3158987"/>
              <a:ext cx="3622813" cy="44767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3510"/>
                </a:lnSpc>
              </a:pPr>
              <a:r>
                <a:rPr lang="ru-RU" sz="2700" b="0" i="0" dirty="0" smtClean="0">
                  <a:solidFill>
                    <a:srgbClr val="FFFFFF"/>
                  </a:solidFill>
                  <a:latin typeface="Montserrat SemiBold" pitchFamily="34" charset="0"/>
                  <a:ea typeface="Montserrat SemiBold" pitchFamily="34" charset="-122"/>
                  <a:cs typeface="Montserrat SemiBold" pitchFamily="34" charset="-120"/>
                </a:rPr>
                <a:t>Цифровая экономика</a:t>
              </a:r>
              <a:endParaRPr lang="en-US" sz="2700" dirty="0"/>
            </a:p>
          </p:txBody>
        </p:sp>
      </p:grpSp>
      <p:sp>
        <p:nvSpPr>
          <p:cNvPr id="8" name="Text 3"/>
          <p:cNvSpPr/>
          <p:nvPr/>
        </p:nvSpPr>
        <p:spPr>
          <a:xfrm>
            <a:off x="424272" y="4047200"/>
            <a:ext cx="3581400" cy="402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3510"/>
              </a:lnSpc>
              <a:buFont typeface="Arial" panose="020B0604020202020204" pitchFamily="34" charset="0"/>
              <a:buChar char="•"/>
            </a:pPr>
            <a:r>
              <a:rPr lang="ru-RU" sz="2700" b="0" i="0" dirty="0" smtClean="0">
                <a:solidFill>
                  <a:srgbClr val="333333"/>
                </a:solidFill>
                <a:latin typeface="IBM Plex Sans" panose="020B0503050203000203" pitchFamily="34" charset="0"/>
                <a:ea typeface="IBM Plex Sans Regular" pitchFamily="34" charset="-122"/>
                <a:cs typeface="FrankRuehl" panose="020E0503060101010101" pitchFamily="34" charset="-79"/>
              </a:rPr>
              <a:t>1С: </a:t>
            </a:r>
            <a:r>
              <a:rPr lang="en-US" sz="2700" b="0" i="0" dirty="0" smtClean="0">
                <a:solidFill>
                  <a:srgbClr val="333333"/>
                </a:solidFill>
                <a:latin typeface="FrankRuehl" panose="020E0503060101010101" pitchFamily="34" charset="-79"/>
                <a:ea typeface="IBM Plex Sans Regular" pitchFamily="34" charset="-122"/>
                <a:cs typeface="FrankRuehl" panose="020E0503060101010101" pitchFamily="34" charset="-79"/>
              </a:rPr>
              <a:t>ERP</a:t>
            </a:r>
            <a:endParaRPr lang="en-US" sz="27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98985" y="897435"/>
            <a:ext cx="5472945" cy="825552"/>
            <a:chOff x="198985" y="897435"/>
            <a:chExt cx="5472945" cy="82555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98985" y="897435"/>
              <a:ext cx="5472945" cy="82555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 4"/>
            <p:cNvSpPr/>
            <p:nvPr/>
          </p:nvSpPr>
          <p:spPr>
            <a:xfrm>
              <a:off x="380955" y="1086373"/>
              <a:ext cx="4804405" cy="44767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3510"/>
                </a:lnSpc>
              </a:pPr>
              <a:r>
                <a:rPr lang="ru-RU" sz="2000" b="0" i="0" dirty="0" smtClean="0">
                  <a:solidFill>
                    <a:srgbClr val="FFFFFF"/>
                  </a:solidFill>
                  <a:latin typeface="Montserrat SemiBold" pitchFamily="34" charset="0"/>
                  <a:ea typeface="Montserrat SemiBold" pitchFamily="34" charset="-122"/>
                  <a:cs typeface="Montserrat SemiBold" pitchFamily="34" charset="-120"/>
                </a:rPr>
                <a:t>Цифровой инжиниринг в строительстве</a:t>
              </a:r>
              <a:endParaRPr lang="en-US" sz="20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12670" y="4628225"/>
            <a:ext cx="5472945" cy="825552"/>
            <a:chOff x="312670" y="4628225"/>
            <a:chExt cx="5472945" cy="82555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12670" y="4628225"/>
              <a:ext cx="5472945" cy="82555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 4"/>
            <p:cNvSpPr/>
            <p:nvPr/>
          </p:nvSpPr>
          <p:spPr>
            <a:xfrm>
              <a:off x="361320" y="4815334"/>
              <a:ext cx="5424295" cy="44767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l">
                <a:lnSpc>
                  <a:spcPts val="3510"/>
                </a:lnSpc>
              </a:pPr>
              <a:r>
                <a:rPr lang="ru-RU" sz="2000" dirty="0" smtClean="0">
                  <a:solidFill>
                    <a:srgbClr val="FFFFFF"/>
                  </a:solidFill>
                  <a:latin typeface="Montserrat SemiBold" pitchFamily="34" charset="0"/>
                  <a:ea typeface="Montserrat SemiBold" pitchFamily="34" charset="-122"/>
                </a:rPr>
                <a:t>Интеллектуальные системы управления ПАК</a:t>
              </a:r>
              <a:endParaRPr lang="en-US" sz="2000" dirty="0"/>
            </a:p>
          </p:txBody>
        </p:sp>
      </p:grpSp>
      <p:sp>
        <p:nvSpPr>
          <p:cNvPr id="15" name="Text 3"/>
          <p:cNvSpPr/>
          <p:nvPr/>
        </p:nvSpPr>
        <p:spPr>
          <a:xfrm>
            <a:off x="424272" y="5616450"/>
            <a:ext cx="3581400" cy="9168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3510"/>
              </a:lnSpc>
              <a:buFont typeface="Arial" panose="020B0604020202020204" pitchFamily="34" charset="0"/>
              <a:buChar char="•"/>
            </a:pPr>
            <a:r>
              <a:rPr lang="en-US" sz="2700" b="0" i="0" dirty="0" err="1" smtClean="0">
                <a:solidFill>
                  <a:srgbClr val="333333"/>
                </a:solidFill>
                <a:latin typeface="FrankRuehl" panose="020E0503060101010101" pitchFamily="34" charset="-79"/>
                <a:ea typeface="IBM Plex Sans Regular" pitchFamily="34" charset="-122"/>
                <a:cs typeface="FrankRuehl" panose="020E0503060101010101" pitchFamily="34" charset="-79"/>
              </a:rPr>
              <a:t>MasterSCADA</a:t>
            </a:r>
            <a:endParaRPr lang="en-US" sz="2700" b="0" i="0" dirty="0" smtClean="0">
              <a:solidFill>
                <a:srgbClr val="333333"/>
              </a:solidFill>
              <a:latin typeface="FrankRuehl" panose="020E0503060101010101" pitchFamily="34" charset="-79"/>
              <a:ea typeface="IBM Plex Sans Regular" pitchFamily="34" charset="-122"/>
              <a:cs typeface="FrankRuehl" panose="020E0503060101010101" pitchFamily="34" charset="-79"/>
            </a:endParaRPr>
          </a:p>
          <a:p>
            <a:pPr marL="457200" indent="-457200" algn="l">
              <a:lnSpc>
                <a:spcPts val="3510"/>
              </a:lnSpc>
              <a:buFont typeface="Arial" panose="020B0604020202020204" pitchFamily="34" charset="0"/>
              <a:buChar char="•"/>
            </a:pPr>
            <a:r>
              <a:rPr lang="en-US" sz="2700" dirty="0" err="1" smtClean="0">
                <a:solidFill>
                  <a:srgbClr val="333333"/>
                </a:solidFill>
                <a:latin typeface="FrankRuehl" panose="020E0503060101010101" pitchFamily="34" charset="-79"/>
                <a:ea typeface="IBM Plex Sans Regular" pitchFamily="34" charset="-122"/>
                <a:cs typeface="FrankRuehl" panose="020E0503060101010101" pitchFamily="34" charset="-79"/>
              </a:rPr>
              <a:t>MasterSCADA</a:t>
            </a:r>
            <a:r>
              <a:rPr lang="en-US" sz="2700" dirty="0" smtClean="0">
                <a:solidFill>
                  <a:srgbClr val="333333"/>
                </a:solidFill>
                <a:latin typeface="FrankRuehl" panose="020E0503060101010101" pitchFamily="34" charset="-79"/>
                <a:ea typeface="IBM Plex Sans Regular" pitchFamily="34" charset="-122"/>
                <a:cs typeface="FrankRuehl" panose="020E0503060101010101" pitchFamily="34" charset="-79"/>
              </a:rPr>
              <a:t> 4D</a:t>
            </a:r>
            <a:endParaRPr lang="en-US" sz="27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6" y="1"/>
            <a:ext cx="5817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" y="0"/>
            <a:ext cx="1217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44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624</Words>
  <Application>Microsoft Office PowerPoint</Application>
  <PresentationFormat>Широкоэкранный</PresentationFormat>
  <Paragraphs>125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1" baseType="lpstr">
      <vt:lpstr>Arial</vt:lpstr>
      <vt:lpstr>Calibri</vt:lpstr>
      <vt:lpstr>Calibri Light</vt:lpstr>
      <vt:lpstr>FrankRuehl</vt:lpstr>
      <vt:lpstr>IBM Plex Mono</vt:lpstr>
      <vt:lpstr>IBM Plex Sans</vt:lpstr>
      <vt:lpstr>IBM Plex Sans Medium</vt:lpstr>
      <vt:lpstr>IBM Plex Sans Regular</vt:lpstr>
      <vt:lpstr>Montserrat</vt:lpstr>
      <vt:lpstr>Montserrat SemiBold</vt:lpstr>
      <vt:lpstr>Myriad Pro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2023-03-20T08:46:00Z</dcterms:created>
  <dcterms:modified xsi:type="dcterms:W3CDTF">2023-03-22T12:59:10Z</dcterms:modified>
</cp:coreProperties>
</file>