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61" r:id="rId2"/>
    <p:sldId id="270" r:id="rId3"/>
    <p:sldId id="258" r:id="rId4"/>
    <p:sldId id="265" r:id="rId5"/>
    <p:sldId id="260" r:id="rId6"/>
    <p:sldId id="264" r:id="rId7"/>
    <p:sldId id="273" r:id="rId8"/>
    <p:sldId id="275" r:id="rId9"/>
    <p:sldId id="276" r:id="rId10"/>
    <p:sldId id="278" r:id="rId11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13"/>
    </p:embeddedFont>
    <p:embeddedFont>
      <p:font typeface="DM Serif Text" panose="020B0604020202020204" charset="0"/>
      <p:regular r:id="rId14"/>
      <p:italic r:id="rId15"/>
    </p:embeddedFon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Poppins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01"/>
    <a:srgbClr val="FFA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BEDAC3-8FE2-4183-B079-09FC0F2907AC}">
  <a:tblStyle styleId="{21BEDAC3-8FE2-4183-B079-09FC0F2907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0fed294e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0fed294ed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9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f355fd47b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f355fd47b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f36ab6d2df_0_1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f36ab6d2df_0_1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0fed294e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0fed294ed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f36ab6d2df_0_1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f36ab6d2df_0_1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35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0fed294e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0fed294ed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05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f36ab6d2df_0_1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f36ab6d2df_0_1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90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47153" r="45610" b="19973"/>
          <a:stretch/>
        </p:blipFill>
        <p:spPr>
          <a:xfrm>
            <a:off x="619300" y="0"/>
            <a:ext cx="85247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397098" y="1816700"/>
            <a:ext cx="50301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972764" y="1869075"/>
            <a:ext cx="19491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397098" y="2779050"/>
            <a:ext cx="5030100" cy="587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0" y="4325127"/>
            <a:ext cx="5427337" cy="814871"/>
          </a:xfrm>
          <a:custGeom>
            <a:avLst/>
            <a:gdLst/>
            <a:ahLst/>
            <a:cxnLst/>
            <a:rect l="l" t="t" r="r" b="b"/>
            <a:pathLst>
              <a:path w="141919" h="21308" extrusionOk="0">
                <a:moveTo>
                  <a:pt x="134623" y="11946"/>
                </a:moveTo>
                <a:cubicBezTo>
                  <a:pt x="125991" y="3800"/>
                  <a:pt x="113377" y="0"/>
                  <a:pt x="101674" y="2006"/>
                </a:cubicBezTo>
                <a:cubicBezTo>
                  <a:pt x="96689" y="2888"/>
                  <a:pt x="91887" y="4742"/>
                  <a:pt x="87236" y="6535"/>
                </a:cubicBezTo>
                <a:cubicBezTo>
                  <a:pt x="81856" y="8633"/>
                  <a:pt x="76264" y="10791"/>
                  <a:pt x="70458" y="11368"/>
                </a:cubicBezTo>
                <a:cubicBezTo>
                  <a:pt x="61339" y="12280"/>
                  <a:pt x="52373" y="9332"/>
                  <a:pt x="43710" y="6505"/>
                </a:cubicBezTo>
                <a:cubicBezTo>
                  <a:pt x="36719" y="4225"/>
                  <a:pt x="29485" y="1824"/>
                  <a:pt x="22159" y="1429"/>
                </a:cubicBezTo>
                <a:cubicBezTo>
                  <a:pt x="14469" y="1034"/>
                  <a:pt x="6718" y="2827"/>
                  <a:pt x="1" y="6505"/>
                </a:cubicBezTo>
                <a:lnTo>
                  <a:pt x="1" y="6748"/>
                </a:lnTo>
                <a:cubicBezTo>
                  <a:pt x="6718" y="3070"/>
                  <a:pt x="14469" y="1247"/>
                  <a:pt x="22159" y="1672"/>
                </a:cubicBezTo>
                <a:cubicBezTo>
                  <a:pt x="29485" y="2067"/>
                  <a:pt x="36658" y="4438"/>
                  <a:pt x="43649" y="6718"/>
                </a:cubicBezTo>
                <a:cubicBezTo>
                  <a:pt x="51218" y="9241"/>
                  <a:pt x="58999" y="11794"/>
                  <a:pt x="66993" y="11794"/>
                </a:cubicBezTo>
                <a:cubicBezTo>
                  <a:pt x="68178" y="11794"/>
                  <a:pt x="69333" y="11733"/>
                  <a:pt x="70519" y="11581"/>
                </a:cubicBezTo>
                <a:cubicBezTo>
                  <a:pt x="76385" y="10973"/>
                  <a:pt x="81948" y="8815"/>
                  <a:pt x="87388" y="6718"/>
                </a:cubicBezTo>
                <a:cubicBezTo>
                  <a:pt x="92039" y="4955"/>
                  <a:pt x="96841" y="3070"/>
                  <a:pt x="101796" y="2219"/>
                </a:cubicBezTo>
                <a:cubicBezTo>
                  <a:pt x="113407" y="183"/>
                  <a:pt x="125930" y="3952"/>
                  <a:pt x="134502" y="12037"/>
                </a:cubicBezTo>
                <a:cubicBezTo>
                  <a:pt x="137359" y="14742"/>
                  <a:pt x="139760" y="17903"/>
                  <a:pt x="141645" y="21308"/>
                </a:cubicBezTo>
                <a:lnTo>
                  <a:pt x="141918" y="21308"/>
                </a:lnTo>
                <a:cubicBezTo>
                  <a:pt x="139943" y="17903"/>
                  <a:pt x="137511" y="14681"/>
                  <a:pt x="134623" y="119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333" y="745850"/>
            <a:ext cx="4674075" cy="4397390"/>
          </a:xfrm>
          <a:custGeom>
            <a:avLst/>
            <a:gdLst/>
            <a:ahLst/>
            <a:cxnLst/>
            <a:rect l="l" t="t" r="r" b="b"/>
            <a:pathLst>
              <a:path w="122222" h="114987" extrusionOk="0">
                <a:moveTo>
                  <a:pt x="116477" y="100914"/>
                </a:moveTo>
                <a:cubicBezTo>
                  <a:pt x="109972" y="89941"/>
                  <a:pt x="99212" y="81552"/>
                  <a:pt x="87023" y="77904"/>
                </a:cubicBezTo>
                <a:cubicBezTo>
                  <a:pt x="82616" y="76567"/>
                  <a:pt x="77996" y="75837"/>
                  <a:pt x="73528" y="75169"/>
                </a:cubicBezTo>
                <a:cubicBezTo>
                  <a:pt x="70123" y="74622"/>
                  <a:pt x="66598" y="74074"/>
                  <a:pt x="63163" y="73254"/>
                </a:cubicBezTo>
                <a:cubicBezTo>
                  <a:pt x="58786" y="72251"/>
                  <a:pt x="54986" y="70761"/>
                  <a:pt x="51764" y="68907"/>
                </a:cubicBezTo>
                <a:cubicBezTo>
                  <a:pt x="47965" y="66719"/>
                  <a:pt x="45077" y="63983"/>
                  <a:pt x="43102" y="60792"/>
                </a:cubicBezTo>
                <a:cubicBezTo>
                  <a:pt x="38877" y="53953"/>
                  <a:pt x="39241" y="45533"/>
                  <a:pt x="39576" y="37387"/>
                </a:cubicBezTo>
                <a:cubicBezTo>
                  <a:pt x="39880" y="29606"/>
                  <a:pt x="40214" y="21551"/>
                  <a:pt x="36597" y="14742"/>
                </a:cubicBezTo>
                <a:cubicBezTo>
                  <a:pt x="34652" y="11095"/>
                  <a:pt x="31703" y="8025"/>
                  <a:pt x="27782" y="5563"/>
                </a:cubicBezTo>
                <a:cubicBezTo>
                  <a:pt x="24256" y="3344"/>
                  <a:pt x="20031" y="1763"/>
                  <a:pt x="15624" y="973"/>
                </a:cubicBezTo>
                <a:cubicBezTo>
                  <a:pt x="10457" y="0"/>
                  <a:pt x="5229" y="31"/>
                  <a:pt x="1" y="456"/>
                </a:cubicBezTo>
                <a:lnTo>
                  <a:pt x="1" y="730"/>
                </a:lnTo>
                <a:cubicBezTo>
                  <a:pt x="5229" y="304"/>
                  <a:pt x="10426" y="304"/>
                  <a:pt x="15594" y="1216"/>
                </a:cubicBezTo>
                <a:cubicBezTo>
                  <a:pt x="20001" y="2006"/>
                  <a:pt x="24165" y="3587"/>
                  <a:pt x="27691" y="5776"/>
                </a:cubicBezTo>
                <a:cubicBezTo>
                  <a:pt x="31551" y="8207"/>
                  <a:pt x="34530" y="11247"/>
                  <a:pt x="36415" y="14864"/>
                </a:cubicBezTo>
                <a:cubicBezTo>
                  <a:pt x="40001" y="21642"/>
                  <a:pt x="39637" y="29636"/>
                  <a:pt x="39333" y="37387"/>
                </a:cubicBezTo>
                <a:cubicBezTo>
                  <a:pt x="38998" y="45563"/>
                  <a:pt x="38664" y="54044"/>
                  <a:pt x="42919" y="60944"/>
                </a:cubicBezTo>
                <a:cubicBezTo>
                  <a:pt x="44895" y="64196"/>
                  <a:pt x="47843" y="66931"/>
                  <a:pt x="51643" y="69120"/>
                </a:cubicBezTo>
                <a:cubicBezTo>
                  <a:pt x="54895" y="70974"/>
                  <a:pt x="58755" y="72463"/>
                  <a:pt x="63132" y="73497"/>
                </a:cubicBezTo>
                <a:cubicBezTo>
                  <a:pt x="66537" y="74318"/>
                  <a:pt x="70093" y="74865"/>
                  <a:pt x="73528" y="75381"/>
                </a:cubicBezTo>
                <a:cubicBezTo>
                  <a:pt x="77996" y="76081"/>
                  <a:pt x="82616" y="76840"/>
                  <a:pt x="86993" y="78117"/>
                </a:cubicBezTo>
                <a:cubicBezTo>
                  <a:pt x="99151" y="81764"/>
                  <a:pt x="109820" y="90123"/>
                  <a:pt x="116325" y="101035"/>
                </a:cubicBezTo>
                <a:cubicBezTo>
                  <a:pt x="118878" y="105382"/>
                  <a:pt x="120763" y="110093"/>
                  <a:pt x="121948" y="114987"/>
                </a:cubicBezTo>
                <a:lnTo>
                  <a:pt x="122222" y="114987"/>
                </a:lnTo>
                <a:cubicBezTo>
                  <a:pt x="120945" y="110032"/>
                  <a:pt x="119061" y="105291"/>
                  <a:pt x="116477" y="1009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6233324" y="-1602"/>
            <a:ext cx="2910647" cy="2373511"/>
          </a:xfrm>
          <a:custGeom>
            <a:avLst/>
            <a:gdLst/>
            <a:ahLst/>
            <a:cxnLst/>
            <a:rect l="l" t="t" r="r" b="b"/>
            <a:pathLst>
              <a:path w="98666" h="80458" extrusionOk="0">
                <a:moveTo>
                  <a:pt x="98635" y="80244"/>
                </a:moveTo>
                <a:cubicBezTo>
                  <a:pt x="97115" y="79636"/>
                  <a:pt x="95717" y="78816"/>
                  <a:pt x="94471" y="77873"/>
                </a:cubicBezTo>
                <a:cubicBezTo>
                  <a:pt x="87358" y="72554"/>
                  <a:pt x="84471" y="63679"/>
                  <a:pt x="81705" y="55046"/>
                </a:cubicBezTo>
                <a:cubicBezTo>
                  <a:pt x="78878" y="46384"/>
                  <a:pt x="75990" y="37417"/>
                  <a:pt x="68817" y="32067"/>
                </a:cubicBezTo>
                <a:cubicBezTo>
                  <a:pt x="62160" y="27113"/>
                  <a:pt x="53315" y="26505"/>
                  <a:pt x="46354" y="26505"/>
                </a:cubicBezTo>
                <a:cubicBezTo>
                  <a:pt x="44804" y="26505"/>
                  <a:pt x="43193" y="26535"/>
                  <a:pt x="41643" y="26596"/>
                </a:cubicBezTo>
                <a:cubicBezTo>
                  <a:pt x="35442" y="26748"/>
                  <a:pt x="29059" y="26839"/>
                  <a:pt x="23071" y="25168"/>
                </a:cubicBezTo>
                <a:cubicBezTo>
                  <a:pt x="19029" y="24073"/>
                  <a:pt x="15138" y="22067"/>
                  <a:pt x="11794" y="19392"/>
                </a:cubicBezTo>
                <a:cubicBezTo>
                  <a:pt x="8451" y="16748"/>
                  <a:pt x="5594" y="13404"/>
                  <a:pt x="3588" y="9727"/>
                </a:cubicBezTo>
                <a:cubicBezTo>
                  <a:pt x="1946" y="6748"/>
                  <a:pt x="791" y="3404"/>
                  <a:pt x="183" y="0"/>
                </a:cubicBezTo>
                <a:lnTo>
                  <a:pt x="1" y="0"/>
                </a:lnTo>
                <a:cubicBezTo>
                  <a:pt x="609" y="3435"/>
                  <a:pt x="1764" y="6839"/>
                  <a:pt x="3436" y="9818"/>
                </a:cubicBezTo>
                <a:cubicBezTo>
                  <a:pt x="5442" y="13526"/>
                  <a:pt x="8299" y="16900"/>
                  <a:pt x="11673" y="19605"/>
                </a:cubicBezTo>
                <a:cubicBezTo>
                  <a:pt x="15047" y="22280"/>
                  <a:pt x="18998" y="24316"/>
                  <a:pt x="23041" y="25411"/>
                </a:cubicBezTo>
                <a:cubicBezTo>
                  <a:pt x="29059" y="27082"/>
                  <a:pt x="35503" y="26931"/>
                  <a:pt x="41673" y="26809"/>
                </a:cubicBezTo>
                <a:cubicBezTo>
                  <a:pt x="43224" y="26779"/>
                  <a:pt x="44835" y="26748"/>
                  <a:pt x="46385" y="26748"/>
                </a:cubicBezTo>
                <a:cubicBezTo>
                  <a:pt x="53315" y="26687"/>
                  <a:pt x="62069" y="27295"/>
                  <a:pt x="68695" y="32219"/>
                </a:cubicBezTo>
                <a:cubicBezTo>
                  <a:pt x="75808" y="37478"/>
                  <a:pt x="78695" y="46414"/>
                  <a:pt x="81461" y="55046"/>
                </a:cubicBezTo>
                <a:cubicBezTo>
                  <a:pt x="84258" y="63709"/>
                  <a:pt x="87176" y="72676"/>
                  <a:pt x="94349" y="78025"/>
                </a:cubicBezTo>
                <a:cubicBezTo>
                  <a:pt x="95687" y="79029"/>
                  <a:pt x="97115" y="79819"/>
                  <a:pt x="98665" y="80457"/>
                </a:cubicBezTo>
                <a:lnTo>
                  <a:pt x="98665" y="8024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955035" y="-717"/>
            <a:ext cx="1188113" cy="3200248"/>
          </a:xfrm>
          <a:custGeom>
            <a:avLst/>
            <a:gdLst/>
            <a:ahLst/>
            <a:cxnLst/>
            <a:rect l="l" t="t" r="r" b="b"/>
            <a:pathLst>
              <a:path w="40275" h="108483" extrusionOk="0">
                <a:moveTo>
                  <a:pt x="40275" y="108178"/>
                </a:moveTo>
                <a:cubicBezTo>
                  <a:pt x="34895" y="103254"/>
                  <a:pt x="31004" y="96628"/>
                  <a:pt x="29484" y="89576"/>
                </a:cubicBezTo>
                <a:cubicBezTo>
                  <a:pt x="29150" y="88056"/>
                  <a:pt x="28968" y="86476"/>
                  <a:pt x="28725" y="84926"/>
                </a:cubicBezTo>
                <a:cubicBezTo>
                  <a:pt x="28269" y="81643"/>
                  <a:pt x="27782" y="78269"/>
                  <a:pt x="26323" y="75229"/>
                </a:cubicBezTo>
                <a:cubicBezTo>
                  <a:pt x="24013" y="70336"/>
                  <a:pt x="19484" y="67053"/>
                  <a:pt x="15168" y="63862"/>
                </a:cubicBezTo>
                <a:cubicBezTo>
                  <a:pt x="12037" y="61582"/>
                  <a:pt x="8846" y="59241"/>
                  <a:pt x="6384" y="56293"/>
                </a:cubicBezTo>
                <a:cubicBezTo>
                  <a:pt x="3131" y="52433"/>
                  <a:pt x="1186" y="47326"/>
                  <a:pt x="700" y="41642"/>
                </a:cubicBezTo>
                <a:cubicBezTo>
                  <a:pt x="244" y="36384"/>
                  <a:pt x="1065" y="30852"/>
                  <a:pt x="3040" y="25593"/>
                </a:cubicBezTo>
                <a:cubicBezTo>
                  <a:pt x="6688" y="16019"/>
                  <a:pt x="13405" y="7994"/>
                  <a:pt x="20700" y="0"/>
                </a:cubicBezTo>
                <a:lnTo>
                  <a:pt x="20366" y="0"/>
                </a:lnTo>
                <a:cubicBezTo>
                  <a:pt x="13162" y="7964"/>
                  <a:pt x="6414" y="15988"/>
                  <a:pt x="2827" y="25533"/>
                </a:cubicBezTo>
                <a:cubicBezTo>
                  <a:pt x="791" y="30761"/>
                  <a:pt x="1" y="36354"/>
                  <a:pt x="426" y="41673"/>
                </a:cubicBezTo>
                <a:cubicBezTo>
                  <a:pt x="913" y="47418"/>
                  <a:pt x="2888" y="52554"/>
                  <a:pt x="6171" y="56445"/>
                </a:cubicBezTo>
                <a:cubicBezTo>
                  <a:pt x="8633" y="59424"/>
                  <a:pt x="11855" y="61764"/>
                  <a:pt x="14986" y="64044"/>
                </a:cubicBezTo>
                <a:cubicBezTo>
                  <a:pt x="19302" y="67205"/>
                  <a:pt x="23740" y="70488"/>
                  <a:pt x="26080" y="75290"/>
                </a:cubicBezTo>
                <a:cubicBezTo>
                  <a:pt x="27509" y="78299"/>
                  <a:pt x="27965" y="81643"/>
                  <a:pt x="28421" y="84926"/>
                </a:cubicBezTo>
                <a:cubicBezTo>
                  <a:pt x="28664" y="86476"/>
                  <a:pt x="28877" y="88056"/>
                  <a:pt x="29181" y="89576"/>
                </a:cubicBezTo>
                <a:cubicBezTo>
                  <a:pt x="30700" y="96780"/>
                  <a:pt x="34652" y="103528"/>
                  <a:pt x="40214" y="108482"/>
                </a:cubicBezTo>
                <a:lnTo>
                  <a:pt x="40214" y="10817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152063" y="228352"/>
            <a:ext cx="9272249" cy="6063323"/>
            <a:chOff x="152063" y="228352"/>
            <a:chExt cx="9272249" cy="6063323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543538" y="44109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23688" y="41875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3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40" name="Google Shape;40;p3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9"/>
          <p:cNvGrpSpPr/>
          <p:nvPr/>
        </p:nvGrpSpPr>
        <p:grpSpPr>
          <a:xfrm>
            <a:off x="-685800" y="3450"/>
            <a:ext cx="10188650" cy="5140050"/>
            <a:chOff x="-685800" y="3450"/>
            <a:chExt cx="10188650" cy="5140050"/>
          </a:xfrm>
        </p:grpSpPr>
        <p:sp>
          <p:nvSpPr>
            <p:cNvPr id="131" name="Google Shape;131;p9"/>
            <p:cNvSpPr/>
            <p:nvPr/>
          </p:nvSpPr>
          <p:spPr>
            <a:xfrm rot="10800000">
              <a:off x="3954301" y="3450"/>
              <a:ext cx="5189700" cy="5136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99000">
                  <a:srgbClr val="FF740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3008509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flipH="1">
              <a:off x="3163328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flipH="1">
              <a:off x="4040468" y="3450"/>
              <a:ext cx="5459657" cy="5136469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flipH="1">
              <a:off x="242240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 flipH="1">
              <a:off x="7383900" y="77515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 flipH="1">
              <a:off x="768200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 flipH="1">
              <a:off x="589455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 flipH="1">
              <a:off x="23100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 flipH="1">
              <a:off x="6310925" y="43547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 flipH="1">
              <a:off x="-685800" y="32627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 flipH="1">
              <a:off x="-565950" y="30393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1020700" y="1305843"/>
            <a:ext cx="38946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1"/>
          </p:nvPr>
        </p:nvSpPr>
        <p:spPr>
          <a:xfrm>
            <a:off x="1020850" y="2074774"/>
            <a:ext cx="38946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9"/>
          <p:cNvSpPr>
            <a:spLocks noGrp="1"/>
          </p:cNvSpPr>
          <p:nvPr>
            <p:ph type="pic" idx="2"/>
          </p:nvPr>
        </p:nvSpPr>
        <p:spPr>
          <a:xfrm>
            <a:off x="5368925" y="1054275"/>
            <a:ext cx="2950800" cy="3172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3"/>
          <p:cNvGrpSpPr/>
          <p:nvPr/>
        </p:nvGrpSpPr>
        <p:grpSpPr>
          <a:xfrm>
            <a:off x="-27755" y="-651050"/>
            <a:ext cx="9940393" cy="5791100"/>
            <a:chOff x="-27755" y="-651050"/>
            <a:chExt cx="9940393" cy="5791100"/>
          </a:xfrm>
        </p:grpSpPr>
        <p:sp>
          <p:nvSpPr>
            <p:cNvPr id="170" name="Google Shape;170;p13"/>
            <p:cNvSpPr/>
            <p:nvPr/>
          </p:nvSpPr>
          <p:spPr>
            <a:xfrm rot="10800000" flipH="1">
              <a:off x="0" y="3450"/>
              <a:ext cx="5189700" cy="5136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100000">
                  <a:srgbClr val="FF740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13"/>
            <p:cNvSpPr/>
            <p:nvPr/>
          </p:nvSpPr>
          <p:spPr>
            <a:xfrm flipH="1">
              <a:off x="-27755" y="-6"/>
              <a:ext cx="1158309" cy="3119971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 rot="10800000">
              <a:off x="343316" y="362189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 rot="10800000">
              <a:off x="343313" y="27595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 rot="10800000">
              <a:off x="3138438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rot="10800000">
              <a:off x="152063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 flipH="1">
              <a:off x="7912013" y="-4276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8031863" y="-6510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2695778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 hasCustomPrompt="1"/>
          </p:nvPr>
        </p:nvSpPr>
        <p:spPr>
          <a:xfrm>
            <a:off x="3469478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2695778" y="2171214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3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4" hasCustomPrompt="1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5"/>
          </p:nvPr>
        </p:nvSpPr>
        <p:spPr>
          <a:xfrm>
            <a:off x="5600731" y="2171208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6"/>
          </p:nvPr>
        </p:nvSpPr>
        <p:spPr>
          <a:xfrm>
            <a:off x="2695778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7" hasCustomPrompt="1"/>
          </p:nvPr>
        </p:nvSpPr>
        <p:spPr>
          <a:xfrm>
            <a:off x="3469478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8"/>
          </p:nvPr>
        </p:nvSpPr>
        <p:spPr>
          <a:xfrm>
            <a:off x="2695778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9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4"/>
          </p:nvPr>
        </p:nvSpPr>
        <p:spPr>
          <a:xfrm>
            <a:off x="5600731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5"/>
          </p:nvPr>
        </p:nvSpPr>
        <p:spPr>
          <a:xfrm>
            <a:off x="2695775" y="466550"/>
            <a:ext cx="57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3"/>
          <p:cNvSpPr>
            <a:spLocks noGrp="1"/>
          </p:cNvSpPr>
          <p:nvPr>
            <p:ph type="pic" idx="16"/>
          </p:nvPr>
        </p:nvSpPr>
        <p:spPr>
          <a:xfrm>
            <a:off x="726800" y="466550"/>
            <a:ext cx="1733100" cy="421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3" name="Google Shape;193;p13"/>
          <p:cNvSpPr/>
          <p:nvPr/>
        </p:nvSpPr>
        <p:spPr>
          <a:xfrm rot="10800000">
            <a:off x="-19066" y="2845631"/>
            <a:ext cx="2837634" cy="2313972"/>
          </a:xfrm>
          <a:custGeom>
            <a:avLst/>
            <a:gdLst/>
            <a:ahLst/>
            <a:cxnLst/>
            <a:rect l="l" t="t" r="r" b="b"/>
            <a:pathLst>
              <a:path w="98666" h="80458" extrusionOk="0">
                <a:moveTo>
                  <a:pt x="98635" y="80244"/>
                </a:moveTo>
                <a:cubicBezTo>
                  <a:pt x="97115" y="79636"/>
                  <a:pt x="95717" y="78816"/>
                  <a:pt x="94471" y="77873"/>
                </a:cubicBezTo>
                <a:cubicBezTo>
                  <a:pt x="87358" y="72554"/>
                  <a:pt x="84471" y="63679"/>
                  <a:pt x="81705" y="55046"/>
                </a:cubicBezTo>
                <a:cubicBezTo>
                  <a:pt x="78878" y="46384"/>
                  <a:pt x="75990" y="37417"/>
                  <a:pt x="68817" y="32067"/>
                </a:cubicBezTo>
                <a:cubicBezTo>
                  <a:pt x="62160" y="27113"/>
                  <a:pt x="53315" y="26505"/>
                  <a:pt x="46354" y="26505"/>
                </a:cubicBezTo>
                <a:cubicBezTo>
                  <a:pt x="44804" y="26505"/>
                  <a:pt x="43193" y="26535"/>
                  <a:pt x="41643" y="26596"/>
                </a:cubicBezTo>
                <a:cubicBezTo>
                  <a:pt x="35442" y="26748"/>
                  <a:pt x="29059" y="26839"/>
                  <a:pt x="23071" y="25168"/>
                </a:cubicBezTo>
                <a:cubicBezTo>
                  <a:pt x="19029" y="24073"/>
                  <a:pt x="15138" y="22067"/>
                  <a:pt x="11794" y="19392"/>
                </a:cubicBezTo>
                <a:cubicBezTo>
                  <a:pt x="8451" y="16748"/>
                  <a:pt x="5594" y="13404"/>
                  <a:pt x="3588" y="9727"/>
                </a:cubicBezTo>
                <a:cubicBezTo>
                  <a:pt x="1946" y="6748"/>
                  <a:pt x="791" y="3404"/>
                  <a:pt x="183" y="0"/>
                </a:cubicBezTo>
                <a:lnTo>
                  <a:pt x="1" y="0"/>
                </a:lnTo>
                <a:cubicBezTo>
                  <a:pt x="609" y="3435"/>
                  <a:pt x="1764" y="6839"/>
                  <a:pt x="3436" y="9818"/>
                </a:cubicBezTo>
                <a:cubicBezTo>
                  <a:pt x="5442" y="13526"/>
                  <a:pt x="8299" y="16900"/>
                  <a:pt x="11673" y="19605"/>
                </a:cubicBezTo>
                <a:cubicBezTo>
                  <a:pt x="15047" y="22280"/>
                  <a:pt x="18998" y="24316"/>
                  <a:pt x="23041" y="25411"/>
                </a:cubicBezTo>
                <a:cubicBezTo>
                  <a:pt x="29059" y="27082"/>
                  <a:pt x="35503" y="26931"/>
                  <a:pt x="41673" y="26809"/>
                </a:cubicBezTo>
                <a:cubicBezTo>
                  <a:pt x="43224" y="26779"/>
                  <a:pt x="44835" y="26748"/>
                  <a:pt x="46385" y="26748"/>
                </a:cubicBezTo>
                <a:cubicBezTo>
                  <a:pt x="53315" y="26687"/>
                  <a:pt x="62069" y="27295"/>
                  <a:pt x="68695" y="32219"/>
                </a:cubicBezTo>
                <a:cubicBezTo>
                  <a:pt x="75808" y="37478"/>
                  <a:pt x="78695" y="46414"/>
                  <a:pt x="81461" y="55046"/>
                </a:cubicBezTo>
                <a:cubicBezTo>
                  <a:pt x="84258" y="63709"/>
                  <a:pt x="87176" y="72676"/>
                  <a:pt x="94349" y="78025"/>
                </a:cubicBezTo>
                <a:cubicBezTo>
                  <a:pt x="95687" y="79029"/>
                  <a:pt x="97115" y="79819"/>
                  <a:pt x="98665" y="80457"/>
                </a:cubicBezTo>
                <a:lnTo>
                  <a:pt x="98665" y="80244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4"/>
          <p:cNvGrpSpPr/>
          <p:nvPr/>
        </p:nvGrpSpPr>
        <p:grpSpPr>
          <a:xfrm>
            <a:off x="0" y="-1374575"/>
            <a:ext cx="9144000" cy="6713193"/>
            <a:chOff x="0" y="-1374575"/>
            <a:chExt cx="9144000" cy="6713193"/>
          </a:xfrm>
        </p:grpSpPr>
        <p:sp>
          <p:nvSpPr>
            <p:cNvPr id="196" name="Google Shape;196;p14"/>
            <p:cNvSpPr/>
            <p:nvPr/>
          </p:nvSpPr>
          <p:spPr>
            <a:xfrm flipH="1">
              <a:off x="3714900" y="3450"/>
              <a:ext cx="5429100" cy="533516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725" y="3450"/>
              <a:ext cx="5459657" cy="5136469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6423641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0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698925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7852163" y="5625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8689025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356270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71472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8701738" y="22282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325825" y="-11511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205975" y="-13745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4166701" y="3667945"/>
            <a:ext cx="4257300" cy="5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1"/>
          </p:nvPr>
        </p:nvSpPr>
        <p:spPr>
          <a:xfrm>
            <a:off x="4166600" y="1176225"/>
            <a:ext cx="4257300" cy="23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14"/>
          <p:cNvSpPr>
            <a:spLocks noGrp="1"/>
          </p:cNvSpPr>
          <p:nvPr>
            <p:ph type="pic" idx="2"/>
          </p:nvPr>
        </p:nvSpPr>
        <p:spPr>
          <a:xfrm flipH="1">
            <a:off x="886350" y="943650"/>
            <a:ext cx="2871600" cy="3256200"/>
          </a:xfrm>
          <a:prstGeom prst="roundRect">
            <a:avLst>
              <a:gd name="adj" fmla="val 1129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5"/>
          <p:cNvGrpSpPr/>
          <p:nvPr/>
        </p:nvGrpSpPr>
        <p:grpSpPr>
          <a:xfrm>
            <a:off x="-1" y="3449"/>
            <a:ext cx="10188651" cy="5307459"/>
            <a:chOff x="-1" y="3449"/>
            <a:chExt cx="10188651" cy="5307459"/>
          </a:xfrm>
        </p:grpSpPr>
        <p:sp>
          <p:nvSpPr>
            <p:cNvPr id="215" name="Google Shape;215;p15"/>
            <p:cNvSpPr/>
            <p:nvPr/>
          </p:nvSpPr>
          <p:spPr>
            <a:xfrm>
              <a:off x="-1" y="3449"/>
              <a:ext cx="9065165" cy="530745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5000">
                  <a:schemeClr val="tx2">
                    <a:lumMod val="50000"/>
                  </a:schemeClr>
                </a:gs>
                <a:gs pos="100000">
                  <a:srgbClr val="073763"/>
                </a:gs>
                <a:gs pos="100000">
                  <a:schemeClr val="accent1"/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6423641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0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725" y="3450"/>
              <a:ext cx="5459657" cy="5136469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98925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048250" y="77515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8689025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56270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1472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2897825" y="43547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8307875" y="32627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188025" y="30393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15"/>
          <p:cNvSpPr txBox="1">
            <a:spLocks noGrp="1"/>
          </p:cNvSpPr>
          <p:nvPr>
            <p:ph type="subTitle" idx="1"/>
          </p:nvPr>
        </p:nvSpPr>
        <p:spPr>
          <a:xfrm>
            <a:off x="4588650" y="2653401"/>
            <a:ext cx="34791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4229100" y="1309700"/>
            <a:ext cx="41982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9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30" name="Google Shape;230;p15"/>
          <p:cNvSpPr>
            <a:spLocks noGrp="1"/>
          </p:cNvSpPr>
          <p:nvPr>
            <p:ph type="pic" idx="2"/>
          </p:nvPr>
        </p:nvSpPr>
        <p:spPr>
          <a:xfrm>
            <a:off x="985025" y="985500"/>
            <a:ext cx="2950800" cy="3172500"/>
          </a:xfrm>
          <a:prstGeom prst="roundRect">
            <a:avLst>
              <a:gd name="adj" fmla="val 731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/>
          <p:nvPr/>
        </p:nvSpPr>
        <p:spPr>
          <a:xfrm>
            <a:off x="-64655" y="3450"/>
            <a:ext cx="9208655" cy="5136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7401"/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717175" y="1875975"/>
            <a:ext cx="50043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36" name="Google Shape;236;p16"/>
          <p:cNvSpPr txBox="1">
            <a:spLocks noGrp="1"/>
          </p:cNvSpPr>
          <p:nvPr>
            <p:ph type="subTitle" idx="1"/>
          </p:nvPr>
        </p:nvSpPr>
        <p:spPr>
          <a:xfrm>
            <a:off x="717430" y="2652700"/>
            <a:ext cx="5004300" cy="587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26137" y="1862701"/>
            <a:ext cx="1949100" cy="14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238" name="Google Shape;238;p16"/>
          <p:cNvGrpSpPr/>
          <p:nvPr/>
        </p:nvGrpSpPr>
        <p:grpSpPr>
          <a:xfrm flipH="1">
            <a:off x="720008" y="3950902"/>
            <a:ext cx="2000625" cy="2104150"/>
            <a:chOff x="7506638" y="-717500"/>
            <a:chExt cx="2000625" cy="2104150"/>
          </a:xfrm>
        </p:grpSpPr>
        <p:sp>
          <p:nvSpPr>
            <p:cNvPr id="239" name="Google Shape;239;p16"/>
            <p:cNvSpPr/>
            <p:nvPr/>
          </p:nvSpPr>
          <p:spPr>
            <a:xfrm flipH="1">
              <a:off x="7506638" y="-4941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flipH="1">
              <a:off x="7626488" y="-7175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6"/>
          <p:cNvGrpSpPr/>
          <p:nvPr/>
        </p:nvGrpSpPr>
        <p:grpSpPr>
          <a:xfrm rot="10800000">
            <a:off x="10" y="-729"/>
            <a:ext cx="9143990" cy="4915162"/>
            <a:chOff x="0" y="228352"/>
            <a:chExt cx="9143990" cy="4915162"/>
          </a:xfrm>
        </p:grpSpPr>
        <p:sp>
          <p:nvSpPr>
            <p:cNvPr id="242" name="Google Shape;242;p16"/>
            <p:cNvSpPr/>
            <p:nvPr/>
          </p:nvSpPr>
          <p:spPr>
            <a:xfrm>
              <a:off x="0" y="4467090"/>
              <a:ext cx="4485705" cy="673493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928" y="1508873"/>
              <a:ext cx="3863132" cy="3634452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 rot="5400000">
              <a:off x="6501074" y="2501423"/>
              <a:ext cx="2910647" cy="2373511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rot="5400000">
              <a:off x="6949810" y="2949333"/>
              <a:ext cx="1188113" cy="3200249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10800000" flipH="1">
              <a:off x="8918550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16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251" name="Google Shape;251;p16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AF7"/>
          </a:solidFill>
          <a:ln/>
        </p:spPr>
      </p:sp>
    </p:spTree>
    <p:extLst>
      <p:ext uri="{BB962C8B-B14F-4D97-AF65-F5344CB8AC3E}">
        <p14:creationId xmlns:p14="http://schemas.microsoft.com/office/powerpoint/2010/main" val="4610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  <p:sldLayoutId id="2147483660" r:id="rId4"/>
    <p:sldLayoutId id="2147483661" r:id="rId5"/>
    <p:sldLayoutId id="2147483662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4"/>
          <p:cNvSpPr txBox="1">
            <a:spLocks noGrp="1"/>
          </p:cNvSpPr>
          <p:nvPr>
            <p:ph type="title"/>
          </p:nvPr>
        </p:nvSpPr>
        <p:spPr>
          <a:xfrm>
            <a:off x="1045292" y="0"/>
            <a:ext cx="7708414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800" dirty="0"/>
              <a:t>Типы конкурсов Российского научного фонда (РНФ)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04978"/>
              </p:ext>
            </p:extLst>
          </p:nvPr>
        </p:nvGraphicFramePr>
        <p:xfrm>
          <a:off x="1173072" y="1152524"/>
          <a:ext cx="7324156" cy="3642499"/>
        </p:xfrm>
        <a:graphic>
          <a:graphicData uri="http://schemas.openxmlformats.org/drawingml/2006/table">
            <a:tbl>
              <a:tblPr/>
              <a:tblGrid>
                <a:gridCol w="1831039">
                  <a:extLst>
                    <a:ext uri="{9D8B030D-6E8A-4147-A177-3AD203B41FA5}">
                      <a16:colId xmlns:a16="http://schemas.microsoft.com/office/drawing/2014/main" val="2808142477"/>
                    </a:ext>
                  </a:extLst>
                </a:gridCol>
                <a:gridCol w="1831039">
                  <a:extLst>
                    <a:ext uri="{9D8B030D-6E8A-4147-A177-3AD203B41FA5}">
                      <a16:colId xmlns:a16="http://schemas.microsoft.com/office/drawing/2014/main" val="1571396905"/>
                    </a:ext>
                  </a:extLst>
                </a:gridCol>
                <a:gridCol w="1831039">
                  <a:extLst>
                    <a:ext uri="{9D8B030D-6E8A-4147-A177-3AD203B41FA5}">
                      <a16:colId xmlns:a16="http://schemas.microsoft.com/office/drawing/2014/main" val="1007217073"/>
                    </a:ext>
                  </a:extLst>
                </a:gridCol>
                <a:gridCol w="1831039">
                  <a:extLst>
                    <a:ext uri="{9D8B030D-6E8A-4147-A177-3AD203B41FA5}">
                      <a16:colId xmlns:a16="http://schemas.microsoft.com/office/drawing/2014/main" val="3527466184"/>
                    </a:ext>
                  </a:extLst>
                </a:gridCol>
              </a:tblGrid>
              <a:tr h="487579">
                <a:tc>
                  <a:txBody>
                    <a:bodyPr/>
                    <a:lstStyle/>
                    <a:p>
                      <a:r>
                        <a:rPr lang="ru-RU" sz="1200" b="1" dirty="0"/>
                        <a:t>Тип конкурса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Краткое описание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Срок гранта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Размер финансирования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985221"/>
                  </a:ext>
                </a:extLst>
              </a:tr>
              <a:tr h="1089882">
                <a:tc>
                  <a:txBody>
                    <a:bodyPr/>
                    <a:lstStyle/>
                    <a:p>
                      <a:r>
                        <a:rPr lang="ru-RU" sz="1200" b="1"/>
                        <a:t>Отдельные научные группы</a:t>
                      </a:r>
                      <a:endParaRPr lang="ru-RU" sz="1200"/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Фундаментальные и поисковые исследования под руководством опытных учёных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 года (+ возможно продление)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 4 до 7 млн ₽/год</a:t>
                      </a:r>
                      <a:endParaRPr lang="ru-RU" sz="1200" dirty="0"/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80232"/>
                  </a:ext>
                </a:extLst>
              </a:tr>
              <a:tr h="688346">
                <a:tc>
                  <a:txBody>
                    <a:bodyPr/>
                    <a:lstStyle/>
                    <a:p>
                      <a:r>
                        <a:rPr lang="ru-RU" sz="1200" b="1"/>
                        <a:t>Малые отдельные научные группы</a:t>
                      </a:r>
                      <a:endParaRPr lang="ru-RU" sz="1200"/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Исследования небольшими коллективами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 года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До </a:t>
                      </a:r>
                      <a:r>
                        <a:rPr lang="ru-RU" sz="1200" dirty="0" smtClean="0"/>
                        <a:t>2 </a:t>
                      </a:r>
                      <a:r>
                        <a:rPr lang="ru-RU" sz="1200" dirty="0"/>
                        <a:t>млн ₽/год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22233"/>
                  </a:ext>
                </a:extLst>
              </a:tr>
              <a:tr h="688346">
                <a:tc>
                  <a:txBody>
                    <a:bodyPr/>
                    <a:lstStyle/>
                    <a:p>
                      <a:r>
                        <a:rPr lang="ru-RU" sz="1200" b="1"/>
                        <a:t>Проекты под руководством молодых учёных</a:t>
                      </a:r>
                      <a:endParaRPr lang="ru-RU" sz="1200"/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Руководители до 35 лет (кандидаты или доктора наук)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 года (+ возможно продление)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 3 до 6 млн ₽/год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8238"/>
                  </a:ext>
                </a:extLst>
              </a:tr>
              <a:tr h="688346">
                <a:tc>
                  <a:txBody>
                    <a:bodyPr/>
                    <a:lstStyle/>
                    <a:p>
                      <a:r>
                        <a:rPr lang="ru-RU" sz="1200" b="1" dirty="0"/>
                        <a:t>Проекты молодых учёных</a:t>
                      </a:r>
                      <a:endParaRPr lang="ru-RU" sz="1200" dirty="0"/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Исследователи до 33 лет со степенью кандидата наук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 года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До 1,5 млн ₽/год</a:t>
                      </a:r>
                    </a:p>
                  </a:txBody>
                  <a:tcPr marL="80700" marR="80700" marT="40350" marB="40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84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90991" cy="737700"/>
          </a:xfrm>
        </p:spPr>
        <p:txBody>
          <a:bodyPr/>
          <a:lstStyle/>
          <a:p>
            <a:r>
              <a:rPr lang="ru-RU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Издания, индексируемые в </a:t>
            </a:r>
            <a: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библиографических зарубежных базах данных публикаций и/или </a:t>
            </a:r>
            <a:r>
              <a:rPr lang="ru-RU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Russian</a:t>
            </a:r>
            <a: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Science</a:t>
            </a:r>
            <a: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Citation</a:t>
            </a:r>
            <a: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  <a: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(RSCI</a:t>
            </a:r>
            <a:r>
              <a:rPr lang="ru-RU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10" y="746530"/>
            <a:ext cx="909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зарубежные базы </a:t>
            </a:r>
            <a:r>
              <a:rPr lang="ru-RU" sz="2000" b="1" dirty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данных </a:t>
            </a: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публикаций (</a:t>
            </a:r>
            <a:r>
              <a:rPr lang="en-US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Scopus </a:t>
            </a: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и </a:t>
            </a:r>
            <a:r>
              <a:rPr lang="en-US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Web of Science</a:t>
            </a: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«Белый список» научных журналов (</a:t>
            </a:r>
            <a:r>
              <a:rPr lang="en-US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https</a:t>
            </a:r>
            <a:r>
              <a:rPr lang="en-US" sz="2000" b="1" dirty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://journalrank.rcsi.science/ru</a:t>
            </a:r>
            <a:r>
              <a:rPr lang="en-US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/</a:t>
            </a: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)</a:t>
            </a:r>
            <a:endParaRPr lang="ru-RU" dirty="0" smtClean="0">
              <a:ea typeface="Microsoft Sans Serif" panose="020B0604020202020204" pitchFamily="34" charset="0"/>
            </a:endParaRPr>
          </a:p>
          <a:p>
            <a:endParaRPr lang="ru-RU" sz="2000" b="1" dirty="0" smtClean="0">
              <a:solidFill>
                <a:srgbClr val="161616">
                  <a:lumMod val="90000"/>
                  <a:lumOff val="10000"/>
                </a:srgb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Poppins"/>
            </a:endParaRPr>
          </a:p>
          <a:p>
            <a:endParaRPr lang="ru-RU" sz="2000" b="1" dirty="0">
              <a:solidFill>
                <a:srgbClr val="161616">
                  <a:lumMod val="90000"/>
                  <a:lumOff val="10000"/>
                </a:srgb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Poppins"/>
            </a:endParaRPr>
          </a:p>
          <a:p>
            <a:endParaRPr lang="ru-RU" sz="2000" b="1" dirty="0" smtClean="0">
              <a:solidFill>
                <a:srgbClr val="161616">
                  <a:lumMod val="90000"/>
                  <a:lumOff val="10000"/>
                </a:srgb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Poppins"/>
            </a:endParaRPr>
          </a:p>
          <a:p>
            <a:endParaRPr lang="ru-RU" sz="2000" b="1" dirty="0">
              <a:solidFill>
                <a:srgbClr val="161616">
                  <a:lumMod val="90000"/>
                  <a:lumOff val="10000"/>
                </a:srgb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Poppins"/>
            </a:endParaRPr>
          </a:p>
          <a:p>
            <a:endParaRPr lang="ru-RU" sz="2000" b="1" dirty="0" smtClean="0">
              <a:solidFill>
                <a:srgbClr val="161616">
                  <a:lumMod val="90000"/>
                  <a:lumOff val="10000"/>
                </a:srgb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Poppins"/>
            </a:endParaRPr>
          </a:p>
          <a:p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- </a:t>
            </a:r>
            <a:r>
              <a:rPr lang="en-US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Russian </a:t>
            </a:r>
            <a:r>
              <a:rPr lang="en-US" sz="2000" b="1" dirty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Science Citation Index </a:t>
            </a:r>
            <a:r>
              <a:rPr lang="en-US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(</a:t>
            </a: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1073 журнала) (</a:t>
            </a:r>
            <a:r>
              <a:rPr lang="en-US" sz="2000" b="1" dirty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https://elibrary.ru/titles.asp</a:t>
            </a:r>
            <a:r>
              <a:rPr lang="ru-RU" sz="2000" b="1" dirty="0" smtClean="0">
                <a:solidFill>
                  <a:srgbClr val="161616">
                    <a:lumMod val="90000"/>
                    <a:lumOff val="10000"/>
                  </a:srgb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Poppins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24" y="1423164"/>
            <a:ext cx="3136564" cy="1485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62" y="3521498"/>
            <a:ext cx="3272525" cy="15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5" y="142360"/>
            <a:ext cx="1109969" cy="1109969"/>
          </a:xfrm>
          <a:prstGeom prst="rect">
            <a:avLst/>
          </a:prstGeom>
        </p:spPr>
      </p:pic>
      <p:grpSp>
        <p:nvGrpSpPr>
          <p:cNvPr id="53" name="Google Shape;8147;p85"/>
          <p:cNvGrpSpPr/>
          <p:nvPr/>
        </p:nvGrpSpPr>
        <p:grpSpPr>
          <a:xfrm>
            <a:off x="660997" y="2672499"/>
            <a:ext cx="761767" cy="729896"/>
            <a:chOff x="2657744" y="2337745"/>
            <a:chExt cx="832987" cy="798137"/>
          </a:xfrm>
        </p:grpSpPr>
        <p:sp>
          <p:nvSpPr>
            <p:cNvPr id="54" name="Google Shape;8148;p85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49;p85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0;p85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51;p85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52;p85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53;p85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8433;p85"/>
          <p:cNvGrpSpPr/>
          <p:nvPr/>
        </p:nvGrpSpPr>
        <p:grpSpPr>
          <a:xfrm>
            <a:off x="541740" y="1039243"/>
            <a:ext cx="883205" cy="775176"/>
            <a:chOff x="649648" y="271400"/>
            <a:chExt cx="6215377" cy="5455143"/>
          </a:xfrm>
        </p:grpSpPr>
        <p:sp>
          <p:nvSpPr>
            <p:cNvPr id="104" name="Google Shape;8434;p85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435;p85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436;p85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437;p85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438;p85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439;p85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40;p85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41;p85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42;p85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43;p85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44;p85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45;p85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8495;p85"/>
          <p:cNvGrpSpPr/>
          <p:nvPr/>
        </p:nvGrpSpPr>
        <p:grpSpPr>
          <a:xfrm>
            <a:off x="738790" y="4028114"/>
            <a:ext cx="739072" cy="714152"/>
            <a:chOff x="4334725" y="1355875"/>
            <a:chExt cx="3106650" cy="3001900"/>
          </a:xfrm>
        </p:grpSpPr>
        <p:grpSp>
          <p:nvGrpSpPr>
            <p:cNvPr id="166" name="Google Shape;8496;p85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171" name="Google Shape;8497;p85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8498;p85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8499;p85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8500;p85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168" name="Google Shape;8501;p85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8502;p85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8503;p85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" name="Google Shape;715;p44"/>
          <p:cNvSpPr txBox="1">
            <a:spLocks noGrp="1"/>
          </p:cNvSpPr>
          <p:nvPr>
            <p:ph type="title"/>
          </p:nvPr>
        </p:nvSpPr>
        <p:spPr>
          <a:xfrm>
            <a:off x="1010194" y="134041"/>
            <a:ext cx="7708414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Терминология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5817" y="940636"/>
            <a:ext cx="6226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Фундаментальное исследование </a:t>
            </a:r>
            <a:r>
              <a:rPr lang="ru-RU" dirty="0"/>
              <a:t>— это научная работа, направленная на получение новых знаний об основных законах природы, общества и мышления, без конкретной прикладной цели, но с перспективой их использования в будущем</a:t>
            </a:r>
            <a:r>
              <a:rPr lang="ru-RU" dirty="0" smtClean="0"/>
              <a:t>.</a:t>
            </a:r>
          </a:p>
          <a:p>
            <a:r>
              <a:rPr lang="ru-RU" b="1" dirty="0"/>
              <a:t>Результат:</a:t>
            </a:r>
            <a:r>
              <a:rPr lang="ru-RU" dirty="0"/>
              <a:t> Новые теории, гипотезы, закономерности, методы </a:t>
            </a:r>
            <a:r>
              <a:rPr lang="ru-RU" dirty="0" smtClean="0"/>
              <a:t>познания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62584" y="2344950"/>
            <a:ext cx="7116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Поисковые научные исследования</a:t>
            </a:r>
            <a:r>
              <a:rPr lang="ru-RU" dirty="0"/>
              <a:t> — исследования, направленные на получение новых знаний </a:t>
            </a:r>
            <a:r>
              <a:rPr lang="ru-RU" b="1" dirty="0"/>
              <a:t>в целях их последующего практического применения</a:t>
            </a:r>
            <a:r>
              <a:rPr lang="ru-RU" dirty="0"/>
              <a:t> (ориентированные научные исследования) и (или) на применение новых знаний (прикладные научные исследования) и проводимые путем выполнения научно-исследовательских работ </a:t>
            </a:r>
            <a:endParaRPr lang="ru-RU" dirty="0" smtClean="0"/>
          </a:p>
          <a:p>
            <a:r>
              <a:rPr lang="ru-RU" b="1" dirty="0" smtClean="0"/>
              <a:t>Результат: </a:t>
            </a:r>
            <a:r>
              <a:rPr lang="ru-RU" dirty="0"/>
              <a:t>Новые факты, гипотезы, методы, подходы с прикладным потенциалом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62584" y="3777457"/>
            <a:ext cx="7116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Прикладные </a:t>
            </a:r>
            <a:r>
              <a:rPr lang="ru-RU" b="1" dirty="0"/>
              <a:t>научные исследования </a:t>
            </a:r>
            <a:r>
              <a:rPr lang="ru-RU" dirty="0"/>
              <a:t>— исследования, направленные на применение новых знаний для достижения конкретных практических целей и решения конкретных технических, технологических, социальных или экономических задач </a:t>
            </a:r>
            <a:r>
              <a:rPr lang="ru-RU" dirty="0" smtClean="0"/>
              <a:t>.</a:t>
            </a:r>
          </a:p>
          <a:p>
            <a:r>
              <a:rPr lang="ru-RU" b="1" dirty="0"/>
              <a:t>Результат: </a:t>
            </a:r>
            <a:r>
              <a:rPr lang="ru-RU" dirty="0"/>
              <a:t>Прототипы, технологии, методики, рекомендации, патенты, готовые к внедрению</a:t>
            </a:r>
          </a:p>
        </p:txBody>
      </p:sp>
    </p:spTree>
    <p:extLst>
      <p:ext uri="{BB962C8B-B14F-4D97-AF65-F5344CB8AC3E}">
        <p14:creationId xmlns:p14="http://schemas.microsoft.com/office/powerpoint/2010/main" val="381637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1"/>
          <p:cNvSpPr txBox="1">
            <a:spLocks noGrp="1"/>
          </p:cNvSpPr>
          <p:nvPr>
            <p:ph type="title" idx="15"/>
          </p:nvPr>
        </p:nvSpPr>
        <p:spPr>
          <a:xfrm>
            <a:off x="925551" y="206304"/>
            <a:ext cx="68778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dirty="0"/>
              <a:t>Сравнение типов исследований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06" y="92647"/>
            <a:ext cx="1109969" cy="110996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26272"/>
              </p:ext>
            </p:extLst>
          </p:nvPr>
        </p:nvGraphicFramePr>
        <p:xfrm>
          <a:off x="886605" y="1048046"/>
          <a:ext cx="7599472" cy="3758128"/>
        </p:xfrm>
        <a:graphic>
          <a:graphicData uri="http://schemas.openxmlformats.org/drawingml/2006/table">
            <a:tbl>
              <a:tblPr/>
              <a:tblGrid>
                <a:gridCol w="1899868">
                  <a:extLst>
                    <a:ext uri="{9D8B030D-6E8A-4147-A177-3AD203B41FA5}">
                      <a16:colId xmlns:a16="http://schemas.microsoft.com/office/drawing/2014/main" val="3584634499"/>
                    </a:ext>
                  </a:extLst>
                </a:gridCol>
                <a:gridCol w="1899868">
                  <a:extLst>
                    <a:ext uri="{9D8B030D-6E8A-4147-A177-3AD203B41FA5}">
                      <a16:colId xmlns:a16="http://schemas.microsoft.com/office/drawing/2014/main" val="815927336"/>
                    </a:ext>
                  </a:extLst>
                </a:gridCol>
                <a:gridCol w="1899868">
                  <a:extLst>
                    <a:ext uri="{9D8B030D-6E8A-4147-A177-3AD203B41FA5}">
                      <a16:colId xmlns:a16="http://schemas.microsoft.com/office/drawing/2014/main" val="1581880447"/>
                    </a:ext>
                  </a:extLst>
                </a:gridCol>
                <a:gridCol w="1899868">
                  <a:extLst>
                    <a:ext uri="{9D8B030D-6E8A-4147-A177-3AD203B41FA5}">
                      <a16:colId xmlns:a16="http://schemas.microsoft.com/office/drawing/2014/main" val="693687559"/>
                    </a:ext>
                  </a:extLst>
                </a:gridCol>
              </a:tblGrid>
              <a:tr h="288213">
                <a:tc>
                  <a:txBody>
                    <a:bodyPr/>
                    <a:lstStyle/>
                    <a:p>
                      <a:r>
                        <a:rPr lang="ru-RU" sz="1300"/>
                        <a:t>Критерий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/>
                        <a:t>Фундаментальные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/>
                        <a:t>Поисковые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/>
                        <a:t>Прикладные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97221"/>
                  </a:ext>
                </a:extLst>
              </a:tr>
              <a:tr h="896868">
                <a:tc>
                  <a:txBody>
                    <a:bodyPr/>
                    <a:lstStyle/>
                    <a:p>
                      <a:r>
                        <a:rPr lang="ru-RU" sz="1300" b="1"/>
                        <a:t>Основная цель</a:t>
                      </a:r>
                      <a:endParaRPr lang="ru-RU" sz="1300"/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Познание законов природы/общества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Поиск знаний </a:t>
                      </a:r>
                      <a:r>
                        <a:rPr lang="ru-RU" sz="1300" b="1"/>
                        <a:t>с прикладной перспективой</a:t>
                      </a:r>
                      <a:endParaRPr lang="ru-RU" sz="1300"/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Решение конкретной практической задачи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398728"/>
                  </a:ext>
                </a:extLst>
              </a:tr>
              <a:tr h="693983">
                <a:tc>
                  <a:txBody>
                    <a:bodyPr/>
                    <a:lstStyle/>
                    <a:p>
                      <a:r>
                        <a:rPr lang="ru-RU" sz="1300" b="1"/>
                        <a:t>Ориентация</a:t>
                      </a:r>
                      <a:endParaRPr lang="ru-RU" sz="1300"/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На научное сообщество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На науку + потенциальных пользователей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На заказчика/производителя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680374"/>
                  </a:ext>
                </a:extLst>
              </a:tr>
              <a:tr h="896868">
                <a:tc>
                  <a:txBody>
                    <a:bodyPr/>
                    <a:lstStyle/>
                    <a:p>
                      <a:r>
                        <a:rPr lang="ru-RU" sz="1300" b="1"/>
                        <a:t>Результат</a:t>
                      </a:r>
                      <a:endParaRPr lang="ru-RU" sz="1300"/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Теории, публикации, модели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Новые подходы, прототипы методов, гипотезы для внедрения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Технологии, продукты, рекомендации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13266"/>
                  </a:ext>
                </a:extLst>
              </a:tr>
              <a:tr h="288213">
                <a:tc>
                  <a:txBody>
                    <a:bodyPr/>
                    <a:lstStyle/>
                    <a:p>
                      <a:r>
                        <a:rPr lang="ru-RU" sz="1300" b="1"/>
                        <a:t>Срок окупаемости</a:t>
                      </a:r>
                      <a:endParaRPr lang="ru-RU" sz="1300"/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10–30+ лет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3–10 лет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1–5 лет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236254"/>
                  </a:ext>
                </a:extLst>
              </a:tr>
              <a:tr h="693983">
                <a:tc>
                  <a:txBody>
                    <a:bodyPr/>
                    <a:lstStyle/>
                    <a:p>
                      <a:r>
                        <a:rPr lang="ru-RU" sz="1300" b="1"/>
                        <a:t>Пример</a:t>
                      </a:r>
                      <a:endParaRPr lang="ru-RU" sz="1300"/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Изучение механизмов фотосинтеза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Поиск новых фотокатализаторов для очистки воды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Разработка промышленного фильтра</a:t>
                      </a:r>
                    </a:p>
                  </a:txBody>
                  <a:tcPr marL="83324" marR="83324" marT="41662" marB="4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926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8"/>
          <p:cNvSpPr txBox="1">
            <a:spLocks noGrp="1"/>
          </p:cNvSpPr>
          <p:nvPr>
            <p:ph type="title"/>
          </p:nvPr>
        </p:nvSpPr>
        <p:spPr>
          <a:xfrm>
            <a:off x="1558248" y="328494"/>
            <a:ext cx="5991127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Критерии оценки заявок на поисковые исследования:</a:t>
            </a:r>
            <a:endParaRPr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63695"/>
              </p:ext>
            </p:extLst>
          </p:nvPr>
        </p:nvGraphicFramePr>
        <p:xfrm>
          <a:off x="1077949" y="1393902"/>
          <a:ext cx="7575396" cy="3460688"/>
        </p:xfrm>
        <a:graphic>
          <a:graphicData uri="http://schemas.openxmlformats.org/drawingml/2006/table">
            <a:tbl>
              <a:tblPr firstRow="1" bandRow="1">
                <a:tableStyleId>{21BEDAC3-8FE2-4183-B079-09FC0F2907AC}</a:tableStyleId>
              </a:tblPr>
              <a:tblGrid>
                <a:gridCol w="3787698">
                  <a:extLst>
                    <a:ext uri="{9D8B030D-6E8A-4147-A177-3AD203B41FA5}">
                      <a16:colId xmlns:a16="http://schemas.microsoft.com/office/drawing/2014/main" val="197903196"/>
                    </a:ext>
                  </a:extLst>
                </a:gridCol>
                <a:gridCol w="3787698">
                  <a:extLst>
                    <a:ext uri="{9D8B030D-6E8A-4147-A177-3AD203B41FA5}">
                      <a16:colId xmlns:a16="http://schemas.microsoft.com/office/drawing/2014/main" val="4095983286"/>
                    </a:ext>
                  </a:extLst>
                </a:gridCol>
              </a:tblGrid>
              <a:tr h="396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Фундаментальные исследования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Поисковые исследования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56378"/>
                  </a:ext>
                </a:extLst>
              </a:tr>
              <a:tr h="3064094"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Научная новизна и актуальность темы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Квалификация команды и публикационная активность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Методологическая проработанность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Потенциал для получения прорывных результатов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План распространения знаний (публикации, конференции)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Научная новизна + обоснование прикладного потенциала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Чёткая постановка задачи и методология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Квалификация команды и наличие научного задела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План верификации результатов и пути их внедрения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Публикационная стратегия и потенциал коммерциализации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083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3"/>
          <p:cNvSpPr txBox="1">
            <a:spLocks noGrp="1"/>
          </p:cNvSpPr>
          <p:nvPr>
            <p:ph type="title"/>
          </p:nvPr>
        </p:nvSpPr>
        <p:spPr>
          <a:xfrm>
            <a:off x="858644" y="260092"/>
            <a:ext cx="6860397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/>
              <a:t>Типичные ошибки при подготовке заявок в РНФ</a:t>
            </a:r>
          </a:p>
        </p:txBody>
      </p:sp>
      <p:sp>
        <p:nvSpPr>
          <p:cNvPr id="708" name="Google Shape;708;p43"/>
          <p:cNvSpPr/>
          <p:nvPr/>
        </p:nvSpPr>
        <p:spPr>
          <a:xfrm rot="10800000" flipH="1">
            <a:off x="8918550" y="4694137"/>
            <a:ext cx="45625" cy="45625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5" y="912"/>
                </a:moveTo>
                <a:cubicBezTo>
                  <a:pt x="1825" y="1399"/>
                  <a:pt x="1399" y="1824"/>
                  <a:pt x="913" y="1824"/>
                </a:cubicBezTo>
                <a:cubicBezTo>
                  <a:pt x="426" y="1824"/>
                  <a:pt x="1" y="1399"/>
                  <a:pt x="1" y="912"/>
                </a:cubicBezTo>
                <a:cubicBezTo>
                  <a:pt x="1" y="396"/>
                  <a:pt x="426" y="0"/>
                  <a:pt x="913" y="0"/>
                </a:cubicBezTo>
                <a:cubicBezTo>
                  <a:pt x="1399" y="0"/>
                  <a:pt x="1825" y="365"/>
                  <a:pt x="1825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6" y="142360"/>
            <a:ext cx="1109969" cy="1109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922" y="944552"/>
            <a:ext cx="4479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❌ Размытая формулировка научной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744" y="1198125"/>
            <a:ext cx="7037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«Изучение биологических процессов» вместо «Выявление механизмов регуляции </a:t>
            </a:r>
            <a:r>
              <a:rPr lang="ru-RU" i="1" dirty="0" err="1"/>
              <a:t>апоптоза</a:t>
            </a:r>
            <a:r>
              <a:rPr lang="ru-RU" i="1" dirty="0"/>
              <a:t> в клетках печени при воздействии токсина Х»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476" y="1819707"/>
            <a:ext cx="8887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Рекомендация</a:t>
            </a:r>
            <a:r>
              <a:rPr lang="ru-RU" dirty="0"/>
              <a:t>: Название и аннотация должны содержать </a:t>
            </a:r>
            <a:r>
              <a:rPr lang="ru-RU" b="1" dirty="0"/>
              <a:t>объект + метод/цель + ожидаемый </a:t>
            </a:r>
            <a:r>
              <a:rPr lang="ru-RU" b="1" dirty="0" smtClean="0"/>
              <a:t>результат</a:t>
            </a:r>
            <a:r>
              <a:rPr lang="ru-RU" dirty="0" smtClean="0"/>
              <a:t>. </a:t>
            </a:r>
            <a:r>
              <a:rPr lang="ru-RU" dirty="0"/>
              <a:t>Формулируйте проблему так, чтобы эксперт сразу понял, какой пробел в знаниях вы закрываете.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922" y="2558371"/>
            <a:ext cx="8149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❌ Отсутствие связи с приоритетами научно-технологического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2921" y="2866148"/>
            <a:ext cx="8661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Рекомендация</a:t>
            </a:r>
            <a:r>
              <a:rPr lang="ru-RU" b="1" dirty="0"/>
              <a:t>: </a:t>
            </a:r>
            <a:r>
              <a:rPr lang="ru-RU" dirty="0"/>
              <a:t>Найдите конкретный пункт стратегии (например, «персонализированная медицина») и покажите, как ваши результаты будут способствовать его реализации — даже если это фундаментальное исследование.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6072" y="3758700"/>
            <a:ext cx="4363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❌ Неизмеримые или абстрактные 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94624" y="4066477"/>
            <a:ext cx="720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«Повышение эффективности», «развитие методологии», «вклад в науку»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9501" y="4374254"/>
            <a:ext cx="8664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Рекомендация: </a:t>
            </a:r>
            <a:r>
              <a:rPr lang="ru-RU" dirty="0"/>
              <a:t>Используйте конкретные критерии успеха:</a:t>
            </a:r>
          </a:p>
          <a:p>
            <a:r>
              <a:rPr lang="ru-RU" dirty="0"/>
              <a:t>✅ «Эффективность метода Х будет оцениваться по параметру Y; успешным считается значение ≥70% от контрольного образца»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28" y="43142"/>
            <a:ext cx="1109969" cy="11099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3853" y="167931"/>
            <a:ext cx="4584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Ошибки в разделе «Научный задел и коллектив»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19260"/>
              </p:ext>
            </p:extLst>
          </p:nvPr>
        </p:nvGraphicFramePr>
        <p:xfrm>
          <a:off x="232566" y="600497"/>
          <a:ext cx="8746317" cy="4556820"/>
        </p:xfrm>
        <a:graphic>
          <a:graphicData uri="http://schemas.openxmlformats.org/drawingml/2006/table">
            <a:tbl>
              <a:tblPr/>
              <a:tblGrid>
                <a:gridCol w="2915439">
                  <a:extLst>
                    <a:ext uri="{9D8B030D-6E8A-4147-A177-3AD203B41FA5}">
                      <a16:colId xmlns:a16="http://schemas.microsoft.com/office/drawing/2014/main" val="3408981084"/>
                    </a:ext>
                  </a:extLst>
                </a:gridCol>
                <a:gridCol w="2915439">
                  <a:extLst>
                    <a:ext uri="{9D8B030D-6E8A-4147-A177-3AD203B41FA5}">
                      <a16:colId xmlns:a16="http://schemas.microsoft.com/office/drawing/2014/main" val="4026279671"/>
                    </a:ext>
                  </a:extLst>
                </a:gridCol>
                <a:gridCol w="2915439">
                  <a:extLst>
                    <a:ext uri="{9D8B030D-6E8A-4147-A177-3AD203B41FA5}">
                      <a16:colId xmlns:a16="http://schemas.microsoft.com/office/drawing/2014/main" val="1270725273"/>
                    </a:ext>
                  </a:extLst>
                </a:gridCol>
              </a:tblGrid>
              <a:tr h="249923">
                <a:tc>
                  <a:txBody>
                    <a:bodyPr/>
                    <a:lstStyle/>
                    <a:p>
                      <a:r>
                        <a:rPr lang="ru-RU" sz="1350" b="1" dirty="0" smtClean="0"/>
                        <a:t>Ошибка</a:t>
                      </a:r>
                      <a:endParaRPr lang="ru-RU" sz="1350" b="1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b="1" dirty="0"/>
                        <a:t>Последствия</a:t>
                      </a:r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b="1" dirty="0"/>
                        <a:t>Решение</a:t>
                      </a:r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653661"/>
                  </a:ext>
                </a:extLst>
              </a:tr>
              <a:tr h="1302558">
                <a:tc>
                  <a:txBody>
                    <a:bodyPr/>
                    <a:lstStyle/>
                    <a:p>
                      <a:r>
                        <a:rPr lang="ru-RU" sz="1350" b="1" dirty="0"/>
                        <a:t>Публикации ≠ научные результаты</a:t>
                      </a:r>
                      <a:endParaRPr lang="ru-RU" sz="1350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Эксперт не видит реального вклада, ставит низкий балл за раздел </a:t>
                      </a:r>
                      <a:r>
                        <a:rPr lang="ru-RU" sz="1350" dirty="0" smtClean="0"/>
                        <a:t>2.1</a:t>
                      </a:r>
                      <a:endParaRPr lang="ru-RU" sz="1350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Формулируйте результаты: </a:t>
                      </a:r>
                      <a:r>
                        <a:rPr lang="ru-RU" sz="1350" i="1" dirty="0"/>
                        <a:t>«Установлено, что...», «Разработана методика...», «Впервые показано...»</a:t>
                      </a:r>
                      <a:r>
                        <a:rPr lang="ru-RU" sz="1350" dirty="0"/>
                        <a:t> — и указывайте, где это опубликовано</a:t>
                      </a:r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98746"/>
                  </a:ext>
                </a:extLst>
              </a:tr>
              <a:tr h="776240">
                <a:tc>
                  <a:txBody>
                    <a:bodyPr/>
                    <a:lstStyle/>
                    <a:p>
                      <a:r>
                        <a:rPr lang="ru-RU" sz="1350" b="1" dirty="0"/>
                        <a:t>Не указаны роли в предыдущих проектах</a:t>
                      </a:r>
                      <a:endParaRPr lang="ru-RU" sz="1350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Оценка опыта руководства = «плохо</a:t>
                      </a:r>
                      <a:r>
                        <a:rPr lang="ru-RU" sz="1350" dirty="0" smtClean="0"/>
                        <a:t>»</a:t>
                      </a:r>
                      <a:endParaRPr lang="ru-RU" sz="1350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Чётко указывайте: «руководитель» или «исполнитель» для каждого завершённого проекта</a:t>
                      </a:r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08516"/>
                  </a:ext>
                </a:extLst>
              </a:tr>
              <a:tr h="1127118">
                <a:tc>
                  <a:txBody>
                    <a:bodyPr/>
                    <a:lstStyle/>
                    <a:p>
                      <a:r>
                        <a:rPr lang="ru-RU" sz="1350" b="1"/>
                        <a:t>Слабое обоснование компетенций коллектива</a:t>
                      </a:r>
                      <a:endParaRPr lang="ru-RU" sz="135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Снижение баллов за </a:t>
                      </a:r>
                      <a:r>
                        <a:rPr lang="ru-RU" sz="1350" dirty="0" smtClean="0"/>
                        <a:t>реализуемость</a:t>
                      </a:r>
                      <a:endParaRPr lang="ru-RU" sz="1350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Подбирайте исполнителей с публикациями по теме проекта; указывайте совместные работы как доказательство слаженности команды</a:t>
                      </a:r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29475"/>
                  </a:ext>
                </a:extLst>
              </a:tr>
              <a:tr h="951680">
                <a:tc>
                  <a:txBody>
                    <a:bodyPr/>
                    <a:lstStyle/>
                    <a:p>
                      <a:r>
                        <a:rPr lang="ru-RU" sz="1350" b="1"/>
                        <a:t>Пустой раздел об образовательной деятельности</a:t>
                      </a:r>
                      <a:endParaRPr lang="ru-RU" sz="135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Упускается возможность повысить </a:t>
                      </a:r>
                      <a:r>
                        <a:rPr lang="ru-RU" sz="1350" dirty="0" smtClean="0"/>
                        <a:t>оценку</a:t>
                      </a:r>
                      <a:endParaRPr lang="ru-RU" sz="1350" dirty="0"/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/>
                        <a:t>Включайте: руководство ВКР/аспирантами, чтение лекций, организацию школ — даже единичные случаи имеют значение</a:t>
                      </a:r>
                    </a:p>
                  </a:txBody>
                  <a:tcPr marL="58232" marR="58232" marT="29116" marB="29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5231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4275" y="120711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🔴 Ошибки в планировании и бюджете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024" y="526852"/>
            <a:ext cx="8920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❌ Нереалистичный объём работ за заявленную сумму</a:t>
            </a:r>
          </a:p>
          <a:p>
            <a:endParaRPr lang="ru-RU" dirty="0"/>
          </a:p>
          <a:p>
            <a:r>
              <a:rPr lang="ru-RU" dirty="0"/>
              <a:t>    Запрос 1,5 млн ₽ на проект, требующий дорогостоящих реагентов, оборудования и командировок</a:t>
            </a:r>
          </a:p>
          <a:p>
            <a:endParaRPr lang="ru-RU" dirty="0"/>
          </a:p>
          <a:p>
            <a:r>
              <a:rPr lang="ru-RU" dirty="0"/>
              <a:t>Рекомендация: Соотносите масштаб задач с лимитом финансирования. Эксперты строго штрафуют заявки, где стоимость только реагентов превышает общий бюджет </a:t>
            </a:r>
          </a:p>
          <a:p>
            <a:r>
              <a:rPr lang="ru-RU" dirty="0"/>
              <a:t>biomolecula.ru</a:t>
            </a:r>
          </a:p>
          <a:p>
            <a:r>
              <a:rPr lang="ru-RU" dirty="0"/>
              <a:t>.</a:t>
            </a:r>
          </a:p>
          <a:p>
            <a:r>
              <a:rPr lang="ru-RU" dirty="0"/>
              <a:t>❌ Неопределённые параметры эксперимента</a:t>
            </a:r>
          </a:p>
          <a:p>
            <a:endParaRPr lang="ru-RU" dirty="0"/>
          </a:p>
          <a:p>
            <a:r>
              <a:rPr lang="ru-RU" dirty="0"/>
              <a:t>    «Будут проанализированы образцы крови пациентов» — без указания количества, критериев включения, методов анализа.</a:t>
            </a:r>
          </a:p>
          <a:p>
            <a:endParaRPr lang="ru-RU" dirty="0"/>
          </a:p>
          <a:p>
            <a:r>
              <a:rPr lang="ru-RU" dirty="0"/>
              <a:t>Рекомендация: Указывайте:</a:t>
            </a:r>
          </a:p>
          <a:p>
            <a:r>
              <a:rPr lang="ru-RU" dirty="0"/>
              <a:t>✅ «Планируется набор 50 пациентов с диагнозом Х и 50 контрольных субъектов; анализ будет проведён методом Y с использованием оборудования Z».</a:t>
            </a:r>
          </a:p>
          <a:p>
            <a:r>
              <a:rPr lang="ru-RU" dirty="0"/>
              <a:t>❌ Обещание публикаций в отчётные периоды без учёта реальных сроков рецензирования</a:t>
            </a:r>
          </a:p>
          <a:p>
            <a:r>
              <a:rPr lang="ru-RU" dirty="0"/>
              <a:t>Рекомендация: В заявке пишите «статья подготовлена и подана в журнал», а не «опубликована» — это защитит от формального невыполнения показателей при задержках в издательском процессе </a:t>
            </a:r>
          </a:p>
          <a:p>
            <a:r>
              <a:rPr lang="ru-RU" dirty="0"/>
              <a:t>boosty.to</a:t>
            </a:r>
          </a:p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20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28" y="43142"/>
            <a:ext cx="1109969" cy="11099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3853" y="167931"/>
            <a:ext cx="2460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 </a:t>
            </a:r>
            <a:r>
              <a:rPr lang="ru-RU" b="1" dirty="0">
                <a:solidFill>
                  <a:srgbClr val="FF0000"/>
                </a:solidFill>
              </a:rPr>
              <a:t>в стиле и подаче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59816"/>
              </p:ext>
            </p:extLst>
          </p:nvPr>
        </p:nvGraphicFramePr>
        <p:xfrm>
          <a:off x="486550" y="877245"/>
          <a:ext cx="8166796" cy="3940082"/>
        </p:xfrm>
        <a:graphic>
          <a:graphicData uri="http://schemas.openxmlformats.org/drawingml/2006/table">
            <a:tbl>
              <a:tblPr/>
              <a:tblGrid>
                <a:gridCol w="4083398">
                  <a:extLst>
                    <a:ext uri="{9D8B030D-6E8A-4147-A177-3AD203B41FA5}">
                      <a16:colId xmlns:a16="http://schemas.microsoft.com/office/drawing/2014/main" val="3879027860"/>
                    </a:ext>
                  </a:extLst>
                </a:gridCol>
                <a:gridCol w="4083398">
                  <a:extLst>
                    <a:ext uri="{9D8B030D-6E8A-4147-A177-3AD203B41FA5}">
                      <a16:colId xmlns:a16="http://schemas.microsoft.com/office/drawing/2014/main" val="2976775915"/>
                    </a:ext>
                  </a:extLst>
                </a:gridCol>
              </a:tblGrid>
              <a:tr h="371706">
                <a:tc>
                  <a:txBody>
                    <a:bodyPr/>
                    <a:lstStyle/>
                    <a:p>
                      <a:r>
                        <a:rPr lang="ru-RU"/>
                        <a:t>Проблема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Как исправить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59820"/>
                  </a:ext>
                </a:extLst>
              </a:tr>
              <a:tr h="892094">
                <a:tc>
                  <a:txBody>
                    <a:bodyPr/>
                    <a:lstStyle/>
                    <a:p>
                      <a:r>
                        <a:rPr lang="ru-RU" b="1"/>
                        <a:t>Слишком сложные, перегруженные предложения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Пишите короткими фразами, структурируйте: </a:t>
                      </a:r>
                      <a:r>
                        <a:rPr lang="ru-RU" i="1"/>
                        <a:t>«Задача → Метод → Ожидаемый результат»</a:t>
                      </a:r>
                      <a:r>
                        <a:rPr lang="ru-RU"/>
                        <a:t> boosty.to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73435"/>
                  </a:ext>
                </a:extLst>
              </a:tr>
              <a:tr h="892094">
                <a:tc>
                  <a:txBody>
                    <a:bodyPr/>
                    <a:lstStyle/>
                    <a:p>
                      <a:r>
                        <a:rPr lang="ru-RU" b="1" dirty="0"/>
                        <a:t>Избыточное цитирование собственной заявки в пояснениях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Не копируйте более 10% текста — это нарушает требования к экспертным заключениям и снижает доверие rscf.ru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080446"/>
                  </a:ext>
                </a:extLst>
              </a:tr>
              <a:tr h="892094">
                <a:tc>
                  <a:txBody>
                    <a:bodyPr/>
                    <a:lstStyle/>
                    <a:p>
                      <a:r>
                        <a:rPr lang="ru-RU" b="1"/>
                        <a:t>Неакадемический стиль, жаргон, эмоциональные оценки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Используйте нейтральный научный язык; избегайте слов «уникальный», «прорывной» без обоснования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476558"/>
                  </a:ext>
                </a:extLst>
              </a:tr>
              <a:tr h="892094">
                <a:tc>
                  <a:txBody>
                    <a:bodyPr/>
                    <a:lstStyle/>
                    <a:p>
                      <a:r>
                        <a:rPr lang="ru-RU" b="1" dirty="0"/>
                        <a:t>Отсутствие логической связки между разделами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Проверьте, чтобы цель → задачи → методы → результаты → значимость образовывали единую цепочку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8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3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5065" y="421794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🔴 </a:t>
            </a:r>
            <a:r>
              <a:rPr lang="ru-RU" sz="2000" b="1" dirty="0"/>
              <a:t>Чек-лист перед подачей заявки в РНФ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060" y="1652900"/>
            <a:ext cx="906594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 количественные требования конкурса выполнены (статьи, возраст, состав)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Коды классификатора РНФ и ГРНТИ соответствуют тематике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Научная проблема сформулирована конкретно и привязана к приоритетам НТР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Результаты измеримы, критерии успеха чётко определены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План работ детализирован по годам, риски учтены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Научный задел описан через результаты, а не просто список публикаций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Бюджет реалистичен и обоснован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Анкеты всех участников в ИАС актуальны и полностью заполнены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Текст вычитан: нет орфографических ошибок, стиль — академический </a:t>
            </a:r>
          </a:p>
        </p:txBody>
      </p:sp>
    </p:spTree>
    <p:extLst>
      <p:ext uri="{BB962C8B-B14F-4D97-AF65-F5344CB8AC3E}">
        <p14:creationId xmlns:p14="http://schemas.microsoft.com/office/powerpoint/2010/main" val="2597178994"/>
      </p:ext>
    </p:extLst>
  </p:cSld>
  <p:clrMapOvr>
    <a:masterClrMapping/>
  </p:clrMapOvr>
</p:sld>
</file>

<file path=ppt/theme/theme1.xml><?xml version="1.0" encoding="utf-8"?>
<a:theme xmlns:a="http://schemas.openxmlformats.org/drawingml/2006/main" name="Philosophy Major for College: Skepticism by Slidesgo">
  <a:themeElements>
    <a:clrScheme name="Simple Light">
      <a:dk1>
        <a:srgbClr val="161616"/>
      </a:dk1>
      <a:lt1>
        <a:srgbClr val="FFFFFF"/>
      </a:lt1>
      <a:dk2>
        <a:srgbClr val="6A63BA"/>
      </a:dk2>
      <a:lt2>
        <a:srgbClr val="007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1032</Words>
  <Application>Microsoft Office PowerPoint</Application>
  <PresentationFormat>Экран (16:9)</PresentationFormat>
  <Paragraphs>140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Microsoft Sans Serif</vt:lpstr>
      <vt:lpstr>Arial</vt:lpstr>
      <vt:lpstr>DM Serif Text</vt:lpstr>
      <vt:lpstr>Poppins</vt:lpstr>
      <vt:lpstr>Poppins Light</vt:lpstr>
      <vt:lpstr>Philosophy Major for College: Skepticism by Slidesgo</vt:lpstr>
      <vt:lpstr>Типы конкурсов Российского научного фонда (РНФ)</vt:lpstr>
      <vt:lpstr>Терминология</vt:lpstr>
      <vt:lpstr>Сравнение типов исследований</vt:lpstr>
      <vt:lpstr>Критерии оценки заявок на поисковые исследования:</vt:lpstr>
      <vt:lpstr>Типичные ошибки при подготовке заявок в РНФ</vt:lpstr>
      <vt:lpstr>Презентация PowerPoint</vt:lpstr>
      <vt:lpstr>Презентация PowerPoint</vt:lpstr>
      <vt:lpstr>Презентация PowerPoint</vt:lpstr>
      <vt:lpstr>Презентация PowerPoint</vt:lpstr>
      <vt:lpstr>Издания, индексируемые в библиографических зарубежных базах данных публикаций и/или Russian Science Citation Index (RSCI)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Major for College: Skepticism</dc:title>
  <dc:creator>home</dc:creator>
  <cp:lastModifiedBy>User</cp:lastModifiedBy>
  <cp:revision>39</cp:revision>
  <dcterms:modified xsi:type="dcterms:W3CDTF">2026-05-20T09:25:08Z</dcterms:modified>
</cp:coreProperties>
</file>